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2" r:id="rId2"/>
    <p:sldId id="310" r:id="rId3"/>
    <p:sldId id="314" r:id="rId4"/>
    <p:sldId id="327" r:id="rId5"/>
    <p:sldId id="329" r:id="rId6"/>
    <p:sldId id="332" r:id="rId7"/>
    <p:sldId id="320" r:id="rId8"/>
    <p:sldId id="323" r:id="rId9"/>
    <p:sldId id="333" r:id="rId10"/>
    <p:sldId id="331" r:id="rId11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2" autoAdjust="0"/>
    <p:restoredTop sz="94678"/>
  </p:normalViewPr>
  <p:slideViewPr>
    <p:cSldViewPr snapToGrid="0">
      <p:cViewPr varScale="1">
        <p:scale>
          <a:sx n="153" d="100"/>
          <a:sy n="153" d="100"/>
        </p:scale>
        <p:origin x="524" y="1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B3FAD0-8A20-7923-7893-2EDDC6A3695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957EC36-DB78-3E3C-0B1A-ABBB8B5910F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F17449F-69FD-805C-C39A-B7BB5C3517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67B945-E2BF-3AE2-BF80-57707719E1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E740A89-8ED5-1DE4-0932-F461980967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11697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ECE4E6-BB68-E209-FD54-F2CB4F8FE2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C2F5D5-C52E-8948-1E04-47429F51ED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1ACED61-6459-E9F3-F667-CD45EB04F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012A630-389B-82D6-6659-5AAFF37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130AC94-E7B6-302B-657F-FC63A31B69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12478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2636D74-C086-6DAF-F1F0-641C25206E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9E0CD25-9725-AC8F-327B-EC8CD3F074E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AEE4FCC-8D88-5A91-FC57-492BB19A5E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8369D90-CC7C-6CC8-FA86-333066C8D2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6F36C8-39F5-1CD6-93AC-F6E80E74C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29540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E0059C-1272-27C1-1AD6-858000F9BF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E9665ED2-8C20-1A39-C730-D0DB5DA39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80570D4-1B83-0DC1-A092-0006B933A2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438F6B-89D5-FA59-AECA-9C58EEB5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E91CF01-5594-7769-953C-B65FC693F1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8477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A22BAD-536C-DC56-6FBA-54B806A02F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07FACC2-7594-84A1-98F6-AF97A97B9F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A7F1AF0-C9C4-A661-43B0-E209AB8AA0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2371A97-F258-6B31-B3CD-9305BD9DE2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FABC1C9-73BB-F630-F686-E40DBA434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6648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D850DB0-E55B-C55B-63A0-126AB4202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4F75F8E-99DD-33CA-3F5F-29220BE450F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FC4F783-5C32-0B5D-B01B-1AC08933D7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3BD1F01-1C29-CD60-3B29-ABF685EA5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363A724-2312-50A8-3659-4DA1EC938C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B54B74-1878-2F89-232F-D32A912C4A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77460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D218E-988A-51B4-6024-FE9639BC82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29523B5-FCF1-499E-49C2-6BDC8021E9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4DB31C7B-51E7-AFB9-5DD8-F78B39B646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5BD7C79-9775-B4D7-5B30-566AB492626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191B1C7A-39CC-FCD2-83A3-C3532E668B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7A9A09E-EB7F-BEE9-11C3-E50D3D4CB0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D6D792A-84DF-9AE4-8C2A-DCAE995712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4802669-260A-44CC-C41D-A8641CE643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43506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4293D4-70FE-5457-F371-8B7509CE7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90CC3D2-B6DE-E187-73CE-17CA5D802E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955F0F3-B4F4-A6BE-989E-9A7BDB98E1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7571F9-87AF-E7E2-F8E9-88E49D1DF3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592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44230C8B-5A0D-4D48-D771-EA22A520BD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FD66062-2B02-B107-35C6-312DAB3F8E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F873AE3-8B29-D5BA-BF91-AE21F4071A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113971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753660-3212-EE45-91F5-F4C841C4A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38E8ABC-216F-9F65-D5D3-CCAB19C08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F62CB595-0DAB-9D35-EA4F-E1F051C75C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F9F31B5-B190-3A07-9402-861FBF2EF5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B2D2245-C8A9-F6A0-4F13-518FA86796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973318B-17B8-CF65-FC55-EE22168557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13360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C679F2-D2A1-8A39-8451-51B50C213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D0E8CA9B-4ECD-D356-3DEA-7C1B96A9F6F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7836D72-8411-6376-FEBC-E1DC807A84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0DCF28B-D30C-33E2-9BA4-1A8109A10B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1CF3F371-A1D2-46FB-5605-6C0952C24F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ECD465F-343F-DD44-38C9-7A72FAFC1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2732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02F0BC9-F8C8-1B5F-B5B4-B22D12F1C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755735D-8AB4-4156-2BC1-0F061E4F71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5346F7-01BD-4C01-6AC7-9AC84B8D9E3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EB2D022-6272-4AA1-A870-94C99CE0EF59}" type="datetimeFigureOut">
              <a:rPr lang="ko-KR" altLang="en-US" smtClean="0"/>
              <a:t>2024-10-29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7F14D27-9906-A464-0E2B-DF4B10D19D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EDB760-460D-ABD8-50AD-E8E2489382F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41C9B4-4430-4D86-829B-89DDB9A6C34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27713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9B022DE3-A5C1-0F30-9CBC-709960FECCCA}"/>
              </a:ext>
            </a:extLst>
          </p:cNvPr>
          <p:cNvSpPr/>
          <p:nvPr/>
        </p:nvSpPr>
        <p:spPr>
          <a:xfrm>
            <a:off x="-1" y="2135416"/>
            <a:ext cx="12192000" cy="2039257"/>
          </a:xfrm>
          <a:prstGeom prst="rect">
            <a:avLst/>
          </a:prstGeom>
          <a:solidFill>
            <a:srgbClr val="002C6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5" name="Picture 381" descr="악세사리">
            <a:extLst>
              <a:ext uri="{FF2B5EF4-FFF2-40B4-BE49-F238E27FC236}">
                <a16:creationId xmlns:a16="http://schemas.microsoft.com/office/drawing/2014/main" id="{BD2E7041-E496-0DE1-508D-EA2FCD158B37}"/>
              </a:ext>
            </a:extLst>
          </p:cNvPr>
          <p:cNvPicPr preferRelativeResize="0">
            <a:picLocks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gray">
          <a:xfrm rot="16200000" flipV="1">
            <a:off x="6022180" y="-1847508"/>
            <a:ext cx="147638" cy="121920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" name="Picture 4" descr="HONGIK UNIVERSITY">
            <a:extLst>
              <a:ext uri="{FF2B5EF4-FFF2-40B4-BE49-F238E27FC236}">
                <a16:creationId xmlns:a16="http://schemas.microsoft.com/office/drawing/2014/main" id="{3A97E3AC-4A3D-CAA0-74C4-4533F591214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680" y="1773596"/>
            <a:ext cx="3089820" cy="2141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부제목 2">
            <a:extLst>
              <a:ext uri="{FF2B5EF4-FFF2-40B4-BE49-F238E27FC236}">
                <a16:creationId xmlns:a16="http://schemas.microsoft.com/office/drawing/2014/main" id="{F541B045-3E6E-5E49-1D4C-1B52514ADCFB}"/>
              </a:ext>
            </a:extLst>
          </p:cNvPr>
          <p:cNvSpPr txBox="1">
            <a:spLocks/>
          </p:cNvSpPr>
          <p:nvPr/>
        </p:nvSpPr>
        <p:spPr>
          <a:xfrm>
            <a:off x="9946784" y="1773596"/>
            <a:ext cx="2004026" cy="42798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b="1" dirty="0">
                <a:solidFill>
                  <a:srgbClr val="002C62"/>
                </a:solidFill>
              </a:rPr>
              <a:t>2024/10/29</a:t>
            </a:r>
          </a:p>
        </p:txBody>
      </p:sp>
      <p:sp>
        <p:nvSpPr>
          <p:cNvPr id="8" name="부제목 2">
            <a:extLst>
              <a:ext uri="{FF2B5EF4-FFF2-40B4-BE49-F238E27FC236}">
                <a16:creationId xmlns:a16="http://schemas.microsoft.com/office/drawing/2014/main" id="{79B37C4A-0F26-6B4C-6B77-6D262C1A72BD}"/>
              </a:ext>
            </a:extLst>
          </p:cNvPr>
          <p:cNvSpPr txBox="1">
            <a:spLocks/>
          </p:cNvSpPr>
          <p:nvPr/>
        </p:nvSpPr>
        <p:spPr>
          <a:xfrm>
            <a:off x="5892800" y="5004758"/>
            <a:ext cx="5821861" cy="959759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None/>
            </a:pPr>
            <a:r>
              <a:rPr lang="en-US" altLang="ko-KR" b="1" dirty="0" err="1">
                <a:solidFill>
                  <a:srgbClr val="002C62"/>
                </a:solidFill>
              </a:rPr>
              <a:t>Hyungdong</a:t>
            </a:r>
            <a:r>
              <a:rPr lang="en-US" altLang="ko-KR" b="1" dirty="0">
                <a:solidFill>
                  <a:srgbClr val="002C62"/>
                </a:solidFill>
              </a:rPr>
              <a:t> Park, </a:t>
            </a:r>
            <a:r>
              <a:rPr lang="en-US" altLang="ko-KR" b="1" dirty="0" err="1">
                <a:solidFill>
                  <a:srgbClr val="002C62"/>
                </a:solidFill>
              </a:rPr>
              <a:t>Inguk</a:t>
            </a:r>
            <a:r>
              <a:rPr lang="en-US" altLang="ko-KR" b="1" dirty="0">
                <a:solidFill>
                  <a:srgbClr val="002C62"/>
                </a:solidFill>
              </a:rPr>
              <a:t> Yeo</a:t>
            </a:r>
          </a:p>
          <a:p>
            <a:pPr marL="0" indent="0" algn="r">
              <a:buNone/>
            </a:pPr>
            <a:r>
              <a:rPr lang="en-US" altLang="ko-KR" b="1" dirty="0">
                <a:solidFill>
                  <a:srgbClr val="002C62"/>
                </a:solidFill>
              </a:rPr>
              <a:t>Department of Computer Engineering</a:t>
            </a:r>
          </a:p>
          <a:p>
            <a:pPr algn="r"/>
            <a:endParaRPr lang="ko-KR" altLang="en-US" b="1" dirty="0">
              <a:solidFill>
                <a:srgbClr val="002C62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312DC813-95DC-4402-F9A7-F201A36FE1B2}"/>
              </a:ext>
            </a:extLst>
          </p:cNvPr>
          <p:cNvSpPr/>
          <p:nvPr/>
        </p:nvSpPr>
        <p:spPr>
          <a:xfrm flipH="1">
            <a:off x="11848737" y="4938598"/>
            <a:ext cx="45719" cy="959758"/>
          </a:xfrm>
          <a:prstGeom prst="rect">
            <a:avLst/>
          </a:prstGeom>
          <a:solidFill>
            <a:srgbClr val="002C62"/>
          </a:solidFill>
          <a:ln>
            <a:solidFill>
              <a:srgbClr val="002C6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0" name="제목 1">
            <a:extLst>
              <a:ext uri="{FF2B5EF4-FFF2-40B4-BE49-F238E27FC236}">
                <a16:creationId xmlns:a16="http://schemas.microsoft.com/office/drawing/2014/main" id="{8ACA9415-6CD1-BFA9-2FB1-06AC91B07121}"/>
              </a:ext>
            </a:extLst>
          </p:cNvPr>
          <p:cNvSpPr txBox="1">
            <a:spLocks/>
          </p:cNvSpPr>
          <p:nvPr/>
        </p:nvSpPr>
        <p:spPr>
          <a:xfrm>
            <a:off x="1441450" y="2320752"/>
            <a:ext cx="10453006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제목 1">
            <a:extLst>
              <a:ext uri="{FF2B5EF4-FFF2-40B4-BE49-F238E27FC236}">
                <a16:creationId xmlns:a16="http://schemas.microsoft.com/office/drawing/2014/main" id="{6B3220C1-8007-71BF-B5F6-F3267675B164}"/>
              </a:ext>
            </a:extLst>
          </p:cNvPr>
          <p:cNvSpPr txBox="1">
            <a:spLocks/>
          </p:cNvSpPr>
          <p:nvPr/>
        </p:nvSpPr>
        <p:spPr>
          <a:xfrm>
            <a:off x="490451" y="2320752"/>
            <a:ext cx="11404005" cy="16045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altLang="ko-KR" b="1" dirty="0">
                <a:solidFill>
                  <a:schemeClr val="bg1"/>
                </a:solidFill>
                <a:effectLst>
                  <a:outerShdw blurRad="50800" dist="50800" dir="5400000" sx="1000" sy="1000" algn="ctr" rotWithShape="0">
                    <a:srgbClr val="000000">
                      <a:alpha val="43137"/>
                    </a:srgbClr>
                  </a:outerShdw>
                </a:effectLst>
              </a:rPr>
              <a:t>Lightweight DNN with Majority Voter</a:t>
            </a:r>
            <a:endParaRPr lang="ko-KR" altLang="en-US" b="1" dirty="0">
              <a:solidFill>
                <a:schemeClr val="bg1"/>
              </a:solidFill>
              <a:effectLst>
                <a:outerShdw blurRad="50800" dist="50800" dir="5400000" sx="1000" sy="1000" algn="ctr" rotWithShape="0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2522718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1CB05A3D-A1F7-B2E9-87C1-D97205F22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9335" y="1854356"/>
            <a:ext cx="10233329" cy="3149287"/>
          </a:xfrm>
          <a:prstGeom prst="rect">
            <a:avLst/>
          </a:prstGeom>
        </p:spPr>
      </p:pic>
      <p:sp>
        <p:nvSpPr>
          <p:cNvPr id="7" name="제목 1">
            <a:extLst>
              <a:ext uri="{FF2B5EF4-FFF2-40B4-BE49-F238E27FC236}">
                <a16:creationId xmlns:a16="http://schemas.microsoft.com/office/drawing/2014/main" id="{84AB43AD-D5E1-9639-16B2-C9CDA1DA1CBF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1752BC-DC95-A68B-ABE8-1E5F32C9EEED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27574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80848670-0909-AA97-1CE1-E7929A760E22}"/>
              </a:ext>
            </a:extLst>
          </p:cNvPr>
          <p:cNvSpPr txBox="1"/>
          <p:nvPr/>
        </p:nvSpPr>
        <p:spPr>
          <a:xfrm>
            <a:off x="816373" y="1147022"/>
            <a:ext cx="10559254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L="742950" lvl="1" indent="-285750">
              <a:buFontTx/>
              <a:buChar char="-"/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Results of Adapting majority voter to the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based on MobileNet-V1 &amp; ResNet-18</a:t>
            </a:r>
          </a:p>
          <a:p>
            <a:pPr marL="742950" lvl="1" indent="-285750">
              <a:buFontTx/>
              <a:buChar char="-"/>
            </a:pP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742950" lvl="1" indent="-285750">
              <a:buFontTx/>
              <a:buChar char="-"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Analysis of experimental results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AutoNum type="arabicPeriod"/>
            </a:pP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Tx/>
              <a:buAutoNum type="arabicPeriod"/>
            </a:pPr>
            <a:r>
              <a:rPr lang="en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Subsequent Plans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CB067961-119F-F8FD-4BA0-0E4390A99412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687161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7500"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1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400" dirty="0">
                <a:latin typeface="Arial" panose="020B0604020202020204" pitchFamily="34" charset="0"/>
                <a:cs typeface="Arial" panose="020B0604020202020204" pitchFamily="34" charset="0"/>
              </a:rPr>
              <a:t>Contents</a:t>
            </a:r>
            <a:endParaRPr kumimoji="0" lang="ko-KR" altLang="en-US" sz="4400" b="1" i="0" u="none" strike="noStrike" kern="1200" cap="none" spc="0" normalizeH="0" baseline="0" noProof="0" dirty="0">
              <a:ln>
                <a:noFill/>
              </a:ln>
              <a:solidFill>
                <a:srgbClr val="002C62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668622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6E71EF8-62C5-51AD-AD17-13FDBCD42EA5}"/>
              </a:ext>
            </a:extLst>
          </p:cNvPr>
          <p:cNvSpPr txBox="1"/>
          <p:nvPr/>
        </p:nvSpPr>
        <p:spPr>
          <a:xfrm>
            <a:off x="6024942" y="1278828"/>
            <a:ext cx="601071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endParaRPr lang="en-US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altLang="ko-KR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lang="en" altLang="ko-KR" dirty="0">
                <a:latin typeface="Arial" panose="020B0604020202020204" pitchFamily="34" charset="0"/>
                <a:cs typeface="Arial" panose="020B0604020202020204" pitchFamily="34" charset="0"/>
              </a:rPr>
              <a:t>A network that modifies existing activation functions to find a more suitable distribution of activation functions within the neural network.</a:t>
            </a: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7B198CAD-1A6A-BC5A-5562-2FBB588F98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620"/>
            <a:ext cx="5266634" cy="4882795"/>
          </a:xfrm>
          <a:prstGeom prst="rect">
            <a:avLst/>
          </a:prstGeom>
        </p:spPr>
      </p:pic>
      <p:pic>
        <p:nvPicPr>
          <p:cNvPr id="15" name="그림 14" descr="도표, 라인, 폰트, 화이트이(가) 표시된 사진&#10;&#10;자동 생성된 설명">
            <a:extLst>
              <a:ext uri="{FF2B5EF4-FFF2-40B4-BE49-F238E27FC236}">
                <a16:creationId xmlns:a16="http://schemas.microsoft.com/office/drawing/2014/main" id="{54F70AA6-6A7D-92F8-DFFE-2CF1DE93239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2848488"/>
            <a:ext cx="6028592" cy="1826254"/>
          </a:xfrm>
          <a:prstGeom prst="rect">
            <a:avLst/>
          </a:prstGeom>
        </p:spPr>
      </p:pic>
      <p:sp>
        <p:nvSpPr>
          <p:cNvPr id="3" name="제목 1">
            <a:extLst>
              <a:ext uri="{FF2B5EF4-FFF2-40B4-BE49-F238E27FC236}">
                <a16:creationId xmlns:a16="http://schemas.microsoft.com/office/drawing/2014/main" id="{2A86AF92-5293-3A82-2A7F-7C33907A36AE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Results of Adapting Majority Voter to the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based on MobileNet-V1 &amp; ResNet-18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F441557-9DCD-ECB1-B906-08A100E89CC6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67022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FE8BED-10B6-E903-6043-DDF4253488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190800ED-0558-97C9-639D-F8C62872EEBE}"/>
              </a:ext>
            </a:extLst>
          </p:cNvPr>
          <p:cNvSpPr txBox="1"/>
          <p:nvPr/>
        </p:nvSpPr>
        <p:spPr>
          <a:xfrm>
            <a:off x="0" y="6550223"/>
            <a:ext cx="1023332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1400" dirty="0">
                <a:latin typeface="Arial" panose="020B0604020202020204" pitchFamily="34" charset="0"/>
                <a:cs typeface="Arial" panose="020B0604020202020204" pitchFamily="34" charset="0"/>
              </a:rPr>
              <a:t>: Towards Precise Binary Neural Network with Generalized Activation Functions</a:t>
            </a:r>
            <a:endParaRPr lang="ko-KR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C941850-FC18-58D2-62F6-D8440A2778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9620"/>
            <a:ext cx="5266634" cy="4882795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57A945E-4A74-45F0-8C96-B86A8D61A5F8}"/>
              </a:ext>
            </a:extLst>
          </p:cNvPr>
          <p:cNvSpPr/>
          <p:nvPr/>
        </p:nvSpPr>
        <p:spPr>
          <a:xfrm>
            <a:off x="187036" y="2040776"/>
            <a:ext cx="1184564" cy="76477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0A863E57-AC7A-AB70-FFDE-12CF47DD6BA0}"/>
              </a:ext>
            </a:extLst>
          </p:cNvPr>
          <p:cNvSpPr/>
          <p:nvPr/>
        </p:nvSpPr>
        <p:spPr>
          <a:xfrm>
            <a:off x="1911927" y="1824644"/>
            <a:ext cx="1546168" cy="76477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A388C4B-FDFA-60A6-F3B2-B8E60BAC2999}"/>
              </a:ext>
            </a:extLst>
          </p:cNvPr>
          <p:cNvSpPr/>
          <p:nvPr/>
        </p:nvSpPr>
        <p:spPr>
          <a:xfrm>
            <a:off x="5709059" y="1297961"/>
            <a:ext cx="6076389" cy="182191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pic>
        <p:nvPicPr>
          <p:cNvPr id="8" name="그림 7" descr="텍스트, 폰트, 번호, 라인이(가) 표시된 사진&#10;&#10;자동 생성된 설명">
            <a:extLst>
              <a:ext uri="{FF2B5EF4-FFF2-40B4-BE49-F238E27FC236}">
                <a16:creationId xmlns:a16="http://schemas.microsoft.com/office/drawing/2014/main" id="{3260470B-C1AD-B80F-15C6-81EA70B7A99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1221" y="1374428"/>
            <a:ext cx="4499404" cy="1679919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071C0920-E2DA-6A54-B8C0-3240D60DDAC5}"/>
              </a:ext>
            </a:extLst>
          </p:cNvPr>
          <p:cNvSpPr/>
          <p:nvPr/>
        </p:nvSpPr>
        <p:spPr>
          <a:xfrm>
            <a:off x="10283228" y="1346572"/>
            <a:ext cx="1502220" cy="1724686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bg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Batch norm</a:t>
            </a:r>
            <a:endParaRPr lang="ko-KR" altLang="en-US" dirty="0">
              <a:solidFill>
                <a:schemeClr val="tx1">
                  <a:lumMod val="65000"/>
                  <a:lumOff val="3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B1D99CFB-A2E1-6D6C-5ED3-47E36CD48BD4}"/>
              </a:ext>
            </a:extLst>
          </p:cNvPr>
          <p:cNvGrpSpPr/>
          <p:nvPr/>
        </p:nvGrpSpPr>
        <p:grpSpPr>
          <a:xfrm>
            <a:off x="8702136" y="1346572"/>
            <a:ext cx="3045869" cy="1724686"/>
            <a:chOff x="4971595" y="3223549"/>
            <a:chExt cx="3448987" cy="1615900"/>
          </a:xfrm>
        </p:grpSpPr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BB9D2449-23D9-B273-3F50-404AD0637E86}"/>
                </a:ext>
              </a:extLst>
            </p:cNvPr>
            <p:cNvSpPr/>
            <p:nvPr/>
          </p:nvSpPr>
          <p:spPr>
            <a:xfrm>
              <a:off x="4971595" y="3223549"/>
              <a:ext cx="3448987" cy="1615900"/>
            </a:xfrm>
            <a:prstGeom prst="rect">
              <a:avLst/>
            </a:prstGeom>
            <a:solidFill>
              <a:schemeClr val="accent1">
                <a:lumMod val="75000"/>
                <a:alpha val="86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A25D673-AE24-E1C1-D143-783293631CB8}"/>
                </a:ext>
              </a:extLst>
            </p:cNvPr>
            <p:cNvSpPr txBox="1"/>
            <p:nvPr/>
          </p:nvSpPr>
          <p:spPr>
            <a:xfrm>
              <a:off x="5728360" y="3834921"/>
              <a:ext cx="193545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400" b="1" dirty="0">
                  <a:latin typeface="Arial" panose="020B0604020202020204" pitchFamily="34" charset="0"/>
                  <a:cs typeface="Arial" panose="020B0604020202020204" pitchFamily="34" charset="0"/>
                  <a:sym typeface="Wingdings" panose="05000000000000000000" pitchFamily="2" charset="2"/>
                </a:rPr>
                <a:t>Majority Voter</a:t>
              </a:r>
              <a:endParaRPr lang="ko-KR" altLang="en-US" sz="1400" b="1" dirty="0">
                <a:latin typeface="Arial" panose="020B0604020202020204" pitchFamily="34" charset="0"/>
                <a:cs typeface="Arial" panose="020B0604020202020204" pitchFamily="34" charset="0"/>
              </a:endParaRPr>
            </a:p>
            <a:p>
              <a:endParaRPr lang="ko-KR" altLang="en-US" sz="1400" b="1" dirty="0"/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8EE673B2-0486-0B21-A4B3-49ADD60E834C}"/>
              </a:ext>
            </a:extLst>
          </p:cNvPr>
          <p:cNvSpPr txBox="1"/>
          <p:nvPr/>
        </p:nvSpPr>
        <p:spPr>
          <a:xfrm>
            <a:off x="5709059" y="3182222"/>
            <a:ext cx="625295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kumimoji="1"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Step1)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Standard conv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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Depthwise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  <a:sym typeface="Wingdings" pitchFamily="2" charset="2"/>
              </a:rPr>
              <a:t> conv.</a:t>
            </a: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endParaRPr kumimoji="1" lang="en-US" altLang="ko-KR" sz="1600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Step2)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Implement majority voter by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torch.where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() function</a:t>
            </a:r>
          </a:p>
          <a:p>
            <a:pPr marL="285750" indent="-285750">
              <a:buFontTx/>
              <a:buChar char="-"/>
            </a:pP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Step3) 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Remove Batch Norm</a:t>
            </a:r>
          </a:p>
          <a:p>
            <a:pPr marL="285750" indent="-285750">
              <a:buFontTx/>
              <a:buChar char="-"/>
            </a:pP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Top-1 Acc: about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10%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MobileNet-V1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with majority voter</a:t>
            </a:r>
          </a:p>
          <a:p>
            <a:pPr marL="285750" indent="-285750">
              <a:buFontTx/>
              <a:buChar char="-"/>
            </a:pPr>
            <a:endParaRPr kumimoji="1" lang="en-US" altLang="ko-KR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Tx/>
              <a:buChar char="-"/>
            </a:pP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Top-1 Acc: about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35~40%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on </a:t>
            </a:r>
            <a:r>
              <a:rPr kumimoji="1" lang="en-US" altLang="ko-KR" sz="16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based on </a:t>
            </a:r>
            <a:r>
              <a:rPr kumimoji="1" lang="en-US" altLang="ko-KR" sz="1600" b="1" dirty="0">
                <a:latin typeface="Arial" panose="020B0604020202020204" pitchFamily="34" charset="0"/>
                <a:cs typeface="Arial" panose="020B0604020202020204" pitchFamily="34" charset="0"/>
              </a:rPr>
              <a:t>ResNet-18</a:t>
            </a:r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 with majority voter</a:t>
            </a:r>
          </a:p>
          <a:p>
            <a:endParaRPr kumimoji="1" lang="ko-KR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제목 1">
            <a:extLst>
              <a:ext uri="{FF2B5EF4-FFF2-40B4-BE49-F238E27FC236}">
                <a16:creationId xmlns:a16="http://schemas.microsoft.com/office/drawing/2014/main" id="{94465EB9-8868-CBD0-7005-266ECEC74FA9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 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Results of Adapting Majority Voter to the </a:t>
            </a:r>
            <a:r>
              <a:rPr lang="en-US" altLang="ko-KR" sz="20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000" dirty="0">
                <a:latin typeface="Arial" panose="020B0604020202020204" pitchFamily="34" charset="0"/>
                <a:cs typeface="Arial" panose="020B0604020202020204" pitchFamily="34" charset="0"/>
              </a:rPr>
              <a:t> based on MobileNet-V1 &amp; ResNet-18</a:t>
            </a:r>
          </a:p>
        </p:txBody>
      </p:sp>
    </p:spTree>
    <p:extLst>
      <p:ext uri="{BB962C8B-B14F-4D97-AF65-F5344CB8AC3E}">
        <p14:creationId xmlns:p14="http://schemas.microsoft.com/office/powerpoint/2010/main" val="13548477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2DC314-B00B-DD2B-9303-2B0EF718D4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제목 1">
            <a:extLst>
              <a:ext uri="{FF2B5EF4-FFF2-40B4-BE49-F238E27FC236}">
                <a16:creationId xmlns:a16="http://schemas.microsoft.com/office/drawing/2014/main" id="{95FF1D33-2584-7685-17A7-827F2B5EED92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-Analysis of Experimental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8B6970-228F-889C-98AD-4077FCCCFF17}"/>
              </a:ext>
            </a:extLst>
          </p:cNvPr>
          <p:cNvSpPr txBox="1"/>
          <p:nvPr/>
        </p:nvSpPr>
        <p:spPr>
          <a:xfrm>
            <a:off x="156337" y="1117415"/>
            <a:ext cx="99186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Assumption 1 of the accuracy decline issue : </a:t>
            </a:r>
            <a:r>
              <a:rPr lang="en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Reduction in the number of weight parameters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kumimoji="1"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1ED8010-D342-F666-BDD0-4AC30F75918F}"/>
              </a:ext>
            </a:extLst>
          </p:cNvPr>
          <p:cNvSpPr/>
          <p:nvPr/>
        </p:nvSpPr>
        <p:spPr>
          <a:xfrm>
            <a:off x="3707064" y="4595446"/>
            <a:ext cx="1395046" cy="9144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720807F1-5415-659C-6AF9-5AADB1AA5109}"/>
              </a:ext>
            </a:extLst>
          </p:cNvPr>
          <p:cNvGrpSpPr/>
          <p:nvPr/>
        </p:nvGrpSpPr>
        <p:grpSpPr>
          <a:xfrm>
            <a:off x="0" y="1799113"/>
            <a:ext cx="6096000" cy="4222441"/>
            <a:chOff x="0" y="1811582"/>
            <a:chExt cx="6096000" cy="4222441"/>
          </a:xfrm>
        </p:grpSpPr>
        <p:pic>
          <p:nvPicPr>
            <p:cNvPr id="2054" name="Picture 6">
              <a:extLst>
                <a:ext uri="{FF2B5EF4-FFF2-40B4-BE49-F238E27FC236}">
                  <a16:creationId xmlns:a16="http://schemas.microsoft.com/office/drawing/2014/main" id="{63F1CBF0-814F-995F-84B8-7B2A5F0AB80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0" y="1811582"/>
              <a:ext cx="6096000" cy="4222441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FC900AC-B640-2091-3C1E-03D3AF652E2D}"/>
                </a:ext>
              </a:extLst>
            </p:cNvPr>
            <p:cNvSpPr/>
            <p:nvPr/>
          </p:nvSpPr>
          <p:spPr>
            <a:xfrm>
              <a:off x="257174" y="5329238"/>
              <a:ext cx="5838825" cy="704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22" name="직사각형 21">
              <a:extLst>
                <a:ext uri="{FF2B5EF4-FFF2-40B4-BE49-F238E27FC236}">
                  <a16:creationId xmlns:a16="http://schemas.microsoft.com/office/drawing/2014/main" id="{FD75E92F-36BB-97C5-49C1-AE708D19532A}"/>
                </a:ext>
              </a:extLst>
            </p:cNvPr>
            <p:cNvSpPr/>
            <p:nvPr/>
          </p:nvSpPr>
          <p:spPr>
            <a:xfrm>
              <a:off x="1323975" y="3324225"/>
              <a:ext cx="1104900" cy="70478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469BE41-DF0B-375C-02CF-813A6C80F032}"/>
              </a:ext>
            </a:extLst>
          </p:cNvPr>
          <p:cNvSpPr txBox="1"/>
          <p:nvPr/>
        </p:nvSpPr>
        <p:spPr>
          <a:xfrm>
            <a:off x="5257800" y="1957415"/>
            <a:ext cx="6888481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600" dirty="0">
                <a:latin typeface="Arial" panose="020B0604020202020204" pitchFamily="34" charset="0"/>
                <a:cs typeface="Arial" panose="020B0604020202020204" pitchFamily="34" charset="0"/>
              </a:rPr>
              <a:t>Suppose</a:t>
            </a:r>
            <a:r>
              <a:rPr kumimoji="1" lang="en-US" altLang="ko-KR" sz="1600" dirty="0"/>
              <a:t> we want [in channel, out channel, kernel size, kernel size]</a:t>
            </a:r>
          </a:p>
          <a:p>
            <a:r>
              <a:rPr lang="en-US" altLang="ko-KR" sz="1600" dirty="0" err="1"/>
              <a:t>i</a:t>
            </a:r>
            <a:r>
              <a:rPr lang="en" altLang="ko-KR" sz="1600" dirty="0"/>
              <a:t>n a layer somewhere</a:t>
            </a:r>
          </a:p>
          <a:p>
            <a:endParaRPr kumimoji="1" lang="en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1600" dirty="0"/>
              <a:t>in channel: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1600" dirty="0"/>
              <a:t>out channel: 10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" altLang="ko-KR" sz="1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" altLang="ko-KR" sz="1600" dirty="0"/>
              <a:t>both of the Kernels’ size: 3</a:t>
            </a:r>
          </a:p>
          <a:p>
            <a:endParaRPr kumimoji="1" lang="en" altLang="ko-KR" sz="1600" dirty="0"/>
          </a:p>
          <a:p>
            <a:r>
              <a:rPr kumimoji="1" lang="en-US" altLang="ko-KR" sz="1600" dirty="0"/>
              <a:t>In standard conv, the num of weights is </a:t>
            </a:r>
            <a:r>
              <a:rPr kumimoji="1" lang="en-US" altLang="ko-KR" sz="1600" b="1" dirty="0"/>
              <a:t>10 x 10 x 3 x 3</a:t>
            </a:r>
          </a:p>
          <a:p>
            <a:endParaRPr kumimoji="1" lang="en-US" altLang="ko-KR" sz="1600" dirty="0"/>
          </a:p>
          <a:p>
            <a:r>
              <a:rPr kumimoji="1" lang="en-US" altLang="ko-KR" sz="1600" dirty="0"/>
              <a:t>In </a:t>
            </a:r>
            <a:r>
              <a:rPr kumimoji="1" lang="en-US" altLang="ko-KR" sz="1600" dirty="0" err="1"/>
              <a:t>depthwise</a:t>
            </a:r>
            <a:r>
              <a:rPr kumimoji="1" lang="en-US" altLang="ko-KR" sz="1600" dirty="0"/>
              <a:t> conv, the num of weights is </a:t>
            </a:r>
            <a:r>
              <a:rPr kumimoji="1" lang="en-US" altLang="ko-KR" sz="1600" b="1" dirty="0"/>
              <a:t>10 x 1 x 3 x 3  </a:t>
            </a:r>
          </a:p>
        </p:txBody>
      </p:sp>
    </p:spTree>
    <p:extLst>
      <p:ext uri="{BB962C8B-B14F-4D97-AF65-F5344CB8AC3E}">
        <p14:creationId xmlns:p14="http://schemas.microsoft.com/office/powerpoint/2010/main" val="715688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8A4E0A-BB28-8057-341B-6E855FC62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399151F-EFC1-0C21-797F-42B9D931DD8D}"/>
              </a:ext>
            </a:extLst>
          </p:cNvPr>
          <p:cNvSpPr/>
          <p:nvPr/>
        </p:nvSpPr>
        <p:spPr>
          <a:xfrm>
            <a:off x="2223953" y="279900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B42A1FD1-DC92-9743-5E67-BD6F821EBBDA}"/>
              </a:ext>
            </a:extLst>
          </p:cNvPr>
          <p:cNvSpPr/>
          <p:nvPr/>
        </p:nvSpPr>
        <p:spPr>
          <a:xfrm>
            <a:off x="134390" y="261900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3CD734-81DB-44F2-E58C-1537CADA8421}"/>
                  </a:ext>
                </a:extLst>
              </p:cNvPr>
              <p:cNvSpPr txBox="1"/>
              <p:nvPr/>
            </p:nvSpPr>
            <p:spPr>
              <a:xfrm>
                <a:off x="1737472" y="3196152"/>
                <a:ext cx="45200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3000" i="1" smtClean="0">
                          <a:latin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8B3CD734-81DB-44F2-E58C-1537CADA84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7472" y="3196152"/>
                <a:ext cx="452009" cy="46166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91A034-9A9A-8646-0CB4-9F5C27D8D926}"/>
                  </a:ext>
                </a:extLst>
              </p:cNvPr>
              <p:cNvSpPr txBox="1"/>
              <p:nvPr/>
            </p:nvSpPr>
            <p:spPr>
              <a:xfrm>
                <a:off x="3571664" y="3290501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991A034-9A9A-8646-0CB4-9F5C27D8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664" y="3290501"/>
                <a:ext cx="1632607" cy="276999"/>
              </a:xfrm>
              <a:prstGeom prst="rect">
                <a:avLst/>
              </a:prstGeom>
              <a:blipFill>
                <a:blip r:embed="rId3"/>
                <a:stretch>
                  <a:fillRect l="-4104" r="-1828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양쪽 대괄호 9">
            <a:extLst>
              <a:ext uri="{FF2B5EF4-FFF2-40B4-BE49-F238E27FC236}">
                <a16:creationId xmlns:a16="http://schemas.microsoft.com/office/drawing/2014/main" id="{065A1451-1D4F-6978-E128-D4477D596350}"/>
              </a:ext>
            </a:extLst>
          </p:cNvPr>
          <p:cNvSpPr/>
          <p:nvPr/>
        </p:nvSpPr>
        <p:spPr>
          <a:xfrm>
            <a:off x="2155009" y="2608201"/>
            <a:ext cx="3298140" cy="1641599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A173D92F-1E75-3BBE-9B9B-1380F4D1BE54}"/>
              </a:ext>
            </a:extLst>
          </p:cNvPr>
          <p:cNvSpPr/>
          <p:nvPr/>
        </p:nvSpPr>
        <p:spPr>
          <a:xfrm>
            <a:off x="8842845" y="2799000"/>
            <a:ext cx="1260000" cy="126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Weights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61B150F-8C40-6F09-D938-8617C4D6BBF2}"/>
              </a:ext>
            </a:extLst>
          </p:cNvPr>
          <p:cNvSpPr/>
          <p:nvPr/>
        </p:nvSpPr>
        <p:spPr>
          <a:xfrm>
            <a:off x="6690081" y="2619000"/>
            <a:ext cx="1620000" cy="1620000"/>
          </a:xfrm>
          <a:prstGeom prst="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Binarized</a:t>
            </a:r>
          </a:p>
          <a:p>
            <a:pPr algn="ctr"/>
            <a:r>
              <a:rPr kumimoji="1" lang="en-US" altLang="ko-KR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Inputs</a:t>
            </a:r>
            <a:endParaRPr kumimoji="1" lang="ko-KR" altLang="en-US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5D0DE9-9E91-693C-EE3B-4CFA9905A869}"/>
                  </a:ext>
                </a:extLst>
              </p:cNvPr>
              <p:cNvSpPr txBox="1"/>
              <p:nvPr/>
            </p:nvSpPr>
            <p:spPr>
              <a:xfrm>
                <a:off x="8355447" y="3196152"/>
                <a:ext cx="452009" cy="46166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ko-KR" altLang="en-US" sz="3000" i="1" smtClean="0">
                          <a:latin typeface="Cambria Math" panose="02040503050406030204" pitchFamily="18" charset="0"/>
                        </a:rPr>
                        <m:t>⊛</m:t>
                      </m:r>
                    </m:oMath>
                  </m:oMathPara>
                </a14:m>
                <a:endParaRPr kumimoji="1" lang="ko-KR" altLang="en-US" sz="3000" dirty="0"/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645D0DE9-9E91-693C-EE3B-4CFA9905A86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55447" y="3196152"/>
                <a:ext cx="452009" cy="46166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C9021D-989E-8274-F07A-49B3E2E9D958}"/>
                  </a:ext>
                </a:extLst>
              </p:cNvPr>
              <p:cNvSpPr txBox="1"/>
              <p:nvPr/>
            </p:nvSpPr>
            <p:spPr>
              <a:xfrm>
                <a:off x="10282889" y="3290501"/>
                <a:ext cx="1632607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kumimoji="1" lang="en-US" altLang="ko-KR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</m:oMath>
                  </m:oMathPara>
                </a14:m>
                <a:endParaRPr kumimoji="1" lang="ko-KR" alt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ACC9021D-989E-8274-F07A-49B3E2E9D9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282889" y="3290501"/>
                <a:ext cx="1632607" cy="276999"/>
              </a:xfrm>
              <a:prstGeom prst="rect">
                <a:avLst/>
              </a:prstGeom>
              <a:blipFill>
                <a:blip r:embed="rId5"/>
                <a:stretch>
                  <a:fillRect l="-4104" r="-18284" b="-40000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양쪽 대괄호 13">
            <a:extLst>
              <a:ext uri="{FF2B5EF4-FFF2-40B4-BE49-F238E27FC236}">
                <a16:creationId xmlns:a16="http://schemas.microsoft.com/office/drawing/2014/main" id="{A9992907-163A-6D6F-553D-692880CE1B44}"/>
              </a:ext>
            </a:extLst>
          </p:cNvPr>
          <p:cNvSpPr/>
          <p:nvPr/>
        </p:nvSpPr>
        <p:spPr>
          <a:xfrm>
            <a:off x="6540760" y="2483285"/>
            <a:ext cx="3700520" cy="1891430"/>
          </a:xfrm>
          <a:prstGeom prst="bracketPair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p:sp>
        <p:nvSpPr>
          <p:cNvPr id="17" name="오른쪽 화살표[R] 16">
            <a:extLst>
              <a:ext uri="{FF2B5EF4-FFF2-40B4-BE49-F238E27FC236}">
                <a16:creationId xmlns:a16="http://schemas.microsoft.com/office/drawing/2014/main" id="{EE3F4504-4EF7-BDA1-E76B-B47C8723E3EE}"/>
              </a:ext>
            </a:extLst>
          </p:cNvPr>
          <p:cNvSpPr/>
          <p:nvPr/>
        </p:nvSpPr>
        <p:spPr>
          <a:xfrm>
            <a:off x="5585747" y="3252671"/>
            <a:ext cx="764088" cy="352659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189464-3899-9522-1523-5985B2917D95}"/>
                  </a:ext>
                </a:extLst>
              </p:cNvPr>
              <p:cNvSpPr txBox="1"/>
              <p:nvPr/>
            </p:nvSpPr>
            <p:spPr>
              <a:xfrm>
                <a:off x="23365" y="5946200"/>
                <a:ext cx="3240000" cy="82464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kumimoji="1" lang="ko-KR" altLang="en-U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∗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𝑆𝑐𝑎𝑙𝑖𝑛𝑔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kumimoji="1" lang="en-US" altLang="ko-K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𝑓𝑎𝑐𝑡𝑜𝑟</m:t>
                      </m:r>
                      <m:r>
                        <m:rPr>
                          <m:nor/>
                        </m:rPr>
                        <a:rPr kumimoji="1" lang="en-US" altLang="ko-KR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m:rPr>
                          <m:nor/>
                        </m:rPr>
                        <a:rPr kumimoji="1" lang="ko-KR" altLang="en-US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kumimoji="1" lang="en-US" altLang="ko-KR" b="0" i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Average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absolute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values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of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weights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for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the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layer</m:t>
                      </m:r>
                      <m:r>
                        <m:rPr>
                          <m:nor/>
                        </m:rPr>
                        <a:rPr lang="en" altLang="ko-KR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m:t>.</m:t>
                      </m:r>
                    </m:oMath>
                  </m:oMathPara>
                </a14:m>
                <a:endParaRPr kumimoji="1" lang="ko-KR" altLang="en-US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3C189464-3899-9522-1523-5985B2917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365" y="5946200"/>
                <a:ext cx="3240000" cy="824649"/>
              </a:xfrm>
              <a:prstGeom prst="rect">
                <a:avLst/>
              </a:prstGeom>
              <a:blipFill>
                <a:blip r:embed="rId6"/>
                <a:stretch>
                  <a:fillRect l="-2825" r="-188" b="-11029"/>
                </a:stretch>
              </a:blipFill>
            </p:spPr>
            <p:txBody>
              <a:bodyPr/>
              <a:lstStyle/>
              <a:p>
                <a:r>
                  <a:rPr lang="ko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제목 1">
            <a:extLst>
              <a:ext uri="{FF2B5EF4-FFF2-40B4-BE49-F238E27FC236}">
                <a16:creationId xmlns:a16="http://schemas.microsoft.com/office/drawing/2014/main" id="{5D5B3C20-2824-CCE8-2D84-4D4D72DC3331}"/>
              </a:ext>
            </a:extLst>
          </p:cNvPr>
          <p:cNvSpPr txBox="1">
            <a:spLocks/>
          </p:cNvSpPr>
          <p:nvPr/>
        </p:nvSpPr>
        <p:spPr>
          <a:xfrm>
            <a:off x="14225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Progress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-Analysis of Experimental Results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E8F243C-4BD8-6AFC-6FE2-AB5CBEFFABB7}"/>
              </a:ext>
            </a:extLst>
          </p:cNvPr>
          <p:cNvSpPr txBox="1"/>
          <p:nvPr/>
        </p:nvSpPr>
        <p:spPr>
          <a:xfrm>
            <a:off x="156338" y="1119620"/>
            <a:ext cx="90583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dirty="0">
                <a:latin typeface="Arial" panose="020B0604020202020204" pitchFamily="34" charset="0"/>
                <a:cs typeface="Arial" panose="020B0604020202020204" pitchFamily="34" charset="0"/>
              </a:rPr>
              <a:t>Assumption 2 of the accuracy decline issue: </a:t>
            </a:r>
            <a:r>
              <a:rPr kumimoji="1" lang="en-US" altLang="ko-KR" b="1" dirty="0">
                <a:latin typeface="Arial" panose="020B0604020202020204" pitchFamily="34" charset="0"/>
                <a:cs typeface="Arial" panose="020B0604020202020204" pitchFamily="34" charset="0"/>
              </a:rPr>
              <a:t>Rearranging the structure from origin</a:t>
            </a:r>
            <a:endParaRPr kumimoji="1" lang="ko-KR" alt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09333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75FDF-E17D-6F50-AD45-622528677F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FD5CB8FA-FDA3-EFA7-5387-C8927278E4CB}"/>
              </a:ext>
            </a:extLst>
          </p:cNvPr>
          <p:cNvSpPr txBox="1"/>
          <p:nvPr/>
        </p:nvSpPr>
        <p:spPr>
          <a:xfrm>
            <a:off x="305657" y="2274838"/>
            <a:ext cx="114101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Find other models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that have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depthwise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conv and apply majority voter.</a:t>
            </a: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Apply majority voter to standard convolution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for </a:t>
            </a:r>
            <a:r>
              <a:rPr lang="en-US" altLang="ko-KR" sz="2400" dirty="0" err="1">
                <a:latin typeface="Arial" panose="020B0604020202020204" pitchFamily="34" charset="0"/>
                <a:cs typeface="Arial" panose="020B0604020202020204" pitchFamily="34" charset="0"/>
              </a:rPr>
              <a:t>ReActNet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 based on ResNet-18</a:t>
            </a:r>
            <a:r>
              <a:rPr lang="en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</p:txBody>
      </p:sp>
      <p:sp>
        <p:nvSpPr>
          <p:cNvPr id="5" name="제목 1">
            <a:extLst>
              <a:ext uri="{FF2B5EF4-FFF2-40B4-BE49-F238E27FC236}">
                <a16:creationId xmlns:a16="http://schemas.microsoft.com/office/drawing/2014/main" id="{6547BCC0-524F-ECAA-D3B6-C9B1FF8650AC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Subsequent Plans</a:t>
            </a:r>
          </a:p>
        </p:txBody>
      </p:sp>
    </p:spTree>
    <p:extLst>
      <p:ext uri="{BB962C8B-B14F-4D97-AF65-F5344CB8AC3E}">
        <p14:creationId xmlns:p14="http://schemas.microsoft.com/office/powerpoint/2010/main" val="20671884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BE0DBD-2707-A297-F5EE-F90B641CF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67100" y="2361605"/>
            <a:ext cx="5257800" cy="1325563"/>
          </a:xfrm>
        </p:spPr>
        <p:txBody>
          <a:bodyPr>
            <a:normAutofit/>
          </a:bodyPr>
          <a:lstStyle/>
          <a:p>
            <a:pPr algn="ctr"/>
            <a:r>
              <a:rPr lang="en-US" altLang="ko-KR" sz="4000" dirty="0">
                <a:solidFill>
                  <a:schemeClr val="accent1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ko-KR" altLang="en-US" sz="4000" dirty="0">
              <a:solidFill>
                <a:schemeClr val="accent1">
                  <a:lumMod val="50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17952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80362A-4047-BA3B-02B1-FA3A57B72C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4427FB0-10F7-B079-12B2-B074A0AC1020}"/>
              </a:ext>
            </a:extLst>
          </p:cNvPr>
          <p:cNvSpPr txBox="1">
            <a:spLocks/>
          </p:cNvSpPr>
          <p:nvPr/>
        </p:nvSpPr>
        <p:spPr>
          <a:xfrm>
            <a:off x="0" y="0"/>
            <a:ext cx="12021437" cy="1119620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b="1" kern="1200">
                <a:solidFill>
                  <a:srgbClr val="002C62"/>
                </a:solidFill>
                <a:latin typeface="+mj-lt"/>
                <a:ea typeface="+mj-ea"/>
                <a:cs typeface="+mj-cs"/>
              </a:defRPr>
            </a:lvl1pPr>
          </a:lstStyle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4300" dirty="0">
                <a:latin typeface="Arial" panose="020B0604020202020204" pitchFamily="34" charset="0"/>
                <a:cs typeface="Arial" panose="020B0604020202020204" pitchFamily="34" charset="0"/>
              </a:rPr>
              <a:t>Appendix</a:t>
            </a:r>
          </a:p>
          <a:p>
            <a:pPr marR="0" lvl="0" algn="l" defTabSz="914400" rtl="0" eaLnBrk="1" fontAlgn="auto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8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800" dirty="0">
                <a:latin typeface="Arial" panose="020B0604020202020204" pitchFamily="34" charset="0"/>
                <a:cs typeface="Arial" panose="020B0604020202020204" pitchFamily="34" charset="0"/>
              </a:rPr>
              <a:t>Binarized </a:t>
            </a:r>
            <a:r>
              <a:rPr lang="en-US" altLang="ko-KR" sz="2800" dirty="0" err="1">
                <a:latin typeface="Arial" panose="020B0604020202020204" pitchFamily="34" charset="0"/>
                <a:cs typeface="Arial" panose="020B0604020202020204" pitchFamily="34" charset="0"/>
              </a:rPr>
              <a:t>MobileNet</a:t>
            </a:r>
            <a:endParaRPr lang="en-US" altLang="ko-KR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C9E3EF3-F29E-70D2-B290-933E7B85AAA0}"/>
              </a:ext>
            </a:extLst>
          </p:cNvPr>
          <p:cNvSpPr txBox="1"/>
          <p:nvPr/>
        </p:nvSpPr>
        <p:spPr>
          <a:xfrm>
            <a:off x="305657" y="2274838"/>
            <a:ext cx="11410122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2400" dirty="0"/>
              <a:t>Binarizing </a:t>
            </a:r>
            <a:r>
              <a:rPr lang="en" altLang="ko-KR" sz="2400" dirty="0" err="1"/>
              <a:t>MobileNet</a:t>
            </a:r>
            <a:r>
              <a:rPr lang="en" altLang="ko-KR" sz="2400" dirty="0"/>
              <a:t> via Evolution-based Searching (CVPR, 2020)</a:t>
            </a: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+mj-lt"/>
              <a:buAutoNum type="arabicPeriod"/>
            </a:pP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-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" altLang="ko-KR" sz="2400" dirty="0" err="1"/>
              <a:t>MoBiNet</a:t>
            </a:r>
            <a:r>
              <a:rPr lang="en" altLang="ko-KR" sz="2400" dirty="0"/>
              <a:t>: A Mobile Binary Network for Image Classification</a:t>
            </a:r>
            <a:r>
              <a:rPr lang="ko-KR" alt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2400" dirty="0">
                <a:latin typeface="Arial" panose="020B0604020202020204" pitchFamily="34" charset="0"/>
                <a:cs typeface="Arial" panose="020B0604020202020204" pitchFamily="34" charset="0"/>
              </a:rPr>
              <a:t>(WACV, 2020)</a:t>
            </a:r>
            <a:endParaRPr lang="en" altLang="ko-KR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74111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381</Words>
  <Application>Microsoft Office PowerPoint</Application>
  <PresentationFormat>와이드스크린</PresentationFormat>
  <Paragraphs>82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Arial</vt:lpstr>
      <vt:lpstr>Cambria Math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Thank you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박형동</dc:creator>
  <cp:lastModifiedBy>박형동</cp:lastModifiedBy>
  <cp:revision>35</cp:revision>
  <dcterms:created xsi:type="dcterms:W3CDTF">2024-10-28T22:08:11Z</dcterms:created>
  <dcterms:modified xsi:type="dcterms:W3CDTF">2024-10-29T20:25:04Z</dcterms:modified>
</cp:coreProperties>
</file>