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22" r:id="rId2"/>
    <p:sldId id="332" r:id="rId3"/>
    <p:sldId id="342" r:id="rId4"/>
    <p:sldId id="341" r:id="rId5"/>
    <p:sldId id="323" r:id="rId6"/>
    <p:sldId id="344" r:id="rId7"/>
    <p:sldId id="32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3" autoAdjust="0"/>
    <p:restoredTop sz="94685"/>
  </p:normalViewPr>
  <p:slideViewPr>
    <p:cSldViewPr snapToGrid="0">
      <p:cViewPr varScale="1">
        <p:scale>
          <a:sx n="91" d="100"/>
          <a:sy n="91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0FE1-7BA5-8046-91E8-6C4230D41AD3}" type="datetimeFigureOut">
              <a:rPr kumimoji="1" lang="ko-KR" altLang="en-US" smtClean="0"/>
              <a:t>2024-11-05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A4FD-DB31-984A-A042-9460A8A5E2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73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703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6868E-304F-E943-27D8-73940C54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8E09D9-28AA-0322-7488-275F10253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02C4DE-78D7-FBE1-810E-C11230B50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4D85D-BD77-C1AB-8613-BDC35F4DD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0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08647-BF79-ACD3-83FB-CE8274AE9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E9AECC-31CD-5D10-9A2B-849D17D6B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EEE087-7545-75A2-7923-149369565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7E202-34A8-7F3A-4699-832D9A89E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2389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85F51-DD98-CA74-D3D7-F8632324B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C9D3CE-1662-73E8-F3F4-1840CBDE83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E6EA08F-555B-D195-1681-EE146E93DA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49895E-BCE0-00AE-8909-0CF0F1255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9261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2024/11/05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Inguk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Lightweight DNN with Majority Voter</a:t>
            </a:r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A4E0A-BB28-8057-341B-6E855FC62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5A3F809-2E1A-44B8-E334-E27E92530B13}"/>
              </a:ext>
            </a:extLst>
          </p:cNvPr>
          <p:cNvGrpSpPr/>
          <p:nvPr/>
        </p:nvGrpSpPr>
        <p:grpSpPr>
          <a:xfrm>
            <a:off x="6716903" y="3253634"/>
            <a:ext cx="5318759" cy="1641599"/>
            <a:chOff x="6096000" y="2712110"/>
            <a:chExt cx="5318759" cy="164159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399151F-EFC1-0C21-797F-42B9D931DD8D}"/>
                </a:ext>
              </a:extLst>
            </p:cNvPr>
            <p:cNvSpPr/>
            <p:nvPr/>
          </p:nvSpPr>
          <p:spPr>
            <a:xfrm>
              <a:off x="8185563" y="2902909"/>
              <a:ext cx="1260000" cy="126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weights</a:t>
              </a:r>
              <a:endParaRPr kumimoji="1"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2A1FD1-DC92-9743-5E67-BD6F821EBBDA}"/>
                </a:ext>
              </a:extLst>
            </p:cNvPr>
            <p:cNvSpPr/>
            <p:nvPr/>
          </p:nvSpPr>
          <p:spPr>
            <a:xfrm>
              <a:off x="6096000" y="2722909"/>
              <a:ext cx="1620000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B3CD734-81DB-44F2-E58C-1537CADA8421}"/>
                    </a:ext>
                  </a:extLst>
                </p:cNvPr>
                <p:cNvSpPr txBox="1"/>
                <p:nvPr/>
              </p:nvSpPr>
              <p:spPr>
                <a:xfrm>
                  <a:off x="7699082" y="3300061"/>
                  <a:ext cx="45200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3000" i="1" smtClean="0">
                            <a:latin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kumimoji="1" lang="ko-KR" altLang="en-US" sz="3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B3CD734-81DB-44F2-E58C-1537CADA8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9082" y="3300061"/>
                  <a:ext cx="452009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7778" r="-27778" b="-243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91A034-9A9A-8646-0CB4-9F5C27D8D926}"/>
                    </a:ext>
                  </a:extLst>
                </p:cNvPr>
                <p:cNvSpPr txBox="1"/>
                <p:nvPr/>
              </p:nvSpPr>
              <p:spPr>
                <a:xfrm>
                  <a:off x="9533274" y="3394410"/>
                  <a:ext cx="163260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91A034-9A9A-8646-0CB4-9F5C27D8D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3274" y="3394410"/>
                  <a:ext cx="163260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846" t="-4545" r="-14615" b="-4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양쪽 대괄호 9">
              <a:extLst>
                <a:ext uri="{FF2B5EF4-FFF2-40B4-BE49-F238E27FC236}">
                  <a16:creationId xmlns:a16="http://schemas.microsoft.com/office/drawing/2014/main" id="{065A1451-1D4F-6978-E128-D4477D596350}"/>
                </a:ext>
              </a:extLst>
            </p:cNvPr>
            <p:cNvSpPr/>
            <p:nvPr/>
          </p:nvSpPr>
          <p:spPr>
            <a:xfrm>
              <a:off x="8116619" y="2712110"/>
              <a:ext cx="3298140" cy="1641599"/>
            </a:xfrm>
            <a:prstGeom prst="bracketPair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D5B3C20-2824-CCE8-2D84-4D4D72DC3331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HardBinaryConv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0B428A-95CB-077D-0EFD-37C8027F592B}"/>
              </a:ext>
            </a:extLst>
          </p:cNvPr>
          <p:cNvSpPr/>
          <p:nvPr/>
        </p:nvSpPr>
        <p:spPr>
          <a:xfrm>
            <a:off x="3656509" y="111962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C5EC7E-2C7C-D967-A071-946FB0C6F955}"/>
              </a:ext>
            </a:extLst>
          </p:cNvPr>
          <p:cNvSpPr/>
          <p:nvPr/>
        </p:nvSpPr>
        <p:spPr>
          <a:xfrm>
            <a:off x="3836509" y="3296487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6A4AF2-E0E2-4B00-6B01-CD0A4A12D8A6}"/>
                  </a:ext>
                </a:extLst>
              </p:cNvPr>
              <p:cNvSpPr txBox="1"/>
              <p:nvPr/>
            </p:nvSpPr>
            <p:spPr>
              <a:xfrm>
                <a:off x="3656509" y="5599880"/>
                <a:ext cx="1620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6A4AF2-E0E2-4B00-6B01-CD0A4A12D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09" y="5599880"/>
                <a:ext cx="1620000" cy="276999"/>
              </a:xfrm>
              <a:prstGeom prst="rect">
                <a:avLst/>
              </a:prstGeom>
              <a:blipFill>
                <a:blip r:embed="rId5"/>
                <a:stretch>
                  <a:fillRect l="-3906" t="-4545" r="-3125" b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F05777-E20C-CEA6-B4BD-953C5978A2AE}"/>
              </a:ext>
            </a:extLst>
          </p:cNvPr>
          <p:cNvSpPr/>
          <p:nvPr/>
        </p:nvSpPr>
        <p:spPr>
          <a:xfrm>
            <a:off x="306003" y="111962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F80F7B-A2B5-5BE6-0A11-482FAE901C25}"/>
              </a:ext>
            </a:extLst>
          </p:cNvPr>
          <p:cNvSpPr/>
          <p:nvPr/>
        </p:nvSpPr>
        <p:spPr>
          <a:xfrm>
            <a:off x="486003" y="3295977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0B88C1-BF86-9A13-76A5-D29B4F3B7BE9}"/>
              </a:ext>
            </a:extLst>
          </p:cNvPr>
          <p:cNvSpPr/>
          <p:nvPr/>
        </p:nvSpPr>
        <p:spPr>
          <a:xfrm>
            <a:off x="486003" y="5108380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67F76DEC-3857-0539-6ED7-11EDD2D588AE}"/>
              </a:ext>
            </a:extLst>
          </p:cNvPr>
          <p:cNvSpPr/>
          <p:nvPr/>
        </p:nvSpPr>
        <p:spPr>
          <a:xfrm>
            <a:off x="2409212" y="1753290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89A98C35-A1D6-D0CC-9CA6-48C0FF7286EF}"/>
              </a:ext>
            </a:extLst>
          </p:cNvPr>
          <p:cNvSpPr/>
          <p:nvPr/>
        </p:nvSpPr>
        <p:spPr>
          <a:xfrm>
            <a:off x="2409212" y="3749647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24BC79FA-87F2-2443-DE4C-A5527A4D3C6A}"/>
              </a:ext>
            </a:extLst>
          </p:cNvPr>
          <p:cNvSpPr/>
          <p:nvPr/>
        </p:nvSpPr>
        <p:spPr>
          <a:xfrm>
            <a:off x="2409212" y="5562049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8739DA-3B41-5919-BCE8-6093D2D45122}"/>
                  </a:ext>
                </a:extLst>
              </p:cNvPr>
              <p:cNvSpPr txBox="1"/>
              <p:nvPr/>
            </p:nvSpPr>
            <p:spPr>
              <a:xfrm>
                <a:off x="2432277" y="1482331"/>
                <a:ext cx="540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8739DA-3B41-5919-BCE8-6093D2D45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277" y="1482331"/>
                <a:ext cx="540982" cy="276999"/>
              </a:xfrm>
              <a:prstGeom prst="rect">
                <a:avLst/>
              </a:prstGeom>
              <a:blipFill>
                <a:blip r:embed="rId6"/>
                <a:stretch>
                  <a:fillRect l="-11364" r="-9091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469BF4-7B45-7FD8-18F2-7A024AA49B16}"/>
                  </a:ext>
                </a:extLst>
              </p:cNvPr>
              <p:cNvSpPr txBox="1"/>
              <p:nvPr/>
            </p:nvSpPr>
            <p:spPr>
              <a:xfrm>
                <a:off x="2432277" y="3484727"/>
                <a:ext cx="540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469BF4-7B45-7FD8-18F2-7A024AA49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277" y="3484727"/>
                <a:ext cx="540982" cy="276999"/>
              </a:xfrm>
              <a:prstGeom prst="rect">
                <a:avLst/>
              </a:prstGeom>
              <a:blipFill>
                <a:blip r:embed="rId7"/>
                <a:stretch>
                  <a:fillRect l="-11364" r="-9091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B98BF0-6B0C-AED0-5D78-9D2506056BEB}"/>
                  </a:ext>
                </a:extLst>
              </p:cNvPr>
              <p:cNvSpPr txBox="1"/>
              <p:nvPr/>
            </p:nvSpPr>
            <p:spPr>
              <a:xfrm>
                <a:off x="2432277" y="5285050"/>
                <a:ext cx="654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B98BF0-6B0C-AED0-5D78-9D2506056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277" y="5285050"/>
                <a:ext cx="654795" cy="276999"/>
              </a:xfrm>
              <a:prstGeom prst="rect">
                <a:avLst/>
              </a:prstGeom>
              <a:blipFill>
                <a:blip r:embed="rId8"/>
                <a:stretch>
                  <a:fillRect l="-1923" r="-1923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FB6DAB68-5801-D2EC-3173-D5212F7DFFCC}"/>
              </a:ext>
            </a:extLst>
          </p:cNvPr>
          <p:cNvCxnSpPr>
            <a:cxnSpLocks/>
          </p:cNvCxnSpPr>
          <p:nvPr/>
        </p:nvCxnSpPr>
        <p:spPr>
          <a:xfrm>
            <a:off x="6024943" y="672860"/>
            <a:ext cx="71057" cy="618514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AA4EBA-3A77-3813-863A-7544BAFB29A8}"/>
              </a:ext>
            </a:extLst>
          </p:cNvPr>
          <p:cNvSpPr txBox="1"/>
          <p:nvPr/>
        </p:nvSpPr>
        <p:spPr>
          <a:xfrm>
            <a:off x="6508648" y="1196910"/>
            <a:ext cx="3656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&lt;initial values&gt;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Real_weights_range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[0, 0.001]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Binarized_inputs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[-1 or 1]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Binarized_weights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[-1 or 1]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Channel_range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[0,512]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D2A674-DFD6-5B9D-E755-946C680081D6}"/>
                  </a:ext>
                </a:extLst>
              </p:cNvPr>
              <p:cNvSpPr txBox="1"/>
              <p:nvPr/>
            </p:nvSpPr>
            <p:spPr>
              <a:xfrm>
                <a:off x="2124308" y="6045596"/>
                <a:ext cx="3971692" cy="824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  <m:r>
                        <m:rPr>
                          <m:nor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kumimoji="1" lang="ko-KR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ko-K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absolute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values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weight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layer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D2A674-DFD6-5B9D-E755-946C6800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08" y="6045596"/>
                <a:ext cx="3971692" cy="824649"/>
              </a:xfrm>
              <a:prstGeom prst="rect">
                <a:avLst/>
              </a:prstGeom>
              <a:blipFill>
                <a:blip r:embed="rId9"/>
                <a:stretch>
                  <a:fillRect l="-1274" t="-3077" r="-955" b="-1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0041F-71D4-F4EA-DDDE-397268D5D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2C6901A-6785-4E25-C3BC-2D1E75E72664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Basic Block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84A89E7-7A37-79C3-7B9C-30F4F748C557}"/>
              </a:ext>
            </a:extLst>
          </p:cNvPr>
          <p:cNvGrpSpPr/>
          <p:nvPr/>
        </p:nvGrpSpPr>
        <p:grpSpPr>
          <a:xfrm>
            <a:off x="882810" y="1678227"/>
            <a:ext cx="10426380" cy="3527586"/>
            <a:chOff x="101610" y="1971033"/>
            <a:chExt cx="10426380" cy="352758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7EDA4E-2A24-6600-DBA8-53D39D0996F1}"/>
                </a:ext>
              </a:extLst>
            </p:cNvPr>
            <p:cNvSpPr/>
            <p:nvPr/>
          </p:nvSpPr>
          <p:spPr>
            <a:xfrm>
              <a:off x="5125046" y="2953307"/>
              <a:ext cx="1011133" cy="126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569A055-426F-603D-2F8F-A937DCF27DBB}"/>
                </a:ext>
              </a:extLst>
            </p:cNvPr>
            <p:cNvSpPr/>
            <p:nvPr/>
          </p:nvSpPr>
          <p:spPr>
            <a:xfrm>
              <a:off x="3090111" y="2777338"/>
              <a:ext cx="1300028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C2AD851-2085-6169-D995-EDDC68589FA7}"/>
                    </a:ext>
                  </a:extLst>
                </p:cNvPr>
                <p:cNvSpPr txBox="1"/>
                <p:nvPr/>
              </p:nvSpPr>
              <p:spPr>
                <a:xfrm>
                  <a:off x="4355961" y="3391940"/>
                  <a:ext cx="69850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000" i="1">
                            <a:latin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C2AD851-2085-6169-D995-EDDC68589F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61" y="3391940"/>
                  <a:ext cx="69850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26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02A297-153A-DD11-83FB-0C9F9FC2D191}"/>
                    </a:ext>
                  </a:extLst>
                </p:cNvPr>
                <p:cNvSpPr txBox="1"/>
                <p:nvPr/>
              </p:nvSpPr>
              <p:spPr>
                <a:xfrm>
                  <a:off x="6277345" y="3453496"/>
                  <a:ext cx="131014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sz="1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02A297-153A-DD11-83FB-0C9F9FC2D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345" y="3453496"/>
                  <a:ext cx="1310145" cy="184666"/>
                </a:xfrm>
                <a:prstGeom prst="rect">
                  <a:avLst/>
                </a:prstGeom>
                <a:blipFill>
                  <a:blip r:embed="rId4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양쪽 대괄호 13">
              <a:extLst>
                <a:ext uri="{FF2B5EF4-FFF2-40B4-BE49-F238E27FC236}">
                  <a16:creationId xmlns:a16="http://schemas.microsoft.com/office/drawing/2014/main" id="{E54B6E43-67E6-FEA7-D051-2D1B8BF17C65}"/>
                </a:ext>
              </a:extLst>
            </p:cNvPr>
            <p:cNvSpPr/>
            <p:nvPr/>
          </p:nvSpPr>
          <p:spPr>
            <a:xfrm>
              <a:off x="5031451" y="2600114"/>
              <a:ext cx="2556039" cy="1891430"/>
            </a:xfrm>
            <a:prstGeom prst="bracketPair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D777A5A-7C72-1618-524C-CD09692C1837}"/>
                </a:ext>
              </a:extLst>
            </p:cNvPr>
            <p:cNvSpPr/>
            <p:nvPr/>
          </p:nvSpPr>
          <p:spPr>
            <a:xfrm>
              <a:off x="7772718" y="2275214"/>
              <a:ext cx="1205511" cy="24338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Batch norm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4201275-244F-4B65-4B4E-2E77541EB69E}"/>
                </a:ext>
              </a:extLst>
            </p:cNvPr>
            <p:cNvSpPr/>
            <p:nvPr/>
          </p:nvSpPr>
          <p:spPr>
            <a:xfrm>
              <a:off x="9322479" y="2275213"/>
              <a:ext cx="1205511" cy="2433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RPReLU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42F87AE-29FA-D49A-36D4-40FEC5887ADB}"/>
                </a:ext>
              </a:extLst>
            </p:cNvPr>
            <p:cNvGrpSpPr/>
            <p:nvPr/>
          </p:nvGrpSpPr>
          <p:grpSpPr>
            <a:xfrm>
              <a:off x="2900398" y="1971033"/>
              <a:ext cx="4778402" cy="3527586"/>
              <a:chOff x="1063690" y="2028748"/>
              <a:chExt cx="8334349" cy="4107801"/>
            </a:xfrm>
          </p:grpSpPr>
          <p:cxnSp>
            <p:nvCxnSpPr>
              <p:cNvPr id="5" name="직선 연결선[R] 4">
                <a:extLst>
                  <a:ext uri="{FF2B5EF4-FFF2-40B4-BE49-F238E27FC236}">
                    <a16:creationId xmlns:a16="http://schemas.microsoft.com/office/drawing/2014/main" id="{126AE0F6-887B-F796-3F65-0039ADF92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690" y="2028748"/>
                <a:ext cx="0" cy="407747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68BC0B99-2269-2384-71A6-01F77A049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8039" y="2057611"/>
                <a:ext cx="0" cy="4078938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1D820C-CF16-8E60-4A87-7091E66C6206}"/>
                </a:ext>
              </a:extLst>
            </p:cNvPr>
            <p:cNvSpPr txBox="1"/>
            <p:nvPr/>
          </p:nvSpPr>
          <p:spPr>
            <a:xfrm>
              <a:off x="4758833" y="4772506"/>
              <a:ext cx="969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[-1 , 1]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64B33F6-638A-9501-CBCC-5754BE5F4DC6}"/>
                </a:ext>
              </a:extLst>
            </p:cNvPr>
            <p:cNvSpPr/>
            <p:nvPr/>
          </p:nvSpPr>
          <p:spPr>
            <a:xfrm>
              <a:off x="1549957" y="2266522"/>
              <a:ext cx="1205511" cy="24338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Binarizing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3159F91-857D-2ED2-6A20-11CBAF65DADB}"/>
                </a:ext>
              </a:extLst>
            </p:cNvPr>
            <p:cNvSpPr/>
            <p:nvPr/>
          </p:nvSpPr>
          <p:spPr>
            <a:xfrm>
              <a:off x="101610" y="2777338"/>
              <a:ext cx="1300029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꺾인 연결선[E] 31">
              <a:extLst>
                <a:ext uri="{FF2B5EF4-FFF2-40B4-BE49-F238E27FC236}">
                  <a16:creationId xmlns:a16="http://schemas.microsoft.com/office/drawing/2014/main" id="{5543C5F3-EC49-4683-1EE3-F5F137A4FAA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01624" y="330991"/>
              <a:ext cx="288000" cy="8388000"/>
            </a:xfrm>
            <a:prstGeom prst="bentConnector3">
              <a:avLst>
                <a:gd name="adj1" fmla="val 429323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C137B3C-7A84-EB59-247E-B333E8CFC71E}"/>
              </a:ext>
            </a:extLst>
          </p:cNvPr>
          <p:cNvSpPr txBox="1"/>
          <p:nvPr/>
        </p:nvSpPr>
        <p:spPr>
          <a:xfrm>
            <a:off x="2374144" y="4479700"/>
            <a:ext cx="11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[-1 or 1]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5AE4E8-60C1-104B-783B-3F6964F9EFCF}"/>
              </a:ext>
            </a:extLst>
          </p:cNvPr>
          <p:cNvSpPr txBox="1"/>
          <p:nvPr/>
        </p:nvSpPr>
        <p:spPr>
          <a:xfrm>
            <a:off x="8671763" y="4479700"/>
            <a:ext cx="96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[-1 , 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4739F6-2AD8-BACC-2828-6B2541E2B276}"/>
                  </a:ext>
                </a:extLst>
              </p:cNvPr>
              <p:cNvSpPr txBox="1"/>
              <p:nvPr/>
            </p:nvSpPr>
            <p:spPr>
              <a:xfrm>
                <a:off x="9641583" y="1518347"/>
                <a:ext cx="1970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[-1 +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, 1 +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ko-KR" dirty="0"/>
                  <a:t> ]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4739F6-2AD8-BACC-2828-6B2541E2B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583" y="1518347"/>
                <a:ext cx="1970477" cy="369332"/>
              </a:xfrm>
              <a:prstGeom prst="rect">
                <a:avLst/>
              </a:prstGeom>
              <a:blipFill>
                <a:blip r:embed="rId5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53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85833-374E-8657-B84C-8D025E234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21B5FE6-9849-3BA4-9022-43D3527CA456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Our Basic Block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E65DF27-D2E8-6FBF-CF85-867A708B574C}"/>
              </a:ext>
            </a:extLst>
          </p:cNvPr>
          <p:cNvGrpSpPr/>
          <p:nvPr/>
        </p:nvGrpSpPr>
        <p:grpSpPr>
          <a:xfrm>
            <a:off x="101610" y="1971032"/>
            <a:ext cx="11988780" cy="3501546"/>
            <a:chOff x="-312115" y="1960147"/>
            <a:chExt cx="12315120" cy="350154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EE63636-0A49-0A0F-0485-0CAE655E36EF}"/>
                </a:ext>
              </a:extLst>
            </p:cNvPr>
            <p:cNvGrpSpPr/>
            <p:nvPr/>
          </p:nvGrpSpPr>
          <p:grpSpPr>
            <a:xfrm>
              <a:off x="1175657" y="1960147"/>
              <a:ext cx="10827348" cy="3501546"/>
              <a:chOff x="204219" y="1960147"/>
              <a:chExt cx="11798786" cy="350154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DC4B443-A194-8ED0-85BB-15686EB1DFA6}"/>
                  </a:ext>
                </a:extLst>
              </p:cNvPr>
              <p:cNvGrpSpPr/>
              <p:nvPr/>
            </p:nvGrpSpPr>
            <p:grpSpPr>
              <a:xfrm>
                <a:off x="1715880" y="1960147"/>
                <a:ext cx="10287125" cy="3501546"/>
                <a:chOff x="283029" y="1916604"/>
                <a:chExt cx="11451896" cy="3501546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E4C01BFD-4B08-76D7-239D-39F313E8EFDC}"/>
                    </a:ext>
                  </a:extLst>
                </p:cNvPr>
                <p:cNvSpPr/>
                <p:nvPr/>
              </p:nvSpPr>
              <p:spPr>
                <a:xfrm>
                  <a:off x="3055223" y="2898879"/>
                  <a:ext cx="1260000" cy="1260000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Binarized</a:t>
                  </a:r>
                </a:p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weights</a:t>
                  </a:r>
                  <a:endParaRPr kumimoji="1"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F343D1C-C21C-D15D-6C0D-EEFEC59FBFDD}"/>
                    </a:ext>
                  </a:extLst>
                </p:cNvPr>
                <p:cNvSpPr/>
                <p:nvPr/>
              </p:nvSpPr>
              <p:spPr>
                <a:xfrm>
                  <a:off x="519436" y="2722910"/>
                  <a:ext cx="1620000" cy="1620000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Binarized</a:t>
                  </a:r>
                </a:p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inputs</a:t>
                  </a:r>
                  <a:endParaRPr kumimoji="1"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F4A48FDB-059C-80DC-C84A-A96667333D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2119" y="3205713"/>
                      <a:ext cx="870421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𝑋𝑛𝑜𝑟</m:t>
                            </m:r>
                          </m:oMath>
                        </m:oMathPara>
                      </a14:m>
                      <a:endParaRPr kumimoji="1" lang="en-US" altLang="ko-KR" sz="1200" b="0" dirty="0"/>
                    </a:p>
                    <a:p>
                      <a:pPr algn="ctr"/>
                      <a:r>
                        <a:rPr kumimoji="1" lang="en-US" altLang="ko-KR" sz="1200" dirty="0"/>
                        <a:t>&amp;</a:t>
                      </a:r>
                    </a:p>
                    <a:p>
                      <a:pPr algn="ctr"/>
                      <a:r>
                        <a:rPr kumimoji="1" lang="en-US" altLang="ko-K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endParaRPr kumimoji="1"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F4A48FDB-059C-80DC-C84A-A96667333D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2119" y="3205713"/>
                      <a:ext cx="870421" cy="55399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696" r="-8696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17335E97-58A0-E51B-BC93-8CB5C0F931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38082" y="3390378"/>
                      <a:ext cx="163260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ko-KR" alt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𝑆𝑐𝑎𝑙𝑖𝑛𝑔</m:t>
                            </m:r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sz="1200" dirty="0"/>
                    </a:p>
                  </p:txBody>
                </p:sp>
              </mc:Choice>
              <mc:Fallback xmlns="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17335E97-58A0-E51B-BC93-8CB5C0F931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8082" y="3390378"/>
                      <a:ext cx="1632607" cy="18466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t="-6667" b="-4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양쪽 대괄호 13">
                  <a:extLst>
                    <a:ext uri="{FF2B5EF4-FFF2-40B4-BE49-F238E27FC236}">
                      <a16:creationId xmlns:a16="http://schemas.microsoft.com/office/drawing/2014/main" id="{4AE5F814-7FA1-6C04-FBBB-AC6347874CBB}"/>
                    </a:ext>
                  </a:extLst>
                </p:cNvPr>
                <p:cNvSpPr/>
                <p:nvPr/>
              </p:nvSpPr>
              <p:spPr>
                <a:xfrm>
                  <a:off x="370115" y="2587195"/>
                  <a:ext cx="4033934" cy="1891430"/>
                </a:xfrm>
                <a:prstGeom prst="bracketPair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200"/>
                </a:p>
              </p:txBody>
            </p:sp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3037E428-887C-C9F6-0AE9-9CDC12F14BD0}"/>
                    </a:ext>
                  </a:extLst>
                </p:cNvPr>
                <p:cNvSpPr/>
                <p:nvPr/>
              </p:nvSpPr>
              <p:spPr>
                <a:xfrm>
                  <a:off x="8301506" y="2212096"/>
                  <a:ext cx="1502220" cy="243380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Batch norm</a:t>
                  </a:r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FB5BF00A-CB69-4C66-B8A5-36FFEEDC3641}"/>
                    </a:ext>
                  </a:extLst>
                </p:cNvPr>
                <p:cNvSpPr/>
                <p:nvPr/>
              </p:nvSpPr>
              <p:spPr>
                <a:xfrm>
                  <a:off x="10232705" y="2212095"/>
                  <a:ext cx="1502220" cy="243380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Activation</a:t>
                  </a:r>
                </a:p>
                <a:p>
                  <a:pPr algn="ctr"/>
                  <a:r>
                    <a:rPr lang="en-US" altLang="ko-KR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func</a:t>
                  </a:r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n-US" altLang="ko-KR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RPReLU</a:t>
                  </a:r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FE489850-CFD6-C947-1B64-D7487BBDB483}"/>
                    </a:ext>
                  </a:extLst>
                </p:cNvPr>
                <p:cNvGrpSpPr/>
                <p:nvPr/>
              </p:nvGrpSpPr>
              <p:grpSpPr>
                <a:xfrm>
                  <a:off x="283029" y="1916605"/>
                  <a:ext cx="4208106" cy="3501545"/>
                  <a:chOff x="1063690" y="2028748"/>
                  <a:chExt cx="5889974" cy="4077477"/>
                </a:xfrm>
              </p:grpSpPr>
              <p:cxnSp>
                <p:nvCxnSpPr>
                  <p:cNvPr id="5" name="직선 연결선[R] 4">
                    <a:extLst>
                      <a:ext uri="{FF2B5EF4-FFF2-40B4-BE49-F238E27FC236}">
                        <a16:creationId xmlns:a16="http://schemas.microsoft.com/office/drawing/2014/main" id="{D78B0C2D-7ED3-A33D-1FC5-A5B988B5A4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3690" y="2028748"/>
                    <a:ext cx="0" cy="4077477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직선 연결선[R] 5">
                    <a:extLst>
                      <a:ext uri="{FF2B5EF4-FFF2-40B4-BE49-F238E27FC236}">
                        <a16:creationId xmlns:a16="http://schemas.microsoft.com/office/drawing/2014/main" id="{769FE1F5-6A37-4800-55FA-1E3F8F8AB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53664" y="2028748"/>
                    <a:ext cx="0" cy="4077477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9701EAA8-9935-3DA8-3464-0A7A3151E9E2}"/>
                    </a:ext>
                  </a:extLst>
                </p:cNvPr>
                <p:cNvSpPr/>
                <p:nvPr/>
              </p:nvSpPr>
              <p:spPr>
                <a:xfrm>
                  <a:off x="4660360" y="2220786"/>
                  <a:ext cx="1502220" cy="243380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Majority</a:t>
                  </a:r>
                </a:p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Voter</a:t>
                  </a:r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7A1743-A6DD-3F1A-E7C0-314136E0E12E}"/>
                    </a:ext>
                  </a:extLst>
                </p:cNvPr>
                <p:cNvSpPr txBox="1"/>
                <p:nvPr/>
              </p:nvSpPr>
              <p:spPr>
                <a:xfrm>
                  <a:off x="738553" y="4787302"/>
                  <a:ext cx="33006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[-4608 , 4068] after standard conv</a:t>
                  </a:r>
                </a:p>
              </p:txBody>
            </p:sp>
            <p:cxnSp>
              <p:nvCxnSpPr>
                <p:cNvPr id="15" name="직선 연결선[R] 14">
                  <a:extLst>
                    <a:ext uri="{FF2B5EF4-FFF2-40B4-BE49-F238E27FC236}">
                      <a16:creationId xmlns:a16="http://schemas.microsoft.com/office/drawing/2014/main" id="{5775B50A-621A-10E2-8696-87685ED124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4559" y="1916604"/>
                  <a:ext cx="0" cy="3501545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180DE86-EAD3-D739-0535-565251CB19F2}"/>
                    </a:ext>
                  </a:extLst>
                </p:cNvPr>
                <p:cNvSpPr txBox="1"/>
                <p:nvPr/>
              </p:nvSpPr>
              <p:spPr>
                <a:xfrm>
                  <a:off x="4871746" y="4793093"/>
                  <a:ext cx="107944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200" dirty="0"/>
                    <a:t>[-1 or 1]</a:t>
                  </a:r>
                </a:p>
              </p:txBody>
            </p:sp>
          </p:grp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B3E715E-C1AD-BCBA-6C3F-A7C440A5F014}"/>
                  </a:ext>
                </a:extLst>
              </p:cNvPr>
              <p:cNvSpPr/>
              <p:nvPr/>
            </p:nvSpPr>
            <p:spPr>
              <a:xfrm>
                <a:off x="204219" y="2255637"/>
                <a:ext cx="1349429" cy="24338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Binarizing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0A5C281-DDFC-6C2D-5C10-EF861799AC22}"/>
                </a:ext>
              </a:extLst>
            </p:cNvPr>
            <p:cNvSpPr/>
            <p:nvPr/>
          </p:nvSpPr>
          <p:spPr>
            <a:xfrm>
              <a:off x="-312115" y="2766453"/>
              <a:ext cx="1335416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255A2D99-7A11-A878-F33C-127DF62889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93624" y="-461009"/>
            <a:ext cx="288000" cy="9972000"/>
          </a:xfrm>
          <a:prstGeom prst="bentConnector3">
            <a:avLst>
              <a:gd name="adj1" fmla="val 416094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F9AFCD5-9AAB-3059-4320-62562151EAC6}"/>
              </a:ext>
            </a:extLst>
          </p:cNvPr>
          <p:cNvSpPr txBox="1"/>
          <p:nvPr/>
        </p:nvSpPr>
        <p:spPr>
          <a:xfrm>
            <a:off x="1716202" y="4847521"/>
            <a:ext cx="86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[-1 or 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6ADF2C-C7D3-0750-42EC-3969CCD3FDB3}"/>
              </a:ext>
            </a:extLst>
          </p:cNvPr>
          <p:cNvSpPr txBox="1"/>
          <p:nvPr/>
        </p:nvSpPr>
        <p:spPr>
          <a:xfrm>
            <a:off x="8664980" y="4836674"/>
            <a:ext cx="969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/>
              <a:t>[-1 , 1]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DC8829-62E2-CD63-6FDD-2D25431581E2}"/>
                  </a:ext>
                </a:extLst>
              </p:cNvPr>
              <p:cNvSpPr txBox="1"/>
              <p:nvPr/>
            </p:nvSpPr>
            <p:spPr>
              <a:xfrm>
                <a:off x="10801110" y="4850899"/>
                <a:ext cx="1373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/>
                  <a:t>[-1 + </a:t>
                </a:r>
                <a14:m>
                  <m:oMath xmlns:m="http://schemas.openxmlformats.org/officeDocument/2006/math">
                    <m:r>
                      <a:rPr kumimoji="1"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ko-KR" sz="1200" dirty="0"/>
                  <a:t> , 1 + </a:t>
                </a:r>
                <a14:m>
                  <m:oMath xmlns:m="http://schemas.openxmlformats.org/officeDocument/2006/math">
                    <m:r>
                      <a:rPr kumimoji="1" lang="en-US" altLang="ko-K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ko-KR" sz="1200" dirty="0"/>
                  <a:t> ]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DC8829-62E2-CD63-6FDD-2D2543158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110" y="4850899"/>
                <a:ext cx="1373048" cy="276999"/>
              </a:xfrm>
              <a:prstGeom prst="rect">
                <a:avLst/>
              </a:prstGeom>
              <a:blipFill>
                <a:blip r:embed="rId5"/>
                <a:stretch>
                  <a:fillRect t="-4545" b="-227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863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60F15-700F-BEDF-8284-9EC0F694E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37B6708D-88BA-8C3C-DA82-A8BA90EA61F2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Binarized Neural Networks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C2240F-C25F-B23A-7EC2-E10044E04325}"/>
              </a:ext>
            </a:extLst>
          </p:cNvPr>
          <p:cNvSpPr txBox="1"/>
          <p:nvPr/>
        </p:nvSpPr>
        <p:spPr>
          <a:xfrm>
            <a:off x="14225" y="1119620"/>
            <a:ext cx="12177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Binarized Neural Networks (Advances in neural information processing systems, 2016)</a:t>
            </a:r>
          </a:p>
        </p:txBody>
      </p:sp>
      <p:pic>
        <p:nvPicPr>
          <p:cNvPr id="9" name="그림 8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A465A22-E43E-D607-F080-34F4C723D4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93" y="2196838"/>
            <a:ext cx="68199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5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E8BED-10B6-E903-6043-DDF425348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800ED-0558-97C9-639D-F8C62872EEBE}"/>
              </a:ext>
            </a:extLst>
          </p:cNvPr>
          <p:cNvSpPr txBox="1"/>
          <p:nvPr/>
        </p:nvSpPr>
        <p:spPr>
          <a:xfrm>
            <a:off x="0" y="6550223"/>
            <a:ext cx="10233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Towards Precise Binary Neural Network with Generalized Activation Functions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941850-FC18-58D2-62F6-D8440A277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620"/>
            <a:ext cx="5266634" cy="488279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7A945E-4A74-45F0-8C96-B86A8D61A5F8}"/>
              </a:ext>
            </a:extLst>
          </p:cNvPr>
          <p:cNvSpPr/>
          <p:nvPr/>
        </p:nvSpPr>
        <p:spPr>
          <a:xfrm>
            <a:off x="187036" y="2040776"/>
            <a:ext cx="1184564" cy="7647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63E57-AC7A-AB70-FFDE-12CF47DD6BA0}"/>
              </a:ext>
            </a:extLst>
          </p:cNvPr>
          <p:cNvSpPr/>
          <p:nvPr/>
        </p:nvSpPr>
        <p:spPr>
          <a:xfrm>
            <a:off x="1911927" y="1824644"/>
            <a:ext cx="1546168" cy="7647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388C4B-FDFA-60A6-F3B2-B8E60BAC2999}"/>
              </a:ext>
            </a:extLst>
          </p:cNvPr>
          <p:cNvSpPr/>
          <p:nvPr/>
        </p:nvSpPr>
        <p:spPr>
          <a:xfrm>
            <a:off x="5709059" y="1297961"/>
            <a:ext cx="6076389" cy="1821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3260470B-C1AD-B80F-15C6-81EA70B7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221" y="1374428"/>
            <a:ext cx="4499404" cy="16799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71C0920-E2DA-6A54-B8C0-3240D60DDAC5}"/>
              </a:ext>
            </a:extLst>
          </p:cNvPr>
          <p:cNvSpPr/>
          <p:nvPr/>
        </p:nvSpPr>
        <p:spPr>
          <a:xfrm>
            <a:off x="10283228" y="1346572"/>
            <a:ext cx="1502220" cy="17246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norm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D99CFB-A2E1-6D6C-5ED3-47E36CD48BD4}"/>
              </a:ext>
            </a:extLst>
          </p:cNvPr>
          <p:cNvGrpSpPr/>
          <p:nvPr/>
        </p:nvGrpSpPr>
        <p:grpSpPr>
          <a:xfrm>
            <a:off x="8702136" y="1346572"/>
            <a:ext cx="3045869" cy="1724686"/>
            <a:chOff x="4971595" y="3223549"/>
            <a:chExt cx="3448987" cy="16159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9D2449-23D9-B273-3F50-404AD0637E86}"/>
                </a:ext>
              </a:extLst>
            </p:cNvPr>
            <p:cNvSpPr/>
            <p:nvPr/>
          </p:nvSpPr>
          <p:spPr>
            <a:xfrm>
              <a:off x="4971595" y="3223549"/>
              <a:ext cx="3448987" cy="1615900"/>
            </a:xfrm>
            <a:prstGeom prst="rect">
              <a:avLst/>
            </a:prstGeom>
            <a:solidFill>
              <a:schemeClr val="accent1">
                <a:lumMod val="75000"/>
                <a:alpha val="8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25D673-AE24-E1C1-D143-783293631CB8}"/>
                </a:ext>
              </a:extLst>
            </p:cNvPr>
            <p:cNvSpPr txBox="1"/>
            <p:nvPr/>
          </p:nvSpPr>
          <p:spPr>
            <a:xfrm>
              <a:off x="5728360" y="3834921"/>
              <a:ext cx="1935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Majority Voter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ko-KR" altLang="en-US" sz="1400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EE673B2-0486-0B21-A4B3-49ADD60E834C}"/>
              </a:ext>
            </a:extLst>
          </p:cNvPr>
          <p:cNvSpPr txBox="1"/>
          <p:nvPr/>
        </p:nvSpPr>
        <p:spPr>
          <a:xfrm>
            <a:off x="5709059" y="3182222"/>
            <a:ext cx="62529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1600" strike="sngStrik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Step1) </a:t>
            </a:r>
            <a:r>
              <a:rPr kumimoji="1" lang="en-US" altLang="ko-KR" sz="1600" strike="sngStrike" dirty="0">
                <a:latin typeface="Arial" panose="020B0604020202020204" pitchFamily="34" charset="0"/>
                <a:cs typeface="Arial" panose="020B0604020202020204" pitchFamily="34" charset="0"/>
              </a:rPr>
              <a:t>Standard conv </a:t>
            </a:r>
            <a:r>
              <a:rPr kumimoji="1" lang="en-US" altLang="ko-KR" sz="1600" strike="sngStrike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kumimoji="1" lang="en-US" altLang="ko-KR" sz="1600" strike="sngStrike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Depthwise</a:t>
            </a:r>
            <a:r>
              <a:rPr kumimoji="1" lang="en-US" altLang="ko-KR" sz="1600" strike="sngStrike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conv.</a:t>
            </a:r>
            <a:endParaRPr kumimoji="1" lang="en-US" altLang="ko-KR" sz="1600" strike="sngStrik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kumimoji="1" lang="en-US" altLang="ko-K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Step2)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Implement majority voter by 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torch.where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 function</a:t>
            </a:r>
          </a:p>
          <a:p>
            <a:pPr marL="285750" indent="-285750">
              <a:buFontTx/>
              <a:buChar char="-"/>
            </a:pP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600" strike="sngStrike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Step3) </a:t>
            </a:r>
            <a:r>
              <a:rPr kumimoji="1" lang="en-US" altLang="ko-KR" sz="1600" strike="sngStrike" dirty="0">
                <a:latin typeface="Arial" panose="020B0604020202020204" pitchFamily="34" charset="0"/>
                <a:cs typeface="Arial" panose="020B0604020202020204" pitchFamily="34" charset="0"/>
              </a:rPr>
              <a:t>Remove Batch Norm</a:t>
            </a:r>
          </a:p>
          <a:p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Top-1 Acc: about 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61% 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(when epoch is 74) on 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based on 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ResNet-18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with majority voter</a:t>
            </a:r>
          </a:p>
          <a:p>
            <a:endParaRPr kumimoji="1"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94465EB9-8868-CBD0-7005-266ECEC74FA9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Results of Adapting Majority Voter to the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based on ResNet-18</a:t>
            </a:r>
          </a:p>
        </p:txBody>
      </p:sp>
    </p:spTree>
    <p:extLst>
      <p:ext uri="{BB962C8B-B14F-4D97-AF65-F5344CB8AC3E}">
        <p14:creationId xmlns:p14="http://schemas.microsoft.com/office/powerpoint/2010/main" val="135484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3905</TotalTime>
  <Words>307</Words>
  <Application>Microsoft Office PowerPoint</Application>
  <PresentationFormat>와이드스크린</PresentationFormat>
  <Paragraphs>96</Paragraphs>
  <Slides>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박형동</cp:lastModifiedBy>
  <cp:revision>173</cp:revision>
  <dcterms:created xsi:type="dcterms:W3CDTF">2024-10-28T22:08:11Z</dcterms:created>
  <dcterms:modified xsi:type="dcterms:W3CDTF">2024-11-05T19:57:25Z</dcterms:modified>
</cp:coreProperties>
</file>