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22" r:id="rId2"/>
    <p:sldId id="342" r:id="rId3"/>
    <p:sldId id="341" r:id="rId4"/>
    <p:sldId id="343" r:id="rId5"/>
    <p:sldId id="344" r:id="rId6"/>
    <p:sldId id="323" r:id="rId7"/>
    <p:sldId id="345" r:id="rId8"/>
    <p:sldId id="33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60" autoAdjust="0"/>
    <p:restoredTop sz="94755"/>
  </p:normalViewPr>
  <p:slideViewPr>
    <p:cSldViewPr snapToGrid="0">
      <p:cViewPr varScale="1">
        <p:scale>
          <a:sx n="91" d="100"/>
          <a:sy n="91" d="100"/>
        </p:scale>
        <p:origin x="6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40FE1-7BA5-8046-91E8-6C4230D41AD3}" type="datetimeFigureOut">
              <a:rPr kumimoji="1" lang="ko-KR" altLang="en-US" smtClean="0"/>
              <a:t>2024-11-19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FA4FD-DB31-984A-A042-9460A8A5E2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6733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6868E-304F-E943-27D8-73940C54D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88E09D9-28AA-0322-7488-275F102535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A02C4DE-78D7-FBE1-810E-C11230B50D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B4D85D-BD77-C1AB-8613-BDC35F4DD1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501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08647-BF79-ACD3-83FB-CE8274AE9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FE9AECC-31CD-5D10-9A2B-849D17D6BB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9EEE087-7545-75A2-7923-1493695657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07E202-34A8-7F3A-4699-832D9A89EC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2389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00F65-41B9-7D15-2C0D-47C977DFE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05D6BDC-B28A-E044-62E7-98583B08FD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EC6C4BD-0F6B-0521-2D1F-5E2F14385A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A29FCA-E3D0-E0ED-1F53-BDD31E6D44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2050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F6E41-00AB-3A90-4B8A-2F18CE1A9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B4AF26E-3114-76E9-B882-407805C1F8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83EEE4-F9A8-9A17-5A92-DC8736EE7E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777B5B-C138-0BDC-740C-7B0248266C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7253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0FB5B-0ECE-3F5D-4CEE-BA2487054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4BCEE14-84DD-A368-6FE0-0276F7D428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6DF6476-1FA3-840F-64D8-BEB73AF06D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EBBDD2-8505-0E9D-172B-CA2046D3ED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9938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7039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3FAD0-8A20-7923-7893-2EDDC6A36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57EC36-DB78-3E3C-0B1A-ABBB8B591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17449F-69FD-805C-C39A-B7BB5C35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7B945-E2BF-3AE2-BF80-57707719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40A89-8ED5-1DE4-0932-F4619809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6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CE4E6-BB68-E209-FD54-F2CB4F8F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C2F5D5-C52E-8948-1E04-47429F51E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CED61-6459-E9F3-F667-CD45EB04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2A630-389B-82D6-6659-5AAFF37A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30AC94-E7B6-302B-657F-FC63A31B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24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636D74-C086-6DAF-F1F0-641C25206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E0CD25-9725-AC8F-327B-EC8CD3F07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E4FCC-8D88-5A91-FC57-492BB19A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69D90-CC7C-6CC8-FA86-333066C8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6F36C8-39F5-1CD6-93AC-F6E80E74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95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059C-1272-27C1-1AD6-858000F9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65ED2-8C20-1A39-C730-D0DB5DA39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570D4-1B83-0DC1-A092-0006B933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38F6B-89D5-FA59-AECA-9C58EEB5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1CF01-5594-7769-953C-B65FC693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7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22BAD-536C-DC56-6FBA-54B806A0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FACC2-7594-84A1-98F6-AF97A97B9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7F1AF0-C9C4-A661-43B0-E209AB8A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371A97-F258-6B31-B3CD-9305BD9D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ABC1C9-73BB-F630-F686-E40DBA43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6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50DB0-E55B-C55B-63A0-126AB420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75F8E-99DD-33CA-3F5F-29220BE45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C4F783-5C32-0B5D-B01B-1AC08933D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BD1F01-1C29-CD60-3B29-ABF685EA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63A724-2312-50A8-3659-4DA1EC93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B54B74-1878-2F89-232F-D32A912C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74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D218E-988A-51B4-6024-FE9639BC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9523B5-FCF1-499E-49C2-6BDC8021E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B31C7B-51E7-AFB9-5DD8-F78B39B64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BD7C79-9775-B4D7-5B30-566AB4926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1B1C7A-39CC-FCD2-83A3-C3532E668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A9A09E-EB7F-BEE9-11C3-E50D3D4C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D792A-84DF-9AE4-8C2A-DCAE9957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802669-260A-44CC-C41D-A8641CE6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35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293D4-70FE-5457-F371-8B7509CE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0CC3D2-B6DE-E187-73CE-17CA5D80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55F0F3-B4F4-A6BE-989E-9A7BDB98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7571F9-87AF-E7E2-F8E9-88E49D1D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92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30C8B-5A0D-4D48-D771-EA22A520B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D66062-2B02-B107-35C6-312DAB3F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873AE3-8B29-D5BA-BF91-AE21F407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9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53660-3212-EE45-91F5-F4C841C4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E8ABC-216F-9F65-D5D3-CCAB19C08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2CB595-0DAB-9D35-EA4F-E1F051C75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9F31B5-B190-3A07-9402-861FBF2E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2D2245-C8A9-F6A0-4F13-518FA867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3318B-17B8-CF65-FC55-EE221685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3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679F2-D2A1-8A39-8451-51B50C21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E8CA9B-4ECD-D356-3DEA-7C1B96A9F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836D72-8411-6376-FEBC-E1DC807A8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DCF28B-D30C-33E2-9BA4-1A8109A1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F3F371-A1D2-46FB-5605-6C0952C24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CD465F-343F-DD44-38C9-7A72FAFC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73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2F0BC9-F8C8-1B5F-B5B4-B22D12F1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55735D-8AB4-4156-2BC1-0F061E4F7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346F7-01BD-4C01-6AC7-9AC84B8D9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2D022-6272-4AA1-A870-94C99CE0EF59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14D27-9906-A464-0E2B-DF4B10D19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DB760-460D-ABD8-50AD-E8E248938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7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022DE3-A5C1-0F30-9CBC-709960FECCCA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BD2E7041-E496-0DE1-508D-EA2FCD158B3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HONGIK UNIVERSITY">
            <a:extLst>
              <a:ext uri="{FF2B5EF4-FFF2-40B4-BE49-F238E27FC236}">
                <a16:creationId xmlns:a16="http://schemas.microsoft.com/office/drawing/2014/main" id="{3A97E3AC-4A3D-CAA0-74C4-4533F5912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F541B045-3E6E-5E49-1D4C-1B52514ADCFB}"/>
              </a:ext>
            </a:extLst>
          </p:cNvPr>
          <p:cNvSpPr txBox="1">
            <a:spLocks/>
          </p:cNvSpPr>
          <p:nvPr/>
        </p:nvSpPr>
        <p:spPr>
          <a:xfrm>
            <a:off x="9946784" y="1773596"/>
            <a:ext cx="2004026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2024/11/19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79B37C4A-0F26-6B4C-6B77-6D262C1A72BD}"/>
              </a:ext>
            </a:extLst>
          </p:cNvPr>
          <p:cNvSpPr txBox="1">
            <a:spLocks/>
          </p:cNvSpPr>
          <p:nvPr/>
        </p:nvSpPr>
        <p:spPr>
          <a:xfrm>
            <a:off x="5892800" y="5004758"/>
            <a:ext cx="5821861" cy="959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b="1" dirty="0" err="1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Hyungdong</a:t>
            </a:r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Park, </a:t>
            </a:r>
            <a:r>
              <a:rPr lang="en-US" altLang="ko-KR" b="1" dirty="0" err="1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Inguk</a:t>
            </a:r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Yeo</a:t>
            </a:r>
          </a:p>
          <a:p>
            <a:pPr marL="0" indent="0" algn="r">
              <a:buNone/>
            </a:pPr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2DC813-95DC-4402-F9A7-F201A36FE1B2}"/>
              </a:ext>
            </a:extLst>
          </p:cNvPr>
          <p:cNvSpPr/>
          <p:nvPr/>
        </p:nvSpPr>
        <p:spPr>
          <a:xfrm flipH="1">
            <a:off x="11848737" y="493859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ACA9415-6CD1-BFA9-2FB1-06AC91B07121}"/>
              </a:ext>
            </a:extLst>
          </p:cNvPr>
          <p:cNvSpPr txBox="1">
            <a:spLocks/>
          </p:cNvSpPr>
          <p:nvPr/>
        </p:nvSpPr>
        <p:spPr>
          <a:xfrm>
            <a:off x="1441450" y="2320752"/>
            <a:ext cx="10453006" cy="1604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6B3220C1-8007-71BF-B5F6-F3267675B164}"/>
              </a:ext>
            </a:extLst>
          </p:cNvPr>
          <p:cNvSpPr txBox="1">
            <a:spLocks/>
          </p:cNvSpPr>
          <p:nvPr/>
        </p:nvSpPr>
        <p:spPr>
          <a:xfrm>
            <a:off x="490451" y="2320752"/>
            <a:ext cx="11404005" cy="1604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Lightweight DNN with Majority Voter</a:t>
            </a:r>
            <a:endParaRPr lang="ko-KR" altLang="en-US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27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0041F-71D4-F4EA-DDDE-397268D5D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184A89E7-7A37-79C3-7B9C-30F4F748C557}"/>
              </a:ext>
            </a:extLst>
          </p:cNvPr>
          <p:cNvGrpSpPr/>
          <p:nvPr/>
        </p:nvGrpSpPr>
        <p:grpSpPr>
          <a:xfrm>
            <a:off x="882810" y="1678227"/>
            <a:ext cx="10426380" cy="3527586"/>
            <a:chOff x="101610" y="1971033"/>
            <a:chExt cx="10426380" cy="352758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7EDA4E-2A24-6600-DBA8-53D39D0996F1}"/>
                </a:ext>
              </a:extLst>
            </p:cNvPr>
            <p:cNvSpPr/>
            <p:nvPr/>
          </p:nvSpPr>
          <p:spPr>
            <a:xfrm>
              <a:off x="5125046" y="2953307"/>
              <a:ext cx="1011133" cy="126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Binarized</a:t>
              </a:r>
            </a:p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weights</a:t>
              </a:r>
              <a:endParaRPr kumimoji="1"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569A055-426F-603D-2F8F-A937DCF27DBB}"/>
                </a:ext>
              </a:extLst>
            </p:cNvPr>
            <p:cNvSpPr/>
            <p:nvPr/>
          </p:nvSpPr>
          <p:spPr>
            <a:xfrm>
              <a:off x="3090111" y="2777338"/>
              <a:ext cx="1300028" cy="162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Binarized</a:t>
              </a:r>
            </a:p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inputs</a:t>
              </a:r>
              <a:endParaRPr kumimoji="1"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C2AD851-2085-6169-D995-EDDC68589FA7}"/>
                    </a:ext>
                  </a:extLst>
                </p:cNvPr>
                <p:cNvSpPr txBox="1"/>
                <p:nvPr/>
              </p:nvSpPr>
              <p:spPr>
                <a:xfrm>
                  <a:off x="4355961" y="3391940"/>
                  <a:ext cx="698501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000" i="1">
                            <a:latin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C2AD851-2085-6169-D995-EDDC68589F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61" y="3391940"/>
                  <a:ext cx="69850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2941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502A297-153A-DD11-83FB-0C9F9FC2D191}"/>
                    </a:ext>
                  </a:extLst>
                </p:cNvPr>
                <p:cNvSpPr txBox="1"/>
                <p:nvPr/>
              </p:nvSpPr>
              <p:spPr>
                <a:xfrm>
                  <a:off x="6277345" y="3453496"/>
                  <a:ext cx="131014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ko-KR" alt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𝑆𝑐𝑎𝑙𝑖𝑛𝑔</m:t>
                        </m:r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𝑓𝑎𝑐𝑡𝑜𝑟</m:t>
                        </m:r>
                      </m:oMath>
                    </m:oMathPara>
                  </a14:m>
                  <a:endParaRPr kumimoji="1" lang="ko-KR" altLang="en-US" sz="12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502A297-153A-DD11-83FB-0C9F9FC2D1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7345" y="3453496"/>
                  <a:ext cx="1310145" cy="184666"/>
                </a:xfrm>
                <a:prstGeom prst="rect">
                  <a:avLst/>
                </a:prstGeom>
                <a:blipFill>
                  <a:blip r:embed="rId4"/>
                  <a:stretch>
                    <a:fillRect r="-1860" b="-3225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양쪽 대괄호 13">
              <a:extLst>
                <a:ext uri="{FF2B5EF4-FFF2-40B4-BE49-F238E27FC236}">
                  <a16:creationId xmlns:a16="http://schemas.microsoft.com/office/drawing/2014/main" id="{E54B6E43-67E6-FEA7-D051-2D1B8BF17C65}"/>
                </a:ext>
              </a:extLst>
            </p:cNvPr>
            <p:cNvSpPr/>
            <p:nvPr/>
          </p:nvSpPr>
          <p:spPr>
            <a:xfrm>
              <a:off x="5031451" y="2600114"/>
              <a:ext cx="2556039" cy="1891430"/>
            </a:xfrm>
            <a:prstGeom prst="bracketPair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D777A5A-7C72-1618-524C-CD09692C1837}"/>
                </a:ext>
              </a:extLst>
            </p:cNvPr>
            <p:cNvSpPr/>
            <p:nvPr/>
          </p:nvSpPr>
          <p:spPr>
            <a:xfrm>
              <a:off x="7837087" y="2271581"/>
              <a:ext cx="1205511" cy="243380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Batch norm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4201275-244F-4B65-4B4E-2E77541EB69E}"/>
                </a:ext>
              </a:extLst>
            </p:cNvPr>
            <p:cNvSpPr/>
            <p:nvPr/>
          </p:nvSpPr>
          <p:spPr>
            <a:xfrm>
              <a:off x="9322479" y="2275213"/>
              <a:ext cx="1205511" cy="24338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RPReLU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42F87AE-29FA-D49A-36D4-40FEC5887ADB}"/>
                </a:ext>
              </a:extLst>
            </p:cNvPr>
            <p:cNvGrpSpPr/>
            <p:nvPr/>
          </p:nvGrpSpPr>
          <p:grpSpPr>
            <a:xfrm>
              <a:off x="2900398" y="1971033"/>
              <a:ext cx="4778402" cy="3527586"/>
              <a:chOff x="1063690" y="2028748"/>
              <a:chExt cx="8334349" cy="4107801"/>
            </a:xfrm>
          </p:grpSpPr>
          <p:cxnSp>
            <p:nvCxnSpPr>
              <p:cNvPr id="5" name="직선 연결선[R] 4">
                <a:extLst>
                  <a:ext uri="{FF2B5EF4-FFF2-40B4-BE49-F238E27FC236}">
                    <a16:creationId xmlns:a16="http://schemas.microsoft.com/office/drawing/2014/main" id="{126AE0F6-887B-F796-3F65-0039ADF920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3690" y="2028748"/>
                <a:ext cx="0" cy="4077477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[R] 5">
                <a:extLst>
                  <a:ext uri="{FF2B5EF4-FFF2-40B4-BE49-F238E27FC236}">
                    <a16:creationId xmlns:a16="http://schemas.microsoft.com/office/drawing/2014/main" id="{68BC0B99-2269-2384-71A6-01F77A049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98039" y="2057611"/>
                <a:ext cx="0" cy="4078938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1D820C-CF16-8E60-4A87-7091E66C6206}"/>
                </a:ext>
              </a:extLst>
            </p:cNvPr>
            <p:cNvSpPr txBox="1"/>
            <p:nvPr/>
          </p:nvSpPr>
          <p:spPr>
            <a:xfrm>
              <a:off x="4758833" y="4772506"/>
              <a:ext cx="9698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[-1 , 1]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64B33F6-638A-9501-CBCC-5754BE5F4DC6}"/>
                </a:ext>
              </a:extLst>
            </p:cNvPr>
            <p:cNvSpPr/>
            <p:nvPr/>
          </p:nvSpPr>
          <p:spPr>
            <a:xfrm>
              <a:off x="1588174" y="2271581"/>
              <a:ext cx="1205511" cy="243380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Binarizing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3159F91-857D-2ED2-6A20-11CBAF65DADB}"/>
                </a:ext>
              </a:extLst>
            </p:cNvPr>
            <p:cNvSpPr/>
            <p:nvPr/>
          </p:nvSpPr>
          <p:spPr>
            <a:xfrm>
              <a:off x="101610" y="2777338"/>
              <a:ext cx="1300029" cy="162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Real</a:t>
              </a:r>
            </a:p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inputs</a:t>
              </a:r>
              <a:endParaRPr kumimoji="1"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꺾인 연결선[E] 31">
              <a:extLst>
                <a:ext uri="{FF2B5EF4-FFF2-40B4-BE49-F238E27FC236}">
                  <a16:creationId xmlns:a16="http://schemas.microsoft.com/office/drawing/2014/main" id="{5543C5F3-EC49-4683-1EE3-F5F137A4FAA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801624" y="330991"/>
              <a:ext cx="288000" cy="8388000"/>
            </a:xfrm>
            <a:prstGeom prst="bentConnector3">
              <a:avLst>
                <a:gd name="adj1" fmla="val 429323"/>
              </a:avLst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C137B3C-7A84-EB59-247E-B333E8CFC71E}"/>
              </a:ext>
            </a:extLst>
          </p:cNvPr>
          <p:cNvSpPr txBox="1"/>
          <p:nvPr/>
        </p:nvSpPr>
        <p:spPr>
          <a:xfrm>
            <a:off x="2415032" y="4519513"/>
            <a:ext cx="1119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{-1 or 1}</a:t>
            </a:r>
            <a:endParaRPr kumimoji="1"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5AE4E8-60C1-104B-783B-3F6964F9EFCF}"/>
              </a:ext>
            </a:extLst>
          </p:cNvPr>
          <p:cNvSpPr txBox="1"/>
          <p:nvPr/>
        </p:nvSpPr>
        <p:spPr>
          <a:xfrm>
            <a:off x="8436759" y="4506599"/>
            <a:ext cx="1558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{A certain range}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CEEF91F-0095-5207-C04A-521979074B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block (ResNet18 + binarized)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D37448-19C4-7156-CB66-E38D4E21BCD8}"/>
              </a:ext>
            </a:extLst>
          </p:cNvPr>
          <p:cNvSpPr txBox="1"/>
          <p:nvPr/>
        </p:nvSpPr>
        <p:spPr>
          <a:xfrm>
            <a:off x="9972213" y="4510228"/>
            <a:ext cx="146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{A certain range}</a:t>
            </a: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285955E3-9848-07B6-F720-3D3FBA78B93C}"/>
              </a:ext>
            </a:extLst>
          </p:cNvPr>
          <p:cNvCxnSpPr>
            <a:cxnSpLocks/>
          </p:cNvCxnSpPr>
          <p:nvPr/>
        </p:nvCxnSpPr>
        <p:spPr>
          <a:xfrm>
            <a:off x="10002305" y="1702800"/>
            <a:ext cx="0" cy="350280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18FBED71-BDC7-A6F3-5F03-9B6B1D6AE2AA}"/>
              </a:ext>
            </a:extLst>
          </p:cNvPr>
          <p:cNvCxnSpPr>
            <a:cxnSpLocks/>
          </p:cNvCxnSpPr>
          <p:nvPr/>
        </p:nvCxnSpPr>
        <p:spPr>
          <a:xfrm>
            <a:off x="2268000" y="1702800"/>
            <a:ext cx="0" cy="350280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3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85833-374E-8657-B84C-8D025E234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21B5FE6-9849-3BA4-9022-43D3527CA45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Our block (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block + Majority voter)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E65DF27-D2E8-6FBF-CF85-867A708B574C}"/>
              </a:ext>
            </a:extLst>
          </p:cNvPr>
          <p:cNvGrpSpPr/>
          <p:nvPr/>
        </p:nvGrpSpPr>
        <p:grpSpPr>
          <a:xfrm>
            <a:off x="101610" y="1971032"/>
            <a:ext cx="11988780" cy="3503313"/>
            <a:chOff x="-312115" y="1960147"/>
            <a:chExt cx="12315120" cy="3503313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EE63636-0A49-0A0F-0485-0CAE655E36EF}"/>
                </a:ext>
              </a:extLst>
            </p:cNvPr>
            <p:cNvGrpSpPr/>
            <p:nvPr/>
          </p:nvGrpSpPr>
          <p:grpSpPr>
            <a:xfrm>
              <a:off x="1219988" y="1960147"/>
              <a:ext cx="10783017" cy="3503313"/>
              <a:chOff x="252527" y="1960147"/>
              <a:chExt cx="11750478" cy="3503313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ADC4B443-A194-8ED0-85BB-15686EB1DFA6}"/>
                  </a:ext>
                </a:extLst>
              </p:cNvPr>
              <p:cNvGrpSpPr/>
              <p:nvPr/>
            </p:nvGrpSpPr>
            <p:grpSpPr>
              <a:xfrm>
                <a:off x="1715880" y="1960147"/>
                <a:ext cx="10287125" cy="3503313"/>
                <a:chOff x="283029" y="1916604"/>
                <a:chExt cx="11451896" cy="3503313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E4C01BFD-4B08-76D7-239D-39F313E8EFDC}"/>
                    </a:ext>
                  </a:extLst>
                </p:cNvPr>
                <p:cNvSpPr/>
                <p:nvPr/>
              </p:nvSpPr>
              <p:spPr>
                <a:xfrm>
                  <a:off x="3055223" y="2898879"/>
                  <a:ext cx="1260000" cy="1260000"/>
                </a:xfrm>
                <a:prstGeom prst="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Binarized</a:t>
                  </a:r>
                </a:p>
                <a:p>
                  <a:pPr algn="ctr"/>
                  <a:r>
                    <a:rPr kumimoji="1" lang="en-US" altLang="ko-KR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Weights</a:t>
                  </a: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AF343D1C-C21C-D15D-6C0D-EEFEC59FBFDD}"/>
                    </a:ext>
                  </a:extLst>
                </p:cNvPr>
                <p:cNvSpPr/>
                <p:nvPr/>
              </p:nvSpPr>
              <p:spPr>
                <a:xfrm>
                  <a:off x="519436" y="2722910"/>
                  <a:ext cx="1620000" cy="1620000"/>
                </a:xfrm>
                <a:prstGeom prst="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Binarized</a:t>
                  </a:r>
                </a:p>
                <a:p>
                  <a:pPr algn="ctr"/>
                  <a:r>
                    <a:rPr kumimoji="1" lang="en-US" altLang="ko-KR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inputs</a:t>
                  </a:r>
                  <a:endParaRPr kumimoji="1"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F4A48FDB-059C-80DC-C84A-A96667333D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62119" y="3205713"/>
                      <a:ext cx="870421" cy="6698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>
                        <a:lnSpc>
                          <a:spcPct val="125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</a:rPr>
                              <m:t>𝑋𝑛𝑜𝑟</m:t>
                            </m:r>
                          </m:oMath>
                        </m:oMathPara>
                      </a14:m>
                      <a:endParaRPr kumimoji="1" lang="en-US" altLang="ko-KR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25000"/>
                        </a:lnSpc>
                      </a:pPr>
                      <a:r>
                        <a:rPr kumimoji="1"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</a:p>
                    <a:p>
                      <a:pPr algn="ctr">
                        <a:lnSpc>
                          <a:spcPct val="125000"/>
                        </a:lnSpc>
                      </a:pPr>
                      <a:r>
                        <a:rPr kumimoji="1" lang="en-US" altLang="ko-KR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endParaRPr kumimoji="1"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F4A48FDB-059C-80DC-C84A-A96667333D4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62119" y="3205713"/>
                      <a:ext cx="870421" cy="669863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9565" r="-10435" b="-1181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17335E97-58A0-E51B-BC93-8CB5C0F931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38082" y="3390378"/>
                      <a:ext cx="1632607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kumimoji="1" lang="ko-KR" alt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𝑆𝑐𝑎𝑙𝑖𝑛𝑔</m:t>
                            </m:r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𝑓𝑎𝑐𝑡𝑜𝑟</m:t>
                            </m:r>
                          </m:oMath>
                        </m:oMathPara>
                      </a14:m>
                      <a:endParaRPr kumimoji="1"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17335E97-58A0-E51B-BC93-8CB5C0F931C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38082" y="3390378"/>
                      <a:ext cx="1632607" cy="184666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t="-6667" b="-4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" name="양쪽 대괄호 13">
                  <a:extLst>
                    <a:ext uri="{FF2B5EF4-FFF2-40B4-BE49-F238E27FC236}">
                      <a16:creationId xmlns:a16="http://schemas.microsoft.com/office/drawing/2014/main" id="{4AE5F814-7FA1-6C04-FBBB-AC6347874CBB}"/>
                    </a:ext>
                  </a:extLst>
                </p:cNvPr>
                <p:cNvSpPr/>
                <p:nvPr/>
              </p:nvSpPr>
              <p:spPr>
                <a:xfrm>
                  <a:off x="370115" y="2587195"/>
                  <a:ext cx="4033934" cy="1891430"/>
                </a:xfrm>
                <a:prstGeom prst="bracketPair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1200"/>
                </a:p>
              </p:txBody>
            </p:sp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3037E428-887C-C9F6-0AE9-9CDC12F14BD0}"/>
                    </a:ext>
                  </a:extLst>
                </p:cNvPr>
                <p:cNvSpPr/>
                <p:nvPr/>
              </p:nvSpPr>
              <p:spPr>
                <a:xfrm>
                  <a:off x="8352957" y="2220786"/>
                  <a:ext cx="1502220" cy="2433808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Batch norm</a:t>
                  </a:r>
                  <a:endPara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FB5BF00A-CB69-4C66-B8A5-36FFEEDC3641}"/>
                    </a:ext>
                  </a:extLst>
                </p:cNvPr>
                <p:cNvSpPr/>
                <p:nvPr/>
              </p:nvSpPr>
              <p:spPr>
                <a:xfrm>
                  <a:off x="10232705" y="2212095"/>
                  <a:ext cx="1502220" cy="2433807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Activation</a:t>
                  </a:r>
                </a:p>
                <a:p>
                  <a:pPr algn="ctr"/>
                  <a:r>
                    <a:rPr lang="en-US" altLang="ko-KR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func</a:t>
                  </a:r>
                  <a:r>
                    <a:rPr lang="ko-KR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ko-KR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:r>
                    <a:rPr lang="en-US" altLang="ko-KR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RPReLU</a:t>
                  </a:r>
                  <a:r>
                    <a:rPr lang="en-US" altLang="ko-KR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grpSp>
              <p:nvGrpSpPr>
                <p:cNvPr id="2" name="그룹 1">
                  <a:extLst>
                    <a:ext uri="{FF2B5EF4-FFF2-40B4-BE49-F238E27FC236}">
                      <a16:creationId xmlns:a16="http://schemas.microsoft.com/office/drawing/2014/main" id="{FE489850-CFD6-C947-1B64-D7487BBDB483}"/>
                    </a:ext>
                  </a:extLst>
                </p:cNvPr>
                <p:cNvGrpSpPr/>
                <p:nvPr/>
              </p:nvGrpSpPr>
              <p:grpSpPr>
                <a:xfrm>
                  <a:off x="283029" y="1916605"/>
                  <a:ext cx="4208106" cy="3503312"/>
                  <a:chOff x="1063690" y="2028748"/>
                  <a:chExt cx="5889974" cy="4079535"/>
                </a:xfrm>
              </p:grpSpPr>
              <p:cxnSp>
                <p:nvCxnSpPr>
                  <p:cNvPr id="5" name="직선 연결선[R] 4">
                    <a:extLst>
                      <a:ext uri="{FF2B5EF4-FFF2-40B4-BE49-F238E27FC236}">
                        <a16:creationId xmlns:a16="http://schemas.microsoft.com/office/drawing/2014/main" id="{D78B0C2D-7ED3-A33D-1FC5-A5B988B5A4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63690" y="2030806"/>
                    <a:ext cx="0" cy="4077477"/>
                  </a:xfrm>
                  <a:prstGeom prst="line">
                    <a:avLst/>
                  </a:prstGeom>
                  <a:ln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직선 연결선[R] 5">
                    <a:extLst>
                      <a:ext uri="{FF2B5EF4-FFF2-40B4-BE49-F238E27FC236}">
                        <a16:creationId xmlns:a16="http://schemas.microsoft.com/office/drawing/2014/main" id="{769FE1F5-6A37-4800-55FA-1E3F8F8AB4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53664" y="2028748"/>
                    <a:ext cx="0" cy="4077477"/>
                  </a:xfrm>
                  <a:prstGeom prst="line">
                    <a:avLst/>
                  </a:prstGeom>
                  <a:ln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9701EAA8-9935-3DA8-3464-0A7A3151E9E2}"/>
                    </a:ext>
                  </a:extLst>
                </p:cNvPr>
                <p:cNvSpPr/>
                <p:nvPr/>
              </p:nvSpPr>
              <p:spPr>
                <a:xfrm>
                  <a:off x="4663975" y="2220786"/>
                  <a:ext cx="1502220" cy="243380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Majority</a:t>
                  </a:r>
                </a:p>
                <a:p>
                  <a:pPr algn="ctr"/>
                  <a:r>
                    <a:rPr lang="en-US" altLang="ko-KR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Voter</a:t>
                  </a:r>
                  <a:endPara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5" name="직선 연결선[R] 14">
                  <a:extLst>
                    <a:ext uri="{FF2B5EF4-FFF2-40B4-BE49-F238E27FC236}">
                      <a16:creationId xmlns:a16="http://schemas.microsoft.com/office/drawing/2014/main" id="{5775B50A-621A-10E2-8696-87685ED124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54559" y="1916604"/>
                  <a:ext cx="0" cy="3501545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180DE86-EAD3-D739-0535-565251CB19F2}"/>
                    </a:ext>
                  </a:extLst>
                </p:cNvPr>
                <p:cNvSpPr txBox="1"/>
                <p:nvPr/>
              </p:nvSpPr>
              <p:spPr>
                <a:xfrm>
                  <a:off x="4907920" y="4790307"/>
                  <a:ext cx="107944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{-1 or 1}</a:t>
                  </a:r>
                </a:p>
              </p:txBody>
            </p:sp>
          </p:grp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B3E715E-C1AD-BCBA-6C3F-A7C440A5F014}"/>
                  </a:ext>
                </a:extLst>
              </p:cNvPr>
              <p:cNvSpPr/>
              <p:nvPr/>
            </p:nvSpPr>
            <p:spPr>
              <a:xfrm>
                <a:off x="252527" y="2264329"/>
                <a:ext cx="1349429" cy="24338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Binarizing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Activation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0A5C281-DDFC-6C2D-5C10-EF861799AC22}"/>
                </a:ext>
              </a:extLst>
            </p:cNvPr>
            <p:cNvSpPr/>
            <p:nvPr/>
          </p:nvSpPr>
          <p:spPr>
            <a:xfrm>
              <a:off x="-312115" y="2766453"/>
              <a:ext cx="1335416" cy="162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Real</a:t>
              </a:r>
            </a:p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inputs</a:t>
              </a:r>
              <a:endParaRPr kumimoji="1"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255A2D99-7A11-A878-F33C-127DF62889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93624" y="-461009"/>
            <a:ext cx="288000" cy="9972000"/>
          </a:xfrm>
          <a:prstGeom prst="bentConnector3">
            <a:avLst>
              <a:gd name="adj1" fmla="val 416094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F9AFCD5-9AAB-3059-4320-62562151EAC6}"/>
              </a:ext>
            </a:extLst>
          </p:cNvPr>
          <p:cNvSpPr txBox="1"/>
          <p:nvPr/>
        </p:nvSpPr>
        <p:spPr>
          <a:xfrm>
            <a:off x="1739492" y="4844735"/>
            <a:ext cx="866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{-1 or 1}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6ADF2C-C7D3-0750-42EC-3969CCD3FDB3}"/>
              </a:ext>
            </a:extLst>
          </p:cNvPr>
          <p:cNvSpPr txBox="1"/>
          <p:nvPr/>
        </p:nvSpPr>
        <p:spPr>
          <a:xfrm>
            <a:off x="7985433" y="4852852"/>
            <a:ext cx="969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[-1 , 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43F0661-A096-0F3A-EB01-5DF31D776F6B}"/>
                  </a:ext>
                </a:extLst>
              </p:cNvPr>
              <p:cNvSpPr txBox="1"/>
              <p:nvPr/>
            </p:nvSpPr>
            <p:spPr>
              <a:xfrm>
                <a:off x="3666337" y="4752401"/>
                <a:ext cx="19799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200" dirty="0"/>
                  <a:t>[</a:t>
                </a:r>
                <a14:m>
                  <m:oMath xmlns:m="http://schemas.openxmlformats.org/officeDocument/2006/math">
                    <m:r>
                      <a:rPr kumimoji="1" lang="en-US" altLang="ko-KR" sz="1200" b="0" i="1" smtClean="0">
                        <a:latin typeface="Cambria Math" panose="02040503050406030204" pitchFamily="18" charset="0"/>
                      </a:rPr>
                      <m:t>−3 </m:t>
                    </m:r>
                    <m:r>
                      <a:rPr kumimoji="1"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3 × </m:t>
                    </m:r>
                    <m:r>
                      <a:rPr kumimoji="1"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𝑐h𝑎𝑛𝑛𝑒𝑙</m:t>
                    </m:r>
                    <m:r>
                      <a:rPr kumimoji="1"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𝑛𝑢𝑚</m:t>
                    </m:r>
                  </m:oMath>
                </a14:m>
                <a:r>
                  <a:rPr kumimoji="1" lang="en-US" altLang="ko-KR" sz="1200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ko-KR" sz="1200" i="1">
                        <a:latin typeface="Cambria Math" panose="02040503050406030204" pitchFamily="18" charset="0"/>
                      </a:rPr>
                      <m:t>3 </m:t>
                    </m:r>
                    <m:r>
                      <a:rPr kumimoji="1" lang="en-US" altLang="ko-K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3 × </m:t>
                    </m:r>
                    <m:r>
                      <a:rPr kumimoji="1" lang="en-US" altLang="ko-K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𝑐h𝑎𝑛𝑛𝑒𝑙</m:t>
                    </m:r>
                    <m:r>
                      <a:rPr kumimoji="1" lang="en-US" altLang="ko-K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𝑛𝑢𝑚</m:t>
                    </m:r>
                  </m:oMath>
                </a14:m>
                <a:r>
                  <a:rPr kumimoji="1" lang="en-US" altLang="ko-KR" sz="1200" dirty="0"/>
                  <a:t>]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43F0661-A096-0F3A-EB01-5DF31D776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337" y="4752401"/>
                <a:ext cx="1979942" cy="461665"/>
              </a:xfrm>
              <a:prstGeom prst="rect">
                <a:avLst/>
              </a:prstGeom>
              <a:blipFill>
                <a:blip r:embed="rId5"/>
                <a:stretch>
                  <a:fillRect t="-2667" r="-1231" b="-9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C7CCF131-C735-5E1B-195A-96C35957F602}"/>
              </a:ext>
            </a:extLst>
          </p:cNvPr>
          <p:cNvSpPr txBox="1"/>
          <p:nvPr/>
        </p:nvSpPr>
        <p:spPr>
          <a:xfrm>
            <a:off x="9213923" y="4850619"/>
            <a:ext cx="152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{A certain range}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F6F8C7-FC9B-B723-639F-1378E914D67C}"/>
              </a:ext>
            </a:extLst>
          </p:cNvPr>
          <p:cNvSpPr txBox="1"/>
          <p:nvPr/>
        </p:nvSpPr>
        <p:spPr>
          <a:xfrm>
            <a:off x="10723624" y="4852852"/>
            <a:ext cx="1503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{A certain range}</a:t>
            </a:r>
          </a:p>
        </p:txBody>
      </p: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B9B6E22A-06AF-37B4-5B0D-C60A87F4F4FF}"/>
              </a:ext>
            </a:extLst>
          </p:cNvPr>
          <p:cNvCxnSpPr>
            <a:cxnSpLocks/>
          </p:cNvCxnSpPr>
          <p:nvPr/>
        </p:nvCxnSpPr>
        <p:spPr>
          <a:xfrm>
            <a:off x="1476000" y="1972800"/>
            <a:ext cx="0" cy="3501545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C0E9EEE2-0056-71C5-0C20-1F41E6C9C70E}"/>
              </a:ext>
            </a:extLst>
          </p:cNvPr>
          <p:cNvCxnSpPr>
            <a:cxnSpLocks/>
          </p:cNvCxnSpPr>
          <p:nvPr/>
        </p:nvCxnSpPr>
        <p:spPr>
          <a:xfrm>
            <a:off x="9149890" y="1971032"/>
            <a:ext cx="0" cy="3501545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9B4D15C9-1325-488C-4D68-FADE7870086E}"/>
              </a:ext>
            </a:extLst>
          </p:cNvPr>
          <p:cNvCxnSpPr>
            <a:cxnSpLocks/>
          </p:cNvCxnSpPr>
          <p:nvPr/>
        </p:nvCxnSpPr>
        <p:spPr>
          <a:xfrm>
            <a:off x="10804121" y="1971032"/>
            <a:ext cx="0" cy="3501545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86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A4EF7-6D57-CCA8-B69E-8F0A43CF0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545BBA-83DC-960E-248E-AE6C3357DEBD}"/>
              </a:ext>
            </a:extLst>
          </p:cNvPr>
          <p:cNvSpPr/>
          <p:nvPr/>
        </p:nvSpPr>
        <p:spPr>
          <a:xfrm>
            <a:off x="5225146" y="3365862"/>
            <a:ext cx="622229" cy="5017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B302E57-1BBB-0499-E4B6-6818597D06AC}"/>
              </a:ext>
            </a:extLst>
          </p:cNvPr>
          <p:cNvGrpSpPr/>
          <p:nvPr/>
        </p:nvGrpSpPr>
        <p:grpSpPr>
          <a:xfrm>
            <a:off x="882810" y="1678227"/>
            <a:ext cx="10426380" cy="3527373"/>
            <a:chOff x="101610" y="1971033"/>
            <a:chExt cx="10426380" cy="35273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DC00AE9-7A17-5895-8244-87EE3409CB86}"/>
                    </a:ext>
                  </a:extLst>
                </p:cNvPr>
                <p:cNvSpPr txBox="1"/>
                <p:nvPr/>
              </p:nvSpPr>
              <p:spPr>
                <a:xfrm>
                  <a:off x="4420288" y="3221767"/>
                  <a:ext cx="698501" cy="90069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lvl="0" algn="ctr">
                    <a:lnSpc>
                      <a:spcPct val="125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𝑋𝑛𝑜𝑟</m:t>
                        </m:r>
                      </m:oMath>
                    </m:oMathPara>
                  </a14:m>
                  <a:endParaRPr kumimoji="1" lang="en-US" altLang="ko-KR" sz="1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lvl="0" algn="ctr">
                    <a:lnSpc>
                      <a:spcPct val="125000"/>
                    </a:lnSpc>
                  </a:pPr>
                  <a:r>
                    <a:rPr kumimoji="1" lang="en-US" altLang="ko-KR" sz="12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&amp;</a:t>
                  </a:r>
                </a:p>
                <a:p>
                  <a:pPr lvl="0" algn="ctr">
                    <a:lnSpc>
                      <a:spcPct val="125000"/>
                    </a:lnSpc>
                  </a:pPr>
                  <a:r>
                    <a:rPr kumimoji="1" lang="en-US" altLang="ko-KR" sz="12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Majority</a:t>
                  </a:r>
                </a:p>
                <a:p>
                  <a:pPr lvl="0" algn="ctr">
                    <a:lnSpc>
                      <a:spcPct val="125000"/>
                    </a:lnSpc>
                  </a:pPr>
                  <a:r>
                    <a:rPr kumimoji="1" lang="en-US" altLang="ko-KR" sz="12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voter</a:t>
                  </a:r>
                  <a:endParaRPr kumimoji="1" lang="ko-KR" altLang="en-US" sz="1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DC00AE9-7A17-5895-8244-87EE3409CB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0288" y="3221767"/>
                  <a:ext cx="698501" cy="900696"/>
                </a:xfrm>
                <a:prstGeom prst="rect">
                  <a:avLst/>
                </a:prstGeom>
                <a:blipFill>
                  <a:blip r:embed="rId3"/>
                  <a:stretch>
                    <a:fillRect l="-1739" r="-1739" b="-945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B5B848C-1DA6-CEAD-38DF-7F661CF5BA59}"/>
                </a:ext>
              </a:extLst>
            </p:cNvPr>
            <p:cNvSpPr/>
            <p:nvPr/>
          </p:nvSpPr>
          <p:spPr>
            <a:xfrm>
              <a:off x="5125046" y="2953307"/>
              <a:ext cx="1011133" cy="126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Binarized</a:t>
              </a:r>
            </a:p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Weights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6B46D3B-8091-E95F-F06A-701094A2ED6D}"/>
                </a:ext>
              </a:extLst>
            </p:cNvPr>
            <p:cNvSpPr/>
            <p:nvPr/>
          </p:nvSpPr>
          <p:spPr>
            <a:xfrm>
              <a:off x="3090111" y="2777338"/>
              <a:ext cx="1300028" cy="162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Binarized</a:t>
              </a:r>
            </a:p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inputs</a:t>
              </a:r>
              <a:endParaRPr kumimoji="1"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E1EE993-4273-1BC7-61AF-A8BD2DC45072}"/>
                    </a:ext>
                  </a:extLst>
                </p:cNvPr>
                <p:cNvSpPr txBox="1"/>
                <p:nvPr/>
              </p:nvSpPr>
              <p:spPr>
                <a:xfrm>
                  <a:off x="6277345" y="3453496"/>
                  <a:ext cx="131014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ko-KR" alt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𝑆𝑐𝑎𝑙𝑖𝑛𝑔</m:t>
                        </m:r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𝑓𝑎𝑐𝑡𝑜𝑟</m:t>
                        </m:r>
                      </m:oMath>
                    </m:oMathPara>
                  </a14:m>
                  <a:endParaRPr kumimoji="1" lang="ko-KR" altLang="en-US" sz="12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502A297-153A-DD11-83FB-0C9F9FC2D1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7345" y="3453496"/>
                  <a:ext cx="1310145" cy="184666"/>
                </a:xfrm>
                <a:prstGeom prst="rect">
                  <a:avLst/>
                </a:prstGeom>
                <a:blipFill>
                  <a:blip r:embed="rId4"/>
                  <a:stretch>
                    <a:fillRect b="-37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양쪽 대괄호 13">
              <a:extLst>
                <a:ext uri="{FF2B5EF4-FFF2-40B4-BE49-F238E27FC236}">
                  <a16:creationId xmlns:a16="http://schemas.microsoft.com/office/drawing/2014/main" id="{3A47CC5D-16C1-D368-9FE1-648EB5B5D183}"/>
                </a:ext>
              </a:extLst>
            </p:cNvPr>
            <p:cNvSpPr/>
            <p:nvPr/>
          </p:nvSpPr>
          <p:spPr>
            <a:xfrm>
              <a:off x="2970984" y="2641623"/>
              <a:ext cx="3218076" cy="1891430"/>
            </a:xfrm>
            <a:prstGeom prst="bracketPair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978597E-5B59-078F-8633-DF79CA7AEA13}"/>
                </a:ext>
              </a:extLst>
            </p:cNvPr>
            <p:cNvSpPr/>
            <p:nvPr/>
          </p:nvSpPr>
          <p:spPr>
            <a:xfrm>
              <a:off x="7858141" y="2275212"/>
              <a:ext cx="1205511" cy="243380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Batch norm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E1795E8-CCC6-A741-FEBD-57E45B9318CA}"/>
                </a:ext>
              </a:extLst>
            </p:cNvPr>
            <p:cNvSpPr/>
            <p:nvPr/>
          </p:nvSpPr>
          <p:spPr>
            <a:xfrm>
              <a:off x="9322479" y="2275213"/>
              <a:ext cx="1205511" cy="24338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RPReLU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4CD72B62-A605-1832-37D3-32F7F0CE3332}"/>
                </a:ext>
              </a:extLst>
            </p:cNvPr>
            <p:cNvGrpSpPr/>
            <p:nvPr/>
          </p:nvGrpSpPr>
          <p:grpSpPr>
            <a:xfrm>
              <a:off x="2900398" y="1971033"/>
              <a:ext cx="4778402" cy="3527373"/>
              <a:chOff x="1063690" y="2028748"/>
              <a:chExt cx="8334349" cy="4107553"/>
            </a:xfrm>
          </p:grpSpPr>
          <p:cxnSp>
            <p:nvCxnSpPr>
              <p:cNvPr id="5" name="직선 연결선[R] 4">
                <a:extLst>
                  <a:ext uri="{FF2B5EF4-FFF2-40B4-BE49-F238E27FC236}">
                    <a16:creationId xmlns:a16="http://schemas.microsoft.com/office/drawing/2014/main" id="{2A3177D2-3949-842B-14EC-46758D1E74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3690" y="2028748"/>
                <a:ext cx="0" cy="4077477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[R] 5">
                <a:extLst>
                  <a:ext uri="{FF2B5EF4-FFF2-40B4-BE49-F238E27FC236}">
                    <a16:creationId xmlns:a16="http://schemas.microsoft.com/office/drawing/2014/main" id="{58ABA0D3-7641-EA8F-5EA7-FD8C3D55DF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98039" y="2057363"/>
                <a:ext cx="0" cy="4078938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3218F7E-EF53-F11B-03FB-ADC2DDAABFCF}"/>
                </a:ext>
              </a:extLst>
            </p:cNvPr>
            <p:cNvSpPr/>
            <p:nvPr/>
          </p:nvSpPr>
          <p:spPr>
            <a:xfrm>
              <a:off x="1600970" y="2275212"/>
              <a:ext cx="1205511" cy="243380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Binarizing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894EA9D-EBC6-3150-F3E2-95396E27D9A9}"/>
                </a:ext>
              </a:extLst>
            </p:cNvPr>
            <p:cNvSpPr/>
            <p:nvPr/>
          </p:nvSpPr>
          <p:spPr>
            <a:xfrm>
              <a:off x="101610" y="2777338"/>
              <a:ext cx="1300029" cy="162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Real</a:t>
              </a:r>
            </a:p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inputs</a:t>
              </a:r>
              <a:endParaRPr kumimoji="1"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꺾인 연결선[E] 31">
              <a:extLst>
                <a:ext uri="{FF2B5EF4-FFF2-40B4-BE49-F238E27FC236}">
                  <a16:creationId xmlns:a16="http://schemas.microsoft.com/office/drawing/2014/main" id="{7EB760D7-AB7A-2EA9-5122-78F78BE4265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801624" y="330991"/>
              <a:ext cx="288000" cy="8388000"/>
            </a:xfrm>
            <a:prstGeom prst="bentConnector3">
              <a:avLst>
                <a:gd name="adj1" fmla="val 429323"/>
              </a:avLst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1B72D3E-26C3-3C78-C93A-6B047B323109}"/>
              </a:ext>
            </a:extLst>
          </p:cNvPr>
          <p:cNvSpPr txBox="1"/>
          <p:nvPr/>
        </p:nvSpPr>
        <p:spPr>
          <a:xfrm>
            <a:off x="2437939" y="4475243"/>
            <a:ext cx="1119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{-1 or 1}</a:t>
            </a:r>
            <a:endParaRPr kumimoji="1"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7C8EFBA-9259-90FB-C43D-E3119005324F}"/>
              </a:ext>
            </a:extLst>
          </p:cNvPr>
          <p:cNvSpPr txBox="1">
            <a:spLocks/>
          </p:cNvSpPr>
          <p:nvPr/>
        </p:nvSpPr>
        <p:spPr>
          <a:xfrm>
            <a:off x="0" y="-4324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Final our block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78AB25-F459-D092-5EC7-4E042A9A8CCF}"/>
              </a:ext>
            </a:extLst>
          </p:cNvPr>
          <p:cNvSpPr txBox="1"/>
          <p:nvPr/>
        </p:nvSpPr>
        <p:spPr>
          <a:xfrm>
            <a:off x="9931553" y="4508533"/>
            <a:ext cx="1549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{A certain range}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968D96-FC56-EA42-6ED4-553CFEDA628B}"/>
              </a:ext>
            </a:extLst>
          </p:cNvPr>
          <p:cNvSpPr txBox="1"/>
          <p:nvPr/>
        </p:nvSpPr>
        <p:spPr>
          <a:xfrm>
            <a:off x="8472143" y="4506020"/>
            <a:ext cx="1549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{A certain range}</a:t>
            </a:r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F41172BE-9C00-1C42-1869-6315E03A7CAD}"/>
              </a:ext>
            </a:extLst>
          </p:cNvPr>
          <p:cNvCxnSpPr>
            <a:cxnSpLocks/>
          </p:cNvCxnSpPr>
          <p:nvPr/>
        </p:nvCxnSpPr>
        <p:spPr>
          <a:xfrm>
            <a:off x="7058545" y="1702800"/>
            <a:ext cx="0" cy="350280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71A16833-817E-275B-4D5C-C4794C67353B}"/>
              </a:ext>
            </a:extLst>
          </p:cNvPr>
          <p:cNvCxnSpPr>
            <a:cxnSpLocks/>
          </p:cNvCxnSpPr>
          <p:nvPr/>
        </p:nvCxnSpPr>
        <p:spPr>
          <a:xfrm>
            <a:off x="10002305" y="1702800"/>
            <a:ext cx="0" cy="350280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D5CE0F13-770F-2E97-5084-A4EFBFBB3F7E}"/>
              </a:ext>
            </a:extLst>
          </p:cNvPr>
          <p:cNvCxnSpPr>
            <a:cxnSpLocks/>
          </p:cNvCxnSpPr>
          <p:nvPr/>
        </p:nvCxnSpPr>
        <p:spPr>
          <a:xfrm>
            <a:off x="2268000" y="1702800"/>
            <a:ext cx="0" cy="350280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F946934-D4EC-9B01-9891-6E7E63C0319B}"/>
              </a:ext>
            </a:extLst>
          </p:cNvPr>
          <p:cNvSpPr txBox="1"/>
          <p:nvPr/>
        </p:nvSpPr>
        <p:spPr>
          <a:xfrm>
            <a:off x="4973058" y="4475243"/>
            <a:ext cx="969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[-1 , 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FDC118-9C21-A20C-1320-7BAD90BEF946}"/>
              </a:ext>
            </a:extLst>
          </p:cNvPr>
          <p:cNvSpPr txBox="1"/>
          <p:nvPr/>
        </p:nvSpPr>
        <p:spPr>
          <a:xfrm>
            <a:off x="6917379" y="4506020"/>
            <a:ext cx="1653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{A certain range}</a:t>
            </a:r>
          </a:p>
        </p:txBody>
      </p:sp>
    </p:spTree>
    <p:extLst>
      <p:ext uri="{BB962C8B-B14F-4D97-AF65-F5344CB8AC3E}">
        <p14:creationId xmlns:p14="http://schemas.microsoft.com/office/powerpoint/2010/main" val="3450772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8EFA8-271E-153D-EAAC-BE3505387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6FB3FBA-E888-3FA4-69BD-53DBA41C4428}"/>
              </a:ext>
            </a:extLst>
          </p:cNvPr>
          <p:cNvSpPr txBox="1">
            <a:spLocks/>
          </p:cNvSpPr>
          <p:nvPr/>
        </p:nvSpPr>
        <p:spPr>
          <a:xfrm>
            <a:off x="0" y="-4324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Subsequent Plans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Modeling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F758-E487-0081-C346-61847FFC1B48}"/>
              </a:ext>
            </a:extLst>
          </p:cNvPr>
          <p:cNvSpPr txBox="1"/>
          <p:nvPr/>
        </p:nvSpPr>
        <p:spPr>
          <a:xfrm>
            <a:off x="305657" y="1597729"/>
            <a:ext cx="106923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BNN based on XNOR and </a:t>
            </a:r>
            <a:r>
              <a:rPr lang="en" altLang="ko-KR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endParaRPr lang="en-US" altLang="ko-KR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Implementing </a:t>
            </a:r>
            <a:r>
              <a:rPr lang="en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actual</a:t>
            </a:r>
            <a:r>
              <a:rPr lang="en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XNOR and Popcount operations within hardware(GPU) using PyTorch and CUDA</a:t>
            </a:r>
            <a:endParaRPr lang="en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BNN based on XNOR and </a:t>
            </a:r>
            <a:r>
              <a:rPr lang="en" altLang="ko-KR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Majority Voter</a:t>
            </a:r>
          </a:p>
          <a:p>
            <a:pPr lvl="1"/>
            <a:r>
              <a:rPr lang="en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- Apply majority voter to standard convolution.</a:t>
            </a:r>
          </a:p>
          <a:p>
            <a:pPr marL="457200" indent="-457200">
              <a:buFont typeface="+mj-lt"/>
              <a:buAutoNum type="arabicPeriod"/>
            </a:pPr>
            <a:endParaRPr lang="en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BNN based on XNOR and </a:t>
            </a:r>
            <a:r>
              <a:rPr lang="en" altLang="ko-KR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Hierarchical Majority Voter</a:t>
            </a:r>
          </a:p>
          <a:p>
            <a:pPr lvl="1"/>
            <a:r>
              <a:rPr lang="en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- Example) M512 ~= M4 (M128, M128, M128, M128)</a:t>
            </a:r>
          </a:p>
        </p:txBody>
      </p:sp>
    </p:spTree>
    <p:extLst>
      <p:ext uri="{BB962C8B-B14F-4D97-AF65-F5344CB8AC3E}">
        <p14:creationId xmlns:p14="http://schemas.microsoft.com/office/powerpoint/2010/main" val="1391123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E0DBD-2707-A297-F5EE-F90B641CF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2766218"/>
            <a:ext cx="52578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ko-KR" altLang="en-US" sz="4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795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283E2-1729-E03A-8464-0C73D1674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2C8EB84C-9A63-918B-5E77-4AFA64A8CCD3}"/>
              </a:ext>
            </a:extLst>
          </p:cNvPr>
          <p:cNvGrpSpPr/>
          <p:nvPr/>
        </p:nvGrpSpPr>
        <p:grpSpPr>
          <a:xfrm>
            <a:off x="882810" y="1678227"/>
            <a:ext cx="10426380" cy="3527373"/>
            <a:chOff x="101610" y="1971033"/>
            <a:chExt cx="10426380" cy="352737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2751C7F-6D53-ACFB-B086-68F5892D340C}"/>
                </a:ext>
              </a:extLst>
            </p:cNvPr>
            <p:cNvSpPr/>
            <p:nvPr/>
          </p:nvSpPr>
          <p:spPr>
            <a:xfrm>
              <a:off x="5125046" y="2953307"/>
              <a:ext cx="1011133" cy="126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Binarized</a:t>
              </a:r>
            </a:p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Weights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A7C40F-89D4-94FC-D05C-E3A9C1792450}"/>
                </a:ext>
              </a:extLst>
            </p:cNvPr>
            <p:cNvSpPr/>
            <p:nvPr/>
          </p:nvSpPr>
          <p:spPr>
            <a:xfrm>
              <a:off x="3090111" y="2777338"/>
              <a:ext cx="1300028" cy="162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Binarized</a:t>
              </a:r>
            </a:p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inputs</a:t>
              </a:r>
              <a:endParaRPr kumimoji="1"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A9F9FF0-8DFE-5DA9-A48D-4F3C0948339F}"/>
                    </a:ext>
                  </a:extLst>
                </p:cNvPr>
                <p:cNvSpPr txBox="1"/>
                <p:nvPr/>
              </p:nvSpPr>
              <p:spPr>
                <a:xfrm>
                  <a:off x="4409582" y="3302165"/>
                  <a:ext cx="698501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𝑋𝑛𝑜𝑟</m:t>
                        </m:r>
                      </m:oMath>
                    </m:oMathPara>
                  </a14:m>
                  <a:endParaRPr kumimoji="1" lang="en-US" altLang="ko-KR" sz="1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lvl="0" algn="ctr"/>
                  <a:r>
                    <a:rPr kumimoji="1" lang="en-US" altLang="ko-KR" sz="12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&amp;</a:t>
                  </a:r>
                </a:p>
                <a:p>
                  <a:pPr algn="ctr"/>
                  <a:r>
                    <a:rPr kumimoji="1" lang="en-US" altLang="ko-KR" sz="12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Popcount</a:t>
                  </a:r>
                  <a:endParaRPr kumimoji="1" lang="ko-KR" alt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A9F9FF0-8DFE-5DA9-A48D-4F3C094833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9582" y="3302165"/>
                  <a:ext cx="698501" cy="553998"/>
                </a:xfrm>
                <a:prstGeom prst="rect">
                  <a:avLst/>
                </a:prstGeom>
                <a:blipFill>
                  <a:blip r:embed="rId3"/>
                  <a:stretch>
                    <a:fillRect l="-10526" r="-10526"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915D343-B9AC-0715-F1B2-364DA74EB7D7}"/>
                    </a:ext>
                  </a:extLst>
                </p:cNvPr>
                <p:cNvSpPr txBox="1"/>
                <p:nvPr/>
              </p:nvSpPr>
              <p:spPr>
                <a:xfrm>
                  <a:off x="6277345" y="3453496"/>
                  <a:ext cx="131014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ko-KR" alt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𝑆𝑐𝑎𝑙𝑖𝑛𝑔</m:t>
                        </m:r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𝑓𝑎𝑐𝑡𝑜𝑟</m:t>
                        </m:r>
                      </m:oMath>
                    </m:oMathPara>
                  </a14:m>
                  <a:endParaRPr kumimoji="1" lang="ko-KR" alt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915D343-B9AC-0715-F1B2-364DA74EB7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7345" y="3453496"/>
                  <a:ext cx="1310145" cy="184666"/>
                </a:xfrm>
                <a:prstGeom prst="rect">
                  <a:avLst/>
                </a:prstGeom>
                <a:blipFill>
                  <a:blip r:embed="rId4"/>
                  <a:stretch>
                    <a:fillRect b="-37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양쪽 대괄호 13">
              <a:extLst>
                <a:ext uri="{FF2B5EF4-FFF2-40B4-BE49-F238E27FC236}">
                  <a16:creationId xmlns:a16="http://schemas.microsoft.com/office/drawing/2014/main" id="{8702B2D5-0732-630F-DB35-EE5CD47E415E}"/>
                </a:ext>
              </a:extLst>
            </p:cNvPr>
            <p:cNvSpPr/>
            <p:nvPr/>
          </p:nvSpPr>
          <p:spPr>
            <a:xfrm>
              <a:off x="2970984" y="2641623"/>
              <a:ext cx="3218076" cy="1891430"/>
            </a:xfrm>
            <a:prstGeom prst="bracketPair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8908445-2BA1-DF7B-8E7A-08870B3A1D92}"/>
                </a:ext>
              </a:extLst>
            </p:cNvPr>
            <p:cNvSpPr/>
            <p:nvPr/>
          </p:nvSpPr>
          <p:spPr>
            <a:xfrm>
              <a:off x="7772718" y="2275214"/>
              <a:ext cx="1205511" cy="243380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Batch norm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0DD8CE0-8BBE-76EA-154E-EC93FADADB84}"/>
                </a:ext>
              </a:extLst>
            </p:cNvPr>
            <p:cNvSpPr/>
            <p:nvPr/>
          </p:nvSpPr>
          <p:spPr>
            <a:xfrm>
              <a:off x="9322479" y="2275213"/>
              <a:ext cx="1205511" cy="24338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RPReLU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ED3D7582-EE96-28FF-E38A-A91C09A65640}"/>
                </a:ext>
              </a:extLst>
            </p:cNvPr>
            <p:cNvGrpSpPr/>
            <p:nvPr/>
          </p:nvGrpSpPr>
          <p:grpSpPr>
            <a:xfrm>
              <a:off x="2900398" y="1971033"/>
              <a:ext cx="4778402" cy="3527373"/>
              <a:chOff x="1063690" y="2028748"/>
              <a:chExt cx="8334349" cy="4107553"/>
            </a:xfrm>
          </p:grpSpPr>
          <p:cxnSp>
            <p:nvCxnSpPr>
              <p:cNvPr id="5" name="직선 연결선[R] 4">
                <a:extLst>
                  <a:ext uri="{FF2B5EF4-FFF2-40B4-BE49-F238E27FC236}">
                    <a16:creationId xmlns:a16="http://schemas.microsoft.com/office/drawing/2014/main" id="{4D5D76A9-A7B1-EFDC-D035-8EF4B9DFA6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3690" y="2028748"/>
                <a:ext cx="0" cy="4077477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[R] 5">
                <a:extLst>
                  <a:ext uri="{FF2B5EF4-FFF2-40B4-BE49-F238E27FC236}">
                    <a16:creationId xmlns:a16="http://schemas.microsoft.com/office/drawing/2014/main" id="{52F1BCBD-037D-1A96-4571-83D0B6029C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98039" y="2057363"/>
                <a:ext cx="0" cy="4078938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FD58673-13AF-2D21-3A64-FA489BD1A2FE}"/>
                </a:ext>
              </a:extLst>
            </p:cNvPr>
            <p:cNvSpPr/>
            <p:nvPr/>
          </p:nvSpPr>
          <p:spPr>
            <a:xfrm>
              <a:off x="1549957" y="2266522"/>
              <a:ext cx="1205511" cy="243380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Binarizing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BFD2FF0-EA44-1B6C-E68D-672F07CA48B3}"/>
                </a:ext>
              </a:extLst>
            </p:cNvPr>
            <p:cNvSpPr/>
            <p:nvPr/>
          </p:nvSpPr>
          <p:spPr>
            <a:xfrm>
              <a:off x="101610" y="2777338"/>
              <a:ext cx="1300029" cy="162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Real</a:t>
              </a:r>
            </a:p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inputs</a:t>
              </a:r>
              <a:endParaRPr kumimoji="1"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꺾인 연결선[E] 31">
              <a:extLst>
                <a:ext uri="{FF2B5EF4-FFF2-40B4-BE49-F238E27FC236}">
                  <a16:creationId xmlns:a16="http://schemas.microsoft.com/office/drawing/2014/main" id="{AFB70DA3-1079-A6B4-B4AC-8505A820D5F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801624" y="330991"/>
              <a:ext cx="288000" cy="8388000"/>
            </a:xfrm>
            <a:prstGeom prst="bentConnector3">
              <a:avLst>
                <a:gd name="adj1" fmla="val 429323"/>
              </a:avLst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A484458-A0D5-0A00-A98B-A620B00539FD}"/>
              </a:ext>
            </a:extLst>
          </p:cNvPr>
          <p:cNvSpPr txBox="1"/>
          <p:nvPr/>
        </p:nvSpPr>
        <p:spPr>
          <a:xfrm>
            <a:off x="2372351" y="4479700"/>
            <a:ext cx="111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{-1 or 1}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6F2AAFF-869F-3717-8753-5A8851495651}"/>
              </a:ext>
            </a:extLst>
          </p:cNvPr>
          <p:cNvSpPr txBox="1">
            <a:spLocks/>
          </p:cNvSpPr>
          <p:nvPr/>
        </p:nvSpPr>
        <p:spPr>
          <a:xfrm>
            <a:off x="0" y="-4324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BNN based XNOR and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F9F352-6AA9-3912-2925-54E904B72189}"/>
              </a:ext>
            </a:extLst>
          </p:cNvPr>
          <p:cNvSpPr txBox="1"/>
          <p:nvPr/>
        </p:nvSpPr>
        <p:spPr>
          <a:xfrm>
            <a:off x="9663748" y="4507634"/>
            <a:ext cx="2085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{A certain range}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777BC2-D0B8-74AC-B525-EAB6D9DED452}"/>
              </a:ext>
            </a:extLst>
          </p:cNvPr>
          <p:cNvSpPr txBox="1"/>
          <p:nvPr/>
        </p:nvSpPr>
        <p:spPr>
          <a:xfrm>
            <a:off x="8113987" y="4507634"/>
            <a:ext cx="2085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{A certain range}</a:t>
            </a:r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BF59CFFA-0CA6-02A8-1BF2-28AECFD80972}"/>
              </a:ext>
            </a:extLst>
          </p:cNvPr>
          <p:cNvCxnSpPr>
            <a:cxnSpLocks/>
          </p:cNvCxnSpPr>
          <p:nvPr/>
        </p:nvCxnSpPr>
        <p:spPr>
          <a:xfrm>
            <a:off x="7058545" y="1702800"/>
            <a:ext cx="0" cy="350280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C54F70E4-5FA2-3B2E-68E0-41581F365C7B}"/>
              </a:ext>
            </a:extLst>
          </p:cNvPr>
          <p:cNvCxnSpPr>
            <a:cxnSpLocks/>
          </p:cNvCxnSpPr>
          <p:nvPr/>
        </p:nvCxnSpPr>
        <p:spPr>
          <a:xfrm>
            <a:off x="10002305" y="1702800"/>
            <a:ext cx="0" cy="350280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9D8899CF-0053-E252-296B-4C7BBB5A1330}"/>
              </a:ext>
            </a:extLst>
          </p:cNvPr>
          <p:cNvCxnSpPr>
            <a:cxnSpLocks/>
          </p:cNvCxnSpPr>
          <p:nvPr/>
        </p:nvCxnSpPr>
        <p:spPr>
          <a:xfrm>
            <a:off x="2268000" y="1702800"/>
            <a:ext cx="0" cy="350280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063B65-9167-FBD8-6043-0FAE0D0ED033}"/>
              </a:ext>
            </a:extLst>
          </p:cNvPr>
          <p:cNvSpPr txBox="1"/>
          <p:nvPr/>
        </p:nvSpPr>
        <p:spPr>
          <a:xfrm>
            <a:off x="4876312" y="4475243"/>
            <a:ext cx="96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[-1 , 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C33455-7077-6C64-F190-59BEF6385561}"/>
              </a:ext>
            </a:extLst>
          </p:cNvPr>
          <p:cNvSpPr txBox="1"/>
          <p:nvPr/>
        </p:nvSpPr>
        <p:spPr>
          <a:xfrm>
            <a:off x="6704970" y="4507634"/>
            <a:ext cx="2085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{A certain range}</a:t>
            </a:r>
          </a:p>
        </p:txBody>
      </p:sp>
    </p:spTree>
    <p:extLst>
      <p:ext uri="{BB962C8B-B14F-4D97-AF65-F5344CB8AC3E}">
        <p14:creationId xmlns:p14="http://schemas.microsoft.com/office/powerpoint/2010/main" val="3939359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A4E0A-BB28-8057-341B-6E855FC62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E5A3F809-2E1A-44B8-E334-E27E92530B13}"/>
              </a:ext>
            </a:extLst>
          </p:cNvPr>
          <p:cNvGrpSpPr/>
          <p:nvPr/>
        </p:nvGrpSpPr>
        <p:grpSpPr>
          <a:xfrm>
            <a:off x="6716903" y="3253634"/>
            <a:ext cx="5318759" cy="1641599"/>
            <a:chOff x="6096000" y="2712110"/>
            <a:chExt cx="5318759" cy="164159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399151F-EFC1-0C21-797F-42B9D931DD8D}"/>
                </a:ext>
              </a:extLst>
            </p:cNvPr>
            <p:cNvSpPr/>
            <p:nvPr/>
          </p:nvSpPr>
          <p:spPr>
            <a:xfrm>
              <a:off x="8185563" y="2902909"/>
              <a:ext cx="1260000" cy="126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Binarized</a:t>
              </a: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weights</a:t>
              </a:r>
              <a:endParaRPr kumimoji="1"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42A1FD1-DC92-9743-5E67-BD6F821EBBDA}"/>
                </a:ext>
              </a:extLst>
            </p:cNvPr>
            <p:cNvSpPr/>
            <p:nvPr/>
          </p:nvSpPr>
          <p:spPr>
            <a:xfrm>
              <a:off x="6096000" y="2722909"/>
              <a:ext cx="1620000" cy="162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Binarized</a:t>
              </a: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inputs</a:t>
              </a:r>
              <a:endParaRPr kumimoji="1"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B3CD734-81DB-44F2-E58C-1537CADA8421}"/>
                    </a:ext>
                  </a:extLst>
                </p:cNvPr>
                <p:cNvSpPr txBox="1"/>
                <p:nvPr/>
              </p:nvSpPr>
              <p:spPr>
                <a:xfrm>
                  <a:off x="7699082" y="3300061"/>
                  <a:ext cx="452009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3000" i="1" smtClean="0">
                            <a:latin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kumimoji="1" lang="ko-KR" altLang="en-US" sz="3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B3CD734-81DB-44F2-E58C-1537CADA84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9082" y="3300061"/>
                  <a:ext cx="452009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27778" r="-27778" b="-2432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991A034-9A9A-8646-0CB4-9F5C27D8D926}"/>
                    </a:ext>
                  </a:extLst>
                </p:cNvPr>
                <p:cNvSpPr txBox="1"/>
                <p:nvPr/>
              </p:nvSpPr>
              <p:spPr>
                <a:xfrm>
                  <a:off x="9533274" y="3394410"/>
                  <a:ext cx="163260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𝑆𝑐𝑎𝑙𝑖𝑛𝑔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𝑓𝑎𝑐𝑡𝑜𝑟</m:t>
                        </m:r>
                      </m:oMath>
                    </m:oMathPara>
                  </a14:m>
                  <a:endParaRPr kumimoji="1" lang="ko-KR" alt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991A034-9A9A-8646-0CB4-9F5C27D8D9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3274" y="3394410"/>
                  <a:ext cx="1632607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846" t="-4545" r="-14615" b="-454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양쪽 대괄호 9">
              <a:extLst>
                <a:ext uri="{FF2B5EF4-FFF2-40B4-BE49-F238E27FC236}">
                  <a16:creationId xmlns:a16="http://schemas.microsoft.com/office/drawing/2014/main" id="{065A1451-1D4F-6978-E128-D4477D596350}"/>
                </a:ext>
              </a:extLst>
            </p:cNvPr>
            <p:cNvSpPr/>
            <p:nvPr/>
          </p:nvSpPr>
          <p:spPr>
            <a:xfrm>
              <a:off x="8116619" y="2712110"/>
              <a:ext cx="3298140" cy="1641599"/>
            </a:xfrm>
            <a:prstGeom prst="bracketPair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D5B3C20-2824-CCE8-2D84-4D4D72DC3331}"/>
              </a:ext>
            </a:extLst>
          </p:cNvPr>
          <p:cNvSpPr txBox="1">
            <a:spLocks/>
          </p:cNvSpPr>
          <p:nvPr/>
        </p:nvSpPr>
        <p:spPr>
          <a:xfrm>
            <a:off x="14225" y="0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HardBinaryConv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Block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0B428A-95CB-077D-0EFD-37C8027F592B}"/>
              </a:ext>
            </a:extLst>
          </p:cNvPr>
          <p:cNvSpPr/>
          <p:nvPr/>
        </p:nvSpPr>
        <p:spPr>
          <a:xfrm>
            <a:off x="3656509" y="1119620"/>
            <a:ext cx="1620000" cy="162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Binarized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  <a:endParaRPr kumimoji="1"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0C5EC7E-2C7C-D967-A071-946FB0C6F955}"/>
              </a:ext>
            </a:extLst>
          </p:cNvPr>
          <p:cNvSpPr/>
          <p:nvPr/>
        </p:nvSpPr>
        <p:spPr>
          <a:xfrm>
            <a:off x="3836509" y="3296487"/>
            <a:ext cx="1260000" cy="126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Binarized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endParaRPr kumimoji="1"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6A4AF2-E0E2-4B00-6B01-CD0A4A12D8A6}"/>
                  </a:ext>
                </a:extLst>
              </p:cNvPr>
              <p:cNvSpPr txBox="1"/>
              <p:nvPr/>
            </p:nvSpPr>
            <p:spPr>
              <a:xfrm>
                <a:off x="3656509" y="5599880"/>
                <a:ext cx="16200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𝑆𝑐𝑎𝑙𝑖𝑛𝑔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6A4AF2-E0E2-4B00-6B01-CD0A4A12D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509" y="5599880"/>
                <a:ext cx="1620000" cy="276999"/>
              </a:xfrm>
              <a:prstGeom prst="rect">
                <a:avLst/>
              </a:prstGeom>
              <a:blipFill>
                <a:blip r:embed="rId5"/>
                <a:stretch>
                  <a:fillRect l="-3906" t="-4545" r="-3125" b="-4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BBF05777-E20C-CEA6-B4BD-953C5978A2AE}"/>
              </a:ext>
            </a:extLst>
          </p:cNvPr>
          <p:cNvSpPr/>
          <p:nvPr/>
        </p:nvSpPr>
        <p:spPr>
          <a:xfrm>
            <a:off x="306003" y="1119620"/>
            <a:ext cx="1620000" cy="162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  <a:endParaRPr kumimoji="1"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EF80F7B-A2B5-5BE6-0A11-482FAE901C25}"/>
              </a:ext>
            </a:extLst>
          </p:cNvPr>
          <p:cNvSpPr/>
          <p:nvPr/>
        </p:nvSpPr>
        <p:spPr>
          <a:xfrm>
            <a:off x="486003" y="3295977"/>
            <a:ext cx="1260000" cy="126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endParaRPr kumimoji="1"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0B88C1-BF86-9A13-76A5-D29B4F3B7BE9}"/>
              </a:ext>
            </a:extLst>
          </p:cNvPr>
          <p:cNvSpPr/>
          <p:nvPr/>
        </p:nvSpPr>
        <p:spPr>
          <a:xfrm>
            <a:off x="486003" y="5108380"/>
            <a:ext cx="1260000" cy="126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endParaRPr kumimoji="1"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오른쪽 화살표[R] 23">
            <a:extLst>
              <a:ext uri="{FF2B5EF4-FFF2-40B4-BE49-F238E27FC236}">
                <a16:creationId xmlns:a16="http://schemas.microsoft.com/office/drawing/2014/main" id="{67F76DEC-3857-0539-6ED7-11EDD2D588AE}"/>
              </a:ext>
            </a:extLst>
          </p:cNvPr>
          <p:cNvSpPr/>
          <p:nvPr/>
        </p:nvSpPr>
        <p:spPr>
          <a:xfrm>
            <a:off x="2409212" y="1753290"/>
            <a:ext cx="764088" cy="3526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오른쪽 화살표[R] 25">
            <a:extLst>
              <a:ext uri="{FF2B5EF4-FFF2-40B4-BE49-F238E27FC236}">
                <a16:creationId xmlns:a16="http://schemas.microsoft.com/office/drawing/2014/main" id="{89A98C35-A1D6-D0CC-9CA6-48C0FF7286EF}"/>
              </a:ext>
            </a:extLst>
          </p:cNvPr>
          <p:cNvSpPr/>
          <p:nvPr/>
        </p:nvSpPr>
        <p:spPr>
          <a:xfrm>
            <a:off x="2409212" y="3749647"/>
            <a:ext cx="764088" cy="3526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오른쪽 화살표[R] 26">
            <a:extLst>
              <a:ext uri="{FF2B5EF4-FFF2-40B4-BE49-F238E27FC236}">
                <a16:creationId xmlns:a16="http://schemas.microsoft.com/office/drawing/2014/main" id="{24BC79FA-87F2-2443-DE4C-A5527A4D3C6A}"/>
              </a:ext>
            </a:extLst>
          </p:cNvPr>
          <p:cNvSpPr/>
          <p:nvPr/>
        </p:nvSpPr>
        <p:spPr>
          <a:xfrm>
            <a:off x="2409212" y="5562049"/>
            <a:ext cx="764088" cy="3526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B8739DA-3B41-5919-BCE8-6093D2D45122}"/>
                  </a:ext>
                </a:extLst>
              </p:cNvPr>
              <p:cNvSpPr txBox="1"/>
              <p:nvPr/>
            </p:nvSpPr>
            <p:spPr>
              <a:xfrm>
                <a:off x="2432277" y="1482331"/>
                <a:ext cx="5409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B8739DA-3B41-5919-BCE8-6093D2D45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277" y="1482331"/>
                <a:ext cx="540982" cy="276999"/>
              </a:xfrm>
              <a:prstGeom prst="rect">
                <a:avLst/>
              </a:prstGeom>
              <a:blipFill>
                <a:blip r:embed="rId6"/>
                <a:stretch>
                  <a:fillRect l="-11364" r="-9091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7469BF4-7B45-7FD8-18F2-7A024AA49B16}"/>
                  </a:ext>
                </a:extLst>
              </p:cNvPr>
              <p:cNvSpPr txBox="1"/>
              <p:nvPr/>
            </p:nvSpPr>
            <p:spPr>
              <a:xfrm>
                <a:off x="2432277" y="3484727"/>
                <a:ext cx="5409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7469BF4-7B45-7FD8-18F2-7A024AA49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277" y="3484727"/>
                <a:ext cx="540982" cy="276999"/>
              </a:xfrm>
              <a:prstGeom prst="rect">
                <a:avLst/>
              </a:prstGeom>
              <a:blipFill>
                <a:blip r:embed="rId7"/>
                <a:stretch>
                  <a:fillRect l="-11364" r="-9091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BB98BF0-6B0C-AED0-5D78-9D2506056BEB}"/>
                  </a:ext>
                </a:extLst>
              </p:cNvPr>
              <p:cNvSpPr txBox="1"/>
              <p:nvPr/>
            </p:nvSpPr>
            <p:spPr>
              <a:xfrm>
                <a:off x="2432277" y="5285050"/>
                <a:ext cx="6547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BB98BF0-6B0C-AED0-5D78-9D2506056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277" y="5285050"/>
                <a:ext cx="654795" cy="276999"/>
              </a:xfrm>
              <a:prstGeom prst="rect">
                <a:avLst/>
              </a:prstGeom>
              <a:blipFill>
                <a:blip r:embed="rId8"/>
                <a:stretch>
                  <a:fillRect l="-1923" r="-1923"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FB6DAB68-5801-D2EC-3173-D5212F7DFFCC}"/>
              </a:ext>
            </a:extLst>
          </p:cNvPr>
          <p:cNvCxnSpPr>
            <a:cxnSpLocks/>
          </p:cNvCxnSpPr>
          <p:nvPr/>
        </p:nvCxnSpPr>
        <p:spPr>
          <a:xfrm>
            <a:off x="6096000" y="1043796"/>
            <a:ext cx="0" cy="581420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BAA4EBA-3A77-3813-863A-7544BAFB29A8}"/>
              </a:ext>
            </a:extLst>
          </p:cNvPr>
          <p:cNvSpPr txBox="1"/>
          <p:nvPr/>
        </p:nvSpPr>
        <p:spPr>
          <a:xfrm>
            <a:off x="6508648" y="1196910"/>
            <a:ext cx="5030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&lt;initial values&gt;</a:t>
            </a:r>
          </a:p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Intial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Real_weights_range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[0, 0.001]</a:t>
            </a:r>
          </a:p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Binarized_inputs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: [-1 or 1]</a:t>
            </a:r>
          </a:p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Binarized_weights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: [-1 or 1]</a:t>
            </a:r>
          </a:p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Channel_range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: [0,512]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6D2A674-DFD6-5B9D-E755-946C680081D6}"/>
                  </a:ext>
                </a:extLst>
              </p:cNvPr>
              <p:cNvSpPr txBox="1"/>
              <p:nvPr/>
            </p:nvSpPr>
            <p:spPr>
              <a:xfrm>
                <a:off x="2124308" y="6045596"/>
                <a:ext cx="3971692" cy="824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𝑆𝑐𝑎𝑙𝑖𝑛𝑔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𝑓𝑎𝑐𝑡𝑜𝑟</m:t>
                      </m:r>
                      <m:r>
                        <m:rPr>
                          <m:nor/>
                        </m:rP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kumimoji="1" lang="ko-KR" alt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ko-K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Average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absolute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values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" altLang="ko-KR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" altLang="ko-KR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weight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per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channel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" altLang="ko-KR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certain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layer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6D2A674-DFD6-5B9D-E755-946C68008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308" y="6045596"/>
                <a:ext cx="3971692" cy="824649"/>
              </a:xfrm>
              <a:prstGeom prst="rect">
                <a:avLst/>
              </a:prstGeom>
              <a:blipFill>
                <a:blip r:embed="rId9"/>
                <a:stretch>
                  <a:fillRect l="-2229" t="-3077" r="-1911" b="-1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933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6946</TotalTime>
  <Words>414</Words>
  <Application>Microsoft Office PowerPoint</Application>
  <PresentationFormat>와이드스크린</PresentationFormat>
  <Paragraphs>141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박형동</dc:creator>
  <cp:lastModifiedBy>박형동</cp:lastModifiedBy>
  <cp:revision>280</cp:revision>
  <dcterms:created xsi:type="dcterms:W3CDTF">2024-10-28T22:08:11Z</dcterms:created>
  <dcterms:modified xsi:type="dcterms:W3CDTF">2024-11-19T22:28:02Z</dcterms:modified>
</cp:coreProperties>
</file>