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2" r:id="rId2"/>
    <p:sldId id="347" r:id="rId3"/>
    <p:sldId id="342" r:id="rId4"/>
    <p:sldId id="341" r:id="rId5"/>
    <p:sldId id="343" r:id="rId6"/>
    <p:sldId id="344" r:id="rId7"/>
    <p:sldId id="323" r:id="rId8"/>
    <p:sldId id="345" r:id="rId9"/>
    <p:sldId id="33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0" autoAdjust="0"/>
    <p:restoredTop sz="94755"/>
  </p:normalViewPr>
  <p:slideViewPr>
    <p:cSldViewPr snapToGrid="0">
      <p:cViewPr>
        <p:scale>
          <a:sx n="100" d="100"/>
          <a:sy n="100" d="100"/>
        </p:scale>
        <p:origin x="1478" y="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2024-11-22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68E-304F-E943-27D8-73940C54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09D9-28AA-0322-7488-275F10253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2C4DE-78D7-FBE1-810E-C11230B5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D85D-BD77-C1AB-8613-BDC35F4DD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21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68E-304F-E943-27D8-73940C54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09D9-28AA-0322-7488-275F10253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2C4DE-78D7-FBE1-810E-C11230B5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D85D-BD77-C1AB-8613-BDC35F4DD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8647-BF79-ACD3-83FB-CE8274AE9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9AECC-31CD-5D10-9A2B-849D17D6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EE087-7545-75A2-7923-14936956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7E202-34A8-7F3A-4699-832D9A89E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38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00F65-41B9-7D15-2C0D-47C977DF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5D6BDC-B28A-E044-62E7-98583B08F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C6C4BD-0F6B-0521-2D1F-5E2F14385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29FCA-E3D0-E0ED-1F53-BDD31E6D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05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6E41-00AB-3A90-4B8A-2F18CE1A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4AF26E-3114-76E9-B882-407805C1F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83EEE4-F9A8-9A17-5A92-DC8736EE7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77B5B-C138-0BDC-740C-7B0248266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725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0FB5B-0ECE-3F5D-4CEE-BA2487054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BCEE14-84DD-A368-6FE0-0276F7D42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DF6476-1FA3-840F-64D8-BEB73AF0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BBDD2-8505-0E9D-172B-CA2046D3E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9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03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2024/11/19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041F-71D4-F4EA-DDDE-397268D5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CEEF91F-0095-5207-C04A-521979074B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  Convolutional Layer of BNN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AF1333-CB1A-49BC-9A19-3719F7FA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0" y="1216455"/>
            <a:ext cx="10232286" cy="3165118"/>
          </a:xfrm>
          <a:prstGeom prst="rect">
            <a:avLst/>
          </a:prstGeom>
        </p:spPr>
      </p:pic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55192CC-44BF-44CB-9028-5BC5E784F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26254"/>
              </p:ext>
            </p:extLst>
          </p:nvPr>
        </p:nvGraphicFramePr>
        <p:xfrm>
          <a:off x="125186" y="5082631"/>
          <a:ext cx="11936184" cy="1401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71">
                  <a:extLst>
                    <a:ext uri="{9D8B030D-6E8A-4147-A177-3AD203B41FA5}">
                      <a16:colId xmlns:a16="http://schemas.microsoft.com/office/drawing/2014/main" val="1659069390"/>
                    </a:ext>
                  </a:extLst>
                </a:gridCol>
                <a:gridCol w="3349171">
                  <a:extLst>
                    <a:ext uri="{9D8B030D-6E8A-4147-A177-3AD203B41FA5}">
                      <a16:colId xmlns:a16="http://schemas.microsoft.com/office/drawing/2014/main" val="378044672"/>
                    </a:ext>
                  </a:extLst>
                </a:gridCol>
                <a:gridCol w="3349171">
                  <a:extLst>
                    <a:ext uri="{9D8B030D-6E8A-4147-A177-3AD203B41FA5}">
                      <a16:colId xmlns:a16="http://schemas.microsoft.com/office/drawing/2014/main" val="3324949254"/>
                    </a:ext>
                  </a:extLst>
                </a:gridCol>
                <a:gridCol w="3349171">
                  <a:extLst>
                    <a:ext uri="{9D8B030D-6E8A-4147-A177-3AD203B41FA5}">
                      <a16:colId xmlns:a16="http://schemas.microsoft.com/office/drawing/2014/main" val="4103994485"/>
                    </a:ext>
                  </a:extLst>
                </a:gridCol>
              </a:tblGrid>
              <a:tr h="4670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units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 inputs per unit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 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30949"/>
                  </a:ext>
                </a:extLst>
              </a:tr>
              <a:tr h="46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XNOR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(c</a:t>
                      </a:r>
                      <a:r>
                        <a:rPr lang="en-US" altLang="ko-KR" b="1" baseline="-25000" dirty="0"/>
                        <a:t>i</a:t>
                      </a:r>
                      <a:r>
                        <a:rPr lang="en-US" altLang="ko-KR" b="1" dirty="0"/>
                        <a:t> x k x k</a:t>
                      </a:r>
                      <a:r>
                        <a:rPr lang="en-US" altLang="ko-KR" b="1" baseline="0" dirty="0"/>
                        <a:t>) x (</a:t>
                      </a:r>
                      <a:r>
                        <a:rPr lang="en-US" altLang="ko-KR" b="1" dirty="0" err="1"/>
                        <a:t>c</a:t>
                      </a:r>
                      <a:r>
                        <a:rPr lang="en-US" altLang="ko-KR" b="1" baseline="-25000" dirty="0" err="1"/>
                        <a:t>out</a:t>
                      </a:r>
                      <a:r>
                        <a:rPr lang="en-US" altLang="ko-KR" b="1" dirty="0"/>
                        <a:t> x h</a:t>
                      </a:r>
                      <a:r>
                        <a:rPr lang="en-US" altLang="ko-KR" b="1" baseline="-25000" dirty="0"/>
                        <a:t>o</a:t>
                      </a:r>
                      <a:r>
                        <a:rPr lang="en-US" altLang="ko-KR" b="1" dirty="0"/>
                        <a:t> x w</a:t>
                      </a:r>
                      <a:r>
                        <a:rPr lang="en-US" altLang="ko-KR" b="1" baseline="-25000" dirty="0"/>
                        <a:t>o</a:t>
                      </a:r>
                      <a:r>
                        <a:rPr lang="en-US" altLang="ko-KR" b="1" baseline="0" dirty="0"/>
                        <a:t>)</a:t>
                      </a:r>
                      <a:endParaRPr lang="ko-KR" alt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Binary</a:t>
                      </a:r>
                      <a:endParaRPr lang="ko-KR" altLang="en-US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46647"/>
                  </a:ext>
                </a:extLst>
              </a:tr>
              <a:tr h="467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Popcount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c</a:t>
                      </a:r>
                      <a:r>
                        <a:rPr lang="en-US" altLang="ko-KR" b="1" baseline="-25000" dirty="0" err="1"/>
                        <a:t>out</a:t>
                      </a:r>
                      <a:r>
                        <a:rPr lang="en-US" altLang="ko-KR" b="1" dirty="0"/>
                        <a:t> x h</a:t>
                      </a:r>
                      <a:r>
                        <a:rPr lang="en-US" altLang="ko-KR" b="1" baseline="-25000" dirty="0"/>
                        <a:t>o</a:t>
                      </a:r>
                      <a:r>
                        <a:rPr lang="en-US" altLang="ko-KR" b="1" dirty="0"/>
                        <a:t> x w</a:t>
                      </a:r>
                      <a:r>
                        <a:rPr lang="en-US" altLang="ko-KR" b="1" baseline="-25000" dirty="0"/>
                        <a:t>o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</a:t>
                      </a:r>
                      <a:r>
                        <a:rPr lang="en-US" altLang="ko-KR" b="1" baseline="-25000" dirty="0"/>
                        <a:t>i</a:t>
                      </a:r>
                      <a:r>
                        <a:rPr lang="en-US" altLang="ko-KR" b="1" dirty="0"/>
                        <a:t> x k x k</a:t>
                      </a:r>
                      <a:endParaRPr lang="ko-KR" altLang="en-US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baseline="0" dirty="0"/>
                        <a:t>Integer</a:t>
                      </a:r>
                      <a:endParaRPr lang="ko-KR" altLang="en-US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5333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843B54-2D69-4449-836F-311F19BBA072}"/>
              </a:ext>
            </a:extLst>
          </p:cNvPr>
          <p:cNvSpPr/>
          <p:nvPr/>
        </p:nvSpPr>
        <p:spPr>
          <a:xfrm>
            <a:off x="1020530" y="4478408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Example) c</a:t>
            </a:r>
            <a:r>
              <a:rPr lang="en-US" altLang="ko-KR" b="1" baseline="-25000" dirty="0"/>
              <a:t>i</a:t>
            </a:r>
            <a:r>
              <a:rPr lang="en-US" altLang="ko-KR" b="1" dirty="0"/>
              <a:t> = </a:t>
            </a:r>
            <a:r>
              <a:rPr lang="en-US" altLang="ko-KR" b="1" dirty="0" err="1"/>
              <a:t>c</a:t>
            </a:r>
            <a:r>
              <a:rPr lang="en-US" altLang="ko-KR" b="1" baseline="-25000" dirty="0" err="1"/>
              <a:t>out</a:t>
            </a:r>
            <a:r>
              <a:rPr lang="en-US" altLang="ko-KR" b="1" dirty="0"/>
              <a:t> = 64 / w = h = 64 / k = 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03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041F-71D4-F4EA-DDDE-397268D5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4A89E7-7A37-79C3-7B9C-30F4F748C557}"/>
              </a:ext>
            </a:extLst>
          </p:cNvPr>
          <p:cNvGrpSpPr/>
          <p:nvPr/>
        </p:nvGrpSpPr>
        <p:grpSpPr>
          <a:xfrm>
            <a:off x="882810" y="1678227"/>
            <a:ext cx="10426380" cy="3527586"/>
            <a:chOff x="101610" y="1971033"/>
            <a:chExt cx="10426380" cy="35275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7EDA4E-2A24-6600-DBA8-53D39D0996F1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9A055-426F-603D-2F8F-A937DCF27DBB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/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000" i="1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94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r="-1860" b="-322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E54B6E43-67E6-FEA7-D051-2D1B8BF17C65}"/>
                </a:ext>
              </a:extLst>
            </p:cNvPr>
            <p:cNvSpPr/>
            <p:nvPr/>
          </p:nvSpPr>
          <p:spPr>
            <a:xfrm>
              <a:off x="5031451" y="2600114"/>
              <a:ext cx="2556039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777A5A-7C72-1618-524C-CD09692C1837}"/>
                </a:ext>
              </a:extLst>
            </p:cNvPr>
            <p:cNvSpPr/>
            <p:nvPr/>
          </p:nvSpPr>
          <p:spPr>
            <a:xfrm>
              <a:off x="7837087" y="2271581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201275-244F-4B65-4B4E-2E77541EB69E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2F87AE-29FA-D49A-36D4-40FEC5887ADB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586"/>
              <a:chOff x="1063690" y="2028748"/>
              <a:chExt cx="8334349" cy="4107801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126AE0F6-887B-F796-3F65-0039ADF92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68BC0B99-2269-2384-71A6-01F77A04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611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D820C-CF16-8E60-4A87-7091E66C6206}"/>
                </a:ext>
              </a:extLst>
            </p:cNvPr>
            <p:cNvSpPr txBox="1"/>
            <p:nvPr/>
          </p:nvSpPr>
          <p:spPr>
            <a:xfrm>
              <a:off x="4758833" y="4772506"/>
              <a:ext cx="969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[-1 , 1]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4B33F6-638A-9501-CBCC-5754BE5F4DC6}"/>
                </a:ext>
              </a:extLst>
            </p:cNvPr>
            <p:cNvSpPr/>
            <p:nvPr/>
          </p:nvSpPr>
          <p:spPr>
            <a:xfrm>
              <a:off x="1588174" y="2271581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3159F91-857D-2ED2-6A20-11CBAF65DADB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5543C5F3-EC49-4683-1EE3-F5F137A4F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137B3C-7A84-EB59-247E-B333E8CFC71E}"/>
              </a:ext>
            </a:extLst>
          </p:cNvPr>
          <p:cNvSpPr txBox="1"/>
          <p:nvPr/>
        </p:nvSpPr>
        <p:spPr>
          <a:xfrm>
            <a:off x="2415032" y="4519513"/>
            <a:ext cx="111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AE4E8-60C1-104B-783B-3F6964F9EFCF}"/>
              </a:ext>
            </a:extLst>
          </p:cNvPr>
          <p:cNvSpPr txBox="1"/>
          <p:nvPr/>
        </p:nvSpPr>
        <p:spPr>
          <a:xfrm>
            <a:off x="8436759" y="4506599"/>
            <a:ext cx="155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EEF91F-0095-5207-C04A-521979074B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(ResNet18 + binarized)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7448-19C4-7156-CB66-E38D4E21BCD8}"/>
              </a:ext>
            </a:extLst>
          </p:cNvPr>
          <p:cNvSpPr txBox="1"/>
          <p:nvPr/>
        </p:nvSpPr>
        <p:spPr>
          <a:xfrm>
            <a:off x="9972213" y="4510228"/>
            <a:ext cx="146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85955E3-9848-07B6-F720-3D3FBA78B93C}"/>
              </a:ext>
            </a:extLst>
          </p:cNvPr>
          <p:cNvCxnSpPr>
            <a:cxnSpLocks/>
          </p:cNvCxnSpPr>
          <p:nvPr/>
        </p:nvCxnSpPr>
        <p:spPr>
          <a:xfrm>
            <a:off x="1000230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8FBED71-BDC7-A6F3-5F03-9B6B1D6AE2AA}"/>
              </a:ext>
            </a:extLst>
          </p:cNvPr>
          <p:cNvCxnSpPr>
            <a:cxnSpLocks/>
          </p:cNvCxnSpPr>
          <p:nvPr/>
        </p:nvCxnSpPr>
        <p:spPr>
          <a:xfrm>
            <a:off x="2268000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5833-374E-8657-B84C-8D025E23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1B5FE6-9849-3BA4-9022-43D3527CA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block 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+ Majority voter)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65DF27-D2E8-6FBF-CF85-867A708B574C}"/>
              </a:ext>
            </a:extLst>
          </p:cNvPr>
          <p:cNvGrpSpPr/>
          <p:nvPr/>
        </p:nvGrpSpPr>
        <p:grpSpPr>
          <a:xfrm>
            <a:off x="101610" y="1971032"/>
            <a:ext cx="11988780" cy="3503313"/>
            <a:chOff x="-312115" y="1960147"/>
            <a:chExt cx="12315120" cy="3503313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E63636-0A49-0A0F-0485-0CAE655E36EF}"/>
                </a:ext>
              </a:extLst>
            </p:cNvPr>
            <p:cNvGrpSpPr/>
            <p:nvPr/>
          </p:nvGrpSpPr>
          <p:grpSpPr>
            <a:xfrm>
              <a:off x="1219988" y="1960147"/>
              <a:ext cx="10783017" cy="3503313"/>
              <a:chOff x="252527" y="1960147"/>
              <a:chExt cx="11750478" cy="350331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C4B443-A194-8ED0-85BB-15686EB1DFA6}"/>
                  </a:ext>
                </a:extLst>
              </p:cNvPr>
              <p:cNvGrpSpPr/>
              <p:nvPr/>
            </p:nvGrpSpPr>
            <p:grpSpPr>
              <a:xfrm>
                <a:off x="1715880" y="1960147"/>
                <a:ext cx="10287125" cy="3503313"/>
                <a:chOff x="283029" y="1916604"/>
                <a:chExt cx="11451896" cy="3503313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4C01BFD-4B08-76D7-239D-39F313E8EFDC}"/>
                    </a:ext>
                  </a:extLst>
                </p:cNvPr>
                <p:cNvSpPr/>
                <p:nvPr/>
              </p:nvSpPr>
              <p:spPr>
                <a:xfrm>
                  <a:off x="3055223" y="2898879"/>
                  <a:ext cx="1260000" cy="126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Weights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F343D1C-C21C-D15D-6C0D-EEFEC59FBFDD}"/>
                    </a:ext>
                  </a:extLst>
                </p:cNvPr>
                <p:cNvSpPr/>
                <p:nvPr/>
              </p:nvSpPr>
              <p:spPr>
                <a:xfrm>
                  <a:off x="519436" y="2722910"/>
                  <a:ext cx="1620000" cy="162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inputs</a:t>
                  </a:r>
                  <a:endParaRPr kumimoji="1"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2119" y="3205713"/>
                      <a:ext cx="870421" cy="6698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𝑋𝑛𝑜𝑟</m:t>
                            </m:r>
                          </m:oMath>
                        </m:oMathPara>
                      </a14:m>
                      <a:endParaRPr kumimoji="1" lang="en-US" altLang="ko-K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kumimoji="1"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algn="ctr">
                        <a:lnSpc>
                          <a:spcPct val="125000"/>
                        </a:lnSpc>
                      </a:pPr>
                      <a:r>
                        <a:rPr kumimoji="1" lang="en-US" altLang="ko-K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endParaRPr kumimoji="1"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119" y="3205713"/>
                      <a:ext cx="870421" cy="66986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9565" r="-10435" b="-1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6667" b="-4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양쪽 대괄호 13">
                  <a:extLst>
                    <a:ext uri="{FF2B5EF4-FFF2-40B4-BE49-F238E27FC236}">
                      <a16:creationId xmlns:a16="http://schemas.microsoft.com/office/drawing/2014/main" id="{4AE5F814-7FA1-6C04-FBBB-AC6347874CBB}"/>
                    </a:ext>
                  </a:extLst>
                </p:cNvPr>
                <p:cNvSpPr/>
                <p:nvPr/>
              </p:nvSpPr>
              <p:spPr>
                <a:xfrm>
                  <a:off x="370115" y="2587195"/>
                  <a:ext cx="4033934" cy="1891430"/>
                </a:xfrm>
                <a:prstGeom prst="bracketPair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/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3037E428-887C-C9F6-0AE9-9CDC12F14BD0}"/>
                    </a:ext>
                  </a:extLst>
                </p:cNvPr>
                <p:cNvSpPr/>
                <p:nvPr/>
              </p:nvSpPr>
              <p:spPr>
                <a:xfrm>
                  <a:off x="8352957" y="2220786"/>
                  <a:ext cx="1502220" cy="24338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B5BF00A-CB69-4C66-B8A5-36FFEEDC3641}"/>
                    </a:ext>
                  </a:extLst>
                </p:cNvPr>
                <p:cNvSpPr/>
                <p:nvPr/>
              </p:nvSpPr>
              <p:spPr>
                <a:xfrm>
                  <a:off x="10232705" y="2212095"/>
                  <a:ext cx="1502220" cy="243380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Activation</a:t>
                  </a:r>
                </a:p>
                <a:p>
                  <a:pPr algn="ctr"/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RPReLU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E489850-CFD6-C947-1B64-D7487BBDB483}"/>
                    </a:ext>
                  </a:extLst>
                </p:cNvPr>
                <p:cNvGrpSpPr/>
                <p:nvPr/>
              </p:nvGrpSpPr>
              <p:grpSpPr>
                <a:xfrm>
                  <a:off x="283029" y="1916605"/>
                  <a:ext cx="4208106" cy="3503312"/>
                  <a:chOff x="1063690" y="2028748"/>
                  <a:chExt cx="5889974" cy="4079535"/>
                </a:xfrm>
              </p:grpSpPr>
              <p:cxnSp>
                <p:nvCxnSpPr>
                  <p:cNvPr id="5" name="직선 연결선[R] 4">
                    <a:extLst>
                      <a:ext uri="{FF2B5EF4-FFF2-40B4-BE49-F238E27FC236}">
                        <a16:creationId xmlns:a16="http://schemas.microsoft.com/office/drawing/2014/main" id="{D78B0C2D-7ED3-A33D-1FC5-A5B988B5A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3690" y="2030806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직선 연결선[R] 5">
                    <a:extLst>
                      <a:ext uri="{FF2B5EF4-FFF2-40B4-BE49-F238E27FC236}">
                        <a16:creationId xmlns:a16="http://schemas.microsoft.com/office/drawing/2014/main" id="{769FE1F5-6A37-4800-55FA-1E3F8F8AB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3664" y="2028748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701EAA8-9935-3DA8-3464-0A7A3151E9E2}"/>
                    </a:ext>
                  </a:extLst>
                </p:cNvPr>
                <p:cNvSpPr/>
                <p:nvPr/>
              </p:nvSpPr>
              <p:spPr>
                <a:xfrm>
                  <a:off x="4663975" y="2220786"/>
                  <a:ext cx="1502220" cy="24338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Majority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Voter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" name="직선 연결선[R] 14">
                  <a:extLst>
                    <a:ext uri="{FF2B5EF4-FFF2-40B4-BE49-F238E27FC236}">
                      <a16:creationId xmlns:a16="http://schemas.microsoft.com/office/drawing/2014/main" id="{5775B50A-621A-10E2-8696-87685ED12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4559" y="1916604"/>
                  <a:ext cx="0" cy="3501545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80DE86-EAD3-D739-0535-565251CB19F2}"/>
                    </a:ext>
                  </a:extLst>
                </p:cNvPr>
                <p:cNvSpPr txBox="1"/>
                <p:nvPr/>
              </p:nvSpPr>
              <p:spPr>
                <a:xfrm>
                  <a:off x="4907920" y="4790307"/>
                  <a:ext cx="10794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{-1 or 1}</a:t>
                  </a:r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B3E715E-C1AD-BCBA-6C3F-A7C440A5F014}"/>
                  </a:ext>
                </a:extLst>
              </p:cNvPr>
              <p:cNvSpPr/>
              <p:nvPr/>
            </p:nvSpPr>
            <p:spPr>
              <a:xfrm>
                <a:off x="252527" y="2264329"/>
                <a:ext cx="1349429" cy="24338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Binarizing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A5C281-DDFC-6C2D-5C10-EF861799AC22}"/>
                </a:ext>
              </a:extLst>
            </p:cNvPr>
            <p:cNvSpPr/>
            <p:nvPr/>
          </p:nvSpPr>
          <p:spPr>
            <a:xfrm>
              <a:off x="-312115" y="2766453"/>
              <a:ext cx="1335416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255A2D99-7A11-A878-F33C-127DF62889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3624" y="-461009"/>
            <a:ext cx="288000" cy="9972000"/>
          </a:xfrm>
          <a:prstGeom prst="bentConnector3">
            <a:avLst>
              <a:gd name="adj1" fmla="val 41609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9AFCD5-9AAB-3059-4320-62562151EAC6}"/>
              </a:ext>
            </a:extLst>
          </p:cNvPr>
          <p:cNvSpPr txBox="1"/>
          <p:nvPr/>
        </p:nvSpPr>
        <p:spPr>
          <a:xfrm>
            <a:off x="1739492" y="4844735"/>
            <a:ext cx="8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ADF2C-C7D3-0750-42EC-3969CCD3FDB3}"/>
              </a:ext>
            </a:extLst>
          </p:cNvPr>
          <p:cNvSpPr txBox="1"/>
          <p:nvPr/>
        </p:nvSpPr>
        <p:spPr>
          <a:xfrm>
            <a:off x="7985433" y="4852852"/>
            <a:ext cx="96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F0661-A096-0F3A-EB01-5DF31D776F6B}"/>
                  </a:ext>
                </a:extLst>
              </p:cNvPr>
              <p:cNvSpPr txBox="1"/>
              <p:nvPr/>
            </p:nvSpPr>
            <p:spPr>
              <a:xfrm>
                <a:off x="3666337" y="4752401"/>
                <a:ext cx="1979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/>
                  <a:t>[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−3 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200" i="1">
                        <a:latin typeface="Cambria Math" panose="02040503050406030204" pitchFamily="18" charset="0"/>
                      </a:rPr>
                      <m:t>3 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sz="1200" dirty="0"/>
                  <a:t>]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F0661-A096-0F3A-EB01-5DF31D77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37" y="4752401"/>
                <a:ext cx="1979942" cy="461665"/>
              </a:xfrm>
              <a:prstGeom prst="rect">
                <a:avLst/>
              </a:prstGeom>
              <a:blipFill>
                <a:blip r:embed="rId5"/>
                <a:stretch>
                  <a:fillRect t="-2667" r="-1231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7CCF131-C735-5E1B-195A-96C35957F602}"/>
              </a:ext>
            </a:extLst>
          </p:cNvPr>
          <p:cNvSpPr txBox="1"/>
          <p:nvPr/>
        </p:nvSpPr>
        <p:spPr>
          <a:xfrm>
            <a:off x="9213923" y="4850619"/>
            <a:ext cx="152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F8C7-FC9B-B723-639F-1378E914D67C}"/>
              </a:ext>
            </a:extLst>
          </p:cNvPr>
          <p:cNvSpPr txBox="1"/>
          <p:nvPr/>
        </p:nvSpPr>
        <p:spPr>
          <a:xfrm>
            <a:off x="10723624" y="4852852"/>
            <a:ext cx="150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9B6E22A-06AF-37B4-5B0D-C60A87F4F4FF}"/>
              </a:ext>
            </a:extLst>
          </p:cNvPr>
          <p:cNvCxnSpPr>
            <a:cxnSpLocks/>
          </p:cNvCxnSpPr>
          <p:nvPr/>
        </p:nvCxnSpPr>
        <p:spPr>
          <a:xfrm>
            <a:off x="1476000" y="1972800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0E9EEE2-0056-71C5-0C20-1F41E6C9C70E}"/>
              </a:ext>
            </a:extLst>
          </p:cNvPr>
          <p:cNvCxnSpPr>
            <a:cxnSpLocks/>
          </p:cNvCxnSpPr>
          <p:nvPr/>
        </p:nvCxnSpPr>
        <p:spPr>
          <a:xfrm>
            <a:off x="9149890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B4D15C9-1325-488C-4D68-FADE7870086E}"/>
              </a:ext>
            </a:extLst>
          </p:cNvPr>
          <p:cNvCxnSpPr>
            <a:cxnSpLocks/>
          </p:cNvCxnSpPr>
          <p:nvPr/>
        </p:nvCxnSpPr>
        <p:spPr>
          <a:xfrm>
            <a:off x="10804121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8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4EF7-6D57-CCA8-B69E-8F0A43CF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545BBA-83DC-960E-248E-AE6C3357DEBD}"/>
              </a:ext>
            </a:extLst>
          </p:cNvPr>
          <p:cNvSpPr/>
          <p:nvPr/>
        </p:nvSpPr>
        <p:spPr>
          <a:xfrm>
            <a:off x="5225146" y="3365862"/>
            <a:ext cx="622229" cy="501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02E57-1BBB-0499-E4B6-6818597D06AC}"/>
              </a:ext>
            </a:extLst>
          </p:cNvPr>
          <p:cNvGrpSpPr/>
          <p:nvPr/>
        </p:nvGrpSpPr>
        <p:grpSpPr>
          <a:xfrm>
            <a:off x="882810" y="1678227"/>
            <a:ext cx="10426380" cy="3527373"/>
            <a:chOff x="101610" y="1971033"/>
            <a:chExt cx="10426380" cy="3527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C00AE9-7A17-5895-8244-87EE3409CB86}"/>
                    </a:ext>
                  </a:extLst>
                </p:cNvPr>
                <p:cNvSpPr txBox="1"/>
                <p:nvPr/>
              </p:nvSpPr>
              <p:spPr>
                <a:xfrm>
                  <a:off x="4420288" y="3221767"/>
                  <a:ext cx="698501" cy="9006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>
                    <a:lnSpc>
                      <a:spcPct val="125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</m:oMath>
                    </m:oMathPara>
                  </a14:m>
                  <a:endParaRPr kumimoji="1" lang="en-US" altLang="ko-KR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algn="ctr">
                    <a:lnSpc>
                      <a:spcPct val="125000"/>
                    </a:lnSpc>
                  </a:pPr>
                  <a:r>
                    <a:rPr kumimoji="1" lang="en-US" altLang="ko-KR" sz="12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&amp;</a:t>
                  </a:r>
                </a:p>
                <a:p>
                  <a:pPr lvl="0" algn="ctr">
                    <a:lnSpc>
                      <a:spcPct val="125000"/>
                    </a:lnSpc>
                  </a:pPr>
                  <a:r>
                    <a:rPr kumimoji="1" lang="en-US" altLang="ko-KR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Majority</a:t>
                  </a:r>
                </a:p>
                <a:p>
                  <a:pPr lvl="0" algn="ctr">
                    <a:lnSpc>
                      <a:spcPct val="125000"/>
                    </a:lnSpc>
                  </a:pPr>
                  <a:r>
                    <a:rPr kumimoji="1" lang="en-US" altLang="ko-KR" sz="1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voter</a:t>
                  </a:r>
                  <a:endParaRPr kumimoji="1" lang="ko-KR" altLang="en-US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C00AE9-7A17-5895-8244-87EE3409C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88" y="3221767"/>
                  <a:ext cx="698501" cy="900696"/>
                </a:xfrm>
                <a:prstGeom prst="rect">
                  <a:avLst/>
                </a:prstGeom>
                <a:blipFill>
                  <a:blip r:embed="rId3"/>
                  <a:stretch>
                    <a:fillRect l="-1739" r="-1739" b="-94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5B848C-1DA6-CEAD-38DF-7F661CF5BA59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B46D3B-8091-E95F-F06A-701094A2ED6D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1EE993-4273-1BC7-61AF-A8BD2DC45072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3A47CC5D-16C1-D368-9FE1-648EB5B5D183}"/>
                </a:ext>
              </a:extLst>
            </p:cNvPr>
            <p:cNvSpPr/>
            <p:nvPr/>
          </p:nvSpPr>
          <p:spPr>
            <a:xfrm>
              <a:off x="2970984" y="2641623"/>
              <a:ext cx="3218076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78597E-5B59-078F-8633-DF79CA7AEA13}"/>
                </a:ext>
              </a:extLst>
            </p:cNvPr>
            <p:cNvSpPr/>
            <p:nvPr/>
          </p:nvSpPr>
          <p:spPr>
            <a:xfrm>
              <a:off x="7858141" y="2275212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1795E8-CCC6-A741-FEBD-57E45B9318CA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D72B62-A605-1832-37D3-32F7F0CE3332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373"/>
              <a:chOff x="1063690" y="2028748"/>
              <a:chExt cx="8334349" cy="4107553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2A3177D2-3949-842B-14EC-46758D1E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58ABA0D3-7641-EA8F-5EA7-FD8C3D55D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363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218F7E-EF53-F11B-03FB-ADC2DDAABFCF}"/>
                </a:ext>
              </a:extLst>
            </p:cNvPr>
            <p:cNvSpPr/>
            <p:nvPr/>
          </p:nvSpPr>
          <p:spPr>
            <a:xfrm>
              <a:off x="1600970" y="227521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894EA9D-EBC6-3150-F3E2-95396E27D9A9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7EB760D7-AB7A-2EA9-5122-78F78BE426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72D3E-26C3-3C78-C93A-6B047B323109}"/>
              </a:ext>
            </a:extLst>
          </p:cNvPr>
          <p:cNvSpPr txBox="1"/>
          <p:nvPr/>
        </p:nvSpPr>
        <p:spPr>
          <a:xfrm>
            <a:off x="2437939" y="4475243"/>
            <a:ext cx="1119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C8EFBA-9259-90FB-C43D-E3119005324F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Final our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8AB25-F459-D092-5EC7-4E042A9A8CCF}"/>
              </a:ext>
            </a:extLst>
          </p:cNvPr>
          <p:cNvSpPr txBox="1"/>
          <p:nvPr/>
        </p:nvSpPr>
        <p:spPr>
          <a:xfrm>
            <a:off x="9931553" y="4508533"/>
            <a:ext cx="1549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68D96-FC56-EA42-6ED4-553CFEDA628B}"/>
              </a:ext>
            </a:extLst>
          </p:cNvPr>
          <p:cNvSpPr txBox="1"/>
          <p:nvPr/>
        </p:nvSpPr>
        <p:spPr>
          <a:xfrm>
            <a:off x="8472143" y="4506020"/>
            <a:ext cx="1549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41172BE-9C00-1C42-1869-6315E03A7CAD}"/>
              </a:ext>
            </a:extLst>
          </p:cNvPr>
          <p:cNvCxnSpPr>
            <a:cxnSpLocks/>
          </p:cNvCxnSpPr>
          <p:nvPr/>
        </p:nvCxnSpPr>
        <p:spPr>
          <a:xfrm>
            <a:off x="705854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71A16833-817E-275B-4D5C-C4794C67353B}"/>
              </a:ext>
            </a:extLst>
          </p:cNvPr>
          <p:cNvCxnSpPr>
            <a:cxnSpLocks/>
          </p:cNvCxnSpPr>
          <p:nvPr/>
        </p:nvCxnSpPr>
        <p:spPr>
          <a:xfrm>
            <a:off x="1000230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5CE0F13-770F-2E97-5084-A4EFBFBB3F7E}"/>
              </a:ext>
            </a:extLst>
          </p:cNvPr>
          <p:cNvCxnSpPr>
            <a:cxnSpLocks/>
          </p:cNvCxnSpPr>
          <p:nvPr/>
        </p:nvCxnSpPr>
        <p:spPr>
          <a:xfrm>
            <a:off x="2268000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946934-D4EC-9B01-9891-6E7E63C0319B}"/>
              </a:ext>
            </a:extLst>
          </p:cNvPr>
          <p:cNvSpPr txBox="1"/>
          <p:nvPr/>
        </p:nvSpPr>
        <p:spPr>
          <a:xfrm>
            <a:off x="4973058" y="4475243"/>
            <a:ext cx="96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DC118-9C21-A20C-1320-7BAD90BEF946}"/>
              </a:ext>
            </a:extLst>
          </p:cNvPr>
          <p:cNvSpPr txBox="1"/>
          <p:nvPr/>
        </p:nvSpPr>
        <p:spPr>
          <a:xfrm>
            <a:off x="6917379" y="4506020"/>
            <a:ext cx="1653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</p:spTree>
    <p:extLst>
      <p:ext uri="{BB962C8B-B14F-4D97-AF65-F5344CB8AC3E}">
        <p14:creationId xmlns:p14="http://schemas.microsoft.com/office/powerpoint/2010/main" val="345077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EFA8-271E-153D-EAAC-BE350538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FB3FBA-E888-3FA4-69BD-53DBA41C4428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F758-E487-0081-C346-61847FFC1B48}"/>
              </a:ext>
            </a:extLst>
          </p:cNvPr>
          <p:cNvSpPr txBox="1"/>
          <p:nvPr/>
        </p:nvSpPr>
        <p:spPr>
          <a:xfrm>
            <a:off x="305657" y="1597729"/>
            <a:ext cx="106923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Implementing </a:t>
            </a:r>
            <a:r>
              <a:rPr lang="en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XNOR and Popcount operations within hardware(GPU) using PyTorch and CUDA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Voter</a:t>
            </a:r>
          </a:p>
          <a:p>
            <a:pPr lvl="1"/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Apply majority voter to standard convolution.</a:t>
            </a:r>
          </a:p>
          <a:p>
            <a:pPr marL="457200" indent="-4572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BNN based on XNOR and </a:t>
            </a:r>
            <a:r>
              <a:rPr lang="en" altLang="ko-K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Majority Voter</a:t>
            </a:r>
          </a:p>
          <a:p>
            <a:pPr lvl="1"/>
            <a:r>
              <a:rPr lang="en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Example) M512 ~= M4 (M128, M128, M128, M128)</a:t>
            </a:r>
          </a:p>
        </p:txBody>
      </p:sp>
    </p:spTree>
    <p:extLst>
      <p:ext uri="{BB962C8B-B14F-4D97-AF65-F5344CB8AC3E}">
        <p14:creationId xmlns:p14="http://schemas.microsoft.com/office/powerpoint/2010/main" val="139112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83E2-1729-E03A-8464-0C73D16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C8EB84C-9A63-918B-5E77-4AFA64A8CCD3}"/>
              </a:ext>
            </a:extLst>
          </p:cNvPr>
          <p:cNvGrpSpPr/>
          <p:nvPr/>
        </p:nvGrpSpPr>
        <p:grpSpPr>
          <a:xfrm>
            <a:off x="882810" y="1678227"/>
            <a:ext cx="10426380" cy="3527373"/>
            <a:chOff x="101610" y="1971033"/>
            <a:chExt cx="10426380" cy="352737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2751C7F-6D53-ACFB-B086-68F5892D340C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A7C40F-89D4-94FC-D05C-E3A9C1792450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A9F9FF0-8DFE-5DA9-A48D-4F3C0948339F}"/>
                    </a:ext>
                  </a:extLst>
                </p:cNvPr>
                <p:cNvSpPr txBox="1"/>
                <p:nvPr/>
              </p:nvSpPr>
              <p:spPr>
                <a:xfrm>
                  <a:off x="4409582" y="3302165"/>
                  <a:ext cx="69850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</m:oMath>
                    </m:oMathPara>
                  </a14:m>
                  <a:endParaRPr kumimoji="1" lang="en-US" altLang="ko-KR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lvl="0" algn="ctr"/>
                  <a:r>
                    <a:rPr kumimoji="1" lang="en-US" altLang="ko-KR" sz="12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&amp;</a:t>
                  </a:r>
                </a:p>
                <a:p>
                  <a:pPr algn="ctr"/>
                  <a:r>
                    <a:rPr kumimoji="1" lang="en-US" altLang="ko-KR" sz="12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Popcount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A9F9FF0-8DFE-5DA9-A48D-4F3C094833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582" y="3302165"/>
                  <a:ext cx="698501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0526" r="-1052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15D343-B9AC-0715-F1B2-364DA74EB7D7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915D343-B9AC-0715-F1B2-364DA74EB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8702B2D5-0732-630F-DB35-EE5CD47E415E}"/>
                </a:ext>
              </a:extLst>
            </p:cNvPr>
            <p:cNvSpPr/>
            <p:nvPr/>
          </p:nvSpPr>
          <p:spPr>
            <a:xfrm>
              <a:off x="2970984" y="2641623"/>
              <a:ext cx="3218076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908445-2BA1-DF7B-8E7A-08870B3A1D92}"/>
                </a:ext>
              </a:extLst>
            </p:cNvPr>
            <p:cNvSpPr/>
            <p:nvPr/>
          </p:nvSpPr>
          <p:spPr>
            <a:xfrm>
              <a:off x="7772718" y="2275214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DD8CE0-8BBE-76EA-154E-EC93FADADB84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D3D7582-EE96-28FF-E38A-A91C09A65640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373"/>
              <a:chOff x="1063690" y="2028748"/>
              <a:chExt cx="8334349" cy="4107553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4D5D76A9-A7B1-EFDC-D035-8EF4B9DFA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52F1BCBD-037D-1A96-4571-83D0B6029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363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D58673-13AF-2D21-3A64-FA489BD1A2FE}"/>
                </a:ext>
              </a:extLst>
            </p:cNvPr>
            <p:cNvSpPr/>
            <p:nvPr/>
          </p:nvSpPr>
          <p:spPr>
            <a:xfrm>
              <a:off x="1549957" y="226652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BFD2FF0-EA44-1B6C-E68D-672F07CA48B3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AFB70DA3-1079-A6B4-B4AC-8505A820D5F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A484458-A0D5-0A00-A98B-A620B00539FD}"/>
              </a:ext>
            </a:extLst>
          </p:cNvPr>
          <p:cNvSpPr txBox="1"/>
          <p:nvPr/>
        </p:nvSpPr>
        <p:spPr>
          <a:xfrm>
            <a:off x="2372351" y="4479700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6F2AAFF-869F-3717-8753-5A8851495651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BNN based XNOR and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9F352-6AA9-3912-2925-54E904B72189}"/>
              </a:ext>
            </a:extLst>
          </p:cNvPr>
          <p:cNvSpPr txBox="1"/>
          <p:nvPr/>
        </p:nvSpPr>
        <p:spPr>
          <a:xfrm>
            <a:off x="9663748" y="4507634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77BC2-D0B8-74AC-B525-EAB6D9DED452}"/>
              </a:ext>
            </a:extLst>
          </p:cNvPr>
          <p:cNvSpPr txBox="1"/>
          <p:nvPr/>
        </p:nvSpPr>
        <p:spPr>
          <a:xfrm>
            <a:off x="8113987" y="4507634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BF59CFFA-0CA6-02A8-1BF2-28AECFD80972}"/>
              </a:ext>
            </a:extLst>
          </p:cNvPr>
          <p:cNvCxnSpPr>
            <a:cxnSpLocks/>
          </p:cNvCxnSpPr>
          <p:nvPr/>
        </p:nvCxnSpPr>
        <p:spPr>
          <a:xfrm>
            <a:off x="705854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54F70E4-5FA2-3B2E-68E0-41581F365C7B}"/>
              </a:ext>
            </a:extLst>
          </p:cNvPr>
          <p:cNvCxnSpPr>
            <a:cxnSpLocks/>
          </p:cNvCxnSpPr>
          <p:nvPr/>
        </p:nvCxnSpPr>
        <p:spPr>
          <a:xfrm>
            <a:off x="10002305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D8899CF-0053-E252-296B-4C7BBB5A1330}"/>
              </a:ext>
            </a:extLst>
          </p:cNvPr>
          <p:cNvCxnSpPr>
            <a:cxnSpLocks/>
          </p:cNvCxnSpPr>
          <p:nvPr/>
        </p:nvCxnSpPr>
        <p:spPr>
          <a:xfrm>
            <a:off x="2268000" y="1702800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063B65-9167-FBD8-6043-0FAE0D0ED033}"/>
              </a:ext>
            </a:extLst>
          </p:cNvPr>
          <p:cNvSpPr txBox="1"/>
          <p:nvPr/>
        </p:nvSpPr>
        <p:spPr>
          <a:xfrm>
            <a:off x="4876312" y="4475243"/>
            <a:ext cx="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C33455-7077-6C64-F190-59BEF6385561}"/>
              </a:ext>
            </a:extLst>
          </p:cNvPr>
          <p:cNvSpPr txBox="1"/>
          <p:nvPr/>
        </p:nvSpPr>
        <p:spPr>
          <a:xfrm>
            <a:off x="6704970" y="4507634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</p:spTree>
    <p:extLst>
      <p:ext uri="{BB962C8B-B14F-4D97-AF65-F5344CB8AC3E}">
        <p14:creationId xmlns:p14="http://schemas.microsoft.com/office/powerpoint/2010/main" val="393935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A3F809-2E1A-44B8-E334-E27E92530B13}"/>
              </a:ext>
            </a:extLst>
          </p:cNvPr>
          <p:cNvGrpSpPr/>
          <p:nvPr/>
        </p:nvGrpSpPr>
        <p:grpSpPr>
          <a:xfrm>
            <a:off x="6716903" y="3253634"/>
            <a:ext cx="5318759" cy="1641599"/>
            <a:chOff x="6096000" y="2712110"/>
            <a:chExt cx="5318759" cy="16415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99151F-EFC1-0C21-797F-42B9D931DD8D}"/>
                </a:ext>
              </a:extLst>
            </p:cNvPr>
            <p:cNvSpPr/>
            <p:nvPr/>
          </p:nvSpPr>
          <p:spPr>
            <a:xfrm>
              <a:off x="8185563" y="2902909"/>
              <a:ext cx="1260000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2A1FD1-DC92-9743-5E67-BD6F821EBBDA}"/>
                </a:ext>
              </a:extLst>
            </p:cNvPr>
            <p:cNvSpPr/>
            <p:nvPr/>
          </p:nvSpPr>
          <p:spPr>
            <a:xfrm>
              <a:off x="6096000" y="2722909"/>
              <a:ext cx="1620000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/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300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778" r="-27778" b="-243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/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46" t="-4545" r="-1461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065A1451-1D4F-6978-E128-D4477D596350}"/>
                </a:ext>
              </a:extLst>
            </p:cNvPr>
            <p:cNvSpPr/>
            <p:nvPr/>
          </p:nvSpPr>
          <p:spPr>
            <a:xfrm>
              <a:off x="8116619" y="2712110"/>
              <a:ext cx="3298140" cy="1641599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HardBinaryConv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B428A-95CB-077D-0EFD-37C8027F592B}"/>
              </a:ext>
            </a:extLst>
          </p:cNvPr>
          <p:cNvSpPr/>
          <p:nvPr/>
        </p:nvSpPr>
        <p:spPr>
          <a:xfrm>
            <a:off x="3656509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C7E-2C7C-D967-A071-946FB0C6F955}"/>
              </a:ext>
            </a:extLst>
          </p:cNvPr>
          <p:cNvSpPr/>
          <p:nvPr/>
        </p:nvSpPr>
        <p:spPr>
          <a:xfrm>
            <a:off x="3836509" y="329648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/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blipFill>
                <a:blip r:embed="rId5"/>
                <a:stretch>
                  <a:fillRect l="-3906" t="-4545" r="-312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5777-E20C-CEA6-B4BD-953C5978A2AE}"/>
              </a:ext>
            </a:extLst>
          </p:cNvPr>
          <p:cNvSpPr/>
          <p:nvPr/>
        </p:nvSpPr>
        <p:spPr>
          <a:xfrm>
            <a:off x="306003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F80F7B-A2B5-5BE6-0A11-482FAE901C25}"/>
              </a:ext>
            </a:extLst>
          </p:cNvPr>
          <p:cNvSpPr/>
          <p:nvPr/>
        </p:nvSpPr>
        <p:spPr>
          <a:xfrm>
            <a:off x="486003" y="329597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0B88C1-BF86-9A13-76A5-D29B4F3B7BE9}"/>
              </a:ext>
            </a:extLst>
          </p:cNvPr>
          <p:cNvSpPr/>
          <p:nvPr/>
        </p:nvSpPr>
        <p:spPr>
          <a:xfrm>
            <a:off x="486003" y="51083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7F76DEC-3857-0539-6ED7-11EDD2D588AE}"/>
              </a:ext>
            </a:extLst>
          </p:cNvPr>
          <p:cNvSpPr/>
          <p:nvPr/>
        </p:nvSpPr>
        <p:spPr>
          <a:xfrm>
            <a:off x="2409212" y="1753290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89A98C35-A1D6-D0CC-9CA6-48C0FF7286EF}"/>
              </a:ext>
            </a:extLst>
          </p:cNvPr>
          <p:cNvSpPr/>
          <p:nvPr/>
        </p:nvSpPr>
        <p:spPr>
          <a:xfrm>
            <a:off x="2409212" y="3749647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4BC79FA-87F2-2443-DE4C-A5527A4D3C6A}"/>
              </a:ext>
            </a:extLst>
          </p:cNvPr>
          <p:cNvSpPr/>
          <p:nvPr/>
        </p:nvSpPr>
        <p:spPr>
          <a:xfrm>
            <a:off x="2409212" y="5562049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/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blipFill>
                <a:blip r:embed="rId6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/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/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blipFill>
                <a:blip r:embed="rId8"/>
                <a:stretch>
                  <a:fillRect l="-1923" r="-192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B6DAB68-5801-D2EC-3173-D5212F7DFFCC}"/>
              </a:ext>
            </a:extLst>
          </p:cNvPr>
          <p:cNvCxnSpPr>
            <a:cxnSpLocks/>
          </p:cNvCxnSpPr>
          <p:nvPr/>
        </p:nvCxnSpPr>
        <p:spPr>
          <a:xfrm>
            <a:off x="6096000" y="1043796"/>
            <a:ext cx="0" cy="58142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AA4EBA-3A77-3813-863A-7544BAFB29A8}"/>
              </a:ext>
            </a:extLst>
          </p:cNvPr>
          <p:cNvSpPr txBox="1"/>
          <p:nvPr/>
        </p:nvSpPr>
        <p:spPr>
          <a:xfrm>
            <a:off x="6508648" y="1196910"/>
            <a:ext cx="503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&lt;initial values&gt;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Intial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Real_weights_range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 0.001]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Binarized_inputs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Binarized_weights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Channel_range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[0,512]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/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channel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certain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blipFill>
                <a:blip r:embed="rId9"/>
                <a:stretch>
                  <a:fillRect l="-2229" t="-3077" r="-1911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475</Words>
  <Application>Microsoft Office PowerPoint</Application>
  <PresentationFormat>와이드스크린</PresentationFormat>
  <Paragraphs>155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박형동</dc:creator>
  <cp:lastModifiedBy>konwoo</cp:lastModifiedBy>
  <cp:revision>297</cp:revision>
  <dcterms:created xsi:type="dcterms:W3CDTF">2024-10-28T22:08:11Z</dcterms:created>
  <dcterms:modified xsi:type="dcterms:W3CDTF">2024-11-22T04:59:18Z</dcterms:modified>
</cp:coreProperties>
</file>