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2" r:id="rId2"/>
    <p:sldId id="354" r:id="rId3"/>
    <p:sldId id="351" r:id="rId4"/>
    <p:sldId id="357" r:id="rId5"/>
    <p:sldId id="358" r:id="rId6"/>
    <p:sldId id="360" r:id="rId7"/>
    <p:sldId id="353" r:id="rId8"/>
    <p:sldId id="361" r:id="rId9"/>
    <p:sldId id="344" r:id="rId10"/>
    <p:sldId id="323" r:id="rId11"/>
    <p:sldId id="3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7" autoAdjust="0"/>
    <p:restoredTop sz="94633"/>
  </p:normalViewPr>
  <p:slideViewPr>
    <p:cSldViewPr snapToGrid="0">
      <p:cViewPr varScale="1">
        <p:scale>
          <a:sx n="91" d="100"/>
          <a:sy n="91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2024-11-26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1ECF8-E094-1908-FF91-35CB2EDF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E90BCE-2BD9-D549-B05A-881DAE116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EBD5D3-B6DF-248B-4239-6FEB1EEE2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CEA6E-60A6-138E-A773-C0E369E44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55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3004-9594-0912-55E0-9B1FAFFFE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26092F-0F30-BAA7-1D96-F42AA314D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B5F3-EAC5-A63A-8265-4E4253793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0619B-0D08-29C2-74A8-C4A7F55FB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466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03B9B-E7D0-4E3F-9D87-ADD2C40ED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ED4F3A-76C5-15CA-5A2B-9821BE6AB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6FFD34-5BFD-B1C0-D720-7BEE71363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55EEC-770B-6531-D169-F610135C7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273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0D22-B62C-F4CD-6740-FD0A3136B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4D709C-62A1-C8C0-02E0-42F9C05D3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8FD826-4859-6AA3-3860-9380BD071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2BA1D-D045-CB93-5626-984BA368E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07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19E1E-0589-DE8D-DF11-05D0F3DB6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DACEA5-618C-AC1A-37BE-CF4CBE418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CF5D4B-0BFE-A6F0-54F9-9DDD1BC4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1D8FA-8A97-F705-2D2A-EF8942B6D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8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6E41-00AB-3A90-4B8A-2F18CE1A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4AF26E-3114-76E9-B882-407805C1F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83EEE4-F9A8-9A17-5A92-DC8736EE7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77B5B-C138-0BDC-740C-7B0248266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725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92FDC-C956-3E54-871C-C341BE9B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1FC47D-DB0F-E57F-D2C4-E6BFD2D94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C13B41-4E80-7DAF-594C-2209258C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E994F1-9DB2-1994-1102-83A7991E7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217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2024/11/26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9D0E3-9E0E-552D-2CDF-03AF377D4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A99027F-4816-3248-BCED-EC4B997E881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Appendix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B3C413C-F4CA-C566-75AC-58D3C0A8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47706"/>
            <a:ext cx="7772400" cy="39931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EC1739-2981-1E2F-24FF-549209816406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“BNN - BN = ?”: Training Binary Neural Networks without Batch Normalization</a:t>
            </a:r>
            <a:endParaRPr lang="en" altLang="ko-KR" sz="1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C88A7-7319-0188-230B-8F13FC3C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2B3F0B5-7CD1-D0BC-37A5-50D67CDF21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Overview of ReActNet-18 with CIFAR-10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D38FCCDA-4874-2B8A-B303-D7EF8754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658204"/>
                  </p:ext>
                </p:extLst>
              </p:nvPr>
            </p:nvGraphicFramePr>
            <p:xfrm>
              <a:off x="0" y="3886668"/>
              <a:ext cx="12192000" cy="29723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5910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07127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775047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725930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1508760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1007829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537251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7670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508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6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Bit-Count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57112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57112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XNOR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(c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k x k</a:t>
                          </a:r>
                          <a:r>
                            <a:rPr lang="en-US" altLang="ko-KR" sz="1600" b="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 x (</a:t>
                          </a:r>
                          <a:r>
                            <a:rPr lang="en-US" altLang="ko-KR" sz="16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600" b="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ko-KR" altLang="en-US" sz="1600" b="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  <a:tr h="57112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</a:t>
                          </a:r>
                          <a:r>
                            <a:rPr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600" b="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600" b="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593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D38FCCDA-4874-2B8A-B303-D7EF8754D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8658204"/>
                  </p:ext>
                </p:extLst>
              </p:nvPr>
            </p:nvGraphicFramePr>
            <p:xfrm>
              <a:off x="0" y="3886668"/>
              <a:ext cx="12192000" cy="29723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5910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07127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775047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725930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1508760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1007829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537251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77774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727" t="-170667" r="-893182" b="-39733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Bit-Count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727" t="-213684" r="-893182" b="-213684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56" t="-213684" r="-19544" b="-2136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4841" t="-213684" r="-1984" b="-2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XNOR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(c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k x k</a:t>
                          </a:r>
                          <a:r>
                            <a:rPr lang="en-US" altLang="ko-KR" sz="1600" b="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 x (</a:t>
                          </a:r>
                          <a:r>
                            <a:rPr lang="en-US" altLang="ko-KR" sz="16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600" b="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endParaRPr lang="ko-KR" altLang="en-US" sz="1600" b="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</a:t>
                          </a:r>
                          <a:r>
                            <a:rPr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600" b="0" baseline="-250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600" b="0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600" b="0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593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DFA85D79-9A57-00BF-70F2-35CF43A05E6B}"/>
              </a:ext>
            </a:extLst>
          </p:cNvPr>
          <p:cNvSpPr/>
          <p:nvPr/>
        </p:nvSpPr>
        <p:spPr>
          <a:xfrm>
            <a:off x="7651981" y="16765"/>
            <a:ext cx="4540018" cy="195910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60B3A-ECF3-1A74-468E-9263D721A25A}"/>
              </a:ext>
            </a:extLst>
          </p:cNvPr>
          <p:cNvSpPr txBox="1"/>
          <p:nvPr/>
        </p:nvSpPr>
        <p:spPr>
          <a:xfrm>
            <a:off x="7651241" y="-10713"/>
            <a:ext cx="454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Overview per layer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FCE9FB-8F70-26E6-92CE-8BD9B4C9A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241" y="375398"/>
            <a:ext cx="4539550" cy="148868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9FA14C-0301-F8F7-BD2E-619A08526A77}"/>
              </a:ext>
            </a:extLst>
          </p:cNvPr>
          <p:cNvGrpSpPr/>
          <p:nvPr/>
        </p:nvGrpSpPr>
        <p:grpSpPr>
          <a:xfrm>
            <a:off x="1806987" y="1019770"/>
            <a:ext cx="9809280" cy="2898085"/>
            <a:chOff x="1806987" y="1019770"/>
            <a:chExt cx="9809280" cy="289808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E99B7FF-4D59-66AC-555B-1913F38D455F}"/>
                </a:ext>
              </a:extLst>
            </p:cNvPr>
            <p:cNvGrpSpPr/>
            <p:nvPr/>
          </p:nvGrpSpPr>
          <p:grpSpPr>
            <a:xfrm>
              <a:off x="1806987" y="1119618"/>
              <a:ext cx="9809280" cy="2736574"/>
              <a:chOff x="1608205" y="1764900"/>
              <a:chExt cx="9809280" cy="27365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F48CE06-A3BB-AE98-3A11-015F201A273F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205" y="2347448"/>
                    <a:ext cx="40716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F48CE06-A3BB-AE98-3A11-015F201A27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8205" y="2347448"/>
                    <a:ext cx="40716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30" r="-30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7E8A0E5-D0C5-5948-191E-8702AACBF685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0322" y="3980905"/>
                    <a:ext cx="407163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7E8A0E5-D0C5-5948-191E-8702AACBF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0322" y="3980905"/>
                    <a:ext cx="40716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30" r="-30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8083CEBA-62A2-2BA1-CCFD-414589C53A3A}"/>
                  </a:ext>
                </a:extLst>
              </p:cNvPr>
              <p:cNvGrpSpPr/>
              <p:nvPr/>
            </p:nvGrpSpPr>
            <p:grpSpPr>
              <a:xfrm>
                <a:off x="2617676" y="1764900"/>
                <a:ext cx="7705768" cy="2736574"/>
                <a:chOff x="1543841" y="1679965"/>
                <a:chExt cx="9655198" cy="3767754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FCD1ED3A-D410-AF4D-7D0B-44669043213C}"/>
                    </a:ext>
                  </a:extLst>
                </p:cNvPr>
                <p:cNvGrpSpPr/>
                <p:nvPr/>
              </p:nvGrpSpPr>
              <p:grpSpPr>
                <a:xfrm>
                  <a:off x="1543841" y="1679965"/>
                  <a:ext cx="9655198" cy="3767754"/>
                  <a:chOff x="1268179" y="1119619"/>
                  <a:chExt cx="9655198" cy="3767754"/>
                </a:xfrm>
              </p:grpSpPr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06C01599-05D8-36BB-4B64-2A8501041DF2}"/>
                      </a:ext>
                    </a:extLst>
                  </p:cNvPr>
                  <p:cNvGrpSpPr/>
                  <p:nvPr/>
                </p:nvGrpSpPr>
                <p:grpSpPr>
                  <a:xfrm>
                    <a:off x="1268623" y="1119619"/>
                    <a:ext cx="9654754" cy="3767754"/>
                    <a:chOff x="477294" y="1534229"/>
                    <a:chExt cx="11309754" cy="4242607"/>
                  </a:xfrm>
                </p:grpSpPr>
                <p:cxnSp>
                  <p:nvCxnSpPr>
                    <p:cNvPr id="3" name="직선 연결선[R] 2">
                      <a:extLst>
                        <a:ext uri="{FF2B5EF4-FFF2-40B4-BE49-F238E27FC236}">
                          <a16:creationId xmlns:a16="http://schemas.microsoft.com/office/drawing/2014/main" id="{32E7D743-AC85-36C6-C25B-90AF5A9DF6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63006" y="1534229"/>
                      <a:ext cx="2827439" cy="67824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직선 연결선[R] 3">
                      <a:extLst>
                        <a:ext uri="{FF2B5EF4-FFF2-40B4-BE49-F238E27FC236}">
                          <a16:creationId xmlns:a16="http://schemas.microsoft.com/office/drawing/2014/main" id="{9FD74945-882F-C7D1-7508-131DF10649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7294" y="3719941"/>
                      <a:ext cx="2827439" cy="67824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" name="입체 4">
                      <a:extLst>
                        <a:ext uri="{FF2B5EF4-FFF2-40B4-BE49-F238E27FC236}">
                          <a16:creationId xmlns:a16="http://schemas.microsoft.com/office/drawing/2014/main" id="{B73C47C4-31C8-DC55-ECDC-7E7D3F40E5FF}"/>
                        </a:ext>
                      </a:extLst>
                    </p:cNvPr>
                    <p:cNvSpPr/>
                    <p:nvPr/>
                  </p:nvSpPr>
                  <p:spPr>
                    <a:xfrm rot="21558833">
                      <a:off x="490150" y="1547085"/>
                      <a:ext cx="2160000" cy="2160000"/>
                    </a:xfrm>
                    <a:prstGeom prst="bevel">
                      <a:avLst>
                        <a:gd name="adj" fmla="val 5547"/>
                      </a:avLst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입체 27">
                      <a:extLst>
                        <a:ext uri="{FF2B5EF4-FFF2-40B4-BE49-F238E27FC236}">
                          <a16:creationId xmlns:a16="http://schemas.microsoft.com/office/drawing/2014/main" id="{30036B21-179F-19BC-5D95-3C5D8BCB9D5B}"/>
                        </a:ext>
                      </a:extLst>
                    </p:cNvPr>
                    <p:cNvSpPr/>
                    <p:nvPr/>
                  </p:nvSpPr>
                  <p:spPr>
                    <a:xfrm rot="21558833">
                      <a:off x="3317589" y="2225332"/>
                      <a:ext cx="2160000" cy="2160000"/>
                    </a:xfrm>
                    <a:prstGeom prst="bevel">
                      <a:avLst>
                        <a:gd name="adj" fmla="val 5547"/>
                      </a:avLst>
                    </a:prstGeom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31855979-9001-868E-5395-609AC3CAA9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rot="5400000">
                          <a:off x="2844971" y="2511089"/>
                          <a:ext cx="277797" cy="63244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2800" i="1" smtClean="0">
                                    <a:latin typeface="Cambria Math" panose="02040503050406030204" pitchFamily="18" charset="0"/>
                                  </a:rPr>
                                  <m:t>⋰</m:t>
                                </m:r>
                              </m:oMath>
                            </m:oMathPara>
                          </a14:m>
                          <a:endParaRPr kumimoji="1" lang="ko-KR" alt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31855979-9001-868E-5395-609AC3CAA90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 rot="5400000">
                          <a:off x="2844971" y="2511089"/>
                          <a:ext cx="277797" cy="63244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714" t="-53333" b="-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3" name="입체 32">
                      <a:extLst>
                        <a:ext uri="{FF2B5EF4-FFF2-40B4-BE49-F238E27FC236}">
                          <a16:creationId xmlns:a16="http://schemas.microsoft.com/office/drawing/2014/main" id="{07EB8FA4-359E-EF2A-62C7-817A84275C15}"/>
                        </a:ext>
                      </a:extLst>
                    </p:cNvPr>
                    <p:cNvSpPr/>
                    <p:nvPr/>
                  </p:nvSpPr>
                  <p:spPr>
                    <a:xfrm rot="21558833">
                      <a:off x="6142885" y="3159064"/>
                      <a:ext cx="1800000" cy="1800000"/>
                    </a:xfrm>
                    <a:prstGeom prst="bevel">
                      <a:avLst>
                        <a:gd name="adj" fmla="val 10594"/>
                      </a:avLst>
                    </a:prstGeom>
                  </p:spPr>
                  <p:style>
                    <a:lnRef idx="2">
                      <a:schemeClr val="accent3"/>
                    </a:lnRef>
                    <a:fillRef idx="1">
                      <a:schemeClr val="lt1"/>
                    </a:fillRef>
                    <a:effectRef idx="0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34" name="직선 연결선[R] 33">
                      <a:extLst>
                        <a:ext uri="{FF2B5EF4-FFF2-40B4-BE49-F238E27FC236}">
                          <a16:creationId xmlns:a16="http://schemas.microsoft.com/office/drawing/2014/main" id="{27151E44-B0A0-3194-4DD5-59ABABFE15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90445" y="2212476"/>
                      <a:ext cx="2463153" cy="9358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직선 연결선[R] 35">
                      <a:extLst>
                        <a:ext uri="{FF2B5EF4-FFF2-40B4-BE49-F238E27FC236}">
                          <a16:creationId xmlns:a16="http://schemas.microsoft.com/office/drawing/2014/main" id="{315EBDA2-7A8F-78D0-0514-A7F3E5CAF4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304733" y="4398188"/>
                      <a:ext cx="2827439" cy="57158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입체 43">
                      <a:extLst>
                        <a:ext uri="{FF2B5EF4-FFF2-40B4-BE49-F238E27FC236}">
                          <a16:creationId xmlns:a16="http://schemas.microsoft.com/office/drawing/2014/main" id="{4659CD8A-0A50-FC38-C313-1262AAF0F887}"/>
                        </a:ext>
                      </a:extLst>
                    </p:cNvPr>
                    <p:cNvSpPr/>
                    <p:nvPr/>
                  </p:nvSpPr>
                  <p:spPr>
                    <a:xfrm rot="21558833">
                      <a:off x="8603895" y="3963981"/>
                      <a:ext cx="1440000" cy="1440000"/>
                    </a:xfrm>
                    <a:prstGeom prst="bevel">
                      <a:avLst>
                        <a:gd name="adj" fmla="val 20733"/>
                      </a:avLst>
                    </a:prstGeom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45" name="직선 연결선[R] 44">
                      <a:extLst>
                        <a:ext uri="{FF2B5EF4-FFF2-40B4-BE49-F238E27FC236}">
                          <a16:creationId xmlns:a16="http://schemas.microsoft.com/office/drawing/2014/main" id="{F68BBE56-D0EC-CAB6-7F2D-AC72D379E1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953598" y="3148351"/>
                      <a:ext cx="2098868" cy="80705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직선 연결선[R] 48">
                      <a:extLst>
                        <a:ext uri="{FF2B5EF4-FFF2-40B4-BE49-F238E27FC236}">
                          <a16:creationId xmlns:a16="http://schemas.microsoft.com/office/drawing/2014/main" id="{F58A982A-8BEE-BCE0-055A-E9E120C084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32172" y="4969777"/>
                      <a:ext cx="2463152" cy="4427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" name="입체 50">
                      <a:extLst>
                        <a:ext uri="{FF2B5EF4-FFF2-40B4-BE49-F238E27FC236}">
                          <a16:creationId xmlns:a16="http://schemas.microsoft.com/office/drawing/2014/main" id="{253552A3-6099-13A7-DBA0-498C6DFD1390}"/>
                        </a:ext>
                      </a:extLst>
                    </p:cNvPr>
                    <p:cNvSpPr/>
                    <p:nvPr/>
                  </p:nvSpPr>
                  <p:spPr>
                    <a:xfrm rot="21558833">
                      <a:off x="10700620" y="4690410"/>
                      <a:ext cx="1080000" cy="1080000"/>
                    </a:xfrm>
                    <a:prstGeom prst="bevel">
                      <a:avLst>
                        <a:gd name="adj" fmla="val 30079"/>
                      </a:avLst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52" name="직선 연결선[R] 51">
                      <a:extLst>
                        <a:ext uri="{FF2B5EF4-FFF2-40B4-BE49-F238E27FC236}">
                          <a16:creationId xmlns:a16="http://schemas.microsoft.com/office/drawing/2014/main" id="{DF4C8E20-2AA0-023C-00C4-90D27D0CE8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052466" y="3955410"/>
                      <a:ext cx="1734582" cy="72857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직선 연결선[R] 53">
                      <a:extLst>
                        <a:ext uri="{FF2B5EF4-FFF2-40B4-BE49-F238E27FC236}">
                          <a16:creationId xmlns:a16="http://schemas.microsoft.com/office/drawing/2014/main" id="{935E8916-DFDB-C93A-3EE0-E28CC503FD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595324" y="5412552"/>
                      <a:ext cx="2098868" cy="36428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정육면체 73">
                    <a:extLst>
                      <a:ext uri="{FF2B5EF4-FFF2-40B4-BE49-F238E27FC236}">
                        <a16:creationId xmlns:a16="http://schemas.microsoft.com/office/drawing/2014/main" id="{51D88F05-B2E6-382F-F4D7-E2393C2A3EF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68179" y="1143599"/>
                    <a:ext cx="360000" cy="360000"/>
                  </a:xfrm>
                  <a:prstGeom prst="cube">
                    <a:avLst>
                      <a:gd name="adj" fmla="val 27731"/>
                    </a:avLst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정육면체 74">
                    <a:extLst>
                      <a:ext uri="{FF2B5EF4-FFF2-40B4-BE49-F238E27FC236}">
                        <a16:creationId xmlns:a16="http://schemas.microsoft.com/office/drawing/2014/main" id="{36984584-8701-F93A-5660-2E502C4FD8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681868" y="1738562"/>
                    <a:ext cx="360000" cy="360000"/>
                  </a:xfrm>
                  <a:prstGeom prst="cube">
                    <a:avLst>
                      <a:gd name="adj" fmla="val 27731"/>
                    </a:avLst>
                  </a:prstGeom>
                  <a:solidFill>
                    <a:schemeClr val="accent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정육면체 75">
                    <a:extLst>
                      <a:ext uri="{FF2B5EF4-FFF2-40B4-BE49-F238E27FC236}">
                        <a16:creationId xmlns:a16="http://schemas.microsoft.com/office/drawing/2014/main" id="{820E03BA-8D33-B332-D27C-AD3334FDA1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95557" y="2567833"/>
                    <a:ext cx="360000" cy="360000"/>
                  </a:xfrm>
                  <a:prstGeom prst="cube">
                    <a:avLst>
                      <a:gd name="adj" fmla="val 48526"/>
                    </a:avLst>
                  </a:prstGeom>
                  <a:solidFill>
                    <a:schemeClr val="accent3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정육면체 76">
                    <a:extLst>
                      <a:ext uri="{FF2B5EF4-FFF2-40B4-BE49-F238E27FC236}">
                        <a16:creationId xmlns:a16="http://schemas.microsoft.com/office/drawing/2014/main" id="{9C45588F-C963-9412-EB3D-B5B93CB73A6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198043" y="3284344"/>
                    <a:ext cx="360000" cy="360000"/>
                  </a:xfrm>
                  <a:prstGeom prst="cube">
                    <a:avLst>
                      <a:gd name="adj" fmla="val 70807"/>
                    </a:avLst>
                  </a:prstGeom>
                  <a:solidFill>
                    <a:schemeClr val="accent5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정육면체 77">
                    <a:extLst>
                      <a:ext uri="{FF2B5EF4-FFF2-40B4-BE49-F238E27FC236}">
                        <a16:creationId xmlns:a16="http://schemas.microsoft.com/office/drawing/2014/main" id="{9BCA69D3-5B24-D945-9A0C-8FC56B5D766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990072" y="3923505"/>
                    <a:ext cx="360000" cy="360000"/>
                  </a:xfrm>
                  <a:prstGeom prst="cube">
                    <a:avLst>
                      <a:gd name="adj" fmla="val 78551"/>
                    </a:avLst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87E8CBFD-3A50-A714-2ADF-3D38FAE00E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5972648" y="3325197"/>
                      <a:ext cx="246704" cy="539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</a:rPr>
                              <m:t>⋰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87E8CBFD-3A50-A714-2ADF-3D38FAE00E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5972648" y="3325197"/>
                      <a:ext cx="246704" cy="5398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882" t="-53333" b="-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BB901A66-049A-B095-2A89-134CF6F25B2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097571" y="3949457"/>
                      <a:ext cx="246704" cy="539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</a:rPr>
                              <m:t>⋰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BB901A66-049A-B095-2A89-134CF6F25B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097571" y="3949457"/>
                      <a:ext cx="246704" cy="5398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t="-60000" b="-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34A3D421-16FB-C773-AF7D-64537591096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904570" y="4462538"/>
                      <a:ext cx="246704" cy="5398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</a:rPr>
                              <m:t>⋰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34A3D421-16FB-C773-AF7D-6453759109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904570" y="4462538"/>
                      <a:ext cx="246704" cy="5398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857" t="-53333" b="-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EF26BF-B636-AFDD-F46C-C777926173A1}"/>
                </a:ext>
              </a:extLst>
            </p:cNvPr>
            <p:cNvSpPr/>
            <p:nvPr/>
          </p:nvSpPr>
          <p:spPr>
            <a:xfrm>
              <a:off x="2746391" y="1019770"/>
              <a:ext cx="1620000" cy="16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6FEC78-A74A-B566-29A2-808B7A93F377}"/>
                </a:ext>
              </a:extLst>
            </p:cNvPr>
            <p:cNvSpPr/>
            <p:nvPr/>
          </p:nvSpPr>
          <p:spPr>
            <a:xfrm>
              <a:off x="4663288" y="1452020"/>
              <a:ext cx="1620000" cy="16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8B6D24-4A40-F4D7-E8F6-91809BF1FAC7}"/>
                </a:ext>
              </a:extLst>
            </p:cNvPr>
            <p:cNvSpPr/>
            <p:nvPr/>
          </p:nvSpPr>
          <p:spPr>
            <a:xfrm>
              <a:off x="6627456" y="2092719"/>
              <a:ext cx="1332000" cy="1332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C28E92C-6632-1091-A15E-C874393FCCCB}"/>
                </a:ext>
              </a:extLst>
            </p:cNvPr>
            <p:cNvSpPr/>
            <p:nvPr/>
          </p:nvSpPr>
          <p:spPr>
            <a:xfrm>
              <a:off x="8276126" y="2614769"/>
              <a:ext cx="1080000" cy="108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6028A1-F80E-05B6-A94F-A46300903E20}"/>
                </a:ext>
              </a:extLst>
            </p:cNvPr>
            <p:cNvSpPr/>
            <p:nvPr/>
          </p:nvSpPr>
          <p:spPr>
            <a:xfrm>
              <a:off x="9735941" y="3089856"/>
              <a:ext cx="827999" cy="827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53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34745-0CB3-7616-CA96-6FD12B0CB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86C8666-F231-7D44-20C2-CA15451853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Overview of ours with CIFAR-10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BA70924-A0C2-2FAF-9120-5BD1F6B75B8B}"/>
              </a:ext>
            </a:extLst>
          </p:cNvPr>
          <p:cNvGrpSpPr/>
          <p:nvPr/>
        </p:nvGrpSpPr>
        <p:grpSpPr>
          <a:xfrm>
            <a:off x="1806987" y="1119620"/>
            <a:ext cx="9809280" cy="2736574"/>
            <a:chOff x="1608205" y="1764902"/>
            <a:chExt cx="9809280" cy="2736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1521F7-C456-18A6-1FB4-D756A00667E0}"/>
                    </a:ext>
                  </a:extLst>
                </p:cNvPr>
                <p:cNvSpPr txBox="1"/>
                <p:nvPr/>
              </p:nvSpPr>
              <p:spPr>
                <a:xfrm>
                  <a:off x="1608205" y="2347448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C1521F7-C456-18A6-1FB4-D756A0066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205" y="2347448"/>
                  <a:ext cx="40716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3030" r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D417EC0-623C-9215-6A4D-6C6513DC9491}"/>
                    </a:ext>
                  </a:extLst>
                </p:cNvPr>
                <p:cNvSpPr txBox="1"/>
                <p:nvPr/>
              </p:nvSpPr>
              <p:spPr>
                <a:xfrm>
                  <a:off x="11010322" y="3980905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D417EC0-623C-9215-6A4D-6C6513DC9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0322" y="3980905"/>
                  <a:ext cx="407163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3030" r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9661DE10-560E-FB14-3A29-D645A4330345}"/>
                </a:ext>
              </a:extLst>
            </p:cNvPr>
            <p:cNvGrpSpPr/>
            <p:nvPr/>
          </p:nvGrpSpPr>
          <p:grpSpPr>
            <a:xfrm>
              <a:off x="2617676" y="1764902"/>
              <a:ext cx="7705768" cy="2736574"/>
              <a:chOff x="1543841" y="1679966"/>
              <a:chExt cx="9655198" cy="3767754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DE966A60-D7B8-E3D5-3A23-636FAA9769A7}"/>
                  </a:ext>
                </a:extLst>
              </p:cNvPr>
              <p:cNvGrpSpPr/>
              <p:nvPr/>
            </p:nvGrpSpPr>
            <p:grpSpPr>
              <a:xfrm>
                <a:off x="1543841" y="1679966"/>
                <a:ext cx="9655198" cy="3767754"/>
                <a:chOff x="1268179" y="1119620"/>
                <a:chExt cx="9655198" cy="3767754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A6F9D739-7BAE-7232-025C-5F9465358D75}"/>
                    </a:ext>
                  </a:extLst>
                </p:cNvPr>
                <p:cNvGrpSpPr/>
                <p:nvPr/>
              </p:nvGrpSpPr>
              <p:grpSpPr>
                <a:xfrm>
                  <a:off x="1268623" y="1119620"/>
                  <a:ext cx="9654754" cy="3767754"/>
                  <a:chOff x="477294" y="1534229"/>
                  <a:chExt cx="11309754" cy="4242607"/>
                </a:xfrm>
              </p:grpSpPr>
              <p:cxnSp>
                <p:nvCxnSpPr>
                  <p:cNvPr id="3" name="직선 연결선[R] 2">
                    <a:extLst>
                      <a:ext uri="{FF2B5EF4-FFF2-40B4-BE49-F238E27FC236}">
                        <a16:creationId xmlns:a16="http://schemas.microsoft.com/office/drawing/2014/main" id="{2DE877FE-0903-2FDE-EFD3-C97D7544D4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63006" y="1534229"/>
                    <a:ext cx="2827439" cy="67824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직선 연결선[R] 3">
                    <a:extLst>
                      <a:ext uri="{FF2B5EF4-FFF2-40B4-BE49-F238E27FC236}">
                        <a16:creationId xmlns:a16="http://schemas.microsoft.com/office/drawing/2014/main" id="{42494D73-D5A3-79C7-BA94-DDD41E119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7294" y="3719941"/>
                    <a:ext cx="2827439" cy="67824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입체 4">
                    <a:extLst>
                      <a:ext uri="{FF2B5EF4-FFF2-40B4-BE49-F238E27FC236}">
                        <a16:creationId xmlns:a16="http://schemas.microsoft.com/office/drawing/2014/main" id="{B385F0FF-B03E-5CD3-A76E-F528F485085B}"/>
                      </a:ext>
                    </a:extLst>
                  </p:cNvPr>
                  <p:cNvSpPr/>
                  <p:nvPr/>
                </p:nvSpPr>
                <p:spPr>
                  <a:xfrm rot="21558833">
                    <a:off x="490150" y="1547085"/>
                    <a:ext cx="2160000" cy="2160000"/>
                  </a:xfrm>
                  <a:prstGeom prst="bevel">
                    <a:avLst>
                      <a:gd name="adj" fmla="val 5547"/>
                    </a:avLst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입체 27">
                    <a:extLst>
                      <a:ext uri="{FF2B5EF4-FFF2-40B4-BE49-F238E27FC236}">
                        <a16:creationId xmlns:a16="http://schemas.microsoft.com/office/drawing/2014/main" id="{73413129-F6C6-43BC-D615-24620CFCDB5C}"/>
                      </a:ext>
                    </a:extLst>
                  </p:cNvPr>
                  <p:cNvSpPr/>
                  <p:nvPr/>
                </p:nvSpPr>
                <p:spPr>
                  <a:xfrm rot="21558833">
                    <a:off x="3317589" y="2225332"/>
                    <a:ext cx="2160000" cy="2160000"/>
                  </a:xfrm>
                  <a:prstGeom prst="bevel">
                    <a:avLst>
                      <a:gd name="adj" fmla="val 5547"/>
                    </a:avLst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12C3793A-82E5-9184-3FE9-7FA8F6E1553E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2844971" y="2511089"/>
                        <a:ext cx="277797" cy="6324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800" i="1" smtClean="0">
                                  <a:latin typeface="Cambria Math" panose="02040503050406030204" pitchFamily="18" charset="0"/>
                                </a:rPr>
                                <m:t>⋰</m:t>
                              </m:r>
                            </m:oMath>
                          </m:oMathPara>
                        </a14:m>
                        <a:endParaRPr kumimoji="1" lang="ko-KR" alt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12C3793A-82E5-9184-3FE9-7FA8F6E155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2844971" y="2511089"/>
                        <a:ext cx="277797" cy="63244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5714" t="-53333" b="-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입체 32">
                    <a:extLst>
                      <a:ext uri="{FF2B5EF4-FFF2-40B4-BE49-F238E27FC236}">
                        <a16:creationId xmlns:a16="http://schemas.microsoft.com/office/drawing/2014/main" id="{1B363993-4CCD-900E-643D-2DE49D5E2CB3}"/>
                      </a:ext>
                    </a:extLst>
                  </p:cNvPr>
                  <p:cNvSpPr/>
                  <p:nvPr/>
                </p:nvSpPr>
                <p:spPr>
                  <a:xfrm rot="21558833">
                    <a:off x="6142885" y="3159064"/>
                    <a:ext cx="1800000" cy="1800000"/>
                  </a:xfrm>
                  <a:prstGeom prst="bevel">
                    <a:avLst>
                      <a:gd name="adj" fmla="val 10594"/>
                    </a:avLst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4" name="직선 연결선[R] 33">
                    <a:extLst>
                      <a:ext uri="{FF2B5EF4-FFF2-40B4-BE49-F238E27FC236}">
                        <a16:creationId xmlns:a16="http://schemas.microsoft.com/office/drawing/2014/main" id="{2086DCEC-D755-2ACD-1B4C-D838E3C848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90445" y="2212476"/>
                    <a:ext cx="2463153" cy="9358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[R] 35">
                    <a:extLst>
                      <a:ext uri="{FF2B5EF4-FFF2-40B4-BE49-F238E27FC236}">
                        <a16:creationId xmlns:a16="http://schemas.microsoft.com/office/drawing/2014/main" id="{F6947C0C-CDCC-0B98-B69A-2D9A688B1F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04733" y="4398188"/>
                    <a:ext cx="2827439" cy="57158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입체 43">
                    <a:extLst>
                      <a:ext uri="{FF2B5EF4-FFF2-40B4-BE49-F238E27FC236}">
                        <a16:creationId xmlns:a16="http://schemas.microsoft.com/office/drawing/2014/main" id="{962AFC43-B608-758E-EAB8-355871AB1EB3}"/>
                      </a:ext>
                    </a:extLst>
                  </p:cNvPr>
                  <p:cNvSpPr/>
                  <p:nvPr/>
                </p:nvSpPr>
                <p:spPr>
                  <a:xfrm rot="21558833">
                    <a:off x="8603895" y="3963981"/>
                    <a:ext cx="1440000" cy="1440000"/>
                  </a:xfrm>
                  <a:prstGeom prst="bevel">
                    <a:avLst>
                      <a:gd name="adj" fmla="val 20733"/>
                    </a:avLst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45" name="직선 연결선[R] 44">
                    <a:extLst>
                      <a:ext uri="{FF2B5EF4-FFF2-40B4-BE49-F238E27FC236}">
                        <a16:creationId xmlns:a16="http://schemas.microsoft.com/office/drawing/2014/main" id="{6D8049CC-2A5D-E729-CCCB-9077A731C8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3598" y="3148351"/>
                    <a:ext cx="2098868" cy="80705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연결선[R] 48">
                    <a:extLst>
                      <a:ext uri="{FF2B5EF4-FFF2-40B4-BE49-F238E27FC236}">
                        <a16:creationId xmlns:a16="http://schemas.microsoft.com/office/drawing/2014/main" id="{4D6DC2AA-50BB-6589-0322-93697EC2F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2172" y="4969777"/>
                    <a:ext cx="2463152" cy="4427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입체 50">
                    <a:extLst>
                      <a:ext uri="{FF2B5EF4-FFF2-40B4-BE49-F238E27FC236}">
                        <a16:creationId xmlns:a16="http://schemas.microsoft.com/office/drawing/2014/main" id="{8BFB7C51-3E0F-93CF-3E8D-8859FAE102BC}"/>
                      </a:ext>
                    </a:extLst>
                  </p:cNvPr>
                  <p:cNvSpPr/>
                  <p:nvPr/>
                </p:nvSpPr>
                <p:spPr>
                  <a:xfrm rot="21558833">
                    <a:off x="10700620" y="4690410"/>
                    <a:ext cx="1080000" cy="1080000"/>
                  </a:xfrm>
                  <a:prstGeom prst="bevel">
                    <a:avLst>
                      <a:gd name="adj" fmla="val 30079"/>
                    </a:avLst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2" name="직선 연결선[R] 51">
                    <a:extLst>
                      <a:ext uri="{FF2B5EF4-FFF2-40B4-BE49-F238E27FC236}">
                        <a16:creationId xmlns:a16="http://schemas.microsoft.com/office/drawing/2014/main" id="{ADCF5C17-538C-4D25-F401-61C3A0379D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52466" y="3955410"/>
                    <a:ext cx="1734582" cy="72857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[R] 53">
                    <a:extLst>
                      <a:ext uri="{FF2B5EF4-FFF2-40B4-BE49-F238E27FC236}">
                        <a16:creationId xmlns:a16="http://schemas.microsoft.com/office/drawing/2014/main" id="{1949DBA3-0655-375C-1510-0692570481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95324" y="5412552"/>
                    <a:ext cx="2098868" cy="36428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정육면체 73">
                  <a:extLst>
                    <a:ext uri="{FF2B5EF4-FFF2-40B4-BE49-F238E27FC236}">
                      <a16:creationId xmlns:a16="http://schemas.microsoft.com/office/drawing/2014/main" id="{7E226BA2-2D43-380C-F62A-BC87F86A5752}"/>
                    </a:ext>
                  </a:extLst>
                </p:cNvPr>
                <p:cNvSpPr/>
                <p:nvPr/>
              </p:nvSpPr>
              <p:spPr>
                <a:xfrm rot="16200000">
                  <a:off x="1268179" y="1143599"/>
                  <a:ext cx="360000" cy="360000"/>
                </a:xfrm>
                <a:prstGeom prst="cube">
                  <a:avLst>
                    <a:gd name="adj" fmla="val 2773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정육면체 74">
                  <a:extLst>
                    <a:ext uri="{FF2B5EF4-FFF2-40B4-BE49-F238E27FC236}">
                      <a16:creationId xmlns:a16="http://schemas.microsoft.com/office/drawing/2014/main" id="{62D09BC8-5350-EFA3-69B9-22737A37E079}"/>
                    </a:ext>
                  </a:extLst>
                </p:cNvPr>
                <p:cNvSpPr/>
                <p:nvPr/>
              </p:nvSpPr>
              <p:spPr>
                <a:xfrm rot="16200000">
                  <a:off x="3681868" y="1738562"/>
                  <a:ext cx="360000" cy="360000"/>
                </a:xfrm>
                <a:prstGeom prst="cube">
                  <a:avLst>
                    <a:gd name="adj" fmla="val 27731"/>
                  </a:avLst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정육면체 75">
                  <a:extLst>
                    <a:ext uri="{FF2B5EF4-FFF2-40B4-BE49-F238E27FC236}">
                      <a16:creationId xmlns:a16="http://schemas.microsoft.com/office/drawing/2014/main" id="{DD069641-886C-6D01-6BA0-268CDFB1E536}"/>
                    </a:ext>
                  </a:extLst>
                </p:cNvPr>
                <p:cNvSpPr/>
                <p:nvPr/>
              </p:nvSpPr>
              <p:spPr>
                <a:xfrm rot="16200000">
                  <a:off x="6095557" y="2567833"/>
                  <a:ext cx="360000" cy="360000"/>
                </a:xfrm>
                <a:prstGeom prst="cube">
                  <a:avLst>
                    <a:gd name="adj" fmla="val 48526"/>
                  </a:avLst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A4A1C8B7-E3C6-2A64-B785-4B48BB57C9B2}"/>
                    </a:ext>
                  </a:extLst>
                </p:cNvPr>
                <p:cNvSpPr/>
                <p:nvPr/>
              </p:nvSpPr>
              <p:spPr>
                <a:xfrm rot="16200000">
                  <a:off x="8198043" y="3284344"/>
                  <a:ext cx="360000" cy="360000"/>
                </a:xfrm>
                <a:prstGeom prst="cube">
                  <a:avLst>
                    <a:gd name="adj" fmla="val 70807"/>
                  </a:avLst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D8F90FC2-B0F5-D6C6-249A-1AFCFCE9A567}"/>
                    </a:ext>
                  </a:extLst>
                </p:cNvPr>
                <p:cNvSpPr/>
                <p:nvPr/>
              </p:nvSpPr>
              <p:spPr>
                <a:xfrm rot="16200000">
                  <a:off x="9990072" y="3923505"/>
                  <a:ext cx="360000" cy="360000"/>
                </a:xfrm>
                <a:prstGeom prst="cube">
                  <a:avLst>
                    <a:gd name="adj" fmla="val 78551"/>
                  </a:avLst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106BDA74-A2C2-7F2F-E727-236161946F8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5972648" y="3325197"/>
                    <a:ext cx="246704" cy="5398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</a:rPr>
                            <m:t>⋰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106BDA74-A2C2-7F2F-E727-236161946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5972648" y="3325197"/>
                    <a:ext cx="246704" cy="539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882" t="-53333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9F3794C-1A41-4889-003D-41C7CB7CDD7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8097571" y="3949457"/>
                    <a:ext cx="246704" cy="5398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</a:rPr>
                            <m:t>⋰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9F3794C-1A41-4889-003D-41C7CB7CDD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097571" y="3949457"/>
                    <a:ext cx="246704" cy="5398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" t="-60000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235C5DA1-F17D-436F-4613-A81EBD2116C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904570" y="4462538"/>
                    <a:ext cx="246704" cy="5398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</a:rPr>
                            <m:t>⋰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235C5DA1-F17D-436F-4613-A81EBD211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904570" y="4462538"/>
                    <a:ext cx="246704" cy="5398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57" t="-53333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71B70C-71B0-0553-94A0-67FAFC033590}"/>
              </a:ext>
            </a:extLst>
          </p:cNvPr>
          <p:cNvSpPr/>
          <p:nvPr/>
        </p:nvSpPr>
        <p:spPr>
          <a:xfrm>
            <a:off x="2744115" y="1051773"/>
            <a:ext cx="432000" cy="43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EBD546-C01B-90B4-BA93-AF6FC315CD21}"/>
              </a:ext>
            </a:extLst>
          </p:cNvPr>
          <p:cNvSpPr/>
          <p:nvPr/>
        </p:nvSpPr>
        <p:spPr>
          <a:xfrm>
            <a:off x="4670468" y="1482095"/>
            <a:ext cx="432000" cy="43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029DF2-ABAC-FAE3-7BF9-C1201B7A6777}"/>
              </a:ext>
            </a:extLst>
          </p:cNvPr>
          <p:cNvSpPr/>
          <p:nvPr/>
        </p:nvSpPr>
        <p:spPr>
          <a:xfrm>
            <a:off x="6599971" y="2085323"/>
            <a:ext cx="432000" cy="43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748D6C-7AFC-9AF0-8755-23682BEF688C}"/>
              </a:ext>
            </a:extLst>
          </p:cNvPr>
          <p:cNvSpPr/>
          <p:nvPr/>
        </p:nvSpPr>
        <p:spPr>
          <a:xfrm>
            <a:off x="8274806" y="2612036"/>
            <a:ext cx="432000" cy="43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7B365A-1467-6DAF-4681-D16446843707}"/>
              </a:ext>
            </a:extLst>
          </p:cNvPr>
          <p:cNvSpPr/>
          <p:nvPr/>
        </p:nvSpPr>
        <p:spPr>
          <a:xfrm>
            <a:off x="9705016" y="3029626"/>
            <a:ext cx="432000" cy="43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73354A-A9F5-C231-7021-76D29CE30631}"/>
              </a:ext>
            </a:extLst>
          </p:cNvPr>
          <p:cNvGrpSpPr/>
          <p:nvPr/>
        </p:nvGrpSpPr>
        <p:grpSpPr>
          <a:xfrm>
            <a:off x="9671997" y="-2679"/>
            <a:ext cx="2520002" cy="2539444"/>
            <a:chOff x="9671997" y="-2679"/>
            <a:chExt cx="2520002" cy="253944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ADCA95-40E4-ADD8-71B8-DC41C2FD35E2}"/>
                </a:ext>
              </a:extLst>
            </p:cNvPr>
            <p:cNvSpPr/>
            <p:nvPr/>
          </p:nvSpPr>
          <p:spPr>
            <a:xfrm>
              <a:off x="9671999" y="16765"/>
              <a:ext cx="2520000" cy="2520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77329FA-6B6F-102C-A8B1-623A87F12E7A}"/>
                </a:ext>
              </a:extLst>
            </p:cNvPr>
            <p:cNvGrpSpPr/>
            <p:nvPr/>
          </p:nvGrpSpPr>
          <p:grpSpPr>
            <a:xfrm>
              <a:off x="10521992" y="-2679"/>
              <a:ext cx="910072" cy="2520001"/>
              <a:chOff x="10521992" y="-2679"/>
              <a:chExt cx="910072" cy="252000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911CED-123C-2484-249B-7BE4951FE188}"/>
                  </a:ext>
                </a:extLst>
              </p:cNvPr>
              <p:cNvSpPr/>
              <p:nvPr/>
            </p:nvSpPr>
            <p:spPr>
              <a:xfrm>
                <a:off x="10521992" y="276781"/>
                <a:ext cx="910072" cy="19998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8F234A-3524-24B3-E086-5B627DF0034C}"/>
                  </a:ext>
                </a:extLst>
              </p:cNvPr>
              <p:cNvSpPr txBox="1"/>
              <p:nvPr/>
            </p:nvSpPr>
            <p:spPr>
              <a:xfrm rot="5400000">
                <a:off x="9764439" y="1072656"/>
                <a:ext cx="252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Majority Voter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4415A6B-9FA6-60F3-B270-0BB6B517C220}"/>
                </a:ext>
              </a:extLst>
            </p:cNvPr>
            <p:cNvCxnSpPr/>
            <p:nvPr/>
          </p:nvCxnSpPr>
          <p:spPr>
            <a:xfrm>
              <a:off x="9813161" y="1019603"/>
              <a:ext cx="718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6A2A8FE-A564-0AA8-99AA-2BDA9726D195}"/>
                </a:ext>
              </a:extLst>
            </p:cNvPr>
            <p:cNvCxnSpPr/>
            <p:nvPr/>
          </p:nvCxnSpPr>
          <p:spPr>
            <a:xfrm>
              <a:off x="9813161" y="1159971"/>
              <a:ext cx="718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D177643-527D-B745-08B1-CA1257C10C45}"/>
                </a:ext>
              </a:extLst>
            </p:cNvPr>
            <p:cNvCxnSpPr/>
            <p:nvPr/>
          </p:nvCxnSpPr>
          <p:spPr>
            <a:xfrm>
              <a:off x="9813161" y="1303725"/>
              <a:ext cx="718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9B17CB9-FD7E-BA7D-F462-741FB5AA96C3}"/>
                </a:ext>
              </a:extLst>
            </p:cNvPr>
            <p:cNvCxnSpPr/>
            <p:nvPr/>
          </p:nvCxnSpPr>
          <p:spPr>
            <a:xfrm>
              <a:off x="9803007" y="2244211"/>
              <a:ext cx="718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FBBB1F-B5C8-6497-5CC7-066072D2347E}"/>
                    </a:ext>
                  </a:extLst>
                </p:cNvPr>
                <p:cNvSpPr txBox="1"/>
                <p:nvPr/>
              </p:nvSpPr>
              <p:spPr>
                <a:xfrm>
                  <a:off x="10047423" y="14820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FBBB1F-B5C8-6497-5CC7-066072D23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423" y="14820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46667" r="-40000" b="-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FE6595-889E-EB8C-21F5-F60402EE3027}"/>
                </a:ext>
              </a:extLst>
            </p:cNvPr>
            <p:cNvCxnSpPr/>
            <p:nvPr/>
          </p:nvCxnSpPr>
          <p:spPr>
            <a:xfrm>
              <a:off x="11432064" y="1276720"/>
              <a:ext cx="718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A0A2339-CFA7-2FC3-E927-ADF92A4D8001}"/>
                    </a:ext>
                  </a:extLst>
                </p:cNvPr>
                <p:cNvSpPr txBox="1"/>
                <p:nvPr/>
              </p:nvSpPr>
              <p:spPr>
                <a:xfrm>
                  <a:off x="9671997" y="382953"/>
                  <a:ext cx="84999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R" sz="1000" i="1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kumimoji="1" lang="en-US" altLang="ko-KR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3 × </m:t>
                        </m:r>
                      </m:oMath>
                    </m:oMathPara>
                  </a14:m>
                  <a:endParaRPr kumimoji="1" lang="en-US" altLang="ko-KR" sz="1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altLang="ko-KR" sz="1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𝑐h𝑎𝑛𝑛𝑒𝑙𝑠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A0A2339-CFA7-2FC3-E927-ADF92A4D8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1997" y="382953"/>
                  <a:ext cx="849993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65880F4-26C5-D79D-17F6-155E304F61E1}"/>
                    </a:ext>
                  </a:extLst>
                </p:cNvPr>
                <p:cNvSpPr txBox="1"/>
                <p:nvPr/>
              </p:nvSpPr>
              <p:spPr>
                <a:xfrm>
                  <a:off x="11419240" y="996249"/>
                  <a:ext cx="74463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ko-KR" sz="10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kumimoji="1" lang="ko-KR" altLang="en-US" sz="1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65880F4-26C5-D79D-17F6-155E304F6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9240" y="996249"/>
                  <a:ext cx="744633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C8623EAB-7C94-7264-80EA-1099C4A004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948886"/>
                  </p:ext>
                </p:extLst>
              </p:nvPr>
            </p:nvGraphicFramePr>
            <p:xfrm>
              <a:off x="0" y="3886668"/>
              <a:ext cx="12192000" cy="29723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5910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07127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775047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725930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1508760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1007829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537251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7670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508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6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Majority Voter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57112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57112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XNOR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(c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k x k</a:t>
                          </a:r>
                          <a:r>
                            <a:rPr lang="en-US" altLang="ko-KR" sz="1600" b="0" strike="sng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 x (</a:t>
                          </a:r>
                          <a:r>
                            <a:rPr lang="en-US" altLang="ko-KR" sz="1600" b="0" strike="sngStrike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600" b="0" strike="sngStrike" baseline="-250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strike="sng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r>
                            <a:rPr lang="en-US" altLang="ko-KR" sz="1600" b="0" strike="no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</a:t>
                          </a:r>
                          <a:r>
                            <a:rPr lang="en-US" altLang="ko-KR" sz="1600" b="0" strike="no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itchFamily="2" charset="2"/>
                            </a:rPr>
                            <a:t> Majority Voter</a:t>
                          </a:r>
                          <a:endParaRPr lang="ko-KR" altLang="en-US" sz="1600" b="0" strike="noStrike" baseline="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  <a:tr h="57112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</a:t>
                          </a:r>
                          <a:r>
                            <a:rPr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strike="sngStrike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600" b="0" strike="sngStrike" baseline="-250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strike="no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</a:t>
                          </a:r>
                          <a:r>
                            <a:rPr lang="en-US" altLang="ko-KR" sz="1600" b="0" strike="no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itchFamily="2" charset="2"/>
                            </a:rPr>
                            <a:t> Majority Voter</a:t>
                          </a:r>
                          <a:endParaRPr lang="ko-KR" altLang="en-US" sz="1600" b="0" strike="sngStrike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593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C8623EAB-7C94-7264-80EA-1099C4A004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948886"/>
                  </p:ext>
                </p:extLst>
              </p:nvPr>
            </p:nvGraphicFramePr>
            <p:xfrm>
              <a:off x="0" y="3886668"/>
              <a:ext cx="12192000" cy="29723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65910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07127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775047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725930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1508760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1007829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537251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77774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47059" t="-167568" r="-888235" b="-386486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6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Majority Voter</a:t>
                          </a:r>
                          <a:endParaRPr lang="ko-KR" altLang="en-US" sz="16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47059" t="-220000" r="-888235" b="-217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281" t="-220000" r="-19651" b="-2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95041" t="-220000" r="-2479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XNOR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(c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k x k</a:t>
                          </a:r>
                          <a:r>
                            <a:rPr lang="en-US" altLang="ko-KR" sz="1600" b="0" strike="sng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 x (</a:t>
                          </a:r>
                          <a:r>
                            <a:rPr lang="en-US" altLang="ko-KR" sz="1600" b="0" strike="sngStrike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600" b="0" strike="sngStrike" baseline="-250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strike="sng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  <a:r>
                            <a:rPr lang="en-US" altLang="ko-KR" sz="1600" b="0" strike="no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</a:t>
                          </a:r>
                          <a:r>
                            <a:rPr lang="en-US" altLang="ko-KR" sz="1600" b="0" strike="no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itchFamily="2" charset="2"/>
                            </a:rPr>
                            <a:t> Majority Voter</a:t>
                          </a:r>
                          <a:endParaRPr lang="ko-KR" altLang="en-US" sz="1600" b="0" strike="noStrike" baseline="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</a:t>
                          </a:r>
                          <a:r>
                            <a:rPr lang="en-US" altLang="ko-KR" sz="16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strike="sngStrike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600" b="0" strike="sngStrike" baseline="-250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strike="sngStrike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600" b="0" strike="sng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600" b="0" strike="noStrike" baseline="-250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 </a:t>
                          </a:r>
                          <a:r>
                            <a:rPr lang="en-US" altLang="ko-KR" sz="1600" b="0" strike="noStrike" baseline="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  <a:sym typeface="Wingdings" pitchFamily="2" charset="2"/>
                            </a:rPr>
                            <a:t> Majority Voter</a:t>
                          </a:r>
                          <a:endParaRPr lang="ko-KR" altLang="en-US" sz="1600" b="0" strike="sngStrike" baseline="-250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2593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720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60A542A-DDB5-F700-C0C1-867ECB37DC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53304"/>
              </p:ext>
            </p:extLst>
          </p:nvPr>
        </p:nvGraphicFramePr>
        <p:xfrm>
          <a:off x="1479707" y="2248238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4574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46900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469006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Majority Voter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Majority Voter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2D709-A714-A548-2CCD-4E9CAB39A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6E6908-776C-DDDE-B5FB-51AAD72DE1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strategy for retraining to increase accuracy…1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563EB-465D-DB96-4EA6-2C4F9B87FEA0}"/>
              </a:ext>
            </a:extLst>
          </p:cNvPr>
          <p:cNvSpPr txBox="1"/>
          <p:nvPr/>
        </p:nvSpPr>
        <p:spPr>
          <a:xfrm>
            <a:off x="0" y="23519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Our Majority Voter employs the same functionality as the Sign function used in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. Hence, we will leverage techniques such as the </a:t>
            </a: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Straight-Through Estimator (STE)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ApproxSign</a:t>
            </a: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FDDCAFAE-97A8-862D-CA1D-38F676A82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29000"/>
            <a:ext cx="7772400" cy="2675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E6912-991B-9931-0E68-6FF8444AB439}"/>
              </a:ext>
            </a:extLst>
          </p:cNvPr>
          <p:cNvSpPr txBox="1"/>
          <p:nvPr/>
        </p:nvSpPr>
        <p:spPr>
          <a:xfrm>
            <a:off x="0" y="14427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A straightforward application of the Majority Voter results in a decline in accuracy. Therefore, to achieve our goal of enhancing inference speed, additional techniques must be incorporated.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72F9-29C1-2B3C-11C8-AE3684599455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Bi-Real Net: Enhancing the Performance of 1-bit CNNs With Improved Representational Capability and Advanced Training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53127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FC29-18AE-69F8-6279-1D25B5F0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B965FF-482B-B557-F116-F2ED502296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strategy for retraining to increase accuracy…2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90AC845-A747-6FC4-BAD4-A408860C5CD2}"/>
              </a:ext>
            </a:extLst>
          </p:cNvPr>
          <p:cNvGrpSpPr/>
          <p:nvPr/>
        </p:nvGrpSpPr>
        <p:grpSpPr>
          <a:xfrm>
            <a:off x="1549882" y="2479075"/>
            <a:ext cx="2520002" cy="3523135"/>
            <a:chOff x="1325438" y="2663065"/>
            <a:chExt cx="2520002" cy="35231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9271F72-34C0-EB95-D5C6-C16FC5C02F56}"/>
                </a:ext>
              </a:extLst>
            </p:cNvPr>
            <p:cNvGrpSpPr/>
            <p:nvPr/>
          </p:nvGrpSpPr>
          <p:grpSpPr>
            <a:xfrm>
              <a:off x="1325438" y="2663065"/>
              <a:ext cx="2520002" cy="2539444"/>
              <a:chOff x="9671997" y="-2679"/>
              <a:chExt cx="2520002" cy="253944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BF1B480-DC20-B6AE-3656-4C20AF6A1586}"/>
                  </a:ext>
                </a:extLst>
              </p:cNvPr>
              <p:cNvSpPr/>
              <p:nvPr/>
            </p:nvSpPr>
            <p:spPr>
              <a:xfrm>
                <a:off x="9671999" y="16765"/>
                <a:ext cx="2520000" cy="252000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F552D95-242D-0989-BDF2-36C3C7A20E81}"/>
                  </a:ext>
                </a:extLst>
              </p:cNvPr>
              <p:cNvGrpSpPr/>
              <p:nvPr/>
            </p:nvGrpSpPr>
            <p:grpSpPr>
              <a:xfrm>
                <a:off x="10521992" y="-2679"/>
                <a:ext cx="910072" cy="2520001"/>
                <a:chOff x="10521992" y="-2679"/>
                <a:chExt cx="910072" cy="2520001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C3B6BFF-2BF9-5A7B-3B46-644E61027251}"/>
                    </a:ext>
                  </a:extLst>
                </p:cNvPr>
                <p:cNvSpPr/>
                <p:nvPr/>
              </p:nvSpPr>
              <p:spPr>
                <a:xfrm>
                  <a:off x="10521992" y="276781"/>
                  <a:ext cx="910072" cy="199987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8C05D3-4AC5-F82F-6462-B7439716021F}"/>
                    </a:ext>
                  </a:extLst>
                </p:cNvPr>
                <p:cNvSpPr txBox="1"/>
                <p:nvPr/>
              </p:nvSpPr>
              <p:spPr>
                <a:xfrm rot="5400000">
                  <a:off x="9764439" y="1072656"/>
                  <a:ext cx="25200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Majority Voter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EBC77022-1103-F410-FC76-8C1F09A4E50D}"/>
                  </a:ext>
                </a:extLst>
              </p:cNvPr>
              <p:cNvCxnSpPr/>
              <p:nvPr/>
            </p:nvCxnSpPr>
            <p:spPr>
              <a:xfrm>
                <a:off x="9813161" y="1019603"/>
                <a:ext cx="7189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8BCCA764-3D36-5696-8686-8238674AA77D}"/>
                  </a:ext>
                </a:extLst>
              </p:cNvPr>
              <p:cNvCxnSpPr/>
              <p:nvPr/>
            </p:nvCxnSpPr>
            <p:spPr>
              <a:xfrm>
                <a:off x="9813161" y="1159971"/>
                <a:ext cx="7189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1ABC1D05-0379-9D55-0896-B1CA4FF0AAAC}"/>
                  </a:ext>
                </a:extLst>
              </p:cNvPr>
              <p:cNvCxnSpPr/>
              <p:nvPr/>
            </p:nvCxnSpPr>
            <p:spPr>
              <a:xfrm>
                <a:off x="9813161" y="1303725"/>
                <a:ext cx="7189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1AC4F65E-74FE-5B4D-B0DA-A05F1110446E}"/>
                  </a:ext>
                </a:extLst>
              </p:cNvPr>
              <p:cNvCxnSpPr/>
              <p:nvPr/>
            </p:nvCxnSpPr>
            <p:spPr>
              <a:xfrm>
                <a:off x="9803007" y="2244211"/>
                <a:ext cx="7189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54B1D6-C903-9251-91C8-566F4F5F67F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7423" y="1482095"/>
                    <a:ext cx="179185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D54B1D6-C903-9251-91C8-566F4F5F6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7423" y="1482095"/>
                    <a:ext cx="179185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0000" r="-4666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F30182D-6AD0-7024-A01B-4832E364E3E0}"/>
                  </a:ext>
                </a:extLst>
              </p:cNvPr>
              <p:cNvCxnSpPr/>
              <p:nvPr/>
            </p:nvCxnSpPr>
            <p:spPr>
              <a:xfrm>
                <a:off x="11432064" y="1276720"/>
                <a:ext cx="7189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14D68A7-BF47-03C7-7820-14F1816FCBC2}"/>
                      </a:ext>
                    </a:extLst>
                  </p:cNvPr>
                  <p:cNvSpPr txBox="1"/>
                  <p:nvPr/>
                </p:nvSpPr>
                <p:spPr>
                  <a:xfrm>
                    <a:off x="9671997" y="382953"/>
                    <a:ext cx="849993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1000" i="1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kumimoji="1" lang="en-US" altLang="ko-KR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3 × </m:t>
                          </m:r>
                        </m:oMath>
                      </m:oMathPara>
                    </a14:m>
                    <a:endParaRPr kumimoji="1" lang="en-US" altLang="ko-KR" sz="10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en-US" altLang="ko-KR" sz="10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𝑐h𝑎𝑛𝑛𝑒𝑙𝑠</m:t>
                          </m:r>
                        </m:oMath>
                      </m:oMathPara>
                    </a14:m>
                    <a:endParaRPr kumimoji="1" lang="ko-KR" altLang="en-US" sz="10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14D68A7-BF47-03C7-7820-14F1816FCB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1997" y="382953"/>
                    <a:ext cx="849993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FA0D1-422A-803A-E3D5-6430E6C2E0CB}"/>
                      </a:ext>
                    </a:extLst>
                  </p:cNvPr>
                  <p:cNvSpPr txBox="1"/>
                  <p:nvPr/>
                </p:nvSpPr>
                <p:spPr>
                  <a:xfrm>
                    <a:off x="11419240" y="996249"/>
                    <a:ext cx="74463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kumimoji="1" lang="en-US" altLang="ko-KR" sz="10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oMath>
                      </m:oMathPara>
                    </a14:m>
                    <a:endParaRPr kumimoji="1" lang="ko-KR" altLang="en-US" sz="10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FA0D1-422A-803A-E3D5-6430E6C2E0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9240" y="996249"/>
                    <a:ext cx="744633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3D7161-9DD2-499D-6B70-7DB53408459C}"/>
                </a:ext>
              </a:extLst>
            </p:cNvPr>
            <p:cNvSpPr txBox="1"/>
            <p:nvPr/>
          </p:nvSpPr>
          <p:spPr>
            <a:xfrm>
              <a:off x="1336624" y="5806616"/>
              <a:ext cx="2491876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Foward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9421E43E-EB88-0267-0BAD-2B22E2CE0DF5}"/>
              </a:ext>
            </a:extLst>
          </p:cNvPr>
          <p:cNvCxnSpPr>
            <a:stCxn id="7" idx="2"/>
          </p:cNvCxnSpPr>
          <p:nvPr/>
        </p:nvCxnSpPr>
        <p:spPr>
          <a:xfrm>
            <a:off x="6096000" y="1119620"/>
            <a:ext cx="0" cy="573838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E76B20-55F9-7288-45D3-526173DA2AD2}"/>
              </a:ext>
            </a:extLst>
          </p:cNvPr>
          <p:cNvSpPr txBox="1"/>
          <p:nvPr/>
        </p:nvSpPr>
        <p:spPr>
          <a:xfrm>
            <a:off x="7976049" y="5623325"/>
            <a:ext cx="2491876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 descr="텍스트, 라인, 폰트, 그래프이(가) 표시된 사진&#10;&#10;자동 생성된 설명">
            <a:extLst>
              <a:ext uri="{FF2B5EF4-FFF2-40B4-BE49-F238E27FC236}">
                <a16:creationId xmlns:a16="http://schemas.microsoft.com/office/drawing/2014/main" id="{CC88EC6A-20ED-CCE8-C931-48570BF02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78" y="1602815"/>
            <a:ext cx="5476618" cy="2679420"/>
          </a:xfrm>
          <a:prstGeom prst="rect">
            <a:avLst/>
          </a:prstGeom>
        </p:spPr>
      </p:pic>
      <p:pic>
        <p:nvPicPr>
          <p:cNvPr id="41" name="그림 40" descr="텍스트, 폰트, 화이트, 친필이(가) 표시된 사진&#10;&#10;자동 생성된 설명">
            <a:extLst>
              <a:ext uri="{FF2B5EF4-FFF2-40B4-BE49-F238E27FC236}">
                <a16:creationId xmlns:a16="http://schemas.microsoft.com/office/drawing/2014/main" id="{46FFC344-096E-279E-1FE1-9B5CF91009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78" y="4430480"/>
            <a:ext cx="5476618" cy="10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968CB2-DC85-D77C-F6F4-BD2FAE1A74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16142"/>
              </p:ext>
            </p:extLst>
          </p:nvPr>
        </p:nvGraphicFramePr>
        <p:xfrm>
          <a:off x="1436131" y="1796303"/>
          <a:ext cx="9319738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4577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343198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651963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Majority Voter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RaActNet-18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92.090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99.610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Majority Voter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63AE4-AC25-58ED-1D66-D2328B02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C36FCC-A19E-1391-2B65-359813DC82A2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Update about plans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Modeling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454F5D-A668-681D-53C5-387696A08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4" t="548" r="5384" b="4509"/>
          <a:stretch/>
        </p:blipFill>
        <p:spPr>
          <a:xfrm>
            <a:off x="1455833" y="1115296"/>
            <a:ext cx="9109770" cy="52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6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EFA8-271E-153D-EAAC-BE350538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FB3FBA-E888-3FA4-69BD-53DBA41C4428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Update about plans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F758-E487-0081-C346-61847FFC1B48}"/>
              </a:ext>
            </a:extLst>
          </p:cNvPr>
          <p:cNvSpPr txBox="1"/>
          <p:nvPr/>
        </p:nvSpPr>
        <p:spPr>
          <a:xfrm>
            <a:off x="305657" y="1597729"/>
            <a:ext cx="10692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ko-KR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strike="sngStrike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b="1" strike="sngStrik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" altLang="ko-KR" sz="2000" b="1" strike="sngStrike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" altLang="ko-KR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 XNOR and Popcount operations within hardware (GPU) using PyTorch and CUDA</a:t>
            </a:r>
            <a:endParaRPr lang="en" altLang="ko-KR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ko-KR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strike="sngStrike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Voter</a:t>
            </a:r>
          </a:p>
          <a:p>
            <a:pPr lvl="1"/>
            <a:r>
              <a:rPr lang="en" altLang="ko-KR" sz="2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- Apply majority voter to standard convolution.</a:t>
            </a:r>
          </a:p>
          <a:p>
            <a:pPr marL="457200" indent="-4572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Majority Voter</a:t>
            </a:r>
          </a:p>
          <a:p>
            <a:pPr lvl="1"/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Example) M512 ~= M4 (M128, M128, M128, M128)</a:t>
            </a:r>
          </a:p>
        </p:txBody>
      </p:sp>
    </p:spTree>
    <p:extLst>
      <p:ext uri="{BB962C8B-B14F-4D97-AF65-F5344CB8AC3E}">
        <p14:creationId xmlns:p14="http://schemas.microsoft.com/office/powerpoint/2010/main" val="139112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8269</TotalTime>
  <Words>482</Words>
  <Application>Microsoft Office PowerPoint</Application>
  <PresentationFormat>와이드스크린</PresentationFormat>
  <Paragraphs>151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박형동</cp:lastModifiedBy>
  <cp:revision>524</cp:revision>
  <dcterms:created xsi:type="dcterms:W3CDTF">2024-10-28T22:08:11Z</dcterms:created>
  <dcterms:modified xsi:type="dcterms:W3CDTF">2024-11-26T22:21:58Z</dcterms:modified>
</cp:coreProperties>
</file>