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690" r:id="rId3"/>
    <p:sldId id="691" r:id="rId4"/>
    <p:sldId id="692" r:id="rId5"/>
    <p:sldId id="693" r:id="rId6"/>
    <p:sldId id="694" r:id="rId7"/>
    <p:sldId id="695" r:id="rId8"/>
    <p:sldId id="696" r:id="rId9"/>
    <p:sldId id="69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99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WAGE Quantization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Goal – </a:t>
            </a:r>
            <a:r>
              <a:rPr lang="en-US" altLang="ko-KR" dirty="0" err="1"/>
              <a:t>NeuroSim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양자화된 네트워크를 </a:t>
            </a:r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inference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DA1F-A289-E91E-3911-92877BA4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Another Quantization VS WAGE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E621FB-59F8-3C6C-2181-1251CF13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597897-E797-930D-1E01-D01177AF9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456"/>
              </p:ext>
            </p:extLst>
          </p:nvPr>
        </p:nvGraphicFramePr>
        <p:xfrm>
          <a:off x="1488332" y="1370664"/>
          <a:ext cx="10322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3550491809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217832836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273215988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9505099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82366320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21271660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73302737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918751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694940968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63174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140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37EDBA-4D0D-0840-539E-568421B4A292}"/>
              </a:ext>
            </a:extLst>
          </p:cNvPr>
          <p:cNvSpPr txBox="1"/>
          <p:nvPr/>
        </p:nvSpPr>
        <p:spPr>
          <a:xfrm>
            <a:off x="143754" y="1376085"/>
            <a:ext cx="10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D3BA363-D7EA-C68D-8BE8-9C58F6F8AC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BA357-7199-3BE6-4839-2B4631B12716}"/>
              </a:ext>
            </a:extLst>
          </p:cNvPr>
          <p:cNvSpPr txBox="1"/>
          <p:nvPr/>
        </p:nvSpPr>
        <p:spPr>
          <a:xfrm>
            <a:off x="1828800" y="1033137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4DCD2-F0B5-893D-14E2-362E5AF509E5}"/>
              </a:ext>
            </a:extLst>
          </p:cNvPr>
          <p:cNvSpPr txBox="1"/>
          <p:nvPr/>
        </p:nvSpPr>
        <p:spPr>
          <a:xfrm>
            <a:off x="2861012" y="1033137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β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63964A-55B6-B739-EDE0-150A4092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33078" r="38484" b="50000"/>
          <a:stretch/>
        </p:blipFill>
        <p:spPr>
          <a:xfrm>
            <a:off x="1254868" y="2004302"/>
            <a:ext cx="7042826" cy="783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6B555B-6B3E-11DE-A688-E5F3AA2A10E2}"/>
              </a:ext>
            </a:extLst>
          </p:cNvPr>
          <p:cNvSpPr txBox="1"/>
          <p:nvPr/>
        </p:nvSpPr>
        <p:spPr>
          <a:xfrm>
            <a:off x="-41612" y="2858225"/>
            <a:ext cx="1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Asymmetric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48ECA-8912-7632-B912-F5A85F6440A8}"/>
                  </a:ext>
                </a:extLst>
              </p:cNvPr>
              <p:cNvSpPr txBox="1"/>
              <p:nvPr/>
            </p:nvSpPr>
            <p:spPr>
              <a:xfrm>
                <a:off x="1371060" y="700120"/>
                <a:ext cx="8685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 Floating  numbers in the range [</a:t>
                </a:r>
                <a:r>
                  <a:rPr lang="el-GR" altLang="ko-KR" dirty="0"/>
                  <a:t>β</a:t>
                </a:r>
                <a:r>
                  <a:rPr lang="en-US" altLang="ko-KR" dirty="0"/>
                  <a:t>,</a:t>
                </a:r>
                <a:r>
                  <a:rPr lang="el-GR" altLang="ko-KR" dirty="0"/>
                  <a:t> α</a:t>
                </a:r>
                <a:r>
                  <a:rPr lang="en-US" altLang="ko-KR" dirty="0"/>
                  <a:t>] into another in the range  [0,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48ECA-8912-7632-B912-F5A85F64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60" y="700120"/>
                <a:ext cx="8685720" cy="646331"/>
              </a:xfrm>
              <a:prstGeom prst="rect">
                <a:avLst/>
              </a:prstGeom>
              <a:blipFill>
                <a:blip r:embed="rId3"/>
                <a:stretch>
                  <a:fillRect l="-632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2DEA09A-DC8B-82C8-CF0F-6C0ACEAB738D}"/>
              </a:ext>
            </a:extLst>
          </p:cNvPr>
          <p:cNvSpPr txBox="1"/>
          <p:nvPr/>
        </p:nvSpPr>
        <p:spPr>
          <a:xfrm>
            <a:off x="8540885" y="2130357"/>
            <a:ext cx="2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n=3bit </a:t>
            </a:r>
            <a:r>
              <a:rPr lang="ko-KR" altLang="en-US" dirty="0"/>
              <a:t>이므로 </a:t>
            </a:r>
            <a:r>
              <a:rPr lang="en-US" altLang="ko-KR" dirty="0"/>
              <a:t>[0,7]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23B7AB7-85FD-15FD-304D-5658B5C2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546256"/>
              </p:ext>
            </p:extLst>
          </p:nvPr>
        </p:nvGraphicFramePr>
        <p:xfrm>
          <a:off x="1488332" y="2915971"/>
          <a:ext cx="103221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7109028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09461024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94055166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2402554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82583688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36971461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7113270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679004454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01067643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33974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959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AF30B4A-7229-DB8A-D698-D2D09B37875B}"/>
              </a:ext>
            </a:extLst>
          </p:cNvPr>
          <p:cNvSpPr txBox="1"/>
          <p:nvPr/>
        </p:nvSpPr>
        <p:spPr>
          <a:xfrm>
            <a:off x="0" y="4105072"/>
            <a:ext cx="1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AB73E-086D-3D88-DBBC-3470E844E46B}"/>
              </a:ext>
            </a:extLst>
          </p:cNvPr>
          <p:cNvSpPr txBox="1"/>
          <p:nvPr/>
        </p:nvSpPr>
        <p:spPr>
          <a:xfrm>
            <a:off x="-41612" y="4598088"/>
            <a:ext cx="18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Dequant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09193B-3CA9-8BD7-98BB-C52E372CFF66}"/>
              </a:ext>
            </a:extLst>
          </p:cNvPr>
          <p:cNvSpPr txBox="1"/>
          <p:nvPr/>
        </p:nvSpPr>
        <p:spPr>
          <a:xfrm>
            <a:off x="1254868" y="3462193"/>
            <a:ext cx="56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dirty="0"/>
              <a:t>Asymmetric scale: 0.26285714285714284, zero: 3.0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BFA127F-D352-A957-E14C-81AB2B556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01094"/>
              </p:ext>
            </p:extLst>
          </p:nvPr>
        </p:nvGraphicFramePr>
        <p:xfrm>
          <a:off x="1488332" y="4596580"/>
          <a:ext cx="103221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7109028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09461024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94055166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2402554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82583688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36971461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7113270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679004454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01067643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33974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9594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D856F83B-1634-FF25-68B1-B3841A888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67875" r="82607" b="22340"/>
          <a:stretch/>
        </p:blipFill>
        <p:spPr>
          <a:xfrm>
            <a:off x="1371060" y="3955160"/>
            <a:ext cx="1614792" cy="4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E0424-DC0E-E333-D796-88BFF6D0E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07789-806C-A112-1909-C3C81FA3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Another Quantization VS WAGE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D6EC9D-6F74-E8CD-D63C-242DF240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63A911-73F2-888C-00DE-789C7A1C5198}"/>
              </a:ext>
            </a:extLst>
          </p:cNvPr>
          <p:cNvGraphicFramePr>
            <a:graphicFrameLocks noGrp="1"/>
          </p:cNvGraphicFramePr>
          <p:nvPr/>
        </p:nvGraphicFramePr>
        <p:xfrm>
          <a:off x="1488332" y="1370664"/>
          <a:ext cx="10322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3550491809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217832836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273215988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9505099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82366320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21271660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73302737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918751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694940968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63174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140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8FB1E3-33A4-84F1-FADE-05F780D3B747}"/>
              </a:ext>
            </a:extLst>
          </p:cNvPr>
          <p:cNvSpPr txBox="1"/>
          <p:nvPr/>
        </p:nvSpPr>
        <p:spPr>
          <a:xfrm>
            <a:off x="143754" y="1376085"/>
            <a:ext cx="10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12359A3E-E3CC-3DF5-5A6D-5356DD7787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1EA0-22AC-DCAE-4ADB-A7CDB049399A}"/>
              </a:ext>
            </a:extLst>
          </p:cNvPr>
          <p:cNvSpPr txBox="1"/>
          <p:nvPr/>
        </p:nvSpPr>
        <p:spPr>
          <a:xfrm>
            <a:off x="1964447" y="1061465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α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64789-CDEF-CBE2-F0CA-209D8261AA58}"/>
              </a:ext>
            </a:extLst>
          </p:cNvPr>
          <p:cNvSpPr txBox="1"/>
          <p:nvPr/>
        </p:nvSpPr>
        <p:spPr>
          <a:xfrm>
            <a:off x="-41612" y="2858225"/>
            <a:ext cx="141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Symmetric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B9D8E9-0D86-93B8-10EE-44B4FAEA868E}"/>
                  </a:ext>
                </a:extLst>
              </p:cNvPr>
              <p:cNvSpPr txBox="1"/>
              <p:nvPr/>
            </p:nvSpPr>
            <p:spPr>
              <a:xfrm>
                <a:off x="1455906" y="707703"/>
                <a:ext cx="94098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 Floating  numbers in the range [-</a:t>
                </a:r>
                <a:r>
                  <a:rPr lang="el-GR" altLang="ko-KR" dirty="0"/>
                  <a:t> α</a:t>
                </a:r>
                <a:r>
                  <a:rPr lang="en-US" altLang="ko-KR" dirty="0"/>
                  <a:t>,</a:t>
                </a:r>
                <a:r>
                  <a:rPr lang="el-GR" altLang="ko-KR" dirty="0"/>
                  <a:t> α</a:t>
                </a:r>
                <a:r>
                  <a:rPr lang="en-US" altLang="ko-KR" dirty="0"/>
                  <a:t>] into another in the range  [-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),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B9D8E9-0D86-93B8-10EE-44B4FAEA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06" y="707703"/>
                <a:ext cx="9409890" cy="646331"/>
              </a:xfrm>
              <a:prstGeom prst="rect">
                <a:avLst/>
              </a:prstGeom>
              <a:blipFill>
                <a:blip r:embed="rId2"/>
                <a:stretch>
                  <a:fillRect l="-583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083F5D3-060E-57C7-7D05-FF8A4F7D0B8A}"/>
              </a:ext>
            </a:extLst>
          </p:cNvPr>
          <p:cNvSpPr txBox="1"/>
          <p:nvPr/>
        </p:nvSpPr>
        <p:spPr>
          <a:xfrm>
            <a:off x="8540885" y="2130357"/>
            <a:ext cx="232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n=3bit </a:t>
            </a:r>
            <a:r>
              <a:rPr lang="ko-KR" altLang="en-US" dirty="0"/>
              <a:t>이므로 </a:t>
            </a:r>
            <a:r>
              <a:rPr lang="en-US" altLang="ko-KR" dirty="0"/>
              <a:t>[-3,3]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CDF2830-551F-4852-4F74-00E198AFE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08413"/>
              </p:ext>
            </p:extLst>
          </p:nvPr>
        </p:nvGraphicFramePr>
        <p:xfrm>
          <a:off x="1488332" y="2915971"/>
          <a:ext cx="103221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7109028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09461024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94055166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2402554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82583688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36971461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7113270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679004454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01067643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33974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959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7C21008-DCBB-019C-AD80-572E9A723620}"/>
              </a:ext>
            </a:extLst>
          </p:cNvPr>
          <p:cNvSpPr txBox="1"/>
          <p:nvPr/>
        </p:nvSpPr>
        <p:spPr>
          <a:xfrm>
            <a:off x="0" y="4105072"/>
            <a:ext cx="1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DF4404-292D-5C19-2CF7-EC69387C54AC}"/>
              </a:ext>
            </a:extLst>
          </p:cNvPr>
          <p:cNvSpPr txBox="1"/>
          <p:nvPr/>
        </p:nvSpPr>
        <p:spPr>
          <a:xfrm>
            <a:off x="88631" y="4589070"/>
            <a:ext cx="187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Dequant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0416A3-EAC0-34D5-3CB9-D436C7C96A84}"/>
              </a:ext>
            </a:extLst>
          </p:cNvPr>
          <p:cNvSpPr txBox="1"/>
          <p:nvPr/>
        </p:nvSpPr>
        <p:spPr>
          <a:xfrm>
            <a:off x="1488332" y="3356554"/>
            <a:ext cx="56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Symmetric scale: 0.31666666666666665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688EC5A-5960-2F96-F451-7284D861D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63034"/>
              </p:ext>
            </p:extLst>
          </p:nvPr>
        </p:nvGraphicFramePr>
        <p:xfrm>
          <a:off x="1488332" y="4596580"/>
          <a:ext cx="103221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7109028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09461024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94055166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2402554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82583688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36971461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7113270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679004454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01067643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33974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9594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1AFC99-D23C-8F95-FD03-1CCA65C35704}"/>
              </a:ext>
            </a:extLst>
          </p:cNvPr>
          <p:cNvCxnSpPr/>
          <p:nvPr/>
        </p:nvCxnSpPr>
        <p:spPr>
          <a:xfrm flipH="1">
            <a:off x="2310319" y="1254868"/>
            <a:ext cx="67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FB12A86-F227-773C-09AC-976CCCA47771}"/>
              </a:ext>
            </a:extLst>
          </p:cNvPr>
          <p:cNvSpPr txBox="1"/>
          <p:nvPr/>
        </p:nvSpPr>
        <p:spPr>
          <a:xfrm>
            <a:off x="2930949" y="1052197"/>
            <a:ext cx="301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Highest absolute value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4AADAB1-D375-DEA8-497F-DBE10D46B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" t="31280" r="43112" b="50669"/>
          <a:stretch/>
        </p:blipFill>
        <p:spPr>
          <a:xfrm>
            <a:off x="1326204" y="1857514"/>
            <a:ext cx="6554283" cy="89608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CECE1C8A-116D-17FE-BB6F-46E1E30B7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2" t="64496" r="86967" b="25297"/>
          <a:stretch/>
        </p:blipFill>
        <p:spPr>
          <a:xfrm>
            <a:off x="1555885" y="3795630"/>
            <a:ext cx="1206230" cy="53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9C6C-2E0E-DE2B-3F1E-FE3769D46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4F-03BB-FB56-CB66-CD4D93B9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Another Quantization VS WAGE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24841-467D-4CA7-782B-A3270146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739A52-1CA0-05D6-EC73-BADA1239C114}"/>
              </a:ext>
            </a:extLst>
          </p:cNvPr>
          <p:cNvGraphicFramePr>
            <a:graphicFrameLocks noGrp="1"/>
          </p:cNvGraphicFramePr>
          <p:nvPr/>
        </p:nvGraphicFramePr>
        <p:xfrm>
          <a:off x="1488332" y="1370664"/>
          <a:ext cx="103221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3550491809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217832836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273215988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9505099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82366320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21271660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73302737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918751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694940968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631741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140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B88716-938F-4F01-89E0-CE92F73B5B9C}"/>
              </a:ext>
            </a:extLst>
          </p:cNvPr>
          <p:cNvSpPr txBox="1"/>
          <p:nvPr/>
        </p:nvSpPr>
        <p:spPr>
          <a:xfrm>
            <a:off x="143754" y="1376085"/>
            <a:ext cx="1041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</a:t>
            </a:r>
            <a:endParaRPr lang="ko-KR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BFFB14D-C8D3-1ED1-36BA-5CDE44B5A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9AB66-924E-0F16-7FA7-C77BD23F5E18}"/>
              </a:ext>
            </a:extLst>
          </p:cNvPr>
          <p:cNvSpPr txBox="1"/>
          <p:nvPr/>
        </p:nvSpPr>
        <p:spPr>
          <a:xfrm>
            <a:off x="1834204" y="993710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680F68-6AF7-A9BE-7214-437CAD20B4C5}"/>
              </a:ext>
            </a:extLst>
          </p:cNvPr>
          <p:cNvSpPr txBox="1"/>
          <p:nvPr/>
        </p:nvSpPr>
        <p:spPr>
          <a:xfrm>
            <a:off x="2861012" y="1033137"/>
            <a:ext cx="38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/>
              <a:t>β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50095-DEBF-42A8-FF46-F6A41BBAFF17}"/>
              </a:ext>
            </a:extLst>
          </p:cNvPr>
          <p:cNvSpPr txBox="1"/>
          <p:nvPr/>
        </p:nvSpPr>
        <p:spPr>
          <a:xfrm>
            <a:off x="143754" y="2892228"/>
            <a:ext cx="93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477D97-F377-9CD4-F0FF-E60C631DD065}"/>
                  </a:ext>
                </a:extLst>
              </p:cNvPr>
              <p:cNvSpPr txBox="1"/>
              <p:nvPr/>
            </p:nvSpPr>
            <p:spPr>
              <a:xfrm>
                <a:off x="1371060" y="756138"/>
                <a:ext cx="8685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 Floating  numbers in the range [</a:t>
                </a:r>
                <a:r>
                  <a:rPr lang="el-GR" altLang="ko-KR" dirty="0"/>
                  <a:t>β</a:t>
                </a:r>
                <a:r>
                  <a:rPr lang="en-US" altLang="ko-KR" dirty="0"/>
                  <a:t>,</a:t>
                </a:r>
                <a:r>
                  <a:rPr lang="el-GR" altLang="ko-KR" dirty="0"/>
                  <a:t> α</a:t>
                </a:r>
                <a:r>
                  <a:rPr lang="en-US" altLang="ko-KR" dirty="0"/>
                  <a:t>] into another in the range  [-1,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477D97-F377-9CD4-F0FF-E60C631D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60" y="756138"/>
                <a:ext cx="8685720" cy="646331"/>
              </a:xfrm>
              <a:prstGeom prst="rect">
                <a:avLst/>
              </a:prstGeom>
              <a:blipFill>
                <a:blip r:embed="rId2"/>
                <a:stretch>
                  <a:fillRect l="-632" t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6BE577-FFB2-1F13-08D2-45BBA5A6A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42710"/>
              </p:ext>
            </p:extLst>
          </p:nvPr>
        </p:nvGraphicFramePr>
        <p:xfrm>
          <a:off x="1488332" y="2915971"/>
          <a:ext cx="103221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213">
                  <a:extLst>
                    <a:ext uri="{9D8B030D-6E8A-4147-A177-3AD203B41FA5}">
                      <a16:colId xmlns:a16="http://schemas.microsoft.com/office/drawing/2014/main" val="7109028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09461024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940551663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12402554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825836881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2369714617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137113270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679004454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4010676432"/>
                    </a:ext>
                  </a:extLst>
                </a:gridCol>
                <a:gridCol w="1032213">
                  <a:extLst>
                    <a:ext uri="{9D8B030D-6E8A-4147-A177-3AD203B41FA5}">
                      <a16:colId xmlns:a16="http://schemas.microsoft.com/office/drawing/2014/main" val="3339748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8959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68474E9-E25B-1BD0-5D37-BD81A5C4977E}"/>
              </a:ext>
            </a:extLst>
          </p:cNvPr>
          <p:cNvSpPr txBox="1"/>
          <p:nvPr/>
        </p:nvSpPr>
        <p:spPr>
          <a:xfrm>
            <a:off x="0" y="4105072"/>
            <a:ext cx="1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EA0CEF-D561-7B28-8879-D1B1D312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32" y="1979842"/>
            <a:ext cx="5639587" cy="638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8EC4D8-64FD-8BD3-08E0-EA05EE034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555" y="2147737"/>
            <a:ext cx="1952898" cy="362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C88A2B-C165-4752-0AEB-89E466140792}"/>
              </a:ext>
            </a:extLst>
          </p:cNvPr>
          <p:cNvSpPr txBox="1"/>
          <p:nvPr/>
        </p:nvSpPr>
        <p:spPr>
          <a:xfrm>
            <a:off x="447472" y="3920247"/>
            <a:ext cx="1150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difference is that WAGE Quantization doesn`t have scaling factor. In WAGE, we don`t dequantize tensor.</a:t>
            </a:r>
          </a:p>
          <a:p>
            <a:r>
              <a:rPr lang="en-US" altLang="ko-KR" dirty="0"/>
              <a:t>WHY?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AF911-8ABC-BA66-8E6D-C7F94D08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일반적인</a:t>
            </a:r>
            <a:r>
              <a:rPr lang="en-US" altLang="ko-KR" dirty="0"/>
              <a:t>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6CA44-63B5-5488-CA68-9372229E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C242B-D591-288D-C3CB-F81ECB6681E0}"/>
              </a:ext>
            </a:extLst>
          </p:cNvPr>
          <p:cNvSpPr txBox="1"/>
          <p:nvPr/>
        </p:nvSpPr>
        <p:spPr>
          <a:xfrm>
            <a:off x="409335" y="864688"/>
            <a:ext cx="986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일반적인 </a:t>
            </a:r>
            <a:r>
              <a:rPr lang="en-US" altLang="ko-KR" dirty="0"/>
              <a:t>Quantization</a:t>
            </a:r>
            <a:r>
              <a:rPr lang="ko-KR" altLang="en-US" dirty="0"/>
              <a:t>는 </a:t>
            </a:r>
            <a:r>
              <a:rPr lang="en-US" altLang="ko-KR" dirty="0"/>
              <a:t>Inference</a:t>
            </a:r>
            <a:r>
              <a:rPr lang="ko-KR" altLang="en-US" dirty="0"/>
              <a:t>할 때만 사용됩니다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Trained </a:t>
            </a:r>
            <a:r>
              <a:rPr lang="ko-KR" altLang="en-US" dirty="0"/>
              <a:t>된 모델 자체는 </a:t>
            </a:r>
            <a:r>
              <a:rPr lang="en-US" altLang="ko-KR" dirty="0"/>
              <a:t>FP32</a:t>
            </a:r>
            <a:r>
              <a:rPr lang="ko-KR" altLang="en-US" dirty="0"/>
              <a:t>이지만 </a:t>
            </a:r>
            <a:r>
              <a:rPr lang="en-US" altLang="ko-KR" dirty="0" err="1"/>
              <a:t>inferenc</a:t>
            </a:r>
            <a:r>
              <a:rPr lang="ko-KR" altLang="en-US" dirty="0"/>
              <a:t>할 때는 </a:t>
            </a:r>
            <a:r>
              <a:rPr lang="en-US" altLang="ko-KR" dirty="0"/>
              <a:t>int8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계산됩니다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16D670-50AC-18FA-9080-F50F1EA8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1" t="15166" r="26233" b="50625"/>
          <a:stretch/>
        </p:blipFill>
        <p:spPr>
          <a:xfrm>
            <a:off x="1371601" y="1738790"/>
            <a:ext cx="7784152" cy="2775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1F8F1C-428B-C298-D089-C248D1B8A579}"/>
                  </a:ext>
                </a:extLst>
              </p:cNvPr>
              <p:cNvSpPr txBox="1"/>
              <p:nvPr/>
            </p:nvSpPr>
            <p:spPr>
              <a:xfrm>
                <a:off x="3528050" y="4672934"/>
                <a:ext cx="3900791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1F8F1C-428B-C298-D089-C248D1B8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050" y="4672934"/>
                <a:ext cx="3900791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A46C-20F2-9ECB-11E5-B9E8ED1F8D37}"/>
              </a:ext>
            </a:extLst>
          </p:cNvPr>
          <p:cNvCxnSpPr/>
          <p:nvPr/>
        </p:nvCxnSpPr>
        <p:spPr>
          <a:xfrm flipH="1" flipV="1">
            <a:off x="5263677" y="5206615"/>
            <a:ext cx="271361" cy="64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1409E8-57EE-FE22-D7BB-958C1E5DF4C9}"/>
              </a:ext>
            </a:extLst>
          </p:cNvPr>
          <p:cNvCxnSpPr>
            <a:cxnSpLocks/>
          </p:cNvCxnSpPr>
          <p:nvPr/>
        </p:nvCxnSpPr>
        <p:spPr>
          <a:xfrm flipH="1" flipV="1">
            <a:off x="5662077" y="5203451"/>
            <a:ext cx="49797" cy="5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B45CA1-4BF7-FBB2-5BF8-212775E38A00}"/>
              </a:ext>
            </a:extLst>
          </p:cNvPr>
          <p:cNvCxnSpPr>
            <a:cxnSpLocks/>
          </p:cNvCxnSpPr>
          <p:nvPr/>
        </p:nvCxnSpPr>
        <p:spPr>
          <a:xfrm flipV="1">
            <a:off x="5938507" y="5160735"/>
            <a:ext cx="441291" cy="64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175546-3E72-F778-9878-BE612A86A8B3}"/>
              </a:ext>
            </a:extLst>
          </p:cNvPr>
          <p:cNvSpPr txBox="1"/>
          <p:nvPr/>
        </p:nvSpPr>
        <p:spPr>
          <a:xfrm>
            <a:off x="5200016" y="5854785"/>
            <a:ext cx="133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Quantize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CA44C42-E3C2-B84A-5D33-1321423F66AF}"/>
              </a:ext>
            </a:extLst>
          </p:cNvPr>
          <p:cNvCxnSpPr>
            <a:cxnSpLocks/>
          </p:cNvCxnSpPr>
          <p:nvPr/>
        </p:nvCxnSpPr>
        <p:spPr>
          <a:xfrm flipH="1">
            <a:off x="6536252" y="4939565"/>
            <a:ext cx="1410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B20351-BF4A-A16C-EBAA-20E3B163C986}"/>
              </a:ext>
            </a:extLst>
          </p:cNvPr>
          <p:cNvSpPr txBox="1"/>
          <p:nvPr/>
        </p:nvSpPr>
        <p:spPr>
          <a:xfrm>
            <a:off x="8044756" y="4648658"/>
            <a:ext cx="3735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Perform all operations</a:t>
            </a:r>
          </a:p>
          <a:p>
            <a:r>
              <a:rPr lang="en-US" altLang="ko-KR" dirty="0"/>
              <a:t>using integer arithmetic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E4A0B-CF91-54D1-D2E7-DFA6B0399C77}"/>
              </a:ext>
            </a:extLst>
          </p:cNvPr>
          <p:cNvSpPr txBox="1"/>
          <p:nvPr/>
        </p:nvSpPr>
        <p:spPr>
          <a:xfrm>
            <a:off x="6047513" y="4406213"/>
            <a:ext cx="97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int32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9336217-6A7A-C941-A2A8-905049A40E1E}"/>
              </a:ext>
            </a:extLst>
          </p:cNvPr>
          <p:cNvCxnSpPr>
            <a:cxnSpLocks/>
          </p:cNvCxnSpPr>
          <p:nvPr/>
        </p:nvCxnSpPr>
        <p:spPr>
          <a:xfrm>
            <a:off x="3528050" y="4926875"/>
            <a:ext cx="797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722563-D093-71DA-9562-67512EC0F13F}"/>
              </a:ext>
            </a:extLst>
          </p:cNvPr>
          <p:cNvSpPr txBox="1"/>
          <p:nvPr/>
        </p:nvSpPr>
        <p:spPr>
          <a:xfrm>
            <a:off x="2563575" y="4752037"/>
            <a:ext cx="105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6AFDD82-5417-7D31-5DCF-59FF7AB7DD60}"/>
              </a:ext>
            </a:extLst>
          </p:cNvPr>
          <p:cNvCxnSpPr>
            <a:cxnSpLocks/>
          </p:cNvCxnSpPr>
          <p:nvPr/>
        </p:nvCxnSpPr>
        <p:spPr>
          <a:xfrm>
            <a:off x="1993825" y="4951151"/>
            <a:ext cx="5350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A89BBD-66F9-1B5D-B7B4-FBCA9AF5F6A5}"/>
              </a:ext>
            </a:extLst>
          </p:cNvPr>
          <p:cNvSpPr txBox="1"/>
          <p:nvPr/>
        </p:nvSpPr>
        <p:spPr>
          <a:xfrm>
            <a:off x="549004" y="4742209"/>
            <a:ext cx="151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Dequantize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FCD17-D151-A1C1-0663-965179EC9AAF}"/>
              </a:ext>
            </a:extLst>
          </p:cNvPr>
          <p:cNvSpPr txBox="1"/>
          <p:nvPr/>
        </p:nvSpPr>
        <p:spPr>
          <a:xfrm>
            <a:off x="3226340" y="1604570"/>
            <a:ext cx="573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Dequantize the output, then feed it to Hidden layer2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8048C-DEE3-40A8-2BF8-C3CE24C52B78}"/>
              </a:ext>
            </a:extLst>
          </p:cNvPr>
          <p:cNvSpPr txBox="1"/>
          <p:nvPr/>
        </p:nvSpPr>
        <p:spPr>
          <a:xfrm>
            <a:off x="170552" y="5203451"/>
            <a:ext cx="476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do we know scale and zero parameter?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basically run inference on the model using a few inputs and “observe” the typical output to calculate the scale and the zero. The process is called </a:t>
            </a:r>
            <a:r>
              <a:rPr lang="en-US" altLang="ko-KR" u="sng" dirty="0"/>
              <a:t>calibration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27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88D52-CE46-608E-A812-F186E06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80AD4-7297-1AEC-928F-48CBE48C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F45470-B27B-6059-8200-CFDD84B6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8" y="1567992"/>
            <a:ext cx="8421200" cy="3472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9CFBB2-8FB7-508E-3D3E-2C22452BC778}"/>
              </a:ext>
            </a:extLst>
          </p:cNvPr>
          <p:cNvSpPr txBox="1"/>
          <p:nvPr/>
        </p:nvSpPr>
        <p:spPr>
          <a:xfrm>
            <a:off x="306727" y="1031132"/>
            <a:ext cx="10938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 the other hand, We use quantization in both training and inference process. So we don`t have to dequantize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EE86E3-AD9C-E780-14A7-7CD1FFBB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308" y="1670175"/>
            <a:ext cx="2152950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625420-48EF-47B9-2EB0-07F3116B0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308" y="2294304"/>
            <a:ext cx="272453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DE4A-9C6C-8BCA-4D1C-89AA0BB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DC944-9005-87A3-043A-6492D3B7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CBEB37-FF2D-4E3D-294B-E30D0887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63" y="979923"/>
            <a:ext cx="6268325" cy="3439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FFBC96-360A-7962-8B4B-F3D5102A2C07}"/>
              </a:ext>
            </a:extLst>
          </p:cNvPr>
          <p:cNvSpPr txBox="1"/>
          <p:nvPr/>
        </p:nvSpPr>
        <p:spPr>
          <a:xfrm>
            <a:off x="403463" y="4766553"/>
            <a:ext cx="1104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</a:t>
            </a:r>
            <a:r>
              <a:rPr lang="en-US" altLang="ko-KR" dirty="0"/>
              <a:t>MLP </a:t>
            </a:r>
            <a:r>
              <a:rPr lang="ko-KR" altLang="en-US" dirty="0"/>
              <a:t>모델을 </a:t>
            </a:r>
            <a:r>
              <a:rPr lang="en-US" altLang="ko-KR" dirty="0"/>
              <a:t>WAGE Quantization</a:t>
            </a:r>
            <a:r>
              <a:rPr lang="ko-KR" altLang="en-US" dirty="0"/>
              <a:t>을 적용해서 일반적으로 </a:t>
            </a:r>
            <a:r>
              <a:rPr lang="ko-KR" altLang="en-US" dirty="0" err="1"/>
              <a:t>양자화한</a:t>
            </a:r>
            <a:r>
              <a:rPr lang="en-US" altLang="ko-KR" dirty="0"/>
              <a:t>(Fake Quantization)</a:t>
            </a:r>
            <a:r>
              <a:rPr lang="ko-KR" altLang="en-US" dirty="0"/>
              <a:t> </a:t>
            </a:r>
            <a:r>
              <a:rPr lang="ko-KR" altLang="en-US" dirty="0" err="1"/>
              <a:t>모델와</a:t>
            </a:r>
            <a:r>
              <a:rPr lang="ko-KR" altLang="en-US" dirty="0"/>
              <a:t> </a:t>
            </a:r>
            <a:r>
              <a:rPr lang="ko-KR" altLang="en-US" dirty="0" err="1"/>
              <a:t>양자화하지</a:t>
            </a:r>
            <a:r>
              <a:rPr lang="ko-KR" altLang="en-US" dirty="0"/>
              <a:t> 않은 모델의 성능을 비교합니다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79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386E-1034-E721-25EE-A70329B6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6E4BA-FCA3-B11D-2422-C8FC66F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D2D146-2BE7-A602-7290-385FBCBC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8" y="1008507"/>
            <a:ext cx="5759602" cy="2263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7E8FBB-6642-7B61-31DF-27777BCD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" y="3272501"/>
            <a:ext cx="5239481" cy="2457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7D1B9-6C00-24FE-1D55-DBD4233C82A1}"/>
              </a:ext>
            </a:extLst>
          </p:cNvPr>
          <p:cNvSpPr txBox="1"/>
          <p:nvPr/>
        </p:nvSpPr>
        <p:spPr>
          <a:xfrm>
            <a:off x="6181270" y="4724473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사이즈</a:t>
            </a:r>
            <a:r>
              <a:rPr lang="en-US" altLang="ko-KR" dirty="0"/>
              <a:t>, </a:t>
            </a:r>
            <a:r>
              <a:rPr lang="ko-KR" altLang="en-US" dirty="0"/>
              <a:t>모델의 가중치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r>
              <a:rPr lang="ko-KR" altLang="en-US" dirty="0"/>
              <a:t>를 측정합니다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00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와이드스크린</PresentationFormat>
  <Paragraphs>146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Cambria Math</vt:lpstr>
      <vt:lpstr>Office 테마</vt:lpstr>
      <vt:lpstr>WAGE Quantization</vt:lpstr>
      <vt:lpstr>Long Term Goal</vt:lpstr>
      <vt:lpstr>Another Quantization VS WAGE </vt:lpstr>
      <vt:lpstr>Another Quantization VS WAGE </vt:lpstr>
      <vt:lpstr>Another Quantization VS WAGE </vt:lpstr>
      <vt:lpstr>일반적인 Quantization</vt:lpstr>
      <vt:lpstr>WAGE Quantization</vt:lpstr>
      <vt:lpstr>To do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sunghyun lee</cp:lastModifiedBy>
  <cp:revision>1280</cp:revision>
  <dcterms:created xsi:type="dcterms:W3CDTF">2023-03-06T16:32:37Z</dcterms:created>
  <dcterms:modified xsi:type="dcterms:W3CDTF">2024-11-25T07:09:51Z</dcterms:modified>
</cp:coreProperties>
</file>