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737" r:id="rId3"/>
    <p:sldId id="719" r:id="rId4"/>
    <p:sldId id="729" r:id="rId5"/>
    <p:sldId id="728" r:id="rId6"/>
    <p:sldId id="730" r:id="rId7"/>
    <p:sldId id="731" r:id="rId8"/>
    <p:sldId id="732" r:id="rId9"/>
    <p:sldId id="733" r:id="rId10"/>
    <p:sldId id="734" r:id="rId11"/>
    <p:sldId id="735" r:id="rId12"/>
    <p:sldId id="736" r:id="rId13"/>
    <p:sldId id="6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>
        <p:scale>
          <a:sx n="75" d="100"/>
          <a:sy n="75" d="100"/>
        </p:scale>
        <p:origin x="1210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Sunghyun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EdgeSAM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EdgeSAM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Prompt-In-the-Loop Distillation for On-Device Deployment of SAM (2023) 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89FF-CB21-81F3-A875-006546BA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3A8FF-F50B-F2FE-D7F6-596E5D53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Distillation </a:t>
            </a:r>
            <a:r>
              <a:rPr lang="ko-KR" altLang="en-US" dirty="0"/>
              <a:t>과정 변화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F8B7C-4CE1-0F75-690B-2D6B6AD3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8E4E2-2321-4E5A-18C7-F4B8C153F9C7}"/>
              </a:ext>
            </a:extLst>
          </p:cNvPr>
          <p:cNvSpPr txBox="1"/>
          <p:nvPr/>
        </p:nvSpPr>
        <p:spPr>
          <a:xfrm>
            <a:off x="170551" y="1312285"/>
            <a:ext cx="12021437" cy="1227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 err="1"/>
              <a:t>MobileSAM</a:t>
            </a:r>
            <a:r>
              <a:rPr lang="ko-KR" altLang="en-US" sz="2000" b="1" dirty="0"/>
              <a:t>에서는 </a:t>
            </a:r>
            <a:r>
              <a:rPr lang="en-US" altLang="ko-KR" sz="2000" b="1" dirty="0"/>
              <a:t>Image Encoder</a:t>
            </a:r>
            <a:r>
              <a:rPr lang="ko-KR" altLang="en-US" sz="2000" b="1" dirty="0"/>
              <a:t>가 가장 </a:t>
            </a:r>
            <a:r>
              <a:rPr lang="en-US" altLang="ko-KR" sz="2000" b="1" dirty="0"/>
              <a:t>Heavy</a:t>
            </a:r>
            <a:r>
              <a:rPr lang="ko-KR" altLang="en-US" sz="2000" b="1" dirty="0"/>
              <a:t>하기 때문에</a:t>
            </a:r>
            <a:r>
              <a:rPr lang="en-US" altLang="ko-KR" sz="2000" b="1" dirty="0"/>
              <a:t>, Image Encoder</a:t>
            </a:r>
            <a:r>
              <a:rPr lang="ko-KR" altLang="en-US" sz="2000" b="1" dirty="0"/>
              <a:t>만 </a:t>
            </a:r>
            <a:r>
              <a:rPr lang="en-US" altLang="ko-KR" sz="2000" b="1" dirty="0"/>
              <a:t>Distillation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/>
              <a:t>→ </a:t>
            </a:r>
            <a:r>
              <a:rPr lang="en-US" altLang="ko-KR" sz="2000" b="1" dirty="0"/>
              <a:t> In </a:t>
            </a:r>
            <a:r>
              <a:rPr lang="en-US" altLang="ko-KR" sz="2000" b="1" dirty="0" err="1"/>
              <a:t>EdgeSAM</a:t>
            </a:r>
            <a:r>
              <a:rPr lang="en-US" altLang="ko-KR" sz="2000" b="1" dirty="0"/>
              <a:t>, Prompt Encoder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Mask Decoder</a:t>
            </a:r>
            <a:r>
              <a:rPr lang="ko-KR" altLang="en-US" sz="2000" b="1" dirty="0"/>
              <a:t>도 </a:t>
            </a:r>
            <a:r>
              <a:rPr lang="en-US" altLang="ko-KR" sz="2000" b="1" dirty="0"/>
              <a:t>Distillation </a:t>
            </a:r>
            <a:r>
              <a:rPr lang="ko-KR" altLang="en-US" sz="2000" b="1" dirty="0"/>
              <a:t>과정에 포함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81527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1E19D-B9E3-2B9E-BB7E-94971279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BE771-9033-A496-8551-3495049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lightweight module - RPN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65B8E-1656-34E3-DECE-8687708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B4C52-AF3F-5E0E-7FAB-91A4BF03776F}"/>
              </a:ext>
            </a:extLst>
          </p:cNvPr>
          <p:cNvSpPr txBox="1"/>
          <p:nvPr/>
        </p:nvSpPr>
        <p:spPr>
          <a:xfrm>
            <a:off x="170551" y="1156171"/>
            <a:ext cx="12021437" cy="5536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RPN(Region Proposal Network) = FPN(Feature Pyramid Network) + Shared Detection Head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Student Model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Image Encoder</a:t>
            </a:r>
            <a:r>
              <a:rPr lang="ko-KR" altLang="en-US" sz="2000" b="1" dirty="0"/>
              <a:t>에 </a:t>
            </a:r>
            <a:r>
              <a:rPr lang="ko-KR" altLang="en-US" sz="2000" b="1" dirty="0" err="1"/>
              <a:t>탈부착</a:t>
            </a:r>
            <a:r>
              <a:rPr lang="ko-KR" altLang="en-US" sz="2000" b="1" dirty="0"/>
              <a:t> 가능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사용 이유 </a:t>
            </a:r>
            <a:r>
              <a:rPr lang="en-US" altLang="ko-KR" sz="2000" b="1" dirty="0"/>
              <a:t>: 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Student Model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Image Encoder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CNN-based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Architecture</a:t>
            </a:r>
            <a:r>
              <a:rPr lang="ko-KR" altLang="en-US" sz="2000" b="1" dirty="0"/>
              <a:t>여서 </a:t>
            </a:r>
            <a:r>
              <a:rPr lang="en-US" altLang="ko-KR" sz="2000" b="1" dirty="0"/>
              <a:t>granularity </a:t>
            </a:r>
            <a:r>
              <a:rPr lang="ko-KR" altLang="en-US" sz="2000" b="1" dirty="0"/>
              <a:t>세분화가 어려운 것을 해결하기 위해 사용</a:t>
            </a:r>
            <a:r>
              <a:rPr lang="en-US" altLang="ko-KR" sz="2000" b="1" dirty="0"/>
              <a:t>(Single Point Prompt </a:t>
            </a:r>
            <a:r>
              <a:rPr lang="ko-KR" altLang="en-US" sz="2000" b="1" dirty="0"/>
              <a:t>사용시 </a:t>
            </a:r>
            <a:r>
              <a:rPr lang="en-US" altLang="ko-KR" sz="2000" b="1" dirty="0"/>
              <a:t>granularity prior </a:t>
            </a:r>
            <a:r>
              <a:rPr lang="ko-KR" altLang="en-US" sz="2000" b="1" dirty="0"/>
              <a:t>결정 어려움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</a:t>
            </a:r>
            <a:r>
              <a:rPr lang="ko-KR" altLang="en-US" sz="2000" b="1" dirty="0"/>
              <a:t>모델의 </a:t>
            </a:r>
            <a:r>
              <a:rPr lang="en-US" altLang="ko-KR" sz="2000" b="1" dirty="0"/>
              <a:t>generalization </a:t>
            </a:r>
            <a:r>
              <a:rPr lang="ko-KR" altLang="en-US" sz="2000" b="1" dirty="0"/>
              <a:t>성능 유지</a:t>
            </a:r>
            <a:endParaRPr lang="en-US" altLang="ko-KR" sz="2000" b="1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Real-time Inference</a:t>
            </a:r>
            <a:r>
              <a:rPr lang="ko-KR" altLang="en-US" sz="2000" b="1" dirty="0"/>
              <a:t>의 최적화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필요할 때만 </a:t>
            </a:r>
            <a:r>
              <a:rPr lang="en-US" altLang="ko-KR" sz="2000" b="1" dirty="0"/>
              <a:t>On)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FPN – </a:t>
            </a:r>
            <a:r>
              <a:rPr lang="ko-KR" altLang="en-US" sz="2000" b="1" dirty="0"/>
              <a:t>세분화된 객체 찾기</a:t>
            </a:r>
            <a:r>
              <a:rPr lang="en-US" altLang="ko-KR" sz="2000" b="1" dirty="0"/>
              <a:t>(Input = Image Encoder </a:t>
            </a:r>
            <a:r>
              <a:rPr lang="ko-KR" altLang="en-US" sz="2000" b="1" dirty="0"/>
              <a:t>결과 </a:t>
            </a:r>
            <a:r>
              <a:rPr lang="en-US" altLang="ko-KR" sz="2000" b="1" dirty="0"/>
              <a:t>Feature, Output = Feature Map)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Shared Detection Head – (Input = Feature Map, </a:t>
            </a:r>
            <a:r>
              <a:rPr lang="ko-KR" altLang="en-US" sz="2000" b="1" dirty="0"/>
              <a:t>객체인지 판단 결과 추가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61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0572B-C16C-1F24-119A-ABEAF0A9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9227E-D604-88E8-9407-4AB9C301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8EC09-0FC1-7C51-A8F2-781C655F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92F1F-9BD7-F200-4161-066E8276DED4}"/>
              </a:ext>
            </a:extLst>
          </p:cNvPr>
          <p:cNvSpPr txBox="1"/>
          <p:nvPr/>
        </p:nvSpPr>
        <p:spPr>
          <a:xfrm>
            <a:off x="170551" y="1156171"/>
            <a:ext cx="12021437" cy="3690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= </a:t>
            </a:r>
            <a:r>
              <a:rPr lang="en-US" altLang="ko-KR" sz="2000" b="1" dirty="0" err="1"/>
              <a:t>MobileSAM</a:t>
            </a:r>
            <a:r>
              <a:rPr lang="en-US" altLang="ko-KR" sz="2000" b="1" dirty="0"/>
              <a:t> + Prompt-KD + lightweight RPN(optional)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sz="2000" b="1" dirty="0"/>
              <a:t>SA-1B dataset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1%</a:t>
            </a:r>
            <a:r>
              <a:rPr lang="ko-KR" altLang="en-US" sz="2000" b="1" dirty="0"/>
              <a:t>만 사용하여 </a:t>
            </a:r>
            <a:r>
              <a:rPr lang="en-US" altLang="ko-KR" sz="2000" b="1" dirty="0"/>
              <a:t>Encoder-Only Knowledge Distillation </a:t>
            </a:r>
            <a:r>
              <a:rPr lang="ko-KR" altLang="en-US" sz="2000" b="1" dirty="0"/>
              <a:t>실행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MobileSAM</a:t>
            </a:r>
            <a:r>
              <a:rPr lang="ko-KR" altLang="en-US" sz="2000" b="1" dirty="0"/>
              <a:t>과 동일</a:t>
            </a:r>
            <a:r>
              <a:rPr lang="en-US" altLang="ko-KR" sz="2000" b="1" dirty="0"/>
              <a:t>)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sz="2000" b="1" dirty="0"/>
              <a:t>1.</a:t>
            </a:r>
            <a:r>
              <a:rPr lang="ko-KR" altLang="en-US" sz="2000" b="1" dirty="0"/>
              <a:t>에서 사용한 동일한 </a:t>
            </a:r>
            <a:r>
              <a:rPr lang="en-US" altLang="ko-KR" sz="2000" b="1" dirty="0"/>
              <a:t>dataset </a:t>
            </a:r>
            <a:r>
              <a:rPr lang="ko-KR" altLang="en-US" sz="2000" b="1" dirty="0"/>
              <a:t>사용</a:t>
            </a:r>
            <a:r>
              <a:rPr lang="en-US" altLang="ko-KR" sz="2000" b="1" dirty="0"/>
              <a:t>, point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box </a:t>
            </a:r>
            <a:r>
              <a:rPr lang="ko-KR" altLang="en-US" sz="2000" b="1" dirty="0"/>
              <a:t>프롬프트를 입력의 한 </a:t>
            </a:r>
            <a:r>
              <a:rPr lang="en-US" altLang="ko-KR" sz="2000" b="1" dirty="0"/>
              <a:t>part</a:t>
            </a:r>
            <a:r>
              <a:rPr lang="ko-KR" altLang="en-US" sz="2000" b="1" dirty="0"/>
              <a:t>로 포함시켜서 </a:t>
            </a:r>
            <a:r>
              <a:rPr lang="en-US" altLang="ko-KR" sz="2000" b="1" dirty="0"/>
              <a:t>Prompt-in-the Loop Knowledge Distillation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en-US" altLang="ko-KR" sz="2000" b="1" dirty="0"/>
              <a:t>(Optional) Lightweight RPN</a:t>
            </a:r>
            <a:r>
              <a:rPr lang="ko-KR" altLang="en-US" sz="2000" b="1" dirty="0"/>
              <a:t>을 제외한 나머지를 고정</a:t>
            </a:r>
            <a:r>
              <a:rPr lang="en-US" altLang="ko-KR" sz="2000" b="1" dirty="0"/>
              <a:t>, class-agnostic, ground-truth boxes</a:t>
            </a:r>
            <a:r>
              <a:rPr lang="ko-KR" altLang="en-US" sz="2000" b="1" dirty="0"/>
              <a:t>로 훈련</a:t>
            </a:r>
            <a:endParaRPr lang="en-US" altLang="ko-KR" sz="2000" b="1" dirty="0"/>
          </a:p>
          <a:p>
            <a:pPr>
              <a:lnSpc>
                <a:spcPct val="200000"/>
              </a:lnSpc>
              <a:defRPr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13775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2" y="1162195"/>
            <a:ext cx="10891469" cy="2193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EdgeSAM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초기 세팅 오류 해결 및 실행 성공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EdgeSAM</a:t>
            </a:r>
            <a:r>
              <a:rPr lang="en-US" altLang="ko-KR" sz="2400" b="1" dirty="0"/>
              <a:t>/SAM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Quantization</a:t>
            </a:r>
            <a:r>
              <a:rPr lang="ko-KR" altLang="en-US" sz="2400" b="1" dirty="0"/>
              <a:t>을 결합 시도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400" b="1" dirty="0"/>
              <a:t>기대 효과 및 오류사항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수정 방법 논의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E7C6-9800-106D-E70F-E85AE154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0B85-0B02-4F0B-4EF0-C6694D42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40519-48F8-052B-6CA8-366C360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765A-D0B3-2FDE-7D3E-C515EA76B2C5}"/>
              </a:ext>
            </a:extLst>
          </p:cNvPr>
          <p:cNvSpPr txBox="1"/>
          <p:nvPr/>
        </p:nvSpPr>
        <p:spPr>
          <a:xfrm>
            <a:off x="650042" y="1162195"/>
            <a:ext cx="10891469" cy="498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논문 이해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완료</a:t>
            </a:r>
            <a:r>
              <a:rPr lang="en-US" altLang="ko-KR" sz="2000" b="1" dirty="0"/>
              <a:t>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관련된 논문 검토</a:t>
            </a:r>
            <a:endParaRPr lang="en-US" altLang="ko-KR" sz="28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코드 분석 및 실행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진행중</a:t>
            </a:r>
            <a:r>
              <a:rPr lang="en-US" altLang="ko-KR" sz="20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To-do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EdgeSAM</a:t>
            </a:r>
            <a:r>
              <a:rPr lang="en-US" altLang="ko-KR" sz="2000" b="1" dirty="0"/>
              <a:t>/SAM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Quantization, Pruning </a:t>
            </a:r>
            <a:r>
              <a:rPr lang="ko-KR" altLang="en-US" sz="2000" b="1" dirty="0"/>
              <a:t>등을 결합 시도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기대 효과 및 오류사항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수정 방법 논의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6704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EdgeSAM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312285"/>
            <a:ext cx="12021437" cy="4551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SAM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Edge-Device</a:t>
            </a:r>
            <a:r>
              <a:rPr lang="ko-KR" altLang="en-US" sz="2000" b="1" dirty="0"/>
              <a:t>에서 실시간으로 활용하기 위해 </a:t>
            </a:r>
            <a:r>
              <a:rPr lang="en-US" altLang="ko-KR" sz="2000" b="1" dirty="0" err="1"/>
              <a:t>MobileSAM</a:t>
            </a:r>
            <a:r>
              <a:rPr lang="ko-KR" altLang="en-US" sz="2000" b="1" dirty="0"/>
              <a:t>에서 추가 변형한 모델</a:t>
            </a:r>
            <a:endParaRPr lang="en-US" altLang="ko-KR" sz="2000" b="1" dirty="0"/>
          </a:p>
          <a:p>
            <a:pPr>
              <a:lnSpc>
                <a:spcPct val="200000"/>
              </a:lnSpc>
              <a:defRPr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목표 </a:t>
            </a:r>
            <a:r>
              <a:rPr lang="en-US" altLang="ko-KR" sz="2000" b="1" dirty="0"/>
              <a:t>: SAM</a:t>
            </a:r>
            <a:r>
              <a:rPr lang="ko-KR" altLang="en-US" sz="2000" b="1" dirty="0"/>
              <a:t>의 기능을 유지한 채 더 </a:t>
            </a:r>
            <a:r>
              <a:rPr lang="en-US" altLang="ko-KR" sz="2000" b="1" dirty="0"/>
              <a:t>Compact</a:t>
            </a:r>
            <a:r>
              <a:rPr lang="ko-KR" altLang="en-US" sz="2000" b="1" dirty="0"/>
              <a:t>한 </a:t>
            </a:r>
            <a:r>
              <a:rPr lang="en-US" altLang="ko-KR" sz="2000" b="1" dirty="0"/>
              <a:t>Model</a:t>
            </a:r>
            <a:r>
              <a:rPr lang="ko-KR" altLang="en-US" sz="2000" b="1" dirty="0"/>
              <a:t>로 변형하여 </a:t>
            </a:r>
            <a:r>
              <a:rPr lang="en-US" altLang="ko-KR" sz="2000" b="1" dirty="0"/>
              <a:t>Edge Device </a:t>
            </a:r>
            <a:r>
              <a:rPr lang="ko-KR" altLang="en-US" sz="2000" b="1" dirty="0"/>
              <a:t>환경에서 실행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/>
              <a:t>bottleneck</a:t>
            </a:r>
          </a:p>
          <a:p>
            <a:pPr marL="1257300" lvl="2" indent="-342900">
              <a:lnSpc>
                <a:spcPct val="200000"/>
              </a:lnSpc>
              <a:buAutoNum type="arabicParenR"/>
              <a:defRPr/>
            </a:pPr>
            <a:r>
              <a:rPr lang="en-US" altLang="ko-KR" sz="1600" b="1" dirty="0" err="1"/>
              <a:t>MobileSAM</a:t>
            </a:r>
            <a:r>
              <a:rPr lang="ko-KR" altLang="en-US" sz="1600" b="1" dirty="0"/>
              <a:t>도 </a:t>
            </a:r>
            <a:r>
              <a:rPr lang="en-US" altLang="ko-KR" sz="1600" b="1" dirty="0"/>
              <a:t>real-time</a:t>
            </a:r>
            <a:r>
              <a:rPr lang="ko-KR" altLang="en-US" sz="1600" b="1" dirty="0"/>
              <a:t>과는 거리가 멀다</a:t>
            </a:r>
            <a:r>
              <a:rPr lang="en-US" altLang="ko-KR" sz="1600" b="1" dirty="0"/>
              <a:t>. </a:t>
            </a:r>
          </a:p>
          <a:p>
            <a:pPr marL="1257300" lvl="2" indent="-342900">
              <a:lnSpc>
                <a:spcPct val="200000"/>
              </a:lnSpc>
              <a:buAutoNum type="arabicParenR"/>
              <a:defRPr/>
            </a:pPr>
            <a:r>
              <a:rPr lang="en-US" altLang="ko-KR" sz="1600" b="1" dirty="0"/>
              <a:t>Encoder</a:t>
            </a:r>
            <a:r>
              <a:rPr lang="ko-KR" altLang="en-US" sz="1600" b="1" dirty="0"/>
              <a:t>와</a:t>
            </a:r>
            <a:r>
              <a:rPr lang="en-US" altLang="ko-KR" sz="1600" b="1" dirty="0"/>
              <a:t> decoder</a:t>
            </a:r>
            <a:r>
              <a:rPr lang="ko-KR" altLang="en-US" sz="1600" b="1" dirty="0"/>
              <a:t>를 모두 고려한 </a:t>
            </a:r>
            <a:r>
              <a:rPr lang="en-US" altLang="ko-KR" sz="1600" b="1" dirty="0"/>
              <a:t>knowledge distillation </a:t>
            </a:r>
            <a:r>
              <a:rPr lang="ko-KR" altLang="en-US" sz="1600" b="1" dirty="0"/>
              <a:t>부재</a:t>
            </a:r>
            <a:endParaRPr lang="en-US" altLang="ko-KR" sz="1600" b="1" dirty="0"/>
          </a:p>
          <a:p>
            <a:pPr>
              <a:lnSpc>
                <a:spcPct val="200000"/>
              </a:lnSpc>
              <a:defRPr/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SA-1B Dataset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1%</a:t>
            </a:r>
            <a:r>
              <a:rPr lang="ko-KR" altLang="en-US" sz="2000" b="1" dirty="0"/>
              <a:t>만 사용하여 </a:t>
            </a:r>
            <a:r>
              <a:rPr lang="en-US" altLang="ko-KR" sz="2000" b="1" dirty="0"/>
              <a:t>COCO, LVIS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zero-shot </a:t>
            </a:r>
            <a:r>
              <a:rPr lang="ko-KR" altLang="en-US" sz="2000" b="1" dirty="0"/>
              <a:t>성능 입증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9812-0001-6E0B-4828-E280AF12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965E-087D-AE87-D3BF-32125D8E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EdgeSAM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1864A-B4DB-E69B-B5BF-9076D85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8A1F7-956F-8D6D-AF1D-B7FD4B108006}"/>
              </a:ext>
            </a:extLst>
          </p:cNvPr>
          <p:cNvSpPr txBox="1"/>
          <p:nvPr/>
        </p:nvSpPr>
        <p:spPr>
          <a:xfrm>
            <a:off x="591013" y="1210027"/>
            <a:ext cx="11028557" cy="3074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/>
              <a:t>&lt;</a:t>
            </a:r>
            <a:r>
              <a:rPr lang="ko-KR" altLang="en-US" sz="2000" b="1" dirty="0"/>
              <a:t>주요 아이디어</a:t>
            </a:r>
            <a:r>
              <a:rPr lang="en-US" altLang="ko-KR" sz="2000" b="1" dirty="0"/>
              <a:t>&gt;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Image Encoder</a:t>
            </a:r>
            <a:r>
              <a:rPr lang="ko-KR" altLang="en-US" sz="2000" b="1" dirty="0"/>
              <a:t>를 </a:t>
            </a:r>
            <a:r>
              <a:rPr lang="en-US" altLang="ko-KR" sz="2000" b="1" dirty="0"/>
              <a:t>CNN </a:t>
            </a:r>
            <a:r>
              <a:rPr lang="ko-KR" altLang="en-US" sz="2000" b="1" dirty="0"/>
              <a:t>기반의 구조의 </a:t>
            </a:r>
            <a:r>
              <a:rPr lang="ko-KR" altLang="en-US" sz="2000" b="1" dirty="0" err="1"/>
              <a:t>아키텍쳐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RepViT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로 변경 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Prompt-in-the loop Knowledge Distillation(Prompt KD) </a:t>
            </a:r>
            <a:r>
              <a:rPr lang="ko-KR" altLang="en-US" sz="2000" b="1" dirty="0"/>
              <a:t>기법 적용</a:t>
            </a:r>
            <a:endParaRPr lang="en-US" altLang="ko-KR" sz="20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Distillation </a:t>
            </a:r>
            <a:r>
              <a:rPr lang="ko-KR" altLang="en-US" sz="2000" b="1" dirty="0"/>
              <a:t>과정에 </a:t>
            </a:r>
            <a:r>
              <a:rPr lang="en-US" altLang="ko-KR" sz="2000" b="1" dirty="0"/>
              <a:t>Prompt Encoder, Mask Decoder </a:t>
            </a:r>
            <a:r>
              <a:rPr lang="ko-KR" altLang="en-US" sz="2000" b="1" dirty="0"/>
              <a:t>포함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인코더 내부에 </a:t>
            </a:r>
            <a:r>
              <a:rPr lang="en-US" altLang="ko-KR" sz="2000" b="1" dirty="0"/>
              <a:t>lightweight module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 RPN</a:t>
            </a:r>
            <a:r>
              <a:rPr lang="ko-KR" altLang="en-US" sz="2000" b="1" dirty="0"/>
              <a:t>추가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1005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572A-C162-E4D8-3DC7-F91AB5C1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E47EB-626F-EA3E-87E9-195265F7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MobileSAM</a:t>
            </a:r>
            <a:r>
              <a:rPr lang="en-US" altLang="ko-KR" dirty="0"/>
              <a:t> vs </a:t>
            </a:r>
            <a:r>
              <a:rPr lang="en-US" altLang="ko-KR" dirty="0" err="1"/>
              <a:t>EdgeSAM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409816-EF81-38BB-07BE-372CA9B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3F234-B315-6F6F-6FF7-E7BC4EE76529}"/>
              </a:ext>
            </a:extLst>
          </p:cNvPr>
          <p:cNvSpPr txBox="1"/>
          <p:nvPr/>
        </p:nvSpPr>
        <p:spPr>
          <a:xfrm>
            <a:off x="170552" y="1312285"/>
            <a:ext cx="11705498" cy="332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SAM</a:t>
            </a:r>
            <a:r>
              <a:rPr lang="ko-KR" altLang="en-US" b="1" dirty="0"/>
              <a:t>을 </a:t>
            </a:r>
            <a:r>
              <a:rPr lang="en-US" altLang="ko-KR" b="1" dirty="0"/>
              <a:t>Edge-Device</a:t>
            </a:r>
            <a:r>
              <a:rPr lang="ko-KR" altLang="en-US" b="1" dirty="0"/>
              <a:t>에서 실시간으로 활용하기 위해 </a:t>
            </a:r>
            <a:r>
              <a:rPr lang="en-US" altLang="ko-KR" b="1" dirty="0" err="1"/>
              <a:t>MobileSAM</a:t>
            </a:r>
            <a:r>
              <a:rPr lang="ko-KR" altLang="en-US" b="1" dirty="0"/>
              <a:t>에서 추가 변형한 모델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/>
              <a:t>MobileSAM</a:t>
            </a:r>
            <a:r>
              <a:rPr lang="ko-KR" altLang="en-US" b="1" dirty="0"/>
              <a:t>과 </a:t>
            </a:r>
            <a:r>
              <a:rPr lang="en-US" altLang="ko-KR" b="1" dirty="0" err="1"/>
              <a:t>EdgeSAM</a:t>
            </a:r>
            <a:r>
              <a:rPr lang="ko-KR" altLang="en-US" b="1" dirty="0"/>
              <a:t>은 </a:t>
            </a:r>
            <a:r>
              <a:rPr lang="en-US" altLang="ko-KR" b="1" dirty="0"/>
              <a:t>Knowledge Distillation </a:t>
            </a:r>
            <a:r>
              <a:rPr lang="ko-KR" altLang="en-US" b="1" dirty="0"/>
              <a:t>과정에 조금 차이가 있음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Student Model</a:t>
            </a:r>
            <a:r>
              <a:rPr lang="ko-KR" altLang="en-US" b="1" dirty="0"/>
              <a:t>과 </a:t>
            </a:r>
            <a:r>
              <a:rPr lang="en-US" altLang="ko-KR" b="1" dirty="0"/>
              <a:t>Teacher Model</a:t>
            </a:r>
            <a:r>
              <a:rPr lang="ko-KR" altLang="en-US" b="1" dirty="0"/>
              <a:t> 사이의 </a:t>
            </a:r>
            <a:r>
              <a:rPr lang="en-US" altLang="ko-KR" b="1" dirty="0"/>
              <a:t>Image Encoder</a:t>
            </a:r>
            <a:r>
              <a:rPr lang="ko-KR" altLang="en-US" b="1" dirty="0"/>
              <a:t>간 </a:t>
            </a:r>
            <a:r>
              <a:rPr lang="en-US" altLang="ko-KR" b="1" dirty="0"/>
              <a:t>stride </a:t>
            </a:r>
            <a:r>
              <a:rPr lang="en-US" altLang="ko-KR" b="1" dirty="0" err="1"/>
              <a:t>downsampling</a:t>
            </a:r>
            <a:r>
              <a:rPr lang="ko-KR" altLang="en-US" b="1" dirty="0"/>
              <a:t>과 </a:t>
            </a:r>
            <a:r>
              <a:rPr lang="en-US" altLang="ko-KR" b="1" dirty="0"/>
              <a:t>feature channel</a:t>
            </a:r>
            <a:r>
              <a:rPr lang="ko-KR" altLang="en-US" b="1" dirty="0"/>
              <a:t>이 </a:t>
            </a:r>
            <a:r>
              <a:rPr lang="en-US" altLang="ko-KR" b="1" dirty="0"/>
              <a:t>align </a:t>
            </a:r>
            <a:r>
              <a:rPr lang="ko-KR" altLang="en-US" b="1" dirty="0"/>
              <a:t>되지 않는 문제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In </a:t>
            </a:r>
            <a:r>
              <a:rPr lang="en-US" altLang="ko-KR" b="1" dirty="0" err="1"/>
              <a:t>MobileSAM</a:t>
            </a:r>
            <a:r>
              <a:rPr lang="en-US" altLang="ko-KR" b="1" dirty="0"/>
              <a:t>, Student</a:t>
            </a:r>
            <a:r>
              <a:rPr lang="ko-KR" altLang="en-US" b="1" dirty="0"/>
              <a:t>에서 마지막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 err="1"/>
              <a:t>downsampling</a:t>
            </a:r>
            <a:r>
              <a:rPr lang="en-US" altLang="ko-KR" b="1" dirty="0"/>
              <a:t> </a:t>
            </a:r>
            <a:r>
              <a:rPr lang="ko-KR" altLang="en-US" b="1" dirty="0"/>
              <a:t>제거</a:t>
            </a:r>
            <a:r>
              <a:rPr lang="en-US" altLang="ko-KR" b="1" dirty="0"/>
              <a:t> +  channel align</a:t>
            </a:r>
            <a:r>
              <a:rPr lang="ko-KR" altLang="en-US" b="1" dirty="0"/>
              <a:t>을 위해 </a:t>
            </a:r>
            <a:r>
              <a:rPr lang="en-US" altLang="ko-KR" b="1" dirty="0"/>
              <a:t>Projection Layer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/>
              <a:t>In </a:t>
            </a:r>
            <a:r>
              <a:rPr lang="en-US" altLang="ko-KR" b="1" dirty="0" err="1"/>
              <a:t>EdgeSAM</a:t>
            </a:r>
            <a:r>
              <a:rPr lang="en-US" altLang="ko-KR" b="1" dirty="0"/>
              <a:t>, </a:t>
            </a:r>
            <a:r>
              <a:rPr lang="en-US" altLang="ko-KR" b="1" dirty="0" err="1"/>
              <a:t>downsampling</a:t>
            </a:r>
            <a:r>
              <a:rPr lang="en-US" altLang="ko-KR" b="1" dirty="0"/>
              <a:t> Layer </a:t>
            </a:r>
            <a:r>
              <a:rPr lang="ko-KR" altLang="en-US" b="1" dirty="0"/>
              <a:t>유지 </a:t>
            </a:r>
            <a:r>
              <a:rPr lang="en-US" altLang="ko-KR" b="1" dirty="0"/>
              <a:t>+ Tiny FPN +  channel align</a:t>
            </a:r>
            <a:r>
              <a:rPr lang="ko-KR" altLang="en-US" b="1" dirty="0"/>
              <a:t>을 위해 </a:t>
            </a:r>
            <a:r>
              <a:rPr lang="en-US" altLang="ko-KR" b="1" dirty="0"/>
              <a:t>Projection Layer </a:t>
            </a:r>
            <a:r>
              <a:rPr lang="ko-KR" altLang="en-US" b="1" dirty="0"/>
              <a:t>사용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604311-0A89-2104-458D-E135EC60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11" y="5157979"/>
            <a:ext cx="574437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7D37B-ACF4-351D-ED28-A51CA21A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A1FF2-4C33-8E35-1698-7C3EB21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Prompt-in-the</a:t>
            </a:r>
            <a:r>
              <a:rPr lang="ko-KR" altLang="en-US" dirty="0"/>
              <a:t> </a:t>
            </a:r>
            <a:r>
              <a:rPr lang="en-US" altLang="ko-KR" dirty="0"/>
              <a:t>loop KD(Prompt-KD)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C183F-C172-31E7-6770-1C3E4960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EAA6C-9D0F-4A19-C50D-EF69FA68BDA9}"/>
              </a:ext>
            </a:extLst>
          </p:cNvPr>
          <p:cNvSpPr txBox="1"/>
          <p:nvPr/>
        </p:nvSpPr>
        <p:spPr>
          <a:xfrm>
            <a:off x="170551" y="1312285"/>
            <a:ext cx="12021437" cy="41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Idea 1. Prompt-in-the loop Knowledge Distillation(Prompt-KD) </a:t>
            </a:r>
            <a:r>
              <a:rPr lang="ko-KR" altLang="en-US" sz="2000" b="1" dirty="0"/>
              <a:t>기법 적용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등장 배경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더 긴 </a:t>
            </a:r>
            <a:r>
              <a:rPr lang="en-US" altLang="ko-KR" sz="2000" b="1" dirty="0"/>
              <a:t>Schedule </a:t>
            </a:r>
            <a:r>
              <a:rPr lang="ko-KR" altLang="en-US" sz="2000" b="1" dirty="0"/>
              <a:t>과정이나 </a:t>
            </a:r>
            <a:r>
              <a:rPr lang="en-US" altLang="ko-KR" sz="2000" b="1" dirty="0"/>
              <a:t>Dense Prediction</a:t>
            </a:r>
            <a:r>
              <a:rPr lang="ko-KR" altLang="en-US" sz="2000" b="1" dirty="0"/>
              <a:t>을 위한 </a:t>
            </a:r>
            <a:r>
              <a:rPr lang="en-US" altLang="ko-KR" sz="2000" b="1" dirty="0"/>
              <a:t>Distillation Loss</a:t>
            </a:r>
            <a:r>
              <a:rPr lang="ko-KR" altLang="en-US" sz="2000" b="1" dirty="0"/>
              <a:t>를 사용해도 성능 향상이 되지 않음 → </a:t>
            </a:r>
            <a:r>
              <a:rPr lang="en-US" altLang="ko-KR" sz="2000" b="1" dirty="0">
                <a:solidFill>
                  <a:srgbClr val="FF0000"/>
                </a:solidFill>
              </a:rPr>
              <a:t>Distillation </a:t>
            </a:r>
            <a:r>
              <a:rPr lang="ko-KR" altLang="en-US" sz="2000" b="1" dirty="0">
                <a:solidFill>
                  <a:srgbClr val="FF0000"/>
                </a:solidFill>
              </a:rPr>
              <a:t>과정에서 프롬프트를 고려</a:t>
            </a: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/>
              <a:t>목표 전략 </a:t>
            </a:r>
            <a:r>
              <a:rPr lang="en-US" altLang="ko-KR" sz="2000" b="1" dirty="0"/>
              <a:t>: 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b="1" dirty="0"/>
              <a:t>- </a:t>
            </a:r>
            <a:r>
              <a:rPr lang="ko-KR" altLang="en-US" b="1" dirty="0"/>
              <a:t>초기 프롬프트</a:t>
            </a:r>
            <a:r>
              <a:rPr lang="en-US" altLang="ko-KR" b="1" dirty="0"/>
              <a:t>(point</a:t>
            </a:r>
            <a:r>
              <a:rPr lang="ko-KR" altLang="en-US" b="1" dirty="0"/>
              <a:t>나 </a:t>
            </a:r>
            <a:r>
              <a:rPr lang="en-US" altLang="ko-KR" b="1" dirty="0"/>
              <a:t>box)</a:t>
            </a:r>
            <a:r>
              <a:rPr lang="ko-KR" altLang="en-US" b="1" dirty="0"/>
              <a:t>에서 동적으로 다양한 프롬프트 생성</a:t>
            </a:r>
            <a:endParaRPr lang="en-US" altLang="ko-KR" b="1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b="1" dirty="0"/>
              <a:t>- Student Model</a:t>
            </a:r>
            <a:r>
              <a:rPr lang="ko-KR" altLang="en-US" b="1" dirty="0"/>
              <a:t>에서 부정확한 결과를 보이는 영역을 정확히 식별</a:t>
            </a:r>
            <a:endParaRPr lang="en-US" altLang="ko-KR" b="1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b="1" dirty="0"/>
              <a:t>- Teacher Model</a:t>
            </a:r>
            <a:r>
              <a:rPr lang="ko-KR" altLang="en-US" b="1" dirty="0"/>
              <a:t>에서 고품질 </a:t>
            </a:r>
            <a:r>
              <a:rPr lang="en-US" altLang="ko-KR" b="1" dirty="0"/>
              <a:t>mask </a:t>
            </a:r>
            <a:r>
              <a:rPr lang="ko-KR" altLang="en-US" b="1" dirty="0"/>
              <a:t>생성을 유도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231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3DFA6-1D90-3079-0D8E-58D74F04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70194-8BFE-ED6E-BBCE-4B7BC33F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Prompt-in-the</a:t>
            </a:r>
            <a:r>
              <a:rPr lang="ko-KR" altLang="en-US" dirty="0"/>
              <a:t> </a:t>
            </a:r>
            <a:r>
              <a:rPr lang="en-US" altLang="ko-KR" dirty="0"/>
              <a:t>loop KD(Prompt-KD)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2CE7D-04A8-A90B-6A86-5209DE40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A5A32-56C5-60F0-DEAE-0C54FE3D7A1C}"/>
              </a:ext>
            </a:extLst>
          </p:cNvPr>
          <p:cNvSpPr txBox="1"/>
          <p:nvPr/>
        </p:nvSpPr>
        <p:spPr>
          <a:xfrm>
            <a:off x="170551" y="1312285"/>
            <a:ext cx="12021437" cy="2581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과정</a:t>
            </a:r>
            <a:r>
              <a:rPr lang="en-US" altLang="ko-KR" sz="2400" b="1" dirty="0"/>
              <a:t>(1)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 SA-1B </a:t>
            </a:r>
            <a:r>
              <a:rPr lang="ko-KR" altLang="en-US" sz="2000" b="1" dirty="0"/>
              <a:t>데이터셋에서 제공된 </a:t>
            </a:r>
            <a:r>
              <a:rPr lang="en-US" altLang="ko-KR" sz="2000" b="1" dirty="0"/>
              <a:t>initial prompt(box/point) </a:t>
            </a:r>
            <a:r>
              <a:rPr lang="ko-KR" altLang="en-US" sz="2000" b="1" dirty="0"/>
              <a:t>중 동일한 확률로 랜덤하게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 선택</a:t>
            </a:r>
            <a:endParaRPr lang="en-US" altLang="ko-KR" sz="2000" b="1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Teacher Model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Student Model</a:t>
            </a:r>
            <a:r>
              <a:rPr lang="ko-KR" altLang="en-US" sz="2000" b="1" dirty="0"/>
              <a:t>의 </a:t>
            </a:r>
            <a:r>
              <a:rPr lang="ko-KR" altLang="en-US" sz="2000" b="1" dirty="0" err="1"/>
              <a:t>디코더에</a:t>
            </a:r>
            <a:r>
              <a:rPr lang="ko-KR" altLang="en-US" sz="2000" b="1" dirty="0"/>
              <a:t> 입력</a:t>
            </a:r>
            <a:endParaRPr lang="en-US" altLang="ko-KR" sz="2000" b="1" dirty="0"/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Teacher Model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 Student Model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Mask Prediction</a:t>
            </a:r>
            <a:r>
              <a:rPr lang="ko-KR" altLang="en-US" sz="2000" b="1" dirty="0"/>
              <a:t>이 불일치 하는 영역 식별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3148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9AE59-7651-35B0-FA5D-E4F6F7E4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8AE1-F489-C7C8-7D63-682C9C1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Prompt-in-the</a:t>
            </a:r>
            <a:r>
              <a:rPr lang="ko-KR" altLang="en-US" dirty="0"/>
              <a:t> </a:t>
            </a:r>
            <a:r>
              <a:rPr lang="en-US" altLang="ko-KR" dirty="0"/>
              <a:t>loop KD(Prompt-KD)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0C520-0BF9-87A9-F5C9-8860BC29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FB047-8C17-CD5C-92FA-4E813EBB6F18}"/>
              </a:ext>
            </a:extLst>
          </p:cNvPr>
          <p:cNvSpPr txBox="1"/>
          <p:nvPr/>
        </p:nvSpPr>
        <p:spPr>
          <a:xfrm>
            <a:off x="170551" y="1312285"/>
            <a:ext cx="12021437" cy="442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과정</a:t>
            </a:r>
            <a:r>
              <a:rPr lang="en-US" altLang="ko-KR" sz="2400" b="1" dirty="0"/>
              <a:t>(2)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Teacher Model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Output</a:t>
            </a:r>
            <a:r>
              <a:rPr lang="ko-KR" altLang="en-US" sz="2000" b="1" dirty="0"/>
              <a:t>을 </a:t>
            </a:r>
            <a:r>
              <a:rPr lang="en-US" altLang="ko-KR" sz="2000" b="1" dirty="0"/>
              <a:t>Reference</a:t>
            </a:r>
            <a:r>
              <a:rPr lang="ko-KR" altLang="en-US" sz="2000" b="1" dirty="0"/>
              <a:t>로 삼아 새로운 </a:t>
            </a:r>
            <a:r>
              <a:rPr lang="en-US" altLang="ko-KR" sz="2000" b="1" dirty="0"/>
              <a:t>Prompt Sampling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ko-KR" sz="2000" b="1" dirty="0"/>
              <a:t>(ex. False Negative Area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Positive Point </a:t>
            </a:r>
            <a:r>
              <a:rPr lang="ko-KR" altLang="en-US" sz="2000" b="1" dirty="0"/>
              <a:t>추가 </a:t>
            </a:r>
            <a:r>
              <a:rPr lang="en-US" altLang="ko-KR" sz="2000" b="1" dirty="0"/>
              <a:t>= </a:t>
            </a:r>
            <a:r>
              <a:rPr lang="ko-KR" altLang="en-US" sz="2000" b="1" dirty="0"/>
              <a:t>모델이 예측 실패한 정답 영역에 </a:t>
            </a:r>
            <a:r>
              <a:rPr lang="en-US" altLang="ko-KR" sz="2000" b="1" dirty="0"/>
              <a:t>positive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point</a:t>
            </a:r>
            <a:r>
              <a:rPr lang="ko-KR" altLang="en-US" sz="2000" b="1" dirty="0"/>
              <a:t>를 추가하여 마스크 생성시 필요함을 알림</a:t>
            </a:r>
            <a:r>
              <a:rPr lang="en-US" altLang="ko-KR" sz="2000" b="1" dirty="0"/>
              <a:t>)</a:t>
            </a:r>
          </a:p>
          <a:p>
            <a:pPr lvl="2">
              <a:lnSpc>
                <a:spcPct val="200000"/>
              </a:lnSpc>
              <a:defRPr/>
            </a:pPr>
            <a:r>
              <a:rPr lang="en-US" altLang="ko-KR" sz="2000" b="1" dirty="0"/>
              <a:t>(ex. False Positive Area 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Negative Point </a:t>
            </a:r>
            <a:r>
              <a:rPr lang="ko-KR" altLang="en-US" sz="2000" b="1" dirty="0"/>
              <a:t>추가 </a:t>
            </a:r>
            <a:r>
              <a:rPr lang="en-US" altLang="ko-KR" sz="2000" b="1" dirty="0"/>
              <a:t>= </a:t>
            </a:r>
            <a:r>
              <a:rPr lang="ko-KR" altLang="en-US" sz="2000" b="1" dirty="0"/>
              <a:t>모델이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정답이라고 잘못 예측한 오답 영역에 </a:t>
            </a:r>
            <a:r>
              <a:rPr lang="en-US" altLang="ko-KR" sz="2000" b="1" dirty="0"/>
              <a:t>negative point </a:t>
            </a:r>
            <a:r>
              <a:rPr lang="ko-KR" altLang="en-US" sz="2000" b="1" dirty="0"/>
              <a:t>추가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200000"/>
              </a:lnSpc>
              <a:defRPr/>
            </a:pPr>
            <a:r>
              <a:rPr lang="en-US" altLang="ko-KR" sz="2000" b="1" dirty="0"/>
              <a:t>- Sampling</a:t>
            </a:r>
            <a:r>
              <a:rPr lang="ko-KR" altLang="en-US" sz="2000" b="1" dirty="0"/>
              <a:t>된 새로운 </a:t>
            </a:r>
            <a:r>
              <a:rPr lang="en-US" altLang="ko-KR" sz="2000" b="1" dirty="0"/>
              <a:t>Point</a:t>
            </a:r>
            <a:r>
              <a:rPr lang="ko-KR" altLang="en-US" sz="2000" b="1" dirty="0"/>
              <a:t>와 기존 프롬프트를 결합하여 </a:t>
            </a:r>
            <a:r>
              <a:rPr lang="en-US" altLang="ko-KR" sz="2000" b="1" dirty="0"/>
              <a:t>iteration decoding</a:t>
            </a:r>
            <a:r>
              <a:rPr lang="ko-KR" altLang="en-US" sz="2000" b="1" dirty="0"/>
              <a:t>에 적용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73310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CD2D-8F98-994A-4FE1-F9DABDC2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3D2DF-D422-3D44-4F65-689D4B25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CNN-Based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96D7C2-D0AF-E2FC-3C9D-5AFCDA7C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056B4-1788-07AC-1163-674004EB19F3}"/>
              </a:ext>
            </a:extLst>
          </p:cNvPr>
          <p:cNvSpPr txBox="1"/>
          <p:nvPr/>
        </p:nvSpPr>
        <p:spPr>
          <a:xfrm>
            <a:off x="170551" y="1312285"/>
            <a:ext cx="12021437" cy="245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SAM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Image Encoder </a:t>
            </a:r>
            <a:r>
              <a:rPr lang="ko-KR" altLang="en-US" sz="2000" b="1" dirty="0"/>
              <a:t>부분을 </a:t>
            </a:r>
            <a:r>
              <a:rPr lang="en-US" altLang="ko-KR" sz="2000" b="1" dirty="0"/>
              <a:t>CNN-based Architecture, </a:t>
            </a:r>
            <a:r>
              <a:rPr lang="en-US" altLang="ko-KR" sz="2000" b="1" dirty="0" err="1"/>
              <a:t>ViT</a:t>
            </a:r>
            <a:r>
              <a:rPr lang="en-US" altLang="ko-KR" sz="2000" b="1" dirty="0"/>
              <a:t>-Based Architecture, Hybrid Architecture </a:t>
            </a:r>
            <a:r>
              <a:rPr lang="ko-KR" altLang="en-US" sz="2000" b="1" dirty="0"/>
              <a:t>등으로 변경하여 실험한 결과 </a:t>
            </a:r>
            <a:r>
              <a:rPr lang="en-US" altLang="ko-KR" sz="2000" b="1" dirty="0"/>
              <a:t>CNN-Based Architecture</a:t>
            </a:r>
            <a:r>
              <a:rPr lang="ko-KR" altLang="en-US" sz="2000" b="1" dirty="0"/>
              <a:t>인 </a:t>
            </a:r>
            <a:r>
              <a:rPr lang="en-US" altLang="ko-KR" sz="2000" b="1" dirty="0"/>
              <a:t>RepViT-M1</a:t>
            </a:r>
            <a:r>
              <a:rPr lang="ko-KR" altLang="en-US" sz="2000" b="1" dirty="0"/>
              <a:t>이 가장 </a:t>
            </a:r>
            <a:r>
              <a:rPr lang="en-US" altLang="ko-KR" sz="2000" b="1" dirty="0"/>
              <a:t>Edge-Device</a:t>
            </a:r>
            <a:r>
              <a:rPr lang="ko-KR" altLang="en-US" sz="2000" b="1" dirty="0"/>
              <a:t>와 친화적</a:t>
            </a:r>
            <a:r>
              <a:rPr lang="en-US" altLang="ko-KR" sz="2000" b="1" dirty="0"/>
              <a:t>(Edge-Device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AI </a:t>
            </a:r>
            <a:r>
              <a:rPr lang="ko-KR" altLang="en-US" sz="2000" b="1" dirty="0"/>
              <a:t>가속기 설계가 </a:t>
            </a:r>
            <a:r>
              <a:rPr lang="en-US" altLang="ko-KR" sz="2000" b="1" dirty="0"/>
              <a:t>CNN</a:t>
            </a:r>
            <a:r>
              <a:rPr lang="ko-KR" altLang="en-US" sz="2000" b="1" dirty="0"/>
              <a:t>에 더 효과적이고 최적화</a:t>
            </a:r>
            <a:r>
              <a:rPr lang="en-US" altLang="ko-KR" sz="20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b="1" dirty="0"/>
              <a:t>CNN-Based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RepViT-M1 </a:t>
            </a:r>
            <a:r>
              <a:rPr lang="ko-KR" altLang="en-US" sz="2000" b="1" dirty="0"/>
              <a:t>모델을 사용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717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32998</TotalTime>
  <Words>744</Words>
  <Application>Microsoft Office PowerPoint</Application>
  <PresentationFormat>와이드스크린</PresentationFormat>
  <Paragraphs>88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EdgeSAM EdgeSAM: Prompt-In-the-Loop Distillation for On-Device Deployment of SAM (2023) </vt:lpstr>
      <vt:lpstr>진행 상황</vt:lpstr>
      <vt:lpstr>EdgeSAM</vt:lpstr>
      <vt:lpstr>EdgeSAM</vt:lpstr>
      <vt:lpstr>MobileSAM vs EdgeSAM</vt:lpstr>
      <vt:lpstr>Prompt-in-the loop KD(Prompt-KD)</vt:lpstr>
      <vt:lpstr>Prompt-in-the loop KD(Prompt-KD)</vt:lpstr>
      <vt:lpstr>Prompt-in-the loop KD(Prompt-KD)</vt:lpstr>
      <vt:lpstr>CNN-Based Architecture</vt:lpstr>
      <vt:lpstr>Distillation 과정 변화</vt:lpstr>
      <vt:lpstr>lightweight module - RPN</vt:lpstr>
      <vt:lpstr>Training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1313</cp:revision>
  <dcterms:created xsi:type="dcterms:W3CDTF">2023-03-06T16:32:37Z</dcterms:created>
  <dcterms:modified xsi:type="dcterms:W3CDTF">2025-02-19T07:14:26Z</dcterms:modified>
</cp:coreProperties>
</file>