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74" r:id="rId3"/>
    <p:sldId id="279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599C-F2E9-4911-9190-242626898C74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2BAB5-D277-44E4-A16C-ADF8C2940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8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2BAB5-D277-44E4-A16C-ADF8C29405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4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2BAB5-D277-44E4-A16C-ADF8C294058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3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47CE-1303-6C6C-9158-3687DBB1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2DF3D3-FA3F-662E-B542-8E4DF2BFD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465D8-5EDD-AD94-D1C9-6CFD8BC6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D5C8F-B257-FA19-E5B7-C7F82DB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DFE9-3547-4592-C2F0-2CF4F3CA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25875-00C1-C8C8-3E0E-6449AED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092FC-947D-A814-FCB3-79E4DE54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B5605-71DE-B48F-8A55-C76114F2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97348-FCFB-AEE9-B7B1-FE1BEB28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56CD-526F-9F7C-E5E1-23410AE6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81415-2B45-935E-EDCC-C5A2B6BF8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B1877-6FC4-418E-F8DA-EF00D260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13F6-8F21-CBF3-5465-7C95EC43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B130D-193F-A8C0-ACC5-14D3660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E431-8DF3-D411-5A2E-2A44D883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1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5EB8-96BB-94F8-CB17-8A4AAFC4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266F9-5F1C-32CA-C66E-0008D73C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EC45B-DE9D-5774-6034-649877A3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F06DD-76A5-1451-508A-CA9E5E9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2E10-8A28-68B1-B1C1-FF91344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3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9399-1BF2-F65C-EA9C-4F81F4CA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96772-6BE3-F0D3-D8D8-13FA28CE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5EA4D-5F7F-5542-9374-D44E154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0BD45-FD8E-11CF-47B0-8BF5093C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624A4-D124-ED22-B360-3391E96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8F8A-A27D-F938-D098-89421396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60E17-4550-DD76-2941-9146CF52F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4919B-0A86-41D1-AEDE-7BFAAE36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05928-DAED-1FDC-8D35-BBBCFB6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61008-D1A5-8F72-E5F5-B6208548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6ABC3-619C-80BD-5C41-AAA90DC2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6761-7ABB-B916-160F-0FA6D63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C021A-EDE5-9CC2-9134-5CD2479A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B86E0-71AF-B5C5-C2CC-6906B95A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FA079-2AE1-D29A-809A-6089160E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EC4F0-F4B7-A1D7-7EB0-1EBF8CA0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96D2F-8DF3-B91D-6296-1C00E5BB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8E03B-D612-8A98-EE4B-C7353491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BF2E6-2662-3B8D-942C-0DE062FE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66C7-AB84-4F0F-C18A-8EBC694F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2B84F-C613-07CF-31ED-70BEFE8E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3EEAB3-F6FB-8C35-C973-B36BF90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0243E-50B9-70BE-10F5-A14AFCEF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B27641-0980-772B-6502-C3D3B029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55A2A-2613-B0F5-AEA9-C0D2879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B0BB7-480A-B25C-1532-258BEB7C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6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4D151-C445-D2F7-09FB-E4B11850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CA6F8-714A-9139-31B8-61F33711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BDA26-43D7-E694-810B-1DCF2149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7F27E-E693-C04B-C3F3-1216FAE1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855CE-3E40-90C6-8BD2-7853E754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9590E-CAFF-A735-EAEF-E7FAF66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C9D0-DA8F-61D3-6265-41A5F657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8E80A-56B0-7ABA-891E-B1B1416F0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5E7C8-CC8F-F67E-894D-FE8058E6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4AA11-4CAE-B5A3-A918-15A2D658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2B5C0-FDFA-9D27-824D-775007C7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8E784-9B85-53E0-5E98-EEF0E69D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29C78-DDD6-0013-2E66-566FB11E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AB15C-71D7-B7DA-CD4E-973894EF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58C7-8DD0-91A9-F0F7-D0EBA92B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A5B11-1190-496B-A53B-800D82008AA8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B8F2B-8AAA-22D2-A67C-CC6FEFBE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55279-D3B8-1CBC-EE81-99A96BC6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1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BNU-AILAB/XNOR-Net/blob/main/main.p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>
            <a:off x="8072210" y="4899420"/>
            <a:ext cx="45719" cy="877174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565533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chemeClr val="bg1"/>
                </a:solidFill>
              </a:rPr>
              <a:t>XNOR-NET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DF0FD0-AE43-D8BA-6949-09B3ADA5D125}"/>
              </a:ext>
            </a:extLst>
          </p:cNvPr>
          <p:cNvSpPr>
            <a:spLocks noGrp="1"/>
          </p:cNvSpPr>
          <p:nvPr/>
        </p:nvSpPr>
        <p:spPr>
          <a:xfrm>
            <a:off x="10128069" y="1936813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2024</a:t>
            </a:r>
            <a:r>
              <a:rPr lang="ko-KR" altLang="en-US" sz="2000" b="1" dirty="0">
                <a:solidFill>
                  <a:srgbClr val="002C62"/>
                </a:solidFill>
              </a:rPr>
              <a:t>년 </a:t>
            </a:r>
            <a:r>
              <a:rPr lang="en-US" altLang="ko-KR" sz="2000" b="1" dirty="0">
                <a:solidFill>
                  <a:srgbClr val="002C62"/>
                </a:solidFill>
              </a:rPr>
              <a:t>7</a:t>
            </a:r>
            <a:r>
              <a:rPr lang="ko-KR" altLang="en-US" sz="2000" b="1" dirty="0">
                <a:solidFill>
                  <a:srgbClr val="002C62"/>
                </a:solidFill>
              </a:rPr>
              <a:t>월 </a:t>
            </a:r>
            <a:r>
              <a:rPr lang="en-US" altLang="ko-KR" sz="2000" b="1" dirty="0">
                <a:solidFill>
                  <a:srgbClr val="002C62"/>
                </a:solidFill>
              </a:rPr>
              <a:t>1</a:t>
            </a:r>
            <a:r>
              <a:rPr lang="ko-KR" altLang="en-US" sz="2000" b="1" dirty="0">
                <a:solidFill>
                  <a:srgbClr val="002C62"/>
                </a:solidFill>
              </a:rPr>
              <a:t>일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F33964C-3655-DCC2-96B2-C25D1ECD2A05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B815133</a:t>
            </a:r>
            <a:r>
              <a:rPr lang="ko-KR" altLang="en-US" sz="2000" b="1" dirty="0">
                <a:solidFill>
                  <a:srgbClr val="002C62"/>
                </a:solidFill>
              </a:rPr>
              <a:t> 이성현</a:t>
            </a:r>
            <a:endParaRPr lang="en-US" altLang="ko-KR" sz="2000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AF4B1-42BD-E2EE-704A-E0C2E7C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3" y="1325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LeNet-5(XNOR-net </a:t>
            </a:r>
            <a:r>
              <a:rPr lang="ko-KR" altLang="en-US" sz="3200" dirty="0"/>
              <a:t>적용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EE931-0D80-575C-9C37-9823CE42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0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en-US" altLang="ko-KR" sz="1600" dirty="0" err="1"/>
              <a:t>BinActive</a:t>
            </a:r>
            <a:endParaRPr lang="en-US" altLang="ko-KR" sz="1600" dirty="0"/>
          </a:p>
          <a:p>
            <a:r>
              <a:rPr lang="en-US" altLang="ko-KR" sz="11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100" b="0" dirty="0" err="1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BinActiv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100" b="0" dirty="0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Function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11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1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forward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ctx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 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input=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input.sign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#input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을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-1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또는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로 이진화</a:t>
            </a:r>
            <a:endParaRPr lang="ko-KR" altLang="en-US" sz="11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11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input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11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1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Mean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cls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  .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11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torch.mean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input.</a:t>
            </a:r>
            <a:r>
              <a:rPr lang="en-US" altLang="ko-KR" sz="11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abs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(),</a:t>
            </a:r>
            <a:r>
              <a:rPr lang="en-US" altLang="ko-KR" sz="11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,keepdim=</a:t>
            </a:r>
            <a:r>
              <a:rPr lang="en-US" altLang="ko-KR" sz="11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 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입력의 절대값을 채널 차원에 따라 평균을 계산</a:t>
            </a:r>
            <a:endParaRPr lang="ko-KR" altLang="en-US" sz="11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11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1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backward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ctx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sz="11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grad_output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grad_input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grad_output.clone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</a:t>
            </a: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grad_input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[input.ge(</a:t>
            </a:r>
            <a:r>
              <a:rPr lang="en-US" altLang="ko-KR" sz="11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)]=</a:t>
            </a:r>
            <a:r>
              <a:rPr lang="en-US" altLang="ko-KR" sz="11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#input.ge(1)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는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 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텐서의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각 요소가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보다 크거나 같은지를 판단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조건을 만족하면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True)</a:t>
            </a:r>
            <a:endParaRPr lang="en-US" altLang="ko-KR" sz="11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grad_input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input.le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11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-1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)]=</a:t>
            </a:r>
            <a:r>
              <a:rPr lang="en-US" altLang="ko-KR" sz="11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 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#input.le(-1)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는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 </a:t>
            </a:r>
            <a:r>
              <a:rPr lang="ko-KR" altLang="en-US" sz="11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텐서의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각 요소가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-1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보다 작거나 같은지를 판단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ko-KR" altLang="en-US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조건을 만족하면 </a:t>
            </a:r>
            <a:r>
              <a:rPr lang="en-US" altLang="ko-KR" sz="11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True)</a:t>
            </a:r>
            <a:endParaRPr lang="en-US" altLang="ko-KR" sz="11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11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altLang="ko-KR" sz="11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11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grad_input</a:t>
            </a:r>
            <a:endParaRPr lang="en-US" altLang="ko-KR" sz="11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6DF2D-54E1-5E66-CF7E-FD0969FA3B14}"/>
              </a:ext>
            </a:extLst>
          </p:cNvPr>
          <p:cNvSpPr txBox="1"/>
          <p:nvPr/>
        </p:nvSpPr>
        <p:spPr>
          <a:xfrm>
            <a:off x="838200" y="5879951"/>
            <a:ext cx="882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https://github.com/CBNU-AILAB/XNOR-Net/blob/main/main.py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69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3EAC8-7B8F-A392-8B22-AF5E99FD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22169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LeNet-5(XNOR-net </a:t>
            </a:r>
            <a:r>
              <a:rPr lang="ko-KR" altLang="en-US" sz="3200" dirty="0"/>
              <a:t>적용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66867-689D-AA40-897F-68237C5D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sz="4000" dirty="0"/>
              <a:t>2. BinConv2d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BinConv2d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nn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</a:t>
            </a:r>
            <a:r>
              <a:rPr lang="en-US" altLang="ko-KR" b="0" dirty="0" err="1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Module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__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init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__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in_channels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out_channels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kernel_size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stride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padding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...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.conv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=nn.Conv2d(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in_channels,out_channels,kernel_size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kernel_size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forward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#block structure is 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BatchNorm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-&gt;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BinActiv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-&gt;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BinConv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-&gt;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Relu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-&gt;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MaxPool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x=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.bn(x)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#BatchNorm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A=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BinActiv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().Mean(x)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입력을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channel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기준으로 평균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x=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BinActive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(x)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#BinActiv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k=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torch.ones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.kernel_size,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.kernel_size).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mul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/(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.kernel_size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**</a:t>
            </a:r>
            <a:r>
              <a:rPr lang="en-US" altLang="ko-K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))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#out_channels and </a:t>
            </a:r>
            <a:r>
              <a:rPr lang="en-US" altLang="ko-KR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in_channels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are both 1.constrain kernel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K=F.conv2d(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A,k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</a:t>
            </a:r>
            <a:r>
              <a:rPr lang="en-US" altLang="ko-KR" dirty="0">
                <a:solidFill>
                  <a:srgbClr val="008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A conv k=K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x=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.conv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(x)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x=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torch.mul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x,K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x=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.relu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(x)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#Relu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output=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.pool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(x)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#MaxPool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output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19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23735-7EAC-89C1-1316-83EE8AAA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11977"/>
            <a:ext cx="10515600" cy="5976846"/>
          </a:xfrm>
        </p:spPr>
        <p:txBody>
          <a:bodyPr>
            <a:normAutofit fontScale="25000" lnSpcReduction="20000"/>
          </a:bodyPr>
          <a:lstStyle/>
          <a:p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class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__</a:t>
            </a:r>
            <a:r>
              <a:rPr lang="en-US" altLang="ko-KR" sz="44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init</a:t>
            </a:r>
            <a:r>
              <a:rPr lang="en-US" altLang="ko-KR" sz="44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__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...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WeightSave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#Real Value 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가진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Weights 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저장</a:t>
            </a:r>
            <a:endParaRPr lang="ko-KR" altLang="en-US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...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WeightBinarize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 </a:t>
            </a:r>
            <a:r>
              <a:rPr lang="en-US" altLang="ko-KR" sz="4400" dirty="0">
                <a:solidFill>
                  <a:srgbClr val="008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#Weights </a:t>
            </a:r>
            <a:r>
              <a:rPr lang="ko-KR" altLang="en-US" sz="4400" dirty="0">
                <a:solidFill>
                  <a:srgbClr val="008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이진화</a:t>
            </a:r>
            <a:endParaRPr lang="ko-KR" altLang="en-US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4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with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torch.no_grad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</a:t>
            </a:r>
            <a:r>
              <a:rPr lang="en-US" altLang="ko-KR" sz="4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index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range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.count_group_weights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n=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[index][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].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nelement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#n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은 </a:t>
            </a:r>
            <a:r>
              <a:rPr lang="ko-KR" altLang="en-US" sz="44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텐서의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모든 요소의 개수 </a:t>
            </a:r>
            <a:endParaRPr lang="ko-KR" altLang="en-US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dim_group_weights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[index]].size()</a:t>
            </a:r>
          </a:p>
          <a:p>
            <a:b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4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len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dim_group_weights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)==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: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#4D </a:t>
            </a:r>
            <a:r>
              <a:rPr lang="ko-KR" altLang="en-US" sz="44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텐서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4400" b="0" dirty="0" err="1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out_channels,in_channels,kernel_heights,kernel_width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  <a:endParaRPr lang="en-US" altLang="ko-KR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  alpha=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[index].norm(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,keepdim=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).</a:t>
            </a:r>
            <a:r>
              <a:rPr lang="en-US" altLang="ko-KR" sz="44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sum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,keepdim=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).</a:t>
            </a:r>
            <a:r>
              <a:rPr lang="en-US" altLang="ko-KR" sz="44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sum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keepdim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=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True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).div(n).expand(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dim_group_weights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[index]=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[index].sign()*alpha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#sign(W)*alpha 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의미</a:t>
            </a:r>
            <a:endParaRPr lang="ko-KR" altLang="en-US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WeightRestore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#Real Value 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가진 </a:t>
            </a:r>
            <a:r>
              <a:rPr lang="en-US" altLang="ko-KR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Weights </a:t>
            </a:r>
            <a:r>
              <a:rPr lang="ko-KR" altLang="en-US" sz="44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복원</a:t>
            </a:r>
            <a:endParaRPr lang="ko-KR" altLang="en-US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...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WeightGradient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 # </a:t>
            </a:r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가중치를 업데이트하기전에 수행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즉 </a:t>
            </a:r>
            <a:r>
              <a:rPr lang="ko-KR" altLang="en-US" sz="440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이진화된</a:t>
            </a:r>
            <a:r>
              <a:rPr lang="ko-KR" altLang="en-US" sz="44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가중치로 계산한 </a:t>
            </a:r>
            <a:r>
              <a:rPr lang="ko-KR" altLang="en-US" sz="4400" dirty="0" err="1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그래디언트를</a:t>
            </a:r>
            <a:r>
              <a:rPr lang="ko-KR" altLang="en-US" sz="44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수정한 단계</a:t>
            </a:r>
            <a:r>
              <a:rPr lang="ko-KR" altLang="en-US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endParaRPr lang="en-US" altLang="ko-KR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4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index </a:t>
            </a:r>
            <a:r>
              <a:rPr lang="en-US" altLang="ko-KR" sz="44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range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.count_group_weights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44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   	… 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       alpha[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[index].le(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-1.0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)]=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endParaRPr lang="en-US" altLang="ko-KR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4400" b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  alpha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ge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 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1.0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)]=</a:t>
            </a:r>
            <a:r>
              <a:rPr lang="en-US" altLang="ko-KR" sz="4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endParaRPr lang="en-US" altLang="ko-KR" sz="4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4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with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torch.no_grad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():</a:t>
            </a:r>
          </a:p>
          <a:p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  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[index].grad=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[index].grad/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n+</a:t>
            </a:r>
            <a:r>
              <a:rPr lang="en-US" altLang="ko-KR" sz="4400" b="0" dirty="0" err="1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self</a:t>
            </a:r>
            <a:r>
              <a:rPr lang="en-US" altLang="ko-KR" sz="44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.weight</a:t>
            </a:r>
            <a:r>
              <a:rPr lang="en-US" altLang="ko-KR" sz="4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[index].grad*alpha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15DA26-1F09-0294-8D87-7DB6A31A4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9" r="-94"/>
          <a:stretch/>
        </p:blipFill>
        <p:spPr>
          <a:xfrm>
            <a:off x="649941" y="6188823"/>
            <a:ext cx="310743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0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0314B-3F2E-7F3F-6848-230F5DC7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5087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Training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CE487-2B08-973C-BA95-4E8C88488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model = LeNet5_Bin()</a:t>
            </a:r>
          </a:p>
          <a:p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(model)</a:t>
            </a:r>
          </a:p>
          <a:p>
            <a:r>
              <a:rPr lang="en-US" altLang="ko-KR" sz="23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epoch </a:t>
            </a:r>
            <a:r>
              <a:rPr lang="en-US" altLang="ko-KR" sz="23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23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range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(params[</a:t>
            </a:r>
            <a:r>
              <a:rPr lang="en-US" altLang="ko-KR" sz="23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'epochs'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]):</a:t>
            </a: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23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training</a:t>
            </a:r>
            <a:endParaRPr lang="en-US" altLang="ko-KR" sz="23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altLang="ko-KR" sz="23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batch_idx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(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train_inputs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en-US" altLang="ko-KR" sz="23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altLang="ko-KR" sz="23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enumerate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train_loader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 </a:t>
            </a: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optimizer.zero_grad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WeightOperation.WeightSave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</a:t>
            </a: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WeightOperation.WeightBinarize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b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  predicted = model(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train_inputs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loss =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loss_fn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(predicted,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train_labels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loss.backward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</a:t>
            </a:r>
            <a:r>
              <a:rPr lang="en-US" altLang="ko-KR" sz="23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#graident</a:t>
            </a:r>
            <a:r>
              <a:rPr lang="ko-KR" altLang="en-US" sz="23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계산</a:t>
            </a:r>
            <a:endParaRPr lang="ko-KR" altLang="en-US" sz="23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ko-KR" altLang="en-US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ko-KR" altLang="en-US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WeightOperation.WeightRestore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</a:t>
            </a:r>
            <a:endParaRPr lang="ko-KR" altLang="en-US" sz="23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WeightOperation.WeightGradient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</a:t>
            </a:r>
            <a:endParaRPr lang="ko-KR" altLang="en-US" sz="23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ko-KR" altLang="en-US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    </a:t>
            </a:r>
            <a:r>
              <a:rPr lang="en-US" altLang="ko-KR" sz="23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optimizer.step</a:t>
            </a:r>
            <a:r>
              <a:rPr lang="en-US" altLang="ko-KR" sz="23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    </a:t>
            </a:r>
            <a:r>
              <a:rPr lang="en-US" altLang="ko-KR" sz="2300" b="0" dirty="0">
                <a:solidFill>
                  <a:srgbClr val="008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# weights update</a:t>
            </a:r>
            <a:endParaRPr lang="en-US" altLang="ko-KR" sz="23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4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9007-7397-13B0-E2ED-C6AC8DCA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54"/>
            <a:ext cx="10515600" cy="1347881"/>
          </a:xfrm>
        </p:spPr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graphicFrame>
        <p:nvGraphicFramePr>
          <p:cNvPr id="13" name="내용 개체 틀 12">
            <a:extLst>
              <a:ext uri="{FF2B5EF4-FFF2-40B4-BE49-F238E27FC236}">
                <a16:creationId xmlns:a16="http://schemas.microsoft.com/office/drawing/2014/main" id="{7CC9A3EF-224D-66A8-3889-CAF11B208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66836"/>
              </p:ext>
            </p:extLst>
          </p:nvPr>
        </p:nvGraphicFramePr>
        <p:xfrm>
          <a:off x="860612" y="1434353"/>
          <a:ext cx="8861616" cy="2723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872">
                  <a:extLst>
                    <a:ext uri="{9D8B030D-6E8A-4147-A177-3AD203B41FA5}">
                      <a16:colId xmlns:a16="http://schemas.microsoft.com/office/drawing/2014/main" val="3643116930"/>
                    </a:ext>
                  </a:extLst>
                </a:gridCol>
                <a:gridCol w="2953872">
                  <a:extLst>
                    <a:ext uri="{9D8B030D-6E8A-4147-A177-3AD203B41FA5}">
                      <a16:colId xmlns:a16="http://schemas.microsoft.com/office/drawing/2014/main" val="3630643843"/>
                    </a:ext>
                  </a:extLst>
                </a:gridCol>
                <a:gridCol w="2953872">
                  <a:extLst>
                    <a:ext uri="{9D8B030D-6E8A-4147-A177-3AD203B41FA5}">
                      <a16:colId xmlns:a16="http://schemas.microsoft.com/office/drawing/2014/main" val="2385413992"/>
                    </a:ext>
                  </a:extLst>
                </a:gridCol>
              </a:tblGrid>
              <a:tr h="373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LeNet_5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37841"/>
                  </a:ext>
                </a:extLst>
              </a:tr>
              <a:tr h="5757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variation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Top-1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Top-5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49273"/>
                  </a:ext>
                </a:extLst>
              </a:tr>
              <a:tr h="78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XNOR-Network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99.96%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17014"/>
                  </a:ext>
                </a:extLst>
              </a:tr>
              <a:tr h="993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Full-Precision 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98.46%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99.99%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71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1F2-41A4-57A9-F335-8CAE54B5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F4D72-757D-6F71-E831-2A03E472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2694735"/>
            <a:ext cx="10348144" cy="217066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XNOR-NET </a:t>
            </a:r>
            <a:r>
              <a:rPr lang="ko-KR" altLang="en-US" dirty="0"/>
              <a:t>정의와 구조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LeNet-5 code </a:t>
            </a:r>
            <a:r>
              <a:rPr lang="ko-KR" altLang="en-US" dirty="0"/>
              <a:t>분석</a:t>
            </a:r>
            <a:r>
              <a:rPr lang="en-US" altLang="ko-KR" dirty="0"/>
              <a:t>(XNOR-Net </a:t>
            </a:r>
            <a:r>
              <a:rPr lang="ko-KR" altLang="en-US" dirty="0"/>
              <a:t>적용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F9AA2-EC94-9545-700F-CC8812E56EF1}"/>
              </a:ext>
            </a:extLst>
          </p:cNvPr>
          <p:cNvSpPr txBox="1"/>
          <p:nvPr/>
        </p:nvSpPr>
        <p:spPr>
          <a:xfrm>
            <a:off x="370812" y="6231265"/>
            <a:ext cx="10221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XNOR-Net: ImageNet Classification Using Binary Convolutional Neural Networks). Mohammad </a:t>
            </a:r>
            <a:r>
              <a:rPr lang="en-US" altLang="ko-KR" sz="1100" dirty="0" err="1"/>
              <a:t>Rastegari</a:t>
            </a:r>
            <a:r>
              <a:rPr lang="en-US" altLang="ko-KR" sz="1100" dirty="0"/>
              <a:t>† , Vicente Ordonez† , Joseph Redmon∗ , Ali Farhadi†∗ Allen Institute for AI† , University of Washington∗   https://arxiv.org/abs/1603.05279 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CEF44-9698-66A0-EE08-63BB1986BC2E}"/>
              </a:ext>
            </a:extLst>
          </p:cNvPr>
          <p:cNvSpPr txBox="1"/>
          <p:nvPr/>
        </p:nvSpPr>
        <p:spPr>
          <a:xfrm>
            <a:off x="6400800" y="56308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94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85DAC-874E-C0F6-94A8-037368A1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2ABDEC-790C-21D8-03EC-41EA00D11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187" y="1476001"/>
            <a:ext cx="8435790" cy="4509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065B1-23CC-FD4F-6170-7083C342118E}"/>
              </a:ext>
            </a:extLst>
          </p:cNvPr>
          <p:cNvSpPr txBox="1"/>
          <p:nvPr/>
        </p:nvSpPr>
        <p:spPr>
          <a:xfrm>
            <a:off x="968187" y="6051176"/>
            <a:ext cx="843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window</a:t>
            </a:r>
            <a:r>
              <a:rPr lang="ko-KR" altLang="en-US" dirty="0"/>
              <a:t>를 길게 </a:t>
            </a:r>
            <a:r>
              <a:rPr lang="ko-KR" altLang="en-US" dirty="0" err="1"/>
              <a:t>펄쳐서</a:t>
            </a:r>
            <a:r>
              <a:rPr lang="en-US" altLang="ko-KR" dirty="0"/>
              <a:t>(im2col)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9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63676-9B31-F11F-353E-71AB841B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XNOR-Net</a:t>
            </a:r>
            <a:r>
              <a:rPr lang="ko-KR" altLang="en-US" sz="2800" dirty="0"/>
              <a:t>이란</a:t>
            </a:r>
            <a:r>
              <a:rPr lang="en-US" altLang="ko-KR" sz="2800" dirty="0"/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40C6B-EA51-D168-CE6C-8070CC7F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CNN-based recognition systems need large amount of memory and computational power</a:t>
            </a:r>
          </a:p>
          <a:p>
            <a:r>
              <a:rPr lang="en-US" altLang="ko-KR" sz="2400" dirty="0"/>
              <a:t>Binarize the weights and the inputs values, so convolutions can be estimated by only addition and subtraction(without multiplication)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DD468D-4DBD-E972-4500-E87939D5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08" y="3429000"/>
            <a:ext cx="7697033" cy="2420915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0E001C4-4511-86AE-30E8-18AB6288D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60642"/>
              </p:ext>
            </p:extLst>
          </p:nvPr>
        </p:nvGraphicFramePr>
        <p:xfrm>
          <a:off x="8901953" y="4574910"/>
          <a:ext cx="329004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82">
                  <a:extLst>
                    <a:ext uri="{9D8B030D-6E8A-4147-A177-3AD203B41FA5}">
                      <a16:colId xmlns:a16="http://schemas.microsoft.com/office/drawing/2014/main" val="1587585646"/>
                    </a:ext>
                  </a:extLst>
                </a:gridCol>
                <a:gridCol w="1096682">
                  <a:extLst>
                    <a:ext uri="{9D8B030D-6E8A-4147-A177-3AD203B41FA5}">
                      <a16:colId xmlns:a16="http://schemas.microsoft.com/office/drawing/2014/main" val="11322830"/>
                    </a:ext>
                  </a:extLst>
                </a:gridCol>
                <a:gridCol w="1096682">
                  <a:extLst>
                    <a:ext uri="{9D8B030D-6E8A-4147-A177-3AD203B41FA5}">
                      <a16:colId xmlns:a16="http://schemas.microsoft.com/office/drawing/2014/main" val="2338626361"/>
                    </a:ext>
                  </a:extLst>
                </a:gridCol>
              </a:tblGrid>
              <a:tr h="339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XNOR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24418"/>
                  </a:ext>
                </a:extLst>
              </a:tr>
              <a:tr h="339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097464"/>
                  </a:ext>
                </a:extLst>
              </a:tr>
              <a:tr h="339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20740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891D8EC3-5908-3F12-FF86-6FD123DB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374" y="2779990"/>
            <a:ext cx="1358225" cy="17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E363D-A13C-1FEA-882D-ACBD1776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Binary-Weight-Networks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FEA37BB-17D6-78B8-064F-0A99646F0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590" y="1932671"/>
            <a:ext cx="1647049" cy="4250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0A4A0-3A2C-C4FE-DC96-6EFA9A43DBD1}"/>
              </a:ext>
            </a:extLst>
          </p:cNvPr>
          <p:cNvSpPr txBox="1"/>
          <p:nvPr/>
        </p:nvSpPr>
        <p:spPr>
          <a:xfrm>
            <a:off x="838200" y="1801906"/>
            <a:ext cx="9354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 : the real-value weight filter, B: binary filter B ∈{+1,-1}c*w*h, </a:t>
            </a:r>
            <a:r>
              <a:rPr lang="el-GR" altLang="ko-KR" dirty="0"/>
              <a:t>α</a:t>
            </a:r>
            <a:r>
              <a:rPr lang="en-US" altLang="ko-KR" dirty="0"/>
              <a:t> : scaling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 convolutional can be approximated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   indicates a convolution without any multiplications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Estimating binary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can find optimal W and a(alpha) by minimizing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B= </a:t>
            </a:r>
          </a:p>
          <a:p>
            <a:r>
              <a:rPr lang="en-US" altLang="ko-KR" dirty="0"/>
              <a:t>( sign(Wi 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보다 크거나 같으면 </a:t>
            </a:r>
            <a:r>
              <a:rPr lang="en-US" altLang="ko-KR" dirty="0"/>
              <a:t>Bi=1, 0</a:t>
            </a:r>
            <a:r>
              <a:rPr lang="ko-KR" altLang="en-US" dirty="0"/>
              <a:t>보다 작으면 </a:t>
            </a:r>
            <a:r>
              <a:rPr lang="en-US" altLang="ko-KR" dirty="0"/>
              <a:t>Bi=-1)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α=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(Weights</a:t>
            </a:r>
            <a:r>
              <a:rPr lang="ko-KR" altLang="en-US" dirty="0"/>
              <a:t> 절대값의 총합</a:t>
            </a:r>
            <a:r>
              <a:rPr lang="en-US" altLang="ko-KR" dirty="0"/>
              <a:t>/ weights</a:t>
            </a:r>
            <a:r>
              <a:rPr lang="ko-KR" altLang="en-US" dirty="0"/>
              <a:t>의 수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6BE91C-981D-C1D0-B114-BDA91D51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35" y="2628473"/>
            <a:ext cx="1876687" cy="333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3556B-92F6-D0DD-CA9A-43A1E11EA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25" y="2928762"/>
            <a:ext cx="316200" cy="33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A69CE9-65E7-49A3-D405-7DA315828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976" y="3715105"/>
            <a:ext cx="2324424" cy="362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9BE8FC-E45E-F06E-4990-B2ED74A1A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434" y="4005388"/>
            <a:ext cx="866896" cy="2953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7C4C2E-EEA1-611E-BACE-1071C1098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0918" y="4751409"/>
            <a:ext cx="876422" cy="56205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55492A-8E12-0387-1B8B-6D394C054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2988" y="5312485"/>
            <a:ext cx="6413331" cy="52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4AF75-F87A-2B9B-B4FC-D1219637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Binarize both weight and 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6974C-F27A-40D1-331D-C40ABBC39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6657"/>
          </a:xfrm>
        </p:spPr>
        <p:txBody>
          <a:bodyPr/>
          <a:lstStyle/>
          <a:p>
            <a:r>
              <a:rPr lang="en-US" altLang="ko-KR" dirty="0"/>
              <a:t>Approximation of X=βH and W=</a:t>
            </a:r>
            <a:r>
              <a:rPr lang="el-GR" altLang="ko-KR" dirty="0"/>
              <a:t>α</a:t>
            </a:r>
            <a:r>
              <a:rPr lang="en-US" altLang="ko-KR" dirty="0"/>
              <a:t>B where H,B ∈{+1,-1}^n</a:t>
            </a:r>
          </a:p>
          <a:p>
            <a:r>
              <a:rPr lang="en-US" altLang="ko-KR" dirty="0"/>
              <a:t>We can find optimal </a:t>
            </a:r>
            <a:r>
              <a:rPr lang="el-GR" altLang="ko-KR" dirty="0"/>
              <a:t>α</a:t>
            </a:r>
            <a:r>
              <a:rPr lang="en-US" altLang="ko-KR" dirty="0"/>
              <a:t> ,B, β and H by minimizing 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(Approximation is done with the independency between Xi and the Wi)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87769-CFF3-A277-A831-6CD98E0A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31" y="2847037"/>
            <a:ext cx="3028486" cy="380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972B8F-69A9-18F7-53BD-BD21916F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46" y="3362232"/>
            <a:ext cx="6024554" cy="4746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5F8430-2514-6DA3-36CE-2BB7CAB6A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446" y="3836894"/>
            <a:ext cx="6306430" cy="685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100667F-E91D-1582-0CA0-47E5CACE9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986" y="5199377"/>
            <a:ext cx="9415729" cy="12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5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F106F-21A8-8643-F416-2E60B118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906" y="0"/>
            <a:ext cx="10515600" cy="1325563"/>
          </a:xfrm>
        </p:spPr>
        <p:txBody>
          <a:bodyPr/>
          <a:lstStyle/>
          <a:p>
            <a:r>
              <a:rPr lang="en-US" altLang="ko-KR" dirty="0"/>
              <a:t>XNOR-Networks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E835C4-209C-5E02-3346-E43D99AE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6482" y="933659"/>
            <a:ext cx="9767047" cy="4572067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13A262-AEFE-8F9E-5D40-0578988CB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2" y="5505726"/>
            <a:ext cx="6763694" cy="952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F07C7B-5ACA-4F00-2F28-A91BECF17A47}"/>
              </a:ext>
            </a:extLst>
          </p:cNvPr>
          <p:cNvSpPr txBox="1"/>
          <p:nvPr/>
        </p:nvSpPr>
        <p:spPr>
          <a:xfrm>
            <a:off x="7620000" y="5505726"/>
            <a:ext cx="2913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Multiplications</a:t>
            </a:r>
            <a:r>
              <a:rPr lang="ko-KR" altLang="en-US" dirty="0"/>
              <a:t>이 늘어나지만 </a:t>
            </a:r>
            <a:r>
              <a:rPr lang="en-US" altLang="ko-KR" dirty="0"/>
              <a:t>Sums</a:t>
            </a:r>
            <a:r>
              <a:rPr lang="ko-KR" altLang="en-US" dirty="0"/>
              <a:t>을 많이 줄일 수 있디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83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B11CF-409E-89AB-B0E6-DB098740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418165"/>
            <a:ext cx="10515600" cy="627846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Now, we can approximate the convolution between I and W mainly using binary operations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1600" dirty="0"/>
              <a:t>Binary inputs</a:t>
            </a:r>
            <a:r>
              <a:rPr lang="ko-KR" altLang="en-US" sz="1600" dirty="0"/>
              <a:t>를 </a:t>
            </a:r>
            <a:r>
              <a:rPr lang="en-US" altLang="ko-KR" sz="1600" dirty="0"/>
              <a:t>pooling layer</a:t>
            </a:r>
            <a:r>
              <a:rPr lang="ko-KR" altLang="en-US" sz="1600" dirty="0"/>
              <a:t>에 들어가게 되면</a:t>
            </a:r>
            <a:r>
              <a:rPr lang="en-US" altLang="ko-KR" sz="1600" dirty="0"/>
              <a:t> </a:t>
            </a:r>
            <a:r>
              <a:rPr lang="ko-KR" altLang="en-US" sz="1600" dirty="0"/>
              <a:t>정보 손실을 야기합니다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들면</a:t>
            </a:r>
            <a:r>
              <a:rPr lang="en-US" altLang="ko-KR" sz="1600" dirty="0"/>
              <a:t>, max</a:t>
            </a:r>
            <a:r>
              <a:rPr lang="ko-KR" altLang="en-US" sz="1600" dirty="0"/>
              <a:t> </a:t>
            </a:r>
            <a:r>
              <a:rPr lang="en-US" altLang="ko-KR" sz="1600" dirty="0"/>
              <a:t>pooling</a:t>
            </a:r>
            <a:r>
              <a:rPr lang="ko-KR" altLang="en-US" sz="1600" dirty="0"/>
              <a:t>를 거치면 대부분의 요소가 </a:t>
            </a:r>
            <a:r>
              <a:rPr lang="en-US" altLang="ko-KR" sz="1600" dirty="0"/>
              <a:t>+1</a:t>
            </a:r>
            <a:r>
              <a:rPr lang="ko-KR" altLang="en-US" sz="1600" dirty="0"/>
              <a:t>이 됩니다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BinActiv</a:t>
            </a:r>
            <a:r>
              <a:rPr lang="en-US" altLang="ko-KR" sz="1600" dirty="0"/>
              <a:t> layer</a:t>
            </a:r>
            <a:r>
              <a:rPr lang="ko-KR" altLang="en-US" sz="1600" dirty="0"/>
              <a:t>에 </a:t>
            </a:r>
            <a:r>
              <a:rPr lang="en-US" altLang="ko-KR" sz="1600" dirty="0"/>
              <a:t>K</a:t>
            </a:r>
            <a:r>
              <a:rPr lang="ko-KR" altLang="en-US" sz="1600" dirty="0"/>
              <a:t>와 </a:t>
            </a:r>
            <a:r>
              <a:rPr lang="en-US" altLang="ko-KR" sz="1600" dirty="0"/>
              <a:t>sign(I)</a:t>
            </a:r>
            <a:r>
              <a:rPr lang="ko-KR" altLang="en-US" sz="1600" dirty="0"/>
              <a:t>를 계산합니다</a:t>
            </a:r>
            <a:endParaRPr lang="en-US" altLang="ko-KR" sz="16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err="1"/>
              <a:t>Binconv</a:t>
            </a:r>
            <a:r>
              <a:rPr lang="en-US" altLang="ko-KR" sz="1600" dirty="0"/>
              <a:t> layer</a:t>
            </a:r>
            <a:r>
              <a:rPr lang="ko-KR" altLang="en-US" sz="1600" dirty="0"/>
              <a:t>에 주어진 </a:t>
            </a:r>
            <a:r>
              <a:rPr lang="en-US" altLang="ko-KR" sz="1600" dirty="0"/>
              <a:t>K</a:t>
            </a:r>
            <a:r>
              <a:rPr lang="ko-KR" altLang="en-US" sz="1600" dirty="0"/>
              <a:t>와 </a:t>
            </a:r>
            <a:r>
              <a:rPr lang="en-US" altLang="ko-KR" sz="1600" dirty="0"/>
              <a:t>sign(I)</a:t>
            </a:r>
            <a:r>
              <a:rPr lang="ko-KR" altLang="en-US" sz="1600" dirty="0"/>
              <a:t>를 </a:t>
            </a:r>
            <a:r>
              <a:rPr lang="en-US" altLang="ko-KR" sz="1600" dirty="0"/>
              <a:t>binary convolution</a:t>
            </a:r>
            <a:r>
              <a:rPr lang="ko-KR" altLang="en-US" sz="1600" dirty="0"/>
              <a:t>를 진행합니다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8583FE-9965-6FBD-CDDE-37585991A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2" r="166"/>
          <a:stretch/>
        </p:blipFill>
        <p:spPr>
          <a:xfrm>
            <a:off x="766482" y="1311225"/>
            <a:ext cx="7732059" cy="12826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0603E-22B7-8C1C-5769-E70C300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64" y="2450400"/>
            <a:ext cx="3562847" cy="466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F538B3-6DF1-8E6C-875A-B3AA720D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713" y="2917190"/>
            <a:ext cx="7462828" cy="215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6955D-1F62-2426-46E9-438FEA22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270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2EC43-DDD8-9D46-DCD5-56F868AB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Compare to </a:t>
            </a:r>
            <a:r>
              <a:rPr lang="en-US" altLang="ko-KR" sz="1600" dirty="0" err="1"/>
              <a:t>ResNet</a:t>
            </a:r>
            <a:r>
              <a:rPr lang="en-US" altLang="ko-KR" sz="1600" dirty="0"/>
              <a:t>, 58x speed up is achieved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Vs ResNet-18 &amp; </a:t>
            </a:r>
            <a:r>
              <a:rPr lang="en-US" altLang="ko-KR" sz="1600" dirty="0" err="1"/>
              <a:t>GoogLenet</a:t>
            </a:r>
            <a:r>
              <a:rPr lang="en-US" altLang="ko-KR" sz="1600" dirty="0"/>
              <a:t>                                                     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B16AA7-0D5D-8CC5-F733-71128506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3" y="1543833"/>
            <a:ext cx="4246774" cy="17967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B0A9D3-D9B7-E1C2-7BC7-1CCECFCA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69" y="3631047"/>
            <a:ext cx="5558628" cy="14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1222</Words>
  <Application>Microsoft Office PowerPoint</Application>
  <PresentationFormat>와이드스크린</PresentationFormat>
  <Paragraphs>155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Courier New</vt:lpstr>
      <vt:lpstr>Office 테마</vt:lpstr>
      <vt:lpstr>PowerPoint 프레젠테이션</vt:lpstr>
      <vt:lpstr>목차</vt:lpstr>
      <vt:lpstr>Convolution</vt:lpstr>
      <vt:lpstr>XNOR-Net이란?</vt:lpstr>
      <vt:lpstr>Binary-Weight-Networks</vt:lpstr>
      <vt:lpstr>Binarize both weight and input</vt:lpstr>
      <vt:lpstr>XNOR-Networks</vt:lpstr>
      <vt:lpstr>PowerPoint 프레젠테이션</vt:lpstr>
      <vt:lpstr>Evaluation</vt:lpstr>
      <vt:lpstr>LeNet-5(XNOR-net 적용)</vt:lpstr>
      <vt:lpstr>LeNet-5(XNOR-net 적용)</vt:lpstr>
      <vt:lpstr>PowerPoint 프레젠테이션</vt:lpstr>
      <vt:lpstr>Training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김지윤</dc:creator>
  <cp:lastModifiedBy>sunghyun lee</cp:lastModifiedBy>
  <cp:revision>51</cp:revision>
  <dcterms:created xsi:type="dcterms:W3CDTF">2024-05-30T07:37:45Z</dcterms:created>
  <dcterms:modified xsi:type="dcterms:W3CDTF">2024-07-01T01:02:20Z</dcterms:modified>
</cp:coreProperties>
</file>