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48" r:id="rId1"/>
  </p:sldMasterIdLst>
  <p:notesMasterIdLst>
    <p:notesMasterId r:id="rId7"/>
  </p:notesMasterIdLst>
  <p:sldIdLst>
    <p:sldId id="256" r:id="rId2"/>
    <p:sldId id="686" r:id="rId3"/>
    <p:sldId id="692" r:id="rId4"/>
    <p:sldId id="689" r:id="rId5"/>
    <p:sldId id="694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2C62"/>
    <a:srgbClr val="CC99FF"/>
    <a:srgbClr val="2156A4"/>
    <a:srgbClr val="336699"/>
    <a:srgbClr val="003399"/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0A5E694-510E-4D2C-AC74-AC59FBA83956}" v="95" dt="2025-09-08T11:38:36.6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282" y="4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F939A6-D8A1-4A3E-B1AF-CF6B86DE165A}" type="datetimeFigureOut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032124-6EC6-43C3-BD2F-F4850F49A6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07538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96069A-B2F6-4FA1-AD4D-2A323F30C2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219AA13B-A8E5-4FE8-A0C3-D3B2AFC203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B6C15F-F3F5-4FD9-905B-15117DA31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BED11E-A0F7-4FA6-ACB7-78AA5BA9D62F}" type="datetime1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1A8263-FD44-4E94-B425-7997E926A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182FA20-B669-4095-A48B-C38AD003D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059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C3C79F-5B5B-415E-8024-08261215DC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24E4B49-C25B-456D-A666-A3AB7DB27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144563-52D8-4510-89D4-6B03708ED8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770212-C18E-4A1F-93E7-F7CEC1EDC046}" type="datetime1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BE8A6-E611-47E5-A029-CFA1EBF26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03308A-F8BF-490F-A63A-ECA122FA5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606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CBC554A-B6FF-46DB-ACAB-826BF9D91C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BDF5C3-6FAC-47AB-BB19-0321DBAF5CC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A40FDA-BF4D-4F35-BECE-9F365FE6CF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A6BDA-DA22-4CDD-A71E-4F480C069A60}" type="datetime1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A2C4534-204F-4701-868E-3EDA14DF9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C512BC-7F13-464E-ADBC-25743F334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0006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DBC53-D141-4CA5-B5A2-F3FFB856A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/>
          <a:lstStyle>
            <a:lvl1pPr>
              <a:defRPr b="1">
                <a:solidFill>
                  <a:srgbClr val="002C62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4B7B04-A8B7-4F63-8E44-AF4B7DF11C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768ECB3-E602-48E8-B4DD-6395774C13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24C7B-84A8-4EA4-A24F-E6D033A0AF5B}" type="datetime1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D266D8C-21AF-4084-9D7F-D22D3B951A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E35378-C752-4505-80FB-FEE7F1043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14540" y="6356350"/>
            <a:ext cx="2743200" cy="365125"/>
          </a:xfrm>
        </p:spPr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415E7BE2-ECE1-4BDD-B754-E19AA34FEEB8}"/>
              </a:ext>
            </a:extLst>
          </p:cNvPr>
          <p:cNvCxnSpPr>
            <a:cxnSpLocks/>
          </p:cNvCxnSpPr>
          <p:nvPr userDrawn="1"/>
        </p:nvCxnSpPr>
        <p:spPr>
          <a:xfrm>
            <a:off x="35168" y="176443"/>
            <a:ext cx="0" cy="687161"/>
          </a:xfrm>
          <a:prstGeom prst="line">
            <a:avLst/>
          </a:prstGeom>
          <a:ln w="76200">
            <a:solidFill>
              <a:srgbClr val="002C6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0911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DA98FC-457C-4539-A9F9-5E33F436F7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B16A6F8-E102-4969-BC2D-A82CAFD1C2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111405-D260-4CEE-AB0F-2164CC9F75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06B30-2073-4305-9D3A-0916E29AB440}" type="datetime1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78A5793-DA58-417A-BB19-EB5FB470D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10BC3D-30E2-4719-AB75-90B6AC0556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3696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210D63-A220-4A80-8040-023B45C330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2800E88-D9CC-40E2-A228-1DF3046AF3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2C85741-AD4A-423C-BBF8-BEE9F218D5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705DFA8-92FE-436A-AABA-BB7F4D5E3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3BFF7C-6511-4AE1-B612-A30E568F1FCB}" type="datetime1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C18C9D4-14AE-42F2-B4D2-8D67F2DF8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2C7BB9-6B70-4AA3-A457-200DB8442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770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4DC8E2-E156-4C1B-A2F5-A8BA9612C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4FBECB-0E3D-4BC8-9FE2-C3AAA031D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A68962-5696-4C86-8B90-D8C66C87F0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9EF4313-1D05-4480-A6D5-56E1DB4DA4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FD04F94-7B0E-43B5-902F-88072858C6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CCBDA9-B265-4A3B-8511-7B749734A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BDD75-5095-4C61-91A4-CF88A65BDFB9}" type="datetime1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CCC3DF3-CFF5-4FB2-9D5C-7C408E7C8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4E32E33-68B4-43E5-8FD5-35CF40715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405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D93D4F-BBC4-484E-B69C-ED5B1B6D2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1A50EB4-34A2-44F9-A98D-4C7F1499E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F3530C-2AA3-4CF7-9FD5-BD5A25DD584B}" type="datetime1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2887AA7-BB40-49EF-A7BD-9B42012F7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45BCA18-5903-472D-A59F-371D567EA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4624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3052FA-83BA-4B4E-AF86-D946E318B3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D39933-39D2-48D7-81EE-0FA4E39D937B}" type="datetime1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9648522-4FEF-4AEC-BD94-28251C3B7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5FE2665-8B25-4024-BBEC-CFAC9CD2C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89178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28BDAE-5BD4-4FF7-B0F3-2914ED8D33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6223818-7332-4BC2-B08E-202545FA3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66E1A0-55B8-4C56-8061-3E942BB156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819FB9-7A93-44A4-9048-D8E152BE1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35F7E-94F8-43AF-BA3C-2C0EFE7FEF59}" type="datetime1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3777AD-299E-42C8-BD4A-C33CBFD24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4738496-BED7-46A0-9B6C-3A0ED70B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87439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7251FE-50B6-429C-A5B6-41CCC4B08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4F9112C-74FA-48DA-9F57-A0FE41483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3CC4692-8176-450C-BFAF-3623A36B2C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8D725E-2EA1-46CB-8A4F-9EDF17CC8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E7615-84C3-4169-9A08-54E8DCDD2913}" type="datetime1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95FC6DA-7A65-4895-8AF7-FC7B67E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9FC8C7-18E7-449C-AD48-0ABB0EF9C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7485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3C559B7-6256-431E-A890-529AA36F9F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519C8B-4FA7-4FB2-8717-1669983D3C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1D0ED-6A06-41E6-9D97-FF94C817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68DCC-8D9B-4B47-BE29-50C716B9994F}" type="datetime1">
              <a:rPr lang="ko-KR" altLang="en-US" smtClean="0"/>
              <a:t>2025-09-08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D21631-28ED-4C23-820E-5CA39025573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A6A2E70-8EAA-4B18-8A7B-601C41DD11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736E57-F90E-408A-B1D8-FC5493EAAE1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0886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92800" y="5004758"/>
            <a:ext cx="5821861" cy="959759"/>
          </a:xfrm>
        </p:spPr>
        <p:txBody>
          <a:bodyPr>
            <a:normAutofit/>
          </a:bodyPr>
          <a:lstStyle/>
          <a:p>
            <a:pPr algn="r"/>
            <a:r>
              <a:rPr lang="ko-KR" altLang="en-US" b="1">
                <a:solidFill>
                  <a:srgbClr val="002C62"/>
                </a:solidFill>
              </a:rPr>
              <a:t>박형동</a:t>
            </a:r>
            <a:endParaRPr lang="en-US" altLang="ko-KR" b="1">
              <a:solidFill>
                <a:srgbClr val="002C62"/>
              </a:solidFill>
            </a:endParaRPr>
          </a:p>
          <a:p>
            <a:pPr algn="r"/>
            <a:endParaRPr lang="ko-KR" altLang="en-US" b="1">
              <a:solidFill>
                <a:srgbClr val="002C62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41450" y="2320752"/>
            <a:ext cx="10453006" cy="1604508"/>
          </a:xfrm>
        </p:spPr>
        <p:txBody>
          <a:bodyPr>
            <a:normAutofit/>
          </a:bodyPr>
          <a:lstStyle/>
          <a:p>
            <a:pPr algn="r"/>
            <a:r>
              <a:rPr lang="en-US" altLang="ko-KR" sz="4400" b="1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Rowhammer</a:t>
            </a:r>
            <a:r>
              <a:rPr lang="en-US" altLang="ko-KR" sz="4400" b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on ECC</a:t>
            </a:r>
            <a:endParaRPr lang="ko-KR" altLang="en-US" sz="4400" b="1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11786144" y="500475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pic>
        <p:nvPicPr>
          <p:cNvPr id="1028" name="Picture 4" descr="HONGIK UNIVERSITY">
            <a:extLst>
              <a:ext uri="{FF2B5EF4-FFF2-40B4-BE49-F238E27FC236}">
                <a16:creationId xmlns:a16="http://schemas.microsoft.com/office/drawing/2014/main" id="{6B30C8C5-C24D-49AC-8DCD-2AC2166ECC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66C519-DFCE-FEF8-BAA5-35A0713774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85E9F2C0-325E-7C09-AE8E-C3DF9F982E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9206073"/>
              </p:ext>
            </p:extLst>
          </p:nvPr>
        </p:nvGraphicFramePr>
        <p:xfrm>
          <a:off x="1817255" y="863604"/>
          <a:ext cx="8127999" cy="320871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4622193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93747206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230125284"/>
                    </a:ext>
                  </a:extLst>
                </a:gridCol>
              </a:tblGrid>
              <a:tr h="290496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47260"/>
                  </a:ext>
                </a:extLst>
              </a:tr>
              <a:tr h="900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[32:25]</a:t>
                      </a:r>
                      <a:r>
                        <a:rPr lang="en-US" altLang="ko-KR" sz="1400" b="1" dirty="0"/>
                        <a:t>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 4,194,304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7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[32:26],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=8,388,608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48610"/>
                  </a:ext>
                </a:extLst>
              </a:tr>
              <a:tr h="90053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[33:12],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[33:25],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 4,194,304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8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[33:12],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[33:26],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=8,388,608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91818"/>
                  </a:ext>
                </a:extLst>
              </a:tr>
              <a:tr h="10141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GB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PTP indicator bit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 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10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[34:12],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[34:25]</a:t>
                      </a:r>
                      <a:r>
                        <a:rPr lang="en-US" altLang="ko-KR" sz="1400" b="1" dirty="0"/>
                        <a:t>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 4,194,304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PTP indicator bit </a:t>
                      </a:r>
                      <a:r>
                        <a:rPr lang="en-US" altLang="ko-KR" sz="1400" dirty="0">
                          <a:solidFill>
                            <a:srgbClr val="FF0000"/>
                          </a:solidFill>
                        </a:rPr>
                        <a:t>n 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9</a:t>
                      </a:r>
                      <a:r>
                        <a:rPr lang="en-US" altLang="ko-KR" sz="1400" dirty="0"/>
                        <a:t>, </a:t>
                      </a:r>
                    </a:p>
                    <a:p>
                      <a:pPr algn="ctr" latinLnBrk="1"/>
                      <a:r>
                        <a:rPr lang="ko-KR" altLang="en-US" sz="1400" dirty="0"/>
                        <a:t>유효</a:t>
                      </a:r>
                      <a:r>
                        <a:rPr lang="en-US" altLang="ko-KR" sz="1400" dirty="0"/>
                        <a:t> PFN =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[32:12],</a:t>
                      </a:r>
                    </a:p>
                    <a:p>
                      <a:pPr algn="ctr" latinLnBrk="1"/>
                      <a:r>
                        <a:rPr lang="en-US" altLang="ko-KR" sz="1400" dirty="0"/>
                        <a:t>PTP indicator bit </a:t>
                      </a:r>
                      <a:r>
                        <a:rPr lang="ko-KR" altLang="en-US" sz="1400" dirty="0"/>
                        <a:t>위치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>
                          <a:solidFill>
                            <a:srgbClr val="FF0000"/>
                          </a:solidFill>
                        </a:rPr>
                        <a:t>[34:26],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PTE </a:t>
                      </a:r>
                      <a:r>
                        <a:rPr lang="ko-KR" altLang="en-US" sz="1400" dirty="0"/>
                        <a:t>개수 </a:t>
                      </a:r>
                      <a:r>
                        <a:rPr lang="en-US" altLang="ko-KR" sz="1400" dirty="0"/>
                        <a:t>=8,388,608</a:t>
                      </a:r>
                      <a:endParaRPr lang="ko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70020"/>
                  </a:ext>
                </a:extLst>
              </a:tr>
            </a:tbl>
          </a:graphicData>
        </a:graphic>
      </p:graphicFrame>
      <p:sp>
        <p:nvSpPr>
          <p:cNvPr id="2" name="제목 1">
            <a:extLst>
              <a:ext uri="{FF2B5EF4-FFF2-40B4-BE49-F238E27FC236}">
                <a16:creationId xmlns:a16="http://schemas.microsoft.com/office/drawing/2014/main" id="{39816B62-7A04-BE55-AD5A-34F7BF0392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 err="1"/>
              <a:t>Rowhammer</a:t>
            </a:r>
            <a:r>
              <a:rPr lang="en-US" altLang="ko-KR" dirty="0"/>
              <a:t> on ECC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924AA1-CAF1-5E06-6714-A9C480DEB5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2</a:t>
            </a:fld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80AB43-CB03-3099-8F53-AC345D6177F1}"/>
                  </a:ext>
                </a:extLst>
              </p:cNvPr>
              <p:cNvSpPr txBox="1"/>
              <p:nvPr/>
            </p:nvSpPr>
            <p:spPr>
              <a:xfrm>
                <a:off x="66846" y="4290788"/>
                <a:ext cx="11990894" cy="22580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PTP indicator bit n =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200" b="1" dirty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ko-KR" sz="1200" b="1" i="0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ko-KR" sz="1200" b="1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ko-KR" sz="1200" b="1" i="1" dirty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𝒛𝒐𝒏𝒆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𝑷𝑻𝑷𝒔𝒊𝒛𝒆</m:t>
                                </m:r>
                              </m:num>
                              <m:den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𝑷𝒉𝒚𝒔𝒊𝒄𝒂𝒍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𝒎𝒆𝒎𝒐𝒓𝒚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ko-KR" sz="1200" b="1" i="1" dirty="0" smtClean="0">
                                    <a:latin typeface="Cambria Math" panose="02040503050406030204" pitchFamily="18" charset="0"/>
                                  </a:rPr>
                                  <m:t>𝒔𝒊𝒛𝒆</m:t>
                                </m:r>
                              </m:den>
                            </m:f>
                          </m:e>
                        </m:d>
                        <m:r>
                          <a:rPr lang="en-US" altLang="ko-KR" sz="1200" b="1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func>
                  </m:oMath>
                </a14:m>
                <a:endParaRPr lang="en-US" altLang="ko-KR" sz="1200" b="1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PTP</a:t>
                </a:r>
                <a:r>
                  <a:rPr lang="ko-KR" altLang="en-US" b="1"/>
                  <a:t> </a:t>
                </a:r>
                <a:r>
                  <a:rPr lang="en-US" altLang="ko-KR" b="1"/>
                  <a:t>indicator</a:t>
                </a:r>
                <a:r>
                  <a:rPr lang="ko-KR" altLang="en-US" b="1"/>
                  <a:t> </a:t>
                </a:r>
                <a:r>
                  <a:rPr lang="en-US" altLang="ko-KR" b="1"/>
                  <a:t>bit</a:t>
                </a:r>
                <a:r>
                  <a:rPr lang="ko-KR" altLang="en-US" b="1"/>
                  <a:t> 위치 </a:t>
                </a:r>
                <a:r>
                  <a:rPr lang="en-US" altLang="ko-KR" b="1"/>
                  <a:t>: </a:t>
                </a:r>
                <a:r>
                  <a:rPr lang="ko-KR" altLang="en-US" b="1"/>
                  <a:t>유효한 </a:t>
                </a:r>
                <a:r>
                  <a:rPr lang="en-US" altLang="ko-KR" b="1"/>
                  <a:t>Page Frame Number </a:t>
                </a:r>
                <a:r>
                  <a:rPr lang="ko-KR" altLang="en-US" b="1"/>
                  <a:t>비트의 상위 </a:t>
                </a:r>
                <a:r>
                  <a:rPr lang="en-US" altLang="ko-KR" b="1"/>
                  <a:t>n bit</a:t>
                </a:r>
                <a:endParaRPr lang="en-US" altLang="ko-KR" sz="1800" b="1"/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sz="1800" b="1"/>
                  <a:t>PTE </a:t>
                </a:r>
                <a:r>
                  <a:rPr lang="ko-KR" altLang="en-US" sz="1800" b="1"/>
                  <a:t>개수 </a:t>
                </a:r>
                <a:r>
                  <a:rPr lang="en-US" altLang="ko-KR" sz="1800" b="1"/>
                  <a:t>= (</a:t>
                </a:r>
                <a:r>
                  <a:rPr lang="en-US" altLang="ko-KR" sz="1800" b="1" err="1"/>
                  <a:t>zone_PTP</a:t>
                </a:r>
                <a:r>
                  <a:rPr lang="en-US" altLang="ko-KR" sz="1800" b="1"/>
                  <a:t> size) / (PTE size)  </a:t>
                </a:r>
              </a:p>
              <a:p>
                <a:pPr marL="285750" indent="-285750">
                  <a:lnSpc>
                    <a:spcPct val="20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b="1"/>
                  <a:t>3</a:t>
                </a:r>
                <a:r>
                  <a:rPr lang="ko-KR" altLang="en-US" b="1"/>
                  <a:t>개 칩에 걸치는 시나리오는 없음</a:t>
                </a:r>
                <a:r>
                  <a:rPr lang="en-US" altLang="ko-KR" b="1"/>
                  <a:t>, </a:t>
                </a:r>
                <a:r>
                  <a:rPr lang="ko-KR" altLang="en-US" b="1"/>
                  <a:t>모든 시나리오에서 </a:t>
                </a:r>
                <a:r>
                  <a:rPr lang="en-US" altLang="ko-KR" b="1"/>
                  <a:t>2</a:t>
                </a:r>
                <a:r>
                  <a:rPr lang="ko-KR" altLang="en-US" b="1"/>
                  <a:t>개 칩에 걸침</a:t>
                </a:r>
                <a:endParaRPr lang="en-US" altLang="ko-KR" sz="1800" b="1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D80AB43-CB03-3099-8F53-AC345D6177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46" y="4290788"/>
                <a:ext cx="11990894" cy="2258054"/>
              </a:xfrm>
              <a:prstGeom prst="rect">
                <a:avLst/>
              </a:prstGeom>
              <a:blipFill>
                <a:blip r:embed="rId2"/>
                <a:stretch>
                  <a:fillRect l="-356" b="-35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93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EE9D87-1E0A-51DA-E494-39A1E70C2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A575CC6-8449-C9F6-F0C8-A31AA3664F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2999" y="1101176"/>
            <a:ext cx="11132609" cy="278315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A8330BE4-0DDA-8171-4144-919C96B11F55}"/>
              </a:ext>
            </a:extLst>
          </p:cNvPr>
          <p:cNvSpPr/>
          <p:nvPr/>
        </p:nvSpPr>
        <p:spPr>
          <a:xfrm>
            <a:off x="10100930" y="1240465"/>
            <a:ext cx="928577" cy="11554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4E685AA-F73C-1D90-AF7E-8BAD2748089A}"/>
              </a:ext>
            </a:extLst>
          </p:cNvPr>
          <p:cNvSpPr/>
          <p:nvPr/>
        </p:nvSpPr>
        <p:spPr>
          <a:xfrm>
            <a:off x="756392" y="2406503"/>
            <a:ext cx="2100222" cy="115540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DEE8AB97-053C-A880-4E32-0135522C0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464" y="4171094"/>
            <a:ext cx="6861113" cy="244064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576EAC4-CBD3-4A53-45DD-701ECFF0B10A}"/>
              </a:ext>
            </a:extLst>
          </p:cNvPr>
          <p:cNvSpPr/>
          <p:nvPr/>
        </p:nvSpPr>
        <p:spPr>
          <a:xfrm>
            <a:off x="4854459" y="5218263"/>
            <a:ext cx="463966" cy="4177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95018DAF-EC65-9EFE-E44F-443E6929FEEF}"/>
              </a:ext>
            </a:extLst>
          </p:cNvPr>
          <p:cNvSpPr/>
          <p:nvPr/>
        </p:nvSpPr>
        <p:spPr>
          <a:xfrm rot="3448005">
            <a:off x="7558135" y="698146"/>
            <a:ext cx="410707" cy="4768010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F76080E8-E006-91BF-6AA1-8F29522C7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552" y="176443"/>
            <a:ext cx="12021437" cy="687161"/>
          </a:xfrm>
        </p:spPr>
        <p:txBody>
          <a:bodyPr>
            <a:normAutofit fontScale="90000"/>
          </a:bodyPr>
          <a:lstStyle/>
          <a:p>
            <a:r>
              <a:rPr lang="en-US" altLang="ko-KR" dirty="0" err="1"/>
              <a:t>Rowhammer</a:t>
            </a:r>
            <a:r>
              <a:rPr lang="en-US" altLang="ko-KR" dirty="0"/>
              <a:t> on ECC</a:t>
            </a:r>
            <a:br>
              <a:rPr lang="en-US" altLang="ko-KR" dirty="0"/>
            </a:br>
            <a:r>
              <a:rPr lang="en-US" altLang="ko-KR" sz="2200" dirty="0"/>
              <a:t>PTP indicator bit </a:t>
            </a:r>
            <a:r>
              <a:rPr lang="ko-KR" altLang="en-US" sz="2200" dirty="0"/>
              <a:t>위치</a:t>
            </a:r>
          </a:p>
        </p:txBody>
      </p:sp>
      <p:cxnSp>
        <p:nvCxnSpPr>
          <p:cNvPr id="18" name="연결선: 구부러짐 17">
            <a:extLst>
              <a:ext uri="{FF2B5EF4-FFF2-40B4-BE49-F238E27FC236}">
                <a16:creationId xmlns:a16="http://schemas.microsoft.com/office/drawing/2014/main" id="{F145B640-D5F5-C1E8-9DA7-AD9CF4B57F9E}"/>
              </a:ext>
            </a:extLst>
          </p:cNvPr>
          <p:cNvCxnSpPr>
            <a:stCxn id="10" idx="0"/>
            <a:endCxn id="30" idx="0"/>
          </p:cNvCxnSpPr>
          <p:nvPr/>
        </p:nvCxnSpPr>
        <p:spPr>
          <a:xfrm rot="5400000" flipH="1" flipV="1">
            <a:off x="6110446" y="3863511"/>
            <a:ext cx="330748" cy="2378756"/>
          </a:xfrm>
          <a:prstGeom prst="curvedConnector3">
            <a:avLst>
              <a:gd name="adj1" fmla="val 169116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구부러짐 19">
            <a:extLst>
              <a:ext uri="{FF2B5EF4-FFF2-40B4-BE49-F238E27FC236}">
                <a16:creationId xmlns:a16="http://schemas.microsoft.com/office/drawing/2014/main" id="{52736012-0C40-1796-61B0-8E72EF12E92E}"/>
              </a:ext>
            </a:extLst>
          </p:cNvPr>
          <p:cNvCxnSpPr>
            <a:stCxn id="10" idx="0"/>
            <a:endCxn id="16" idx="0"/>
          </p:cNvCxnSpPr>
          <p:nvPr/>
        </p:nvCxnSpPr>
        <p:spPr>
          <a:xfrm rot="5400000" flipH="1" flipV="1">
            <a:off x="6405416" y="3571987"/>
            <a:ext cx="327303" cy="2965251"/>
          </a:xfrm>
          <a:prstGeom prst="curvedConnector3">
            <a:avLst>
              <a:gd name="adj1" fmla="val 228318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A6AEC6DC-21EA-F074-704F-F200EA4111F2}"/>
              </a:ext>
            </a:extLst>
          </p:cNvPr>
          <p:cNvGrpSpPr/>
          <p:nvPr/>
        </p:nvGrpSpPr>
        <p:grpSpPr>
          <a:xfrm>
            <a:off x="6751007" y="4882808"/>
            <a:ext cx="5785918" cy="896631"/>
            <a:chOff x="7502374" y="4774593"/>
            <a:chExt cx="5785918" cy="896631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A9AEDBD-AEF4-D90B-CA38-D29FEE83CBE0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DEC57A37-63E5-A546-5452-6D0AAB3C0A8C}"/>
                </a:ext>
              </a:extLst>
            </p:cNvPr>
            <p:cNvSpPr txBox="1"/>
            <p:nvPr/>
          </p:nvSpPr>
          <p:spPr>
            <a:xfrm>
              <a:off x="7502374" y="5268791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9EECCCC6-5040-E98F-D716-670FF5171EAD}"/>
                </a:ext>
              </a:extLst>
            </p:cNvPr>
            <p:cNvSpPr txBox="1"/>
            <p:nvPr/>
          </p:nvSpPr>
          <p:spPr>
            <a:xfrm>
              <a:off x="11765803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C708868-8F04-E09E-9FA0-043CBF6CBE81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944777-922D-90D7-C19D-A4A61BB210DF}"/>
                </a:ext>
              </a:extLst>
            </p:cNvPr>
            <p:cNvSpPr txBox="1"/>
            <p:nvPr/>
          </p:nvSpPr>
          <p:spPr>
            <a:xfrm>
              <a:off x="12643990" y="5301892"/>
              <a:ext cx="64430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E4C6153-3160-E70C-C7B5-E455B3D44B86}"/>
                </a:ext>
              </a:extLst>
            </p:cNvPr>
            <p:cNvSpPr/>
            <p:nvPr/>
          </p:nvSpPr>
          <p:spPr>
            <a:xfrm>
              <a:off x="7697023" y="4782745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75BEE7C-C67B-9E4C-298F-1F5DEC545AE6}"/>
                </a:ext>
              </a:extLst>
            </p:cNvPr>
            <p:cNvSpPr txBox="1"/>
            <p:nvPr/>
          </p:nvSpPr>
          <p:spPr>
            <a:xfrm>
              <a:off x="8125558" y="5283202"/>
              <a:ext cx="3892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7</a:t>
              </a:r>
              <a:endParaRPr lang="ko-KR" altLang="en-US" b="1" dirty="0"/>
            </a:p>
          </p:txBody>
        </p: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5EA07F1A-88FB-FE18-2C8A-1015C61782A1}"/>
                </a:ext>
              </a:extLst>
            </p:cNvPr>
            <p:cNvSpPr/>
            <p:nvPr/>
          </p:nvSpPr>
          <p:spPr>
            <a:xfrm>
              <a:off x="8125558" y="4779300"/>
              <a:ext cx="182014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661BBD6-6B9F-D53C-572B-6C656078095D}"/>
                </a:ext>
              </a:extLst>
            </p:cNvPr>
            <p:cNvSpPr/>
            <p:nvPr/>
          </p:nvSpPr>
          <p:spPr>
            <a:xfrm>
              <a:off x="8307572" y="4784452"/>
              <a:ext cx="610549" cy="482631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9C64FBE-11D2-973A-BD8A-35EB5E526D82}"/>
                </a:ext>
              </a:extLst>
            </p:cNvPr>
            <p:cNvSpPr txBox="1"/>
            <p:nvPr/>
          </p:nvSpPr>
          <p:spPr>
            <a:xfrm>
              <a:off x="8757192" y="5287990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15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C2AD03C2-A96E-801F-90D3-9BD93D51186A}"/>
                </a:ext>
              </a:extLst>
            </p:cNvPr>
            <p:cNvSpPr/>
            <p:nvPr/>
          </p:nvSpPr>
          <p:spPr>
            <a:xfrm>
              <a:off x="8712053" y="4782745"/>
              <a:ext cx="182014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35AA454-6645-0A75-99C4-FB8C9A8067F8}"/>
                </a:ext>
              </a:extLst>
            </p:cNvPr>
            <p:cNvSpPr txBox="1"/>
            <p:nvPr/>
          </p:nvSpPr>
          <p:spPr>
            <a:xfrm>
              <a:off x="9346558" y="4802664"/>
              <a:ext cx="48604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. . .</a:t>
              </a:r>
              <a:endParaRPr lang="ko-KR" altLang="en-US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663255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528BC9-137C-B143-75E7-C122B55A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D979C1-A82B-8DC4-DD77-DC54B645A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EA9F4FC-6FAC-3C9E-7090-638DFDE2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4</a:t>
            </a:fld>
            <a:endParaRPr lang="ko-KR" altLang="en-US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6426DE1-AD1E-66F9-AAFC-BF7A3BE8E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6206687"/>
              </p:ext>
            </p:extLst>
          </p:nvPr>
        </p:nvGraphicFramePr>
        <p:xfrm>
          <a:off x="652131" y="1099888"/>
          <a:ext cx="10781415" cy="51898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593805">
                  <a:extLst>
                    <a:ext uri="{9D8B030D-6E8A-4147-A177-3AD203B41FA5}">
                      <a16:colId xmlns:a16="http://schemas.microsoft.com/office/drawing/2014/main" val="462219347"/>
                    </a:ext>
                  </a:extLst>
                </a:gridCol>
                <a:gridCol w="3593805">
                  <a:extLst>
                    <a:ext uri="{9D8B030D-6E8A-4147-A177-3AD203B41FA5}">
                      <a16:colId xmlns:a16="http://schemas.microsoft.com/office/drawing/2014/main" val="937472067"/>
                    </a:ext>
                  </a:extLst>
                </a:gridCol>
                <a:gridCol w="3593805">
                  <a:extLst>
                    <a:ext uri="{9D8B030D-6E8A-4147-A177-3AD203B41FA5}">
                      <a16:colId xmlns:a16="http://schemas.microsoft.com/office/drawing/2014/main" val="2230125284"/>
                    </a:ext>
                  </a:extLst>
                </a:gridCol>
              </a:tblGrid>
              <a:tr h="507005">
                <a:tc>
                  <a:txBody>
                    <a:bodyPr/>
                    <a:lstStyle/>
                    <a:p>
                      <a:pPr algn="ctr" latinLnBrk="1"/>
                      <a:endParaRPr lang="ko-KR" alt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64 MB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7847260"/>
                  </a:ext>
                </a:extLst>
              </a:tr>
              <a:tr h="74897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[7:7], [15:15], [23:23], [31:31][39:39], [47:47], [55:55], [63:63][71:71], [79:79], [87:87], [95:95][103:103], [111:111], [119:119], [127:127]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[7:7], [15:15], [23:23], [31:31][39:39], [47:47], [55:55], [63:63][71:71], [79:79], [87:87], [95:95][103:103], [111:111], [119:119], [127:127]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96848610"/>
                  </a:ext>
                </a:extLst>
              </a:tr>
              <a:tr h="748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dirty="0"/>
                        <a:t>[1:7], [9:15], [17:23], [25:31][33:39], [41:47], [49:55], [57:63][65:71], [73:79], [81:87], [89:95][97:103], [105:111], [113:119], [121:127]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[2:7], [10:15], [18:23], [26:31][34:39], [42:47], [50:55], [58:63][66:71], [74:79], [82:87], [90:95][98:103], [106:111], [114:119], [122:127]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490341"/>
                  </a:ext>
                </a:extLst>
              </a:tr>
              <a:tr h="74897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 GB</a:t>
                      </a:r>
                      <a:endParaRPr lang="ko-KR" altLang="en-US" sz="1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[6:7], [14:15], [22:23], [30:31][38:39], [46:47], [54:55], [62:63][70:71], [78:79], [86:87], [94:95][102:103], [110:111], [118:119], [126:127]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[6:7], [14:15], [22:23], [30:31][38:39], [46:47], [54:55], [62:63][70:71], [78:79], [86:87], [94:95][102:103], [110:111], [118:119], [126:127]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01291818"/>
                  </a:ext>
                </a:extLst>
              </a:tr>
              <a:tr h="74897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[1:7], [9:15], [17:23], [25:31][33:39], [41:47], [49:55], [57:63][65:71], [73:79], [81:87], [89:95][97:103], [105:111], [113:119], [121:127]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[2:7], [10:15], [18:23], [26:31][34:39], [42:47], [50:55], [58:63][66:71], [74:79], [82:87], [90:95][98:103], [106:111], [114:119], [122:127]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8715401"/>
                  </a:ext>
                </a:extLst>
              </a:tr>
              <a:tr h="84347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32 GB</a:t>
                      </a:r>
                      <a:endParaRPr lang="ko-KR" altLang="en-US" sz="140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[5:7], [13:15], [21:23], [29:31][37:39], [45:47], [53:55], [61:63][69:71], [77:79], [85:87], [93:95][101:103], [109:111], [117:119], [125:127]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[5:7], [13:15], [21:23], [29:31][37:39], [45:47], [53:55], [61:63][69:71], [77:79], [85:87], [93:95][101:103], [109:111], [117:119], [125:127]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2170020"/>
                  </a:ext>
                </a:extLst>
              </a:tr>
              <a:tr h="84347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[1:7], [9:15], [17:23], [25:31][33:39], [41:47], [49:55], [57:63][65:71], [73:79], [81:87], [89:95][97:103], [105:111], [113:119], [121:127]</a:t>
                      </a:r>
                      <a:endParaRPr lang="ko-KR" altLang="en-US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dirty="0"/>
                        <a:t>[2:7], [10:15], [18:23], [26:31][34:39], [42:47], [50:55], [58:63][66:71], [74:79], [82:87], [90:95][98:103], [106:111], [114:119], [122:127]</a:t>
                      </a:r>
                      <a:endParaRPr lang="ko-KR" altLang="en-US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84019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003033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61B1A-2049-CC0D-A5D3-26B99DDA9A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65DFF1-7A13-68AD-51F1-4B234B74A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err="1"/>
              <a:t>Rowhammer</a:t>
            </a:r>
            <a:r>
              <a:rPr lang="en-US" altLang="ko-KR"/>
              <a:t> on ECC</a:t>
            </a:r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82D1401-849B-1F62-07DC-04A21D315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736E57-F90E-408A-B1D8-FC5493EAAE16}" type="slidenum">
              <a:rPr lang="ko-KR" altLang="en-US" smtClean="0"/>
              <a:t>5</a:t>
            </a:fld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1F9E30-ED19-D35D-0D6A-F33046AA31C4}"/>
              </a:ext>
            </a:extLst>
          </p:cNvPr>
          <p:cNvSpPr txBox="1"/>
          <p:nvPr/>
        </p:nvSpPr>
        <p:spPr>
          <a:xfrm>
            <a:off x="66846" y="4290788"/>
            <a:ext cx="11990894" cy="2222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/>
              <a:t>PTP indicator bit</a:t>
            </a:r>
            <a:r>
              <a:rPr lang="ko-KR" altLang="en-US" b="1" dirty="0"/>
              <a:t> 중 </a:t>
            </a:r>
            <a:r>
              <a:rPr lang="en-US" altLang="ko-KR" b="1" dirty="0"/>
              <a:t>1</a:t>
            </a:r>
            <a:r>
              <a:rPr lang="ko-KR" altLang="en-US" b="1" dirty="0"/>
              <a:t>개가 </a:t>
            </a:r>
            <a:r>
              <a:rPr lang="en-US" altLang="ko-KR" b="1" dirty="0"/>
              <a:t>0 </a:t>
            </a:r>
            <a:r>
              <a:rPr lang="ko-KR" altLang="en-US" b="1" dirty="0"/>
              <a:t>으로 세팅</a:t>
            </a:r>
            <a:r>
              <a:rPr lang="en-US" altLang="ko-KR" b="1" dirty="0"/>
              <a:t>(</a:t>
            </a:r>
            <a:r>
              <a:rPr lang="ko-KR" altLang="en-US" b="1" dirty="0"/>
              <a:t>나머지는 모두 </a:t>
            </a:r>
            <a:r>
              <a:rPr lang="en-US" altLang="ko-KR" b="1" dirty="0"/>
              <a:t>1)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1800" b="1" dirty="0" err="1"/>
              <a:t>Rowhammer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에 의해 </a:t>
            </a:r>
            <a:r>
              <a:rPr lang="en-US" altLang="ko-KR" sz="1800" b="1" dirty="0"/>
              <a:t>2</a:t>
            </a:r>
            <a:r>
              <a:rPr lang="ko-KR" altLang="en-US" sz="1800" b="1" dirty="0"/>
              <a:t>개 </a:t>
            </a:r>
            <a:r>
              <a:rPr lang="ko-KR" altLang="en-US" b="1" dirty="0"/>
              <a:t>비트가 </a:t>
            </a:r>
            <a:r>
              <a:rPr lang="en-US" altLang="ko-KR" b="1" dirty="0"/>
              <a:t>1</a:t>
            </a:r>
            <a:r>
              <a:rPr lang="ko-KR" altLang="en-US" b="1" dirty="0"/>
              <a:t>에서 </a:t>
            </a:r>
            <a:r>
              <a:rPr lang="en-US" altLang="ko-KR" b="1" dirty="0"/>
              <a:t>0 </a:t>
            </a:r>
            <a:r>
              <a:rPr lang="ko-KR" altLang="en-US" b="1" dirty="0"/>
              <a:t>으로 </a:t>
            </a:r>
            <a:r>
              <a:rPr lang="en-US" altLang="ko-KR" b="1" dirty="0"/>
              <a:t>flip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/>
              <a:t>위에서 언급한 </a:t>
            </a:r>
            <a:r>
              <a:rPr lang="en-US" altLang="ko-KR" sz="1800" b="1" dirty="0"/>
              <a:t>3</a:t>
            </a:r>
            <a:r>
              <a:rPr lang="ko-KR" altLang="en-US" sz="1800" b="1" dirty="0"/>
              <a:t>개의 </a:t>
            </a:r>
            <a:r>
              <a:rPr lang="en-US" altLang="ko-KR" b="1" dirty="0"/>
              <a:t>bit </a:t>
            </a:r>
            <a:r>
              <a:rPr lang="ko-KR" altLang="en-US" b="1" dirty="0"/>
              <a:t>가 </a:t>
            </a:r>
            <a:r>
              <a:rPr lang="en-US" altLang="ko-KR" b="1" dirty="0"/>
              <a:t>aliasing triple </a:t>
            </a:r>
            <a:r>
              <a:rPr lang="ko-KR" altLang="en-US" b="1" dirty="0"/>
              <a:t>을 이루면 공격 성공</a:t>
            </a:r>
            <a:endParaRPr lang="en-US" altLang="ko-KR" b="1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b="1" dirty="0">
                <a:sym typeface="Wingdings" panose="05000000000000000000" pitchFamily="2" charset="2"/>
              </a:rPr>
              <a:t> </a:t>
            </a:r>
            <a:r>
              <a:rPr lang="ko-KR" altLang="en-US" b="1" dirty="0">
                <a:sym typeface="Wingdings" panose="05000000000000000000" pitchFamily="2" charset="2"/>
              </a:rPr>
              <a:t>몬테카를로 시뮬레이션으로 계산</a:t>
            </a:r>
            <a:endParaRPr lang="en-US" altLang="ko-KR" sz="1800" b="1" dirty="0"/>
          </a:p>
        </p:txBody>
      </p:sp>
      <p:grpSp>
        <p:nvGrpSpPr>
          <p:cNvPr id="36" name="그룹 35">
            <a:extLst>
              <a:ext uri="{FF2B5EF4-FFF2-40B4-BE49-F238E27FC236}">
                <a16:creationId xmlns:a16="http://schemas.microsoft.com/office/drawing/2014/main" id="{5DF7F5BA-665D-FED7-4171-60078242D81B}"/>
              </a:ext>
            </a:extLst>
          </p:cNvPr>
          <p:cNvGrpSpPr/>
          <p:nvPr/>
        </p:nvGrpSpPr>
        <p:grpSpPr>
          <a:xfrm>
            <a:off x="1611826" y="2012010"/>
            <a:ext cx="9296962" cy="1048132"/>
            <a:chOff x="7632604" y="4774593"/>
            <a:chExt cx="5512656" cy="827848"/>
          </a:xfrm>
        </p:grpSpPr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221E3A46-1CB0-8802-73EF-B5434FB3CBB1}"/>
                </a:ext>
              </a:extLst>
            </p:cNvPr>
            <p:cNvSpPr/>
            <p:nvPr/>
          </p:nvSpPr>
          <p:spPr>
            <a:xfrm>
              <a:off x="7697024" y="4774593"/>
              <a:ext cx="526911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A50DD3F-746D-C124-7355-9DE90B3300F5}"/>
                </a:ext>
              </a:extLst>
            </p:cNvPr>
            <p:cNvSpPr txBox="1"/>
            <p:nvPr/>
          </p:nvSpPr>
          <p:spPr>
            <a:xfrm>
              <a:off x="7632604" y="5275050"/>
              <a:ext cx="199956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A61691-410A-820A-D3C0-CEE288CADB19}"/>
                </a:ext>
              </a:extLst>
            </p:cNvPr>
            <p:cNvSpPr txBox="1"/>
            <p:nvPr/>
          </p:nvSpPr>
          <p:spPr>
            <a:xfrm>
              <a:off x="11908835" y="5297270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127</a:t>
              </a:r>
              <a:endParaRPr lang="ko-KR" altLang="en-US" b="1" dirty="0"/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A799502C-2A70-0583-AC6C-EA63F241EA93}"/>
                </a:ext>
              </a:extLst>
            </p:cNvPr>
            <p:cNvSpPr/>
            <p:nvPr/>
          </p:nvSpPr>
          <p:spPr>
            <a:xfrm>
              <a:off x="12087954" y="4774593"/>
              <a:ext cx="878187" cy="50045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3600FF-27D4-B078-9FFD-9D8060C0469F}"/>
                </a:ext>
              </a:extLst>
            </p:cNvPr>
            <p:cNvSpPr txBox="1"/>
            <p:nvPr/>
          </p:nvSpPr>
          <p:spPr>
            <a:xfrm>
              <a:off x="12787021" y="5310731"/>
              <a:ext cx="358239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b="1" dirty="0"/>
                <a:t>135</a:t>
              </a:r>
              <a:endParaRPr lang="ko-KR" altLang="en-US" b="1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A878FB5-A47E-8DF2-5D13-64CAB485254B}"/>
                </a:ext>
              </a:extLst>
            </p:cNvPr>
            <p:cNvSpPr txBox="1"/>
            <p:nvPr/>
          </p:nvSpPr>
          <p:spPr>
            <a:xfrm>
              <a:off x="9410035" y="4887790"/>
              <a:ext cx="182014" cy="2917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b="1" dirty="0"/>
                <a:t>0</a:t>
              </a:r>
              <a:endParaRPr lang="ko-KR" altLang="en-US" b="1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09F41588-76F3-E2E4-D01B-D8E1587472B1}"/>
                </a:ext>
              </a:extLst>
            </p:cNvPr>
            <p:cNvSpPr/>
            <p:nvPr/>
          </p:nvSpPr>
          <p:spPr>
            <a:xfrm>
              <a:off x="9410035" y="4779300"/>
              <a:ext cx="182014" cy="508690"/>
            </a:xfrm>
            <a:prstGeom prst="rect">
              <a:avLst/>
            </a:prstGeom>
            <a:noFill/>
            <a:ln w="5715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5" name="직사각형 4">
            <a:extLst>
              <a:ext uri="{FF2B5EF4-FFF2-40B4-BE49-F238E27FC236}">
                <a16:creationId xmlns:a16="http://schemas.microsoft.com/office/drawing/2014/main" id="{491C124D-5707-8B06-7B5F-A037B0D484D3}"/>
              </a:ext>
            </a:extLst>
          </p:cNvPr>
          <p:cNvSpPr/>
          <p:nvPr/>
        </p:nvSpPr>
        <p:spPr>
          <a:xfrm>
            <a:off x="6796185" y="2006799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91FF01-B453-1B71-8AF1-245B565C1BF9}"/>
              </a:ext>
            </a:extLst>
          </p:cNvPr>
          <p:cNvSpPr/>
          <p:nvPr/>
        </p:nvSpPr>
        <p:spPr>
          <a:xfrm>
            <a:off x="7946708" y="2006797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220D1B-100D-F970-02DA-D29CAD7D9D99}"/>
              </a:ext>
            </a:extLst>
          </p:cNvPr>
          <p:cNvSpPr txBox="1"/>
          <p:nvPr/>
        </p:nvSpPr>
        <p:spPr>
          <a:xfrm>
            <a:off x="3751939" y="2723464"/>
            <a:ext cx="24293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PTP</a:t>
            </a:r>
            <a:r>
              <a:rPr lang="ko-KR" altLang="en-US" b="1" dirty="0"/>
              <a:t> </a:t>
            </a:r>
            <a:r>
              <a:rPr lang="en-US" altLang="ko-KR" b="1" dirty="0"/>
              <a:t>indicator</a:t>
            </a:r>
            <a:r>
              <a:rPr lang="ko-KR" altLang="en-US" b="1" dirty="0"/>
              <a:t> </a:t>
            </a:r>
            <a:r>
              <a:rPr lang="en-US" altLang="ko-KR" b="1" dirty="0"/>
              <a:t>bit</a:t>
            </a:r>
            <a:r>
              <a:rPr lang="ko-KR" altLang="en-US" b="1" dirty="0"/>
              <a:t>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B717E9F-9D7D-56F7-2394-B6FE1CF2A487}"/>
              </a:ext>
            </a:extLst>
          </p:cNvPr>
          <p:cNvSpPr/>
          <p:nvPr/>
        </p:nvSpPr>
        <p:spPr>
          <a:xfrm>
            <a:off x="4071260" y="2015113"/>
            <a:ext cx="1450581" cy="644049"/>
          </a:xfrm>
          <a:prstGeom prst="rect">
            <a:avLst/>
          </a:prstGeom>
          <a:noFill/>
          <a:ln w="571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2D6A348-8E46-9C8A-7458-640ABBA012B8}"/>
              </a:ext>
            </a:extLst>
          </p:cNvPr>
          <p:cNvSpPr/>
          <p:nvPr/>
        </p:nvSpPr>
        <p:spPr>
          <a:xfrm>
            <a:off x="4609421" y="2024175"/>
            <a:ext cx="306962" cy="6440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22FCAB7-B2AA-E264-CEBC-741945DA6546}"/>
              </a:ext>
            </a:extLst>
          </p:cNvPr>
          <p:cNvSpPr txBox="1"/>
          <p:nvPr/>
        </p:nvSpPr>
        <p:spPr>
          <a:xfrm>
            <a:off x="6796185" y="2161533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486A78A-BF29-38AE-4D85-3AF7DA1CF515}"/>
              </a:ext>
            </a:extLst>
          </p:cNvPr>
          <p:cNvSpPr txBox="1"/>
          <p:nvPr/>
        </p:nvSpPr>
        <p:spPr>
          <a:xfrm>
            <a:off x="7931579" y="2161533"/>
            <a:ext cx="337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9" name="번개 18">
            <a:extLst>
              <a:ext uri="{FF2B5EF4-FFF2-40B4-BE49-F238E27FC236}">
                <a16:creationId xmlns:a16="http://schemas.microsoft.com/office/drawing/2014/main" id="{FBB7CCB7-5C8B-42D3-A7FF-9F3D9E8AA176}"/>
              </a:ext>
            </a:extLst>
          </p:cNvPr>
          <p:cNvSpPr/>
          <p:nvPr/>
        </p:nvSpPr>
        <p:spPr>
          <a:xfrm>
            <a:off x="6796185" y="1523090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번개 19">
            <a:extLst>
              <a:ext uri="{FF2B5EF4-FFF2-40B4-BE49-F238E27FC236}">
                <a16:creationId xmlns:a16="http://schemas.microsoft.com/office/drawing/2014/main" id="{826E4F9A-0ACA-BB47-EE99-B7E6329E8E31}"/>
              </a:ext>
            </a:extLst>
          </p:cNvPr>
          <p:cNvSpPr/>
          <p:nvPr/>
        </p:nvSpPr>
        <p:spPr>
          <a:xfrm>
            <a:off x="7862985" y="1523090"/>
            <a:ext cx="306962" cy="408947"/>
          </a:xfrm>
          <a:prstGeom prst="lightningBol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63287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"/>
      </a:majorFont>
      <a:minorFont>
        <a:latin typeface="Arial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388</TotalTime>
  <Words>839</Words>
  <Application>Microsoft Office PowerPoint</Application>
  <PresentationFormat>와이드스크린</PresentationFormat>
  <Paragraphs>77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맑은 고딕</vt:lpstr>
      <vt:lpstr>Arial</vt:lpstr>
      <vt:lpstr>Cambria Math</vt:lpstr>
      <vt:lpstr>Times New Roman</vt:lpstr>
      <vt:lpstr>Wingdings</vt:lpstr>
      <vt:lpstr>Office 테마</vt:lpstr>
      <vt:lpstr>Rowhammer on ECC</vt:lpstr>
      <vt:lpstr>Rowhammer on ECC</vt:lpstr>
      <vt:lpstr>Rowhammer on ECC PTP indicator bit 위치</vt:lpstr>
      <vt:lpstr>Rowhammer on ECC</vt:lpstr>
      <vt:lpstr>Rowhammer on ECC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konwoo</dc:creator>
  <cp:lastModifiedBy>형동 박</cp:lastModifiedBy>
  <cp:revision>2</cp:revision>
  <dcterms:created xsi:type="dcterms:W3CDTF">2023-03-06T16:32:37Z</dcterms:created>
  <dcterms:modified xsi:type="dcterms:W3CDTF">2025-09-08T12:08:52Z</dcterms:modified>
</cp:coreProperties>
</file>