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6"/>
  </p:notesMasterIdLst>
  <p:sldIdLst>
    <p:sldId id="256" r:id="rId2"/>
    <p:sldId id="690" r:id="rId3"/>
    <p:sldId id="695" r:id="rId4"/>
    <p:sldId id="69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833C0B"/>
    <a:srgbClr val="DC6312"/>
    <a:srgbClr val="F2F7FC"/>
    <a:srgbClr val="0066CC"/>
    <a:srgbClr val="002C62"/>
    <a:srgbClr val="CC99FF"/>
    <a:srgbClr val="2156A4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7468" autoAdjust="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0" y="5004758"/>
            <a:ext cx="4966391" cy="959759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B815133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이성현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전자전기공학부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C135283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이수현 컴퓨터공학과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NeuroSim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Progress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209653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793CA-81CB-7B1D-AEFA-753F9BBC9952}"/>
              </a:ext>
            </a:extLst>
          </p:cNvPr>
          <p:cNvSpPr txBox="1"/>
          <p:nvPr/>
        </p:nvSpPr>
        <p:spPr>
          <a:xfrm>
            <a:off x="536331" y="6216162"/>
            <a:ext cx="113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: </a:t>
            </a:r>
            <a:r>
              <a:rPr lang="en-US" altLang="ko-KR" dirty="0" err="1"/>
              <a:t>NeuroSim</a:t>
            </a:r>
            <a:r>
              <a:rPr lang="en-US" altLang="ko-KR" dirty="0"/>
              <a:t> V1.4: Extending Technology Support for Digital Compute-in-Memory Toward 1nm 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26783-5E8C-73BD-2A43-BCF43AF9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Long Term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68A8B-8079-BBC4-BD02-9606CCF1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83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1) DNN Quantization </a:t>
            </a:r>
            <a:r>
              <a:rPr lang="ko-KR" altLang="en-US" sz="2400" dirty="0"/>
              <a:t>양자화 </a:t>
            </a:r>
            <a:endParaRPr lang="en-US" altLang="ko-KR" sz="2400" dirty="0"/>
          </a:p>
          <a:p>
            <a:pPr lvl="1"/>
            <a:r>
              <a:rPr lang="en-US" altLang="ko-KR" sz="2000" dirty="0"/>
              <a:t>Binarized Neural Network (BNN)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2)</a:t>
            </a:r>
            <a:r>
              <a:rPr lang="ko-KR" altLang="en-US" sz="2400" dirty="0"/>
              <a:t> </a:t>
            </a:r>
            <a:r>
              <a:rPr lang="en-US" altLang="ko-KR" sz="2400" dirty="0"/>
              <a:t>NPU </a:t>
            </a:r>
            <a:r>
              <a:rPr lang="ko-KR" altLang="en-US" sz="2400" dirty="0"/>
              <a:t>이해 및 시뮬레이터 활용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NeuroSim</a:t>
            </a:r>
            <a:endParaRPr lang="en-US" altLang="ko-KR" sz="2000" dirty="0"/>
          </a:p>
          <a:p>
            <a:pPr lvl="2"/>
            <a:r>
              <a:rPr lang="ko-KR" altLang="en-US" sz="1600" dirty="0"/>
              <a:t>다양한 </a:t>
            </a:r>
            <a:r>
              <a:rPr lang="en-US" altLang="ko-KR" sz="1600" dirty="0"/>
              <a:t>DNN</a:t>
            </a:r>
            <a:r>
              <a:rPr lang="ko-KR" altLang="en-US" sz="1600" dirty="0"/>
              <a:t> 구조</a:t>
            </a:r>
            <a:r>
              <a:rPr lang="en-US" altLang="ko-KR" sz="1600" dirty="0"/>
              <a:t>, </a:t>
            </a:r>
            <a:r>
              <a:rPr lang="ko-KR" altLang="en-US" sz="1600" dirty="0"/>
              <a:t>정밀도 하드웨어 </a:t>
            </a:r>
            <a:r>
              <a:rPr lang="en-US" altLang="ko-KR" sz="1600" dirty="0"/>
              <a:t>configuration </a:t>
            </a:r>
            <a:r>
              <a:rPr lang="ko-KR" altLang="en-US" sz="1600" dirty="0"/>
              <a:t>지원</a:t>
            </a:r>
            <a:endParaRPr lang="en-US" altLang="ko-KR" sz="2000" dirty="0"/>
          </a:p>
          <a:p>
            <a:pPr lvl="2"/>
            <a:r>
              <a:rPr lang="ko-KR" altLang="en-US" sz="1600" dirty="0"/>
              <a:t>실시간 </a:t>
            </a:r>
            <a:r>
              <a:rPr lang="en-US" altLang="ko-KR" sz="1600" dirty="0"/>
              <a:t>inference </a:t>
            </a:r>
            <a:r>
              <a:rPr lang="ko-KR" altLang="en-US" sz="1600" dirty="0"/>
              <a:t>기록으로 </a:t>
            </a:r>
            <a:r>
              <a:rPr lang="en-US" altLang="ko-KR" sz="1600" dirty="0"/>
              <a:t>performance metric estimation</a:t>
            </a:r>
          </a:p>
          <a:p>
            <a:pPr lvl="3"/>
            <a:r>
              <a:rPr lang="en-US" altLang="ko-KR" sz="1600" dirty="0"/>
              <a:t>chip area, latency, dynamic energy, </a:t>
            </a:r>
            <a:r>
              <a:rPr lang="en-US" altLang="ko-KR" sz="1600" dirty="0" err="1"/>
              <a:t>etc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14BD2-7796-45E8-B6D0-B73284AE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3F882-AE17-8F0C-BF58-F868874B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The Inference of an input vector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558237-9EE2-475A-45F3-B388874B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316B5-4773-DCF5-76A6-2705636C2A4B}"/>
              </a:ext>
            </a:extLst>
          </p:cNvPr>
          <p:cNvSpPr txBox="1"/>
          <p:nvPr/>
        </p:nvSpPr>
        <p:spPr>
          <a:xfrm>
            <a:off x="729340" y="1149548"/>
            <a:ext cx="1000978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F764F4-924F-B3DE-E34B-3AF01FDE5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6" y="863604"/>
            <a:ext cx="7446476" cy="23238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A2A2D4-4DF7-1BCF-F7D6-22391600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892" y="1149548"/>
            <a:ext cx="4040922" cy="3188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4D6FB7-91A3-0648-F77B-F77F458D2132}"/>
              </a:ext>
            </a:extLst>
          </p:cNvPr>
          <p:cNvSpPr txBox="1"/>
          <p:nvPr/>
        </p:nvSpPr>
        <p:spPr>
          <a:xfrm>
            <a:off x="729340" y="4236254"/>
            <a:ext cx="7007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inference of an input vector is computed in three phase: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Phase 1 (activation bit loading)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Phase 2 (Macro-level computation)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Phase 3 (Partial sum accumulation)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82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675D-641A-F634-6028-2B622608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The Inference of an input vector(ResNet18)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FA5B01-2127-2186-18A2-85C1E932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2E036F-4B5A-99E8-8A00-CB04477F4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3" y="863604"/>
            <a:ext cx="6059551" cy="3682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8B6802-9C22-8E06-8EBC-F79889FA7143}"/>
              </a:ext>
            </a:extLst>
          </p:cNvPr>
          <p:cNvSpPr txBox="1"/>
          <p:nvPr/>
        </p:nvSpPr>
        <p:spPr>
          <a:xfrm>
            <a:off x="6699738" y="1868462"/>
            <a:ext cx="464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Input Vector #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#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번째의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이미지를 의미합니다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Batch size n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개는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n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개의 이미지를 의미합니다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E91CD0-1923-2279-6D2D-9C5D8C0C1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25611"/>
              </p:ext>
            </p:extLst>
          </p:nvPr>
        </p:nvGraphicFramePr>
        <p:xfrm>
          <a:off x="170552" y="4545623"/>
          <a:ext cx="6195079" cy="1469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7311">
                  <a:extLst>
                    <a:ext uri="{9D8B030D-6E8A-4147-A177-3AD203B41FA5}">
                      <a16:colId xmlns:a16="http://schemas.microsoft.com/office/drawing/2014/main" val="1517137327"/>
                    </a:ext>
                  </a:extLst>
                </a:gridCol>
                <a:gridCol w="924628">
                  <a:extLst>
                    <a:ext uri="{9D8B030D-6E8A-4147-A177-3AD203B41FA5}">
                      <a16:colId xmlns:a16="http://schemas.microsoft.com/office/drawing/2014/main" val="1647048711"/>
                    </a:ext>
                  </a:extLst>
                </a:gridCol>
                <a:gridCol w="924628">
                  <a:extLst>
                    <a:ext uri="{9D8B030D-6E8A-4147-A177-3AD203B41FA5}">
                      <a16:colId xmlns:a16="http://schemas.microsoft.com/office/drawing/2014/main" val="1632141334"/>
                    </a:ext>
                  </a:extLst>
                </a:gridCol>
                <a:gridCol w="924628">
                  <a:extLst>
                    <a:ext uri="{9D8B030D-6E8A-4147-A177-3AD203B41FA5}">
                      <a16:colId xmlns:a16="http://schemas.microsoft.com/office/drawing/2014/main" val="4146010596"/>
                    </a:ext>
                  </a:extLst>
                </a:gridCol>
                <a:gridCol w="924628">
                  <a:extLst>
                    <a:ext uri="{9D8B030D-6E8A-4147-A177-3AD203B41FA5}">
                      <a16:colId xmlns:a16="http://schemas.microsoft.com/office/drawing/2014/main" val="3307874932"/>
                    </a:ext>
                  </a:extLst>
                </a:gridCol>
                <a:gridCol w="924628">
                  <a:extLst>
                    <a:ext uri="{9D8B030D-6E8A-4147-A177-3AD203B41FA5}">
                      <a16:colId xmlns:a16="http://schemas.microsoft.com/office/drawing/2014/main" val="768305182"/>
                    </a:ext>
                  </a:extLst>
                </a:gridCol>
                <a:gridCol w="924628">
                  <a:extLst>
                    <a:ext uri="{9D8B030D-6E8A-4147-A177-3AD203B41FA5}">
                      <a16:colId xmlns:a16="http://schemas.microsoft.com/office/drawing/2014/main" val="2424134538"/>
                    </a:ext>
                  </a:extLst>
                </a:gridCol>
              </a:tblGrid>
              <a:tr h="6033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IFM Channel Depth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Kernel Length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Kernel Width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Kernel Depth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Tile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505525"/>
                  </a:ext>
                </a:extLst>
              </a:tr>
              <a:tr h="433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32067"/>
                  </a:ext>
                </a:extLst>
              </a:tr>
              <a:tr h="433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11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9704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17852A0-8DB6-4C25-DC86-A4C92971E734}"/>
              </a:ext>
            </a:extLst>
          </p:cNvPr>
          <p:cNvSpPr txBox="1"/>
          <p:nvPr/>
        </p:nvSpPr>
        <p:spPr>
          <a:xfrm>
            <a:off x="6858000" y="4602024"/>
            <a:ext cx="4000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Synaptic Array size 128x128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8bit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가정합니다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Tile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개수가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64(8x8)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있다고 가정합시다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96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33613</TotalTime>
  <Words>192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한컴 고딕</vt:lpstr>
      <vt:lpstr>Arial</vt:lpstr>
      <vt:lpstr>Office 테마</vt:lpstr>
      <vt:lpstr>NeuroSim Progress</vt:lpstr>
      <vt:lpstr>Long Term Goal</vt:lpstr>
      <vt:lpstr>The Inference of an input vector</vt:lpstr>
      <vt:lpstr>The Inference of an input vector(ResNet18)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성현 이</cp:lastModifiedBy>
  <cp:revision>1224</cp:revision>
  <dcterms:created xsi:type="dcterms:W3CDTF">2023-03-06T16:32:37Z</dcterms:created>
  <dcterms:modified xsi:type="dcterms:W3CDTF">2024-10-13T14:44:53Z</dcterms:modified>
</cp:coreProperties>
</file>