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sldIdLst>
    <p:sldId id="256" r:id="rId3"/>
    <p:sldId id="686" r:id="rId4"/>
    <p:sldId id="687" r:id="rId5"/>
    <p:sldId id="689" r:id="rId6"/>
    <p:sldId id="688" r:id="rId7"/>
    <p:sldId id="684" r:id="rId8"/>
    <p:sldId id="68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906" autoAdjust="0"/>
    <p:restoredTop sz="71859" autoAdjust="0"/>
  </p:normalViewPr>
  <p:slideViewPr>
    <p:cSldViewPr snapToGrid="0">
      <p:cViewPr>
        <p:scale>
          <a:sx n="70" d="100"/>
          <a:sy n="70" d="100"/>
        </p:scale>
        <p:origin x="1872" y="38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30F939A6-D8A1-4A3E-B1AF-CF6B86DE165A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안녕하세요</a:t>
            </a:r>
            <a:r>
              <a:rPr lang="en-US" altLang="ko-KR"/>
              <a:t>,</a:t>
            </a:r>
            <a:r>
              <a:rPr lang="ko-KR" altLang="en-US"/>
              <a:t> 저랑 희주학생은 저번주에 했던 </a:t>
            </a:r>
            <a:r>
              <a:rPr lang="en-US" altLang="ko-KR"/>
              <a:t>JSALC</a:t>
            </a:r>
            <a:r>
              <a:rPr lang="ko-KR" altLang="en-US"/>
              <a:t> 일부분 리뷰했던 것을</a:t>
            </a:r>
            <a:r>
              <a:rPr lang="en-US" altLang="ko-KR"/>
              <a:t>,</a:t>
            </a:r>
            <a:r>
              <a:rPr lang="ko-KR" altLang="en-US"/>
              <a:t> 나머지 </a:t>
            </a:r>
            <a:r>
              <a:rPr lang="en-US" altLang="ko-KR"/>
              <a:t>SLCC</a:t>
            </a:r>
            <a:r>
              <a:rPr lang="ko-KR" altLang="en-US"/>
              <a:t>와</a:t>
            </a:r>
            <a:r>
              <a:rPr lang="en-US" altLang="ko-KR"/>
              <a:t> JSLAC</a:t>
            </a:r>
            <a:r>
              <a:rPr lang="ko-KR" altLang="en-US"/>
              <a:t>의</a:t>
            </a:r>
            <a:r>
              <a:rPr lang="en-US" altLang="ko-KR"/>
              <a:t> Security Analysis</a:t>
            </a:r>
            <a:r>
              <a:rPr lang="ko-KR" altLang="en-US"/>
              <a:t>까지 분석하여서 발표를 진행하게 되었습니다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3538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>먼저</a:t>
            </a:r>
            <a:r>
              <a:rPr lang="en-US" altLang="ko-KR"/>
              <a:t>,</a:t>
            </a:r>
            <a:r>
              <a:rPr lang="ko-KR" altLang="en-US"/>
              <a:t> 지난주에 했던 내용의 일부분 짚고 넘어가도록 하겠습니다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JSALC</a:t>
            </a:r>
            <a:r>
              <a:rPr lang="ko-KR" altLang="en-US"/>
              <a:t>는 </a:t>
            </a:r>
            <a:r>
              <a:rPr lang="en-US" altLang="ko-KR"/>
              <a:t>Joint Security and Advanced Low Density Parity Check Coding</a:t>
            </a:r>
            <a:r>
              <a:rPr lang="ko-KR" altLang="en-US"/>
              <a:t>의 약자입니다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JSALC</a:t>
            </a:r>
            <a:r>
              <a:rPr lang="ko-KR" altLang="en-US"/>
              <a:t>는 크게 암호화 부분인 </a:t>
            </a:r>
            <a:r>
              <a:rPr lang="en-US" altLang="ko-KR"/>
              <a:t>JSALE</a:t>
            </a:r>
            <a:r>
              <a:rPr lang="ko-KR" altLang="en-US"/>
              <a:t>와 채널 코딩 부분인 </a:t>
            </a:r>
            <a:r>
              <a:rPr lang="en-US" altLang="ko-KR"/>
              <a:t>SLCC</a:t>
            </a:r>
            <a:r>
              <a:rPr lang="ko-KR" altLang="en-US"/>
              <a:t>로 나눌 수 있는데요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JSALE</a:t>
            </a:r>
            <a:r>
              <a:rPr lang="ko-KR" altLang="en-US"/>
              <a:t>는 </a:t>
            </a:r>
            <a:r>
              <a:rPr lang="en-US" altLang="ko-KR"/>
              <a:t>128</a:t>
            </a:r>
            <a:r>
              <a:rPr lang="ko-KR" altLang="en-US"/>
              <a:t>비트 크기 블록 단위로 수행됩니다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3032124-6EC6-43C3-BD2F-F4850F49A6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4005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>JSALE</a:t>
            </a:r>
            <a:r>
              <a:rPr lang="ko-KR" altLang="en-US"/>
              <a:t>에서 암호화가 진행되는 방식에 대해서 간략하게 나타낸 것입니다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 Parity Check Matrix PCM</a:t>
            </a:r>
            <a:r>
              <a:rPr lang="ko-KR" altLang="en-US"/>
              <a:t>은 </a:t>
            </a:r>
            <a:r>
              <a:rPr lang="en-US" altLang="ko-KR"/>
              <a:t>Key addition, S-box, HD</a:t>
            </a:r>
            <a:r>
              <a:rPr lang="ko-KR" altLang="en-US"/>
              <a:t>를 거친후 </a:t>
            </a:r>
            <a:r>
              <a:rPr lang="en-US" altLang="ko-KR"/>
              <a:t>QC-LDPC</a:t>
            </a:r>
            <a:r>
              <a:rPr lang="ko-KR" altLang="en-US"/>
              <a:t> 인코딩이 이루어집니다</a:t>
            </a:r>
            <a:r>
              <a:rPr lang="en-US" altLang="ko-KR"/>
              <a:t>.</a:t>
            </a:r>
            <a:r>
              <a:rPr lang="ko-KR" altLang="en-US"/>
              <a:t> 그 후에 </a:t>
            </a:r>
            <a:r>
              <a:rPr lang="en-US" altLang="ko-KR"/>
              <a:t>puncturing</a:t>
            </a:r>
            <a:r>
              <a:rPr lang="ko-KR" altLang="en-US"/>
              <a:t>괴 </a:t>
            </a:r>
            <a:r>
              <a:rPr lang="en-US" altLang="ko-KR"/>
              <a:t>key addition</a:t>
            </a:r>
            <a:r>
              <a:rPr lang="ko-KR" altLang="en-US"/>
              <a:t>을 거쳐서 암호문이 만들어집니다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3032124-6EC6-43C3-BD2F-F4850F49A6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50063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3032124-6EC6-43C3-BD2F-F4850F49A6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482948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86422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4438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Su-Hak Lee, </a:t>
            </a:r>
            <a:r>
              <a:rPr lang="en-US" altLang="ko-KR" b="1" dirty="0" err="1">
                <a:solidFill>
                  <a:srgbClr val="002C62"/>
                </a:solidFill>
              </a:rPr>
              <a:t>Hee</a:t>
            </a:r>
            <a:r>
              <a:rPr lang="en-US" altLang="ko-KR" b="1" dirty="0">
                <a:solidFill>
                  <a:srgbClr val="002C62"/>
                </a:solidFill>
              </a:rPr>
              <a:t>-Ju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JSALC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2024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9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30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0552" y="224068"/>
            <a:ext cx="12021437" cy="687161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JSALC (Joint Security and Advanced Low Density Parity Check Coding)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pic>
        <p:nvPicPr>
          <p:cNvPr id="5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1145" y="1500628"/>
            <a:ext cx="7890038" cy="490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 sz="3400"/>
              <a:t>JSALE (Joint Security and Advanced LDPC Encryption)</a:t>
            </a:r>
            <a:endParaRPr lang="en-US" altLang="ko-KR" sz="340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pic>
        <p:nvPicPr>
          <p:cNvPr id="5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09180" y="1252565"/>
            <a:ext cx="3754541" cy="500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46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>
              <a:defRPr/>
            </a:pPr>
            <a:r>
              <a:rPr lang="en-US" altLang="ko-KR"/>
              <a:t>SLCC(Secure LDPC Channel Coding)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45536" y="946155"/>
            <a:ext cx="5840092" cy="5601464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7712128" y="1071172"/>
            <a:ext cx="3419632" cy="20130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1344-bits LDPC code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en-US" altLang="ko-KR" b="1"/>
              <a:t>code rate = 1/2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en-US" altLang="ko-KR" b="1"/>
              <a:t>Zp = 3 -&gt; </a:t>
            </a:r>
            <a:r>
              <a:rPr lang="ko-KR" altLang="en-US" b="1"/>
              <a:t>순환 블록 </a:t>
            </a:r>
            <a:r>
              <a:rPr lang="en-US" altLang="ko-KR" b="1"/>
              <a:t>3x3</a:t>
            </a:r>
            <a:endParaRPr lang="en-US" altLang="ko-KR" b="1"/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1531651" y="2508249"/>
            <a:ext cx="1576916" cy="560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7674025" y="3107098"/>
            <a:ext cx="3419632" cy="64380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1344-bits LDPC code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857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>
              <a:defRPr/>
            </a:pPr>
            <a:r>
              <a:rPr lang="en-US" altLang="ko-KR"/>
              <a:t>SLCC(Secure LDPC Channel Coding)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619" y="1167344"/>
            <a:ext cx="7782616" cy="5076584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8191096" y="1460633"/>
            <a:ext cx="3419632" cy="3662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256 bits -&gt;Zp * 256 bits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블록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"/>
          <p:cNvSpPr/>
          <p:nvPr/>
        </p:nvSpPr>
        <p:spPr>
          <a:xfrm flipH="1">
            <a:off x="7930031" y="1857374"/>
            <a:ext cx="258536" cy="530679"/>
          </a:xfrm>
          <a:prstGeom prst="leftBracket">
            <a:avLst>
              <a:gd name="adj" fmla="val 8333"/>
            </a:avLst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8227835" y="1973622"/>
            <a:ext cx="3419632" cy="36762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상호배타적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병렬 처리 가능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3027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JSLAC Security 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D27A08-11CB-ECCC-B71F-1894F9923036}"/>
                  </a:ext>
                </a:extLst>
              </p:cNvPr>
              <p:cNvSpPr txBox="1"/>
              <p:nvPr/>
            </p:nvSpPr>
            <p:spPr>
              <a:xfrm>
                <a:off x="806570" y="1357309"/>
                <a:ext cx="8507970" cy="4505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>
                    <a:latin typeface="+mn-ea"/>
                  </a:rPr>
                  <a:t>Differential Cryptanalysis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400" b="1" dirty="0">
                    <a:latin typeface="+mn-ea"/>
                  </a:rPr>
                  <a:t>Total maximum differential probability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𝟏𝟑𝟐</m:t>
                        </m:r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≪ 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𝟏𝟐𝟕</m:t>
                        </m:r>
                      </m:sup>
                    </m:sSup>
                  </m:oMath>
                </a14:m>
                <a:endParaRPr lang="en-US" altLang="ko-KR" sz="2400" b="1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400" b="1" dirty="0">
                    <a:latin typeface="+mn-ea"/>
                  </a:rPr>
                  <a:t>⇒ </a:t>
                </a:r>
                <a:r>
                  <a:rPr lang="en-US" altLang="ko-KR" sz="2400" b="1" dirty="0">
                    <a:latin typeface="+mn-ea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𝟏𝟐𝟖</m:t>
                        </m:r>
                      </m:sup>
                    </m:sSup>
                  </m:oMath>
                </a14:m>
                <a:r>
                  <a:rPr lang="en-US" altLang="ko-KR" sz="2400" b="1" dirty="0">
                    <a:latin typeface="+mn-ea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>
                    <a:latin typeface="+mn-ea"/>
                  </a:rPr>
                  <a:t>Linear Cryptanalysis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400" b="1" dirty="0">
                    <a:latin typeface="+mn-ea"/>
                  </a:rPr>
                  <a:t>Total maximum linear probability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𝟔𝟔</m:t>
                        </m:r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≪ 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𝟔𝟒</m:t>
                        </m:r>
                      </m:sup>
                    </m:sSup>
                  </m:oMath>
                </a14:m>
                <a:endParaRPr lang="en-US" altLang="ko-KR" sz="2400" b="1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400" b="1" dirty="0">
                    <a:latin typeface="+mn-ea"/>
                  </a:rPr>
                  <a:t>⇒ </a:t>
                </a:r>
                <a:r>
                  <a:rPr lang="en-US" altLang="ko-KR" sz="2400" b="1" dirty="0">
                    <a:latin typeface="+mn-ea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𝟏𝟐𝟖</m:t>
                        </m:r>
                      </m:sup>
                    </m:sSup>
                  </m:oMath>
                </a14:m>
                <a:r>
                  <a:rPr lang="en-US" altLang="ko-KR" sz="2400" b="1" dirty="0">
                    <a:latin typeface="+mn-ea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>
                    <a:latin typeface="+mn-ea"/>
                  </a:rPr>
                  <a:t>Square Cryptanalysis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400" b="1" dirty="0">
                    <a:latin typeface="+mn-ea"/>
                  </a:rPr>
                  <a:t>Bit-based cipher system </a:t>
                </a:r>
                <a:r>
                  <a:rPr lang="ko-KR" altLang="en-US" sz="2400" b="1" dirty="0">
                    <a:latin typeface="+mn-ea"/>
                  </a:rPr>
                  <a:t>⇒ </a:t>
                </a:r>
                <a:r>
                  <a:rPr lang="en-US" altLang="ko-KR" sz="2400" b="1" dirty="0">
                    <a:latin typeface="+mn-ea"/>
                  </a:rPr>
                  <a:t>AES</a:t>
                </a:r>
                <a:r>
                  <a:rPr lang="ko-KR" altLang="en-US" sz="2400" b="1" dirty="0">
                    <a:latin typeface="+mn-ea"/>
                  </a:rPr>
                  <a:t>보다 더 높은 저항력</a:t>
                </a:r>
                <a:endParaRPr lang="en-US" altLang="ko-KR" sz="2400" b="1" dirty="0">
                  <a:latin typeface="+mn-ea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D27A08-11CB-ECCC-B71F-1894F992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70" y="1357309"/>
                <a:ext cx="8507970" cy="4505336"/>
              </a:xfrm>
              <a:prstGeom prst="rect">
                <a:avLst/>
              </a:prstGeom>
              <a:blipFill>
                <a:blip r:embed="rId3"/>
                <a:stretch>
                  <a:fillRect l="-931" b="-23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18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F8F02-1354-C5F9-8936-C5E08D8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JSLAE</a:t>
            </a:r>
            <a:r>
              <a:rPr lang="ko-KR" altLang="en-US" dirty="0"/>
              <a:t> </a:t>
            </a:r>
            <a:r>
              <a:rPr lang="en-US" altLang="ko-KR" dirty="0"/>
              <a:t>performance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F6FE52-CF1A-AEFD-6484-F8FAA135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CDAD5B-B0B5-040E-49CF-CDC5C6DB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94" y="1171236"/>
            <a:ext cx="742101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38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74</ep:Words>
  <ep:PresentationFormat>와이드스크린</ep:PresentationFormat>
  <ep:Paragraphs>32</ep:Paragraphs>
  <ep:Slides>7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JSALC</vt:lpstr>
      <vt:lpstr>JSALC (Joint Security and Advanced Low Density Parity Check Coding)</vt:lpstr>
      <vt:lpstr>JSALE (Joint Security and Advanced LDPC Encryption)</vt:lpstr>
      <vt:lpstr>SLCC(Secure LDPC Channel Coding)</vt:lpstr>
      <vt:lpstr>SLCC(Secure LDPC Channel Coding)</vt:lpstr>
      <vt:lpstr>JSLAC Security Analysis</vt:lpstr>
      <vt:lpstr>JSLAE performance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2023-03-06T16:32:37.000</dcterms:created>
  <dc:creator>konwoo</dc:creator>
  <cp:lastModifiedBy>shsh7</cp:lastModifiedBy>
  <dcterms:modified xsi:type="dcterms:W3CDTF">2024-09-30T04:36:40.952</dcterms:modified>
  <cp:revision>1197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