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4" autoAdjust="0"/>
    <p:restoredTop sz="97468" autoAdjust="0"/>
  </p:normalViewPr>
  <p:slideViewPr>
    <p:cSldViewPr snapToGrid="0">
      <p:cViewPr varScale="1">
        <p:scale>
          <a:sx n="86" d="100"/>
          <a:sy n="86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0F939A6-D8A1-4A3E-B1AF-CF6B86DE165A}" type="datetime1">
              <a:rPr lang="ko-KR" altLang="en-US"/>
              <a:pPr lvl="0">
                <a:defRPr/>
              </a:pPr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032124-6EC6-43C3-BD2F-F4850F49A65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이성현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ko-KR" altLang="en-US" b="1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전자전기공학부</a:t>
            </a:r>
            <a:endParaRPr lang="ko-KR" altLang="en-US" b="1" dirty="0">
              <a:solidFill>
                <a:srgbClr val="002C62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XNOR-Net &amp; XNOR-Net++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35029" y="636156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</a:rPr>
              <a:t> </a:t>
            </a:r>
            <a:r>
              <a:rPr lang="en-US" altLang="ko-KR" dirty="0">
                <a:solidFill>
                  <a:srgbClr val="002C62"/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166302" y="1666695"/>
            <a:ext cx="2728154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년</a:t>
            </a:r>
            <a:r>
              <a:rPr lang="ko-KR" altLang="en-US" b="1" dirty="0">
                <a:solidFill>
                  <a:srgbClr val="002C62"/>
                </a:solidFill>
              </a:rPr>
              <a:t>  </a:t>
            </a:r>
            <a:r>
              <a:rPr lang="en-US" altLang="ko-KR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7</a:t>
            </a:r>
            <a:r>
              <a:rPr lang="ko-KR" altLang="en-US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29</a:t>
            </a:r>
            <a:r>
              <a:rPr lang="ko-KR" altLang="en-US" b="1" dirty="0">
                <a:solidFill>
                  <a:srgbClr val="002C62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A8973-3AE6-9798-E5C5-2631B914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C89F82-6DD6-CB50-B363-6174D98E1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2" y="1151795"/>
            <a:ext cx="9571893" cy="319063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F3FC2-DC51-0175-31D0-201CC6D5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E20A2B3E-7157-E315-4535-C18DEB815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80"/>
          <a:stretch/>
        </p:blipFill>
        <p:spPr>
          <a:xfrm>
            <a:off x="8948936" y="1434976"/>
            <a:ext cx="2400635" cy="2624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D7A47E-A89A-9177-EC88-6773802F9B3F}"/>
              </a:ext>
            </a:extLst>
          </p:cNvPr>
          <p:cNvSpPr txBox="1"/>
          <p:nvPr/>
        </p:nvSpPr>
        <p:spPr>
          <a:xfrm>
            <a:off x="1269022" y="4625607"/>
            <a:ext cx="888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Layer conv4_x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에서 첫번째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block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의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2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번째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3x3,256 conv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분포 그래프입니다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(Epoch: 80, </a:t>
            </a:r>
            <a:r>
              <a:rPr lang="en-US" altLang="ko-KR" dirty="0" err="1">
                <a:latin typeface="궁서" panose="02030600000101010101" pitchFamily="18" charset="-127"/>
                <a:ea typeface="궁서" panose="02030600000101010101" pitchFamily="18" charset="-127"/>
              </a:rPr>
              <a:t>lr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=1e-1, </a:t>
            </a:r>
            <a:r>
              <a:rPr lang="en-US" altLang="ko-KR" dirty="0" err="1">
                <a:latin typeface="궁서" panose="02030600000101010101" pitchFamily="18" charset="-127"/>
                <a:ea typeface="궁서" panose="02030600000101010101" pitchFamily="18" charset="-127"/>
              </a:rPr>
              <a:t>batch_size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=64) 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07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21" y="874099"/>
            <a:ext cx="11977956" cy="51098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03429" y="4062567"/>
            <a:ext cx="4854698" cy="15658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88214" y="4034638"/>
            <a:ext cx="4653491" cy="15434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CA598-0E57-F5CB-8528-3B55D2C3287C}"/>
              </a:ext>
            </a:extLst>
          </p:cNvPr>
          <p:cNvSpPr txBox="1"/>
          <p:nvPr/>
        </p:nvSpPr>
        <p:spPr>
          <a:xfrm>
            <a:off x="914677" y="2321170"/>
            <a:ext cx="10533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XNOR-Net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와</a:t>
            </a:r>
            <a:r>
              <a:rPr lang="ko-KR" altLang="en-US" sz="2400" dirty="0"/>
              <a:t> </a:t>
            </a:r>
            <a:r>
              <a:rPr lang="en-US" altLang="ko-KR" sz="2400" dirty="0"/>
              <a:t>XNOR-Net++ Review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ResNet18</a:t>
            </a:r>
            <a:r>
              <a:rPr lang="ko-KR" altLang="en-US" sz="2400" dirty="0">
                <a:latin typeface="궁서" panose="02030600000101010101" pitchFamily="18" charset="-127"/>
                <a:ea typeface="궁서" panose="02030600000101010101" pitchFamily="18" charset="-127"/>
              </a:rPr>
              <a:t>의 구조</a:t>
            </a:r>
            <a:endParaRPr lang="en-US" altLang="ko-KR" sz="2400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Review code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/>
              <a:t>Conclusion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8F032-CD18-EA91-A73E-17B72675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XNOR-Net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7B99A47-DA61-BA46-EDFA-1F94EE49D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27" r="674"/>
          <a:stretch/>
        </p:blipFill>
        <p:spPr>
          <a:xfrm>
            <a:off x="624751" y="979792"/>
            <a:ext cx="8811172" cy="136775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44AB9D-C2D2-8D50-DFE5-BF1662F0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38196-6F28-50BA-FC72-B6636EB6C39A}"/>
                  </a:ext>
                </a:extLst>
              </p:cNvPr>
              <p:cNvSpPr txBox="1"/>
              <p:nvPr/>
            </p:nvSpPr>
            <p:spPr>
              <a:xfrm>
                <a:off x="624750" y="2463734"/>
                <a:ext cx="10356841" cy="384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(Using single scale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for whole weight tensor)</a:t>
                </a:r>
              </a:p>
              <a:p>
                <a:r>
                  <a:rPr lang="en-US" altLang="ko-KR" sz="1400" dirty="0"/>
                  <a:t> n: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weights</a:t>
                </a:r>
                <a:r>
                  <a:rPr lang="ko-KR" altLang="en-US" sz="1400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의 수</a:t>
                </a:r>
                <a:r>
                  <a:rPr lang="en-US" altLang="ko-KR" sz="1400" dirty="0"/>
                  <a:t>, ||W||: </a:t>
                </a:r>
                <a:r>
                  <a:rPr lang="ko-KR" altLang="en-US" sz="1400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가중치 절대값의 합</a:t>
                </a:r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𝑙𝑘</m:t>
                        </m:r>
                      </m:sub>
                    </m:sSub>
                  </m:oMath>
                </a14:m>
                <a:r>
                  <a:rPr lang="en-US" altLang="ko-KR" sz="1400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400" dirty="0"/>
                  <a:t> weight filter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1400" dirty="0"/>
                  <a:t> layer of the CNN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 startAt="2"/>
                </a:pPr>
                <a:endParaRPr lang="en-US" altLang="ko-KR" dirty="0"/>
              </a:p>
              <a:p>
                <a:pPr marL="342900" indent="-342900">
                  <a:buAutoNum type="arabicPeriod" startAt="2"/>
                </a:pPr>
                <a:r>
                  <a:rPr lang="en-US" altLang="ko-KR" dirty="0"/>
                  <a:t>K= A*k ( Convolve A with a 2D filter k)</a:t>
                </a:r>
              </a:p>
              <a:p>
                <a:r>
                  <a:rPr lang="en-US" altLang="ko-KR" dirty="0"/>
                  <a:t> 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|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:,:,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는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across input channel)</a:t>
                </a:r>
                <a:r>
                  <a:rPr lang="en-US" altLang="ko-KR" dirty="0"/>
                  <a:t>, k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ko-KR" dirty="0"/>
                  <a:t>,j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dirty="0"/>
                  <a:t> 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는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across width, j</a:t>
                </a:r>
                <a:r>
                  <a:rPr lang="ko-KR" altLang="en-US" sz="1400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는 </a:t>
                </a:r>
                <a:r>
                  <a:rPr lang="en-US" altLang="ko-KR" sz="1400" dirty="0"/>
                  <a:t>across height)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ko-KR" dirty="0"/>
                  <a:t> , I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𝑤𝑖𝑛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h𝑖𝑛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38196-6F28-50BA-FC72-B6636EB6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50" y="2463734"/>
                <a:ext cx="10356841" cy="3840090"/>
              </a:xfrm>
              <a:prstGeom prst="rect">
                <a:avLst/>
              </a:prstGeom>
              <a:blipFill>
                <a:blip r:embed="rId3"/>
                <a:stretch>
                  <a:fillRect l="-471"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4DF19F2-E14E-2C5B-30E5-52106BCD56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99" r="902"/>
          <a:stretch/>
        </p:blipFill>
        <p:spPr>
          <a:xfrm>
            <a:off x="787090" y="3191607"/>
            <a:ext cx="7873333" cy="6148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C4E7BD-6EA4-DEDF-5D57-CE00F26AA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90" y="4856384"/>
            <a:ext cx="8175990" cy="10218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FC3D0-EACE-FAB3-5D3B-C8E93CD4DA0B}"/>
              </a:ext>
            </a:extLst>
          </p:cNvPr>
          <p:cNvSpPr txBox="1"/>
          <p:nvPr/>
        </p:nvSpPr>
        <p:spPr>
          <a:xfrm>
            <a:off x="4986624" y="6057781"/>
            <a:ext cx="6392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Source: XNOR-Net: ImageNet Classification Using Binary Convolutional Neural Networks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86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9545B-75BE-4406-9CB6-FE2BA7BF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XNOR-Net++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8E8598-751B-2FD0-424D-BB80AA7BC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Computing the scaling factor with respect to the features is relatively expensive and need to be done for every new input</a:t>
                </a:r>
              </a:p>
              <a:p>
                <a:r>
                  <a:rPr lang="en-US" altLang="ko-KR" sz="1800" dirty="0"/>
                  <a:t>Construct the scaling factor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. They are statistically learned via back-propagation. That means 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/>
                  <a:t>  </a:t>
                </a:r>
                <a:r>
                  <a:rPr lang="en-US" altLang="ko-KR" sz="1800" dirty="0"/>
                  <a:t>are parameters like weights.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98E8598-751B-2FD0-424D-BB80AA7BC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4FD18-CB3B-ACC9-5D61-45EAF02D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4AC01-B37D-B776-EF08-6D34644B1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429519"/>
            <a:ext cx="6606446" cy="2747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AAB28A-541A-3620-1E56-35CB7E25F175}"/>
              </a:ext>
            </a:extLst>
          </p:cNvPr>
          <p:cNvSpPr txBox="1"/>
          <p:nvPr/>
        </p:nvSpPr>
        <p:spPr>
          <a:xfrm>
            <a:off x="6096000" y="6176962"/>
            <a:ext cx="5166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Source: XNOR-Net++: Improved Binary Neural Networks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44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CE1CE-30D4-AAEE-7473-D9E05539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ResNet18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9D961-A1BF-F39A-F96D-E691D749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92" y="115741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Deeper</a:t>
            </a:r>
            <a:r>
              <a:rPr lang="ko-KR" altLang="en-US" sz="1800" dirty="0"/>
              <a:t> </a:t>
            </a:r>
            <a:r>
              <a:rPr lang="en-US" altLang="ko-KR" sz="1800" dirty="0"/>
              <a:t>neural</a:t>
            </a:r>
            <a:r>
              <a:rPr lang="ko-KR" altLang="en-US" sz="1800" dirty="0"/>
              <a:t> </a:t>
            </a:r>
            <a:r>
              <a:rPr lang="en-US" altLang="ko-KR" sz="1800" dirty="0"/>
              <a:t>networks</a:t>
            </a:r>
            <a:r>
              <a:rPr lang="ko-KR" altLang="en-US" sz="1800" dirty="0"/>
              <a:t> </a:t>
            </a:r>
            <a:r>
              <a:rPr lang="en-US" altLang="ko-KR" sz="1800" dirty="0"/>
              <a:t>are</a:t>
            </a:r>
            <a:r>
              <a:rPr lang="ko-KR" altLang="en-US" sz="1800" dirty="0"/>
              <a:t> </a:t>
            </a:r>
            <a:r>
              <a:rPr lang="en-US" altLang="ko-KR" sz="1800" dirty="0"/>
              <a:t>more</a:t>
            </a:r>
            <a:r>
              <a:rPr lang="ko-KR" altLang="en-US" sz="1800" dirty="0"/>
              <a:t> </a:t>
            </a:r>
            <a:r>
              <a:rPr lang="en-US" altLang="ko-KR" sz="1800" dirty="0"/>
              <a:t>difficult to train. </a:t>
            </a:r>
          </a:p>
          <a:p>
            <a:r>
              <a:rPr lang="en-US" altLang="ko-KR" sz="1800" dirty="0"/>
              <a:t>Residual networks are easier to optimize, and can gain accuracy from considerably increased depth.</a:t>
            </a:r>
          </a:p>
          <a:p>
            <a:r>
              <a:rPr lang="en-US" altLang="ko-KR" sz="1800" dirty="0"/>
              <a:t>The formulation of F(x)+x can be realized by feedforward neural networks with “shortcut connections”.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4A82D6-A872-625F-CDCA-A4EE995E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2EE6B-648B-B1C3-3EB2-689E5D1FAC00}"/>
              </a:ext>
            </a:extLst>
          </p:cNvPr>
          <p:cNvSpPr txBox="1"/>
          <p:nvPr/>
        </p:nvSpPr>
        <p:spPr>
          <a:xfrm>
            <a:off x="430823" y="6356350"/>
            <a:ext cx="105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Source: Deep Residual Learning for Image Recognition(CVPR 2016)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C1BBC3-93FA-A98B-F159-CF63874E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8" y="2734407"/>
            <a:ext cx="4077269" cy="2314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9B7317-5DC2-03FE-CBAC-D11866DE8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30" y="2541411"/>
            <a:ext cx="4121466" cy="28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1D0C1-68CB-C4AB-FDE6-5A5AE0C9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ResNet18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812720E-A70C-59FE-C1BB-DDA6A58DC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292" y="1147222"/>
            <a:ext cx="10348774" cy="3826221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9F381C-3151-CCC2-234C-47D9AC8E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76F8AC-E29E-96A7-4789-7682ED98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220" y="2375284"/>
            <a:ext cx="2343488" cy="17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0AC7D-6CA1-7169-F35E-CBFD23A0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ResNet18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A7A69-BA8C-A90A-D587-B17AC139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4338C6-3480-5D31-2D16-8105DEA5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1" y="966827"/>
            <a:ext cx="845938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81FE6-809E-797C-F5C2-6C8CDA77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XNOR-Net++ VS XNOR-Net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44708B-8E6D-2C12-0756-E572AB2B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EEFA41-1AE1-7B5E-30AB-B0B9A467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2" y="1331253"/>
            <a:ext cx="6191738" cy="41954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D24A41-038A-6337-9BF3-FFC93D74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12" y="1331253"/>
            <a:ext cx="5669328" cy="4985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809A08-3935-6C10-A726-76156A7A0833}"/>
              </a:ext>
            </a:extLst>
          </p:cNvPr>
          <p:cNvSpPr txBox="1"/>
          <p:nvPr/>
        </p:nvSpPr>
        <p:spPr>
          <a:xfrm>
            <a:off x="1617784" y="903358"/>
            <a:ext cx="2409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XNOR-Net++(case4)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98BC3-C00B-03DA-4A31-CF4032219CAE}"/>
              </a:ext>
            </a:extLst>
          </p:cNvPr>
          <p:cNvSpPr txBox="1"/>
          <p:nvPr/>
        </p:nvSpPr>
        <p:spPr>
          <a:xfrm>
            <a:off x="7772400" y="903358"/>
            <a:ext cx="23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XNOR-Net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89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45A6-9137-A987-3FD9-F73E7BC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3721E0-9E5F-6B1E-08AF-76FE90222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80"/>
          <a:stretch/>
        </p:blipFill>
        <p:spPr>
          <a:xfrm>
            <a:off x="5634236" y="1103671"/>
            <a:ext cx="2400635" cy="2624267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E0966-493E-F6D9-3C98-A50601A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BD8C02-C6C3-7B78-C234-226319BC1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6" y="863604"/>
            <a:ext cx="5079023" cy="50790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641D8-C2F4-05F0-105E-09AB2D2ED912}"/>
                  </a:ext>
                </a:extLst>
              </p:cNvPr>
              <p:cNvSpPr txBox="1"/>
              <p:nvPr/>
            </p:nvSpPr>
            <p:spPr>
              <a:xfrm>
                <a:off x="5794130" y="4167554"/>
                <a:ext cx="47830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이 그래프는 하나의 배치를 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con4_x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에서 </a:t>
                </a:r>
                <a:r>
                  <a:rPr lang="ko-KR" altLang="en-US" dirty="0" err="1">
                    <a:latin typeface="궁서" panose="02030600000101010101" pitchFamily="18" charset="-127"/>
                    <a:ea typeface="궁서" panose="02030600000101010101" pitchFamily="18" charset="-127"/>
                  </a:rPr>
                  <a:t>통과시킬때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 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Activation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의 분포입니다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>
                    <a:latin typeface="궁서" panose="02030600000101010101" pitchFamily="18" charset="-127"/>
                    <a:ea typeface="궁서" panose="02030600000101010101" pitchFamily="18" charset="-127"/>
                  </a:rPr>
                  <a:t>Batch_size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=64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이므로 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64 X 14 X 14 X 256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 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300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만 </a:t>
                </a:r>
                <a:r>
                  <a:rPr lang="en-US" altLang="ko-KR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value </a:t>
                </a:r>
                <a:r>
                  <a:rPr lang="ko-KR" altLang="en-US" dirty="0">
                    <a:latin typeface="궁서" panose="02030600000101010101" pitchFamily="18" charset="-127"/>
                    <a:ea typeface="궁서" panose="02030600000101010101" pitchFamily="18" charset="-127"/>
                  </a:rPr>
                  <a:t>개수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B641D8-C2F4-05F0-105E-09AB2D2ED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30" y="4167554"/>
                <a:ext cx="4783015" cy="1200329"/>
              </a:xfrm>
              <a:prstGeom prst="rect">
                <a:avLst/>
              </a:prstGeom>
              <a:blipFill>
                <a:blip r:embed="rId4"/>
                <a:stretch>
                  <a:fillRect l="-764" t="-3046" b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56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Lucida Grande</vt:lpstr>
      <vt:lpstr>궁서</vt:lpstr>
      <vt:lpstr>맑은 고딕</vt:lpstr>
      <vt:lpstr>Arial</vt:lpstr>
      <vt:lpstr>Cambria Math</vt:lpstr>
      <vt:lpstr>Office 테마</vt:lpstr>
      <vt:lpstr>XNOR-Net &amp; XNOR-Net++</vt:lpstr>
      <vt:lpstr>목차</vt:lpstr>
      <vt:lpstr>XNOR-Net</vt:lpstr>
      <vt:lpstr>XNOR-Net++</vt:lpstr>
      <vt:lpstr>ResNet18</vt:lpstr>
      <vt:lpstr>ResNet18</vt:lpstr>
      <vt:lpstr>ResNet18</vt:lpstr>
      <vt:lpstr>XNOR-Net++ VS XNOR-Net code</vt:lpstr>
      <vt:lpstr>Conclusion</vt:lpstr>
      <vt:lpstr>Conclusion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sunghyun lee</cp:lastModifiedBy>
  <cp:revision>1190</cp:revision>
  <dcterms:created xsi:type="dcterms:W3CDTF">2023-03-06T16:32:37Z</dcterms:created>
  <dcterms:modified xsi:type="dcterms:W3CDTF">2024-07-29T01:20:07Z</dcterms:modified>
  <cp:version/>
</cp:coreProperties>
</file>