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0" r:id="rId2"/>
    <p:sldId id="301" r:id="rId3"/>
    <p:sldId id="302" r:id="rId4"/>
    <p:sldId id="303" r:id="rId5"/>
    <p:sldId id="305" r:id="rId6"/>
    <p:sldId id="304" r:id="rId7"/>
    <p:sldId id="306" r:id="rId8"/>
    <p:sldId id="307" r:id="rId9"/>
    <p:sldId id="309" r:id="rId10"/>
    <p:sldId id="308" r:id="rId11"/>
    <p:sldId id="30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C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7634" autoAdjust="0"/>
  </p:normalViewPr>
  <p:slideViewPr>
    <p:cSldViewPr snapToGrid="0">
      <p:cViewPr varScale="1">
        <p:scale>
          <a:sx n="166" d="100"/>
          <a:sy n="166" d="100"/>
        </p:scale>
        <p:origin x="8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5BBF6-A40E-4486-A341-7FF6BC36DFE1}" type="datetimeFigureOut">
              <a:rPr lang="ko-KR" altLang="en-US" smtClean="0"/>
              <a:t>2024-07-14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FD21FC-66C8-4A5A-B280-D91C75FFF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59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발표를 시작하겠습니다</a:t>
            </a:r>
            <a:r>
              <a:rPr lang="en-US" altLang="ko-KR" dirty="0"/>
              <a:t>. </a:t>
            </a:r>
            <a:r>
              <a:rPr lang="ko-KR" altLang="en-US" dirty="0"/>
              <a:t>오늘의 주제는 </a:t>
            </a:r>
            <a:r>
              <a:rPr lang="en-US" altLang="ko-KR" dirty="0"/>
              <a:t>128</a:t>
            </a:r>
            <a:r>
              <a:rPr lang="ko-KR" altLang="en-US" dirty="0"/>
              <a:t>비트 기반 </a:t>
            </a:r>
            <a:r>
              <a:rPr lang="en-US" altLang="ko-KR" dirty="0"/>
              <a:t>ECC</a:t>
            </a:r>
            <a:r>
              <a:rPr lang="ko-KR" altLang="en-US" dirty="0"/>
              <a:t>입니다</a:t>
            </a:r>
            <a:r>
              <a:rPr lang="en-US" altLang="ko-KR" dirty="0"/>
              <a:t>. 128</a:t>
            </a:r>
            <a:r>
              <a:rPr lang="ko-KR" altLang="en-US" dirty="0"/>
              <a:t>비트를 기반으로 하는 이유는 현재 </a:t>
            </a:r>
            <a:r>
              <a:rPr lang="en-US" altLang="ko-KR" dirty="0"/>
              <a:t>DDR5</a:t>
            </a:r>
            <a:r>
              <a:rPr lang="ko-KR" altLang="en-US" dirty="0"/>
              <a:t>는 </a:t>
            </a:r>
            <a:r>
              <a:rPr lang="en-US" altLang="ko-KR" dirty="0"/>
              <a:t>128bits</a:t>
            </a:r>
            <a:r>
              <a:rPr lang="ko-KR" altLang="en-US" dirty="0"/>
              <a:t>를 데이터의 기본 전송 단위로 사용하기 때문입니다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FD21FC-66C8-4A5A-B280-D91C75FFF75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34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510EC-0A77-91A9-BCDE-D8B44C124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5D0215-546F-81A0-F612-B3E867CDB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AF942E-71EC-CE93-C3DA-D62BE52A5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A40BD2-D88E-CBCA-FC2B-5557AC47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32A789-A0A6-F770-18B2-65710722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80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8D680-873A-753B-5D43-C14F27B9C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C8FBC5-8825-316E-74A1-EE117B2AC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AD2C63-EC35-3135-6171-7A4F2CC46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80C5DC-5F12-F819-8E1D-E9E6547C9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AB17D7-CB49-67E1-7051-D3268B532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48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D7F228-C4FD-2BD4-26E9-2121F2BCCB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EDF959-3C89-D268-4F04-79D0217DE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30272F-1E47-4AB9-7B2F-3DDAD0F51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5A75F-928F-BB0D-5FF5-D7E2EEC75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780747-07F6-4862-BADD-ABF3DFC19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2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E40AA4-8060-2C96-412A-6BEC9D547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C9DC75-8F1E-0FF6-0FD4-40E3658E5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7FBB94-0B8B-E34F-9528-E6B4E6A17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099B48-B833-0CF8-B0A6-636CD8038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8E57F9-1B16-7DC7-6413-D2365273B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27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459C5-ABBC-75EB-A5E6-070C4CA45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2E2B3C-EAFB-2842-99E9-FC1932E6E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2D83DA-CDBF-BF81-C571-B73F5F5EE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D3EE15-3ED8-A5F4-2E69-2550F3557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2CAA72-B219-09AF-4ED7-A67A54DD5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052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C6F9A-8B4E-E4F2-E4DC-25C3B24F9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EF1A81-83E9-C64B-53CA-DE07F80FD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263045-4F8A-0E91-DC3D-F7BE1F538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2AD8D5-E6B3-EE9A-2487-D833A319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8D9A66-823A-BF57-4CDC-BAFB9B51D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A59BD7-6C0A-4014-3D7F-2EFECDA6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898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4BDD8-410D-51A8-0B3F-B3F5E6BFC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361B63-6007-D8C4-513F-3A6457C9A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067ADE-CE05-3365-D331-9302B9A37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DA178B-34FB-D68F-9494-91E8829F95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26387D-1C05-B328-4BEF-42BF34E5F4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694D09-4FD8-2AD5-614D-8569EE3DA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2024-07-14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A95313-D022-0B5F-B8EB-4C8FCE891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8D257A-C4A1-084D-839A-A01A8659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958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B8EFB-F956-2462-B1CE-4C8A72542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CF5CC7-A7AF-D439-AE4A-89C021EDA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D2D1C1-C737-D952-3B81-416674E6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9D0B32-5C7B-E5AB-663A-C8441E779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59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D80448-9E48-1069-D054-5D53AFD77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2024-07-14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E2171E-A887-C46C-26DA-7DAD39337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16A675-58E2-CAF5-8931-2E9047A49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627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09E10-9BC3-DE46-B8AD-537C3114B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63B67F-BB66-40B1-6694-D2ACA0FA8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64363E-CB38-1D70-7296-3642D95F6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F15CD8-A483-0B62-68C6-4E1BB34CB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1F4044-DA94-D561-2C14-FFB980873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729D06-4927-59CD-440B-95B7FAB55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644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C56CF-D469-5011-131A-019472BFB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6DF64E-1A8E-4CB2-CEF2-5C89466B86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F3C403-93DF-E644-F31B-86444B351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DB601D-29B4-5283-3AB4-0D885EF24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851C40-68E7-D137-E469-D7C04D28F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4F50DC-5DD1-9068-B5AE-477CA3A82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38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3978D1-E234-65D0-3034-6CA8D969A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BFE046-6CA4-88D8-7BD8-A85C906BB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24A5E3-6F6D-7E4C-9300-065CE1817C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C43A9-B3BC-49B1-97E4-91ABF6F9E541}" type="datetimeFigureOut">
              <a:rPr lang="ko-KR" altLang="en-US" smtClean="0"/>
              <a:t>2024-07-14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A6C994-CF91-CF5A-6EC3-E1AEC29E3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EB26EF-26C8-D884-B768-EFB3DC3B3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68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101.00190" TargetMode="External"/><Relationship Id="rId2" Type="http://schemas.openxmlformats.org/officeDocument/2006/relationships/hyperlink" Target="https://arxiv.org/pdf/1902.0075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/>
        </p:nvSpPr>
        <p:spPr>
          <a:xfrm>
            <a:off x="8163649" y="4899420"/>
            <a:ext cx="3614058" cy="877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b="1" dirty="0">
                <a:solidFill>
                  <a:srgbClr val="002C62"/>
                </a:solidFill>
              </a:rPr>
              <a:t>홍익대학교 컴퓨터공학과</a:t>
            </a:r>
            <a:endParaRPr lang="en-US" altLang="ko-KR" sz="2000" b="1" dirty="0">
              <a:solidFill>
                <a:srgbClr val="002C62"/>
              </a:solidFill>
            </a:endParaRPr>
          </a:p>
          <a:p>
            <a:pPr algn="l"/>
            <a:r>
              <a:rPr lang="en-US" altLang="ko-KR" sz="2000" b="1" dirty="0">
                <a:solidFill>
                  <a:srgbClr val="002C62"/>
                </a:solidFill>
              </a:rPr>
              <a:t>C4110705 </a:t>
            </a:r>
            <a:r>
              <a:rPr lang="ko-KR" altLang="en-US" sz="2000" b="1" dirty="0">
                <a:solidFill>
                  <a:srgbClr val="002C62"/>
                </a:solidFill>
              </a:rPr>
              <a:t>여인국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13F9BE-5F3C-4D5A-BFBB-DE9EB00A9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01" y="243376"/>
            <a:ext cx="1081853" cy="108921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8026492" y="4899420"/>
            <a:ext cx="45719" cy="716766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C45586EF-81E0-4B12-8A46-641BCC367D02}"/>
              </a:ext>
            </a:extLst>
          </p:cNvPr>
          <p:cNvSpPr txBox="1">
            <a:spLocks/>
          </p:cNvSpPr>
          <p:nvPr/>
        </p:nvSpPr>
        <p:spPr>
          <a:xfrm>
            <a:off x="10362112" y="1982136"/>
            <a:ext cx="3659776" cy="403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solidFill>
                  <a:srgbClr val="002C62"/>
                </a:solidFill>
              </a:rPr>
              <a:t>2024</a:t>
            </a:r>
            <a:r>
              <a:rPr lang="ko-KR" altLang="en-US" sz="1600" b="1" dirty="0">
                <a:solidFill>
                  <a:srgbClr val="002C62"/>
                </a:solidFill>
              </a:rPr>
              <a:t>년 </a:t>
            </a:r>
            <a:r>
              <a:rPr lang="en-US" altLang="ko-KR" sz="1600" b="1" dirty="0">
                <a:solidFill>
                  <a:srgbClr val="002C62"/>
                </a:solidFill>
              </a:rPr>
              <a:t>7</a:t>
            </a:r>
            <a:r>
              <a:rPr lang="ko-KR" altLang="en-US" sz="1600" b="1" dirty="0">
                <a:solidFill>
                  <a:srgbClr val="002C62"/>
                </a:solidFill>
              </a:rPr>
              <a:t>월 </a:t>
            </a:r>
            <a:r>
              <a:rPr lang="en-US" altLang="ko-KR" sz="1600" b="1">
                <a:solidFill>
                  <a:srgbClr val="002C62"/>
                </a:solidFill>
              </a:rPr>
              <a:t>15</a:t>
            </a:r>
            <a:r>
              <a:rPr lang="ko-KR" altLang="en-US" sz="1600" b="1">
                <a:solidFill>
                  <a:srgbClr val="002C62"/>
                </a:solidFill>
              </a:rPr>
              <a:t>일</a:t>
            </a:r>
            <a:endParaRPr lang="en-US" altLang="ko-KR" sz="1600" b="1" dirty="0">
              <a:solidFill>
                <a:srgbClr val="002C62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0" y="2409371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/>
        </p:nvSpPr>
        <p:spPr>
          <a:xfrm>
            <a:off x="2534196" y="2653987"/>
            <a:ext cx="9144000" cy="16045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ko-KR" altLang="en-US" sz="4400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1FE756-8716-A14A-1745-D7D50E1E1F21}"/>
              </a:ext>
            </a:extLst>
          </p:cNvPr>
          <p:cNvSpPr>
            <a:spLocks noGrp="1"/>
          </p:cNvSpPr>
          <p:nvPr/>
        </p:nvSpPr>
        <p:spPr>
          <a:xfrm>
            <a:off x="1524000" y="3225583"/>
            <a:ext cx="9144000" cy="40683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dirty="0" err="1">
                <a:solidFill>
                  <a:schemeClr val="bg1"/>
                </a:solidFill>
              </a:rPr>
              <a:t>LoRA</a:t>
            </a:r>
            <a:r>
              <a:rPr kumimoji="1" lang="en-US" altLang="ko-KR" sz="2400" dirty="0">
                <a:solidFill>
                  <a:schemeClr val="bg1"/>
                </a:solidFill>
              </a:rPr>
              <a:t> (Low-Rank Adaptation of LLMs)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8FE2BF5-481F-D78E-CB57-9AEFE94C1941}"/>
              </a:ext>
            </a:extLst>
          </p:cNvPr>
          <p:cNvSpPr>
            <a:spLocks noGrp="1"/>
          </p:cNvSpPr>
          <p:nvPr/>
        </p:nvSpPr>
        <p:spPr>
          <a:xfrm>
            <a:off x="1524000" y="3538623"/>
            <a:ext cx="9144000" cy="4068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dirty="0">
                <a:solidFill>
                  <a:schemeClr val="bg1"/>
                </a:solidFill>
              </a:rPr>
              <a:t>: </a:t>
            </a:r>
            <a:r>
              <a:rPr kumimoji="1" lang="en-US" altLang="ko-KR" sz="2400" dirty="0" err="1">
                <a:solidFill>
                  <a:schemeClr val="bg1"/>
                </a:solidFill>
              </a:rPr>
              <a:t>LoRA</a:t>
            </a:r>
            <a:r>
              <a:rPr kumimoji="1" lang="en-US" altLang="ko-KR" sz="2400" dirty="0">
                <a:solidFill>
                  <a:schemeClr val="bg1"/>
                </a:solidFill>
              </a:rPr>
              <a:t> : Low-Rank Adaptation of Large Language Models (</a:t>
            </a:r>
            <a:r>
              <a:rPr kumimoji="1" lang="en-US" altLang="ko-KR" sz="2400" dirty="0" err="1">
                <a:solidFill>
                  <a:schemeClr val="bg1"/>
                </a:solidFill>
              </a:rPr>
              <a:t>arXiv</a:t>
            </a:r>
            <a:r>
              <a:rPr kumimoji="1" lang="en-US" altLang="ko-KR" sz="2400" dirty="0">
                <a:solidFill>
                  <a:schemeClr val="bg1"/>
                </a:solidFill>
              </a:rPr>
              <a:t> 2021)</a:t>
            </a:r>
          </a:p>
        </p:txBody>
      </p:sp>
    </p:spTree>
    <p:extLst>
      <p:ext uri="{BB962C8B-B14F-4D97-AF65-F5344CB8AC3E}">
        <p14:creationId xmlns:p14="http://schemas.microsoft.com/office/powerpoint/2010/main" val="3661066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1A6063-E2A1-2FFA-71FA-541D89A4B757}"/>
              </a:ext>
            </a:extLst>
          </p:cNvPr>
          <p:cNvSpPr txBox="1"/>
          <p:nvPr/>
        </p:nvSpPr>
        <p:spPr>
          <a:xfrm>
            <a:off x="765633" y="593364"/>
            <a:ext cx="3171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LoRA</a:t>
            </a:r>
            <a:endParaRPr lang="ko-KR" altLang="en-US" sz="28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5F39BE8-4414-FF6E-6988-8D5F10D1B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39" y="1523734"/>
            <a:ext cx="11441122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785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718487-0D5F-766D-1F95-37AD41C3C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2BF7DF-A167-FBEC-6597-60C0602D1ABF}"/>
              </a:ext>
            </a:extLst>
          </p:cNvPr>
          <p:cNvSpPr txBox="1"/>
          <p:nvPr/>
        </p:nvSpPr>
        <p:spPr>
          <a:xfrm>
            <a:off x="4966607" y="3136612"/>
            <a:ext cx="2258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503308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7C0F116-A8C1-9322-465E-DB1F54734303}"/>
              </a:ext>
            </a:extLst>
          </p:cNvPr>
          <p:cNvCxnSpPr>
            <a:cxnSpLocks/>
            <a:stCxn id="20" idx="3"/>
            <a:endCxn id="5" idx="1"/>
          </p:cNvCxnSpPr>
          <p:nvPr/>
        </p:nvCxnSpPr>
        <p:spPr>
          <a:xfrm>
            <a:off x="5534069" y="1560112"/>
            <a:ext cx="2566188" cy="1252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E22F6E3-817F-7F0D-623F-CA9F5F301545}"/>
              </a:ext>
            </a:extLst>
          </p:cNvPr>
          <p:cNvSpPr/>
          <p:nvPr/>
        </p:nvSpPr>
        <p:spPr>
          <a:xfrm>
            <a:off x="2192826" y="1349930"/>
            <a:ext cx="3341243" cy="4203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Downstream task 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D86043D-4943-C7EB-4468-8B5E52F6F3EE}"/>
              </a:ext>
            </a:extLst>
          </p:cNvPr>
          <p:cNvSpPr/>
          <p:nvPr/>
        </p:nvSpPr>
        <p:spPr>
          <a:xfrm>
            <a:off x="2192826" y="2134322"/>
            <a:ext cx="3341243" cy="4203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Downstream task 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6780D7B-B564-8E50-1B63-67FA29AE910E}"/>
              </a:ext>
            </a:extLst>
          </p:cNvPr>
          <p:cNvSpPr/>
          <p:nvPr/>
        </p:nvSpPr>
        <p:spPr>
          <a:xfrm>
            <a:off x="2136488" y="3002137"/>
            <a:ext cx="3397581" cy="4203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Downstream task 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A2367BE-D9D5-C251-D715-73F987803930}"/>
              </a:ext>
            </a:extLst>
          </p:cNvPr>
          <p:cNvSpPr/>
          <p:nvPr/>
        </p:nvSpPr>
        <p:spPr>
          <a:xfrm>
            <a:off x="2136487" y="3785443"/>
            <a:ext cx="3397581" cy="4203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Downstream task 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A9076E6-C53A-20C7-E892-240EC4827B77}"/>
              </a:ext>
            </a:extLst>
          </p:cNvPr>
          <p:cNvSpPr/>
          <p:nvPr/>
        </p:nvSpPr>
        <p:spPr>
          <a:xfrm>
            <a:off x="2136487" y="4711759"/>
            <a:ext cx="3397581" cy="4203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Downstream task 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848670-0909-AA97-1CE1-E7929A760E22}"/>
              </a:ext>
            </a:extLst>
          </p:cNvPr>
          <p:cNvSpPr txBox="1"/>
          <p:nvPr/>
        </p:nvSpPr>
        <p:spPr>
          <a:xfrm>
            <a:off x="0" y="0"/>
            <a:ext cx="360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Large Language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CB19766-3FB9-E505-342D-FCD47AF7791E}"/>
                  </a:ext>
                </a:extLst>
              </p:cNvPr>
              <p:cNvSpPr txBox="1"/>
              <p:nvPr/>
            </p:nvSpPr>
            <p:spPr>
              <a:xfrm>
                <a:off x="3188460" y="5361076"/>
                <a:ext cx="1538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CB19766-3FB9-E505-342D-FCD47AF77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460" y="5361076"/>
                <a:ext cx="153888" cy="276999"/>
              </a:xfrm>
              <a:prstGeom prst="rect">
                <a:avLst/>
              </a:prstGeom>
              <a:blipFill>
                <a:blip r:embed="rId2"/>
                <a:stretch>
                  <a:fillRect l="-24000" r="-28000" b="-8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그룹 64">
            <a:extLst>
              <a:ext uri="{FF2B5EF4-FFF2-40B4-BE49-F238E27FC236}">
                <a16:creationId xmlns:a16="http://schemas.microsoft.com/office/drawing/2014/main" id="{69D5517D-4BC6-1DD2-CB7E-800EBF86D14D}"/>
              </a:ext>
            </a:extLst>
          </p:cNvPr>
          <p:cNvGrpSpPr/>
          <p:nvPr/>
        </p:nvGrpSpPr>
        <p:grpSpPr>
          <a:xfrm>
            <a:off x="6907601" y="2156267"/>
            <a:ext cx="2846233" cy="2112104"/>
            <a:chOff x="2143244" y="2280051"/>
            <a:chExt cx="2846233" cy="2112104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9D3AFF6F-DC2B-6756-2DBB-5C5E64093318}"/>
                </a:ext>
              </a:extLst>
            </p:cNvPr>
            <p:cNvSpPr/>
            <p:nvPr/>
          </p:nvSpPr>
          <p:spPr>
            <a:xfrm>
              <a:off x="3112902" y="2728912"/>
              <a:ext cx="1522726" cy="1417512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LLM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0F133BC-4812-561F-42A7-9832A9AECE67}"/>
                </a:ext>
              </a:extLst>
            </p:cNvPr>
            <p:cNvSpPr/>
            <p:nvPr/>
          </p:nvSpPr>
          <p:spPr>
            <a:xfrm>
              <a:off x="2815427" y="2504849"/>
              <a:ext cx="2174050" cy="1887306"/>
            </a:xfrm>
            <a:prstGeom prst="rect">
              <a:avLst/>
            </a:prstGeom>
            <a:noFill/>
            <a:ln>
              <a:solidFill>
                <a:schemeClr val="accent6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48ED72B-1A59-7ED1-8A66-B264C31EA99B}"/>
                </a:ext>
              </a:extLst>
            </p:cNvPr>
            <p:cNvSpPr txBox="1"/>
            <p:nvPr/>
          </p:nvSpPr>
          <p:spPr>
            <a:xfrm>
              <a:off x="2143244" y="2280051"/>
              <a:ext cx="13376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Pre-trained</a:t>
              </a:r>
              <a:endParaRPr lang="ko-KR" altLang="en-US" dirty="0"/>
            </a:p>
          </p:txBody>
        </p:sp>
      </p:grp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442675ED-7D1D-9314-78F0-91FB42A9DEF5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5534069" y="2344504"/>
            <a:ext cx="2396508" cy="716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CA9C0392-6D0E-364F-CE40-6C4C9767BA3E}"/>
              </a:ext>
            </a:extLst>
          </p:cNvPr>
          <p:cNvCxnSpPr>
            <a:cxnSpLocks/>
            <a:stCxn id="24" idx="3"/>
            <a:endCxn id="5" idx="2"/>
          </p:cNvCxnSpPr>
          <p:nvPr/>
        </p:nvCxnSpPr>
        <p:spPr>
          <a:xfrm>
            <a:off x="5534069" y="3212319"/>
            <a:ext cx="2343190" cy="10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F85FC320-29C1-2709-58E4-F354043EB68C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5534068" y="3621863"/>
            <a:ext cx="2396509" cy="373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7C3EE9FA-29F2-F34F-8644-BB73220B0374}"/>
              </a:ext>
            </a:extLst>
          </p:cNvPr>
          <p:cNvCxnSpPr>
            <a:cxnSpLocks/>
            <a:stCxn id="26" idx="3"/>
            <a:endCxn id="5" idx="3"/>
          </p:cNvCxnSpPr>
          <p:nvPr/>
        </p:nvCxnSpPr>
        <p:spPr>
          <a:xfrm flipV="1">
            <a:off x="5534068" y="3815050"/>
            <a:ext cx="2566189" cy="1106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730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425727A4-0B66-F3BF-22D5-B563903346F1}"/>
              </a:ext>
            </a:extLst>
          </p:cNvPr>
          <p:cNvCxnSpPr>
            <a:cxnSpLocks/>
            <a:stCxn id="3" idx="3"/>
            <a:endCxn id="14" idx="1"/>
          </p:cNvCxnSpPr>
          <p:nvPr/>
        </p:nvCxnSpPr>
        <p:spPr>
          <a:xfrm>
            <a:off x="3919997" y="1495109"/>
            <a:ext cx="2566188" cy="1252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477BE8A-4B5E-4413-BC27-83DD6CFA5A45}"/>
              </a:ext>
            </a:extLst>
          </p:cNvPr>
          <p:cNvSpPr/>
          <p:nvPr/>
        </p:nvSpPr>
        <p:spPr>
          <a:xfrm>
            <a:off x="578754" y="1284927"/>
            <a:ext cx="3341243" cy="4203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Downstream task 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989ECD6-1399-0D2B-45A7-FDC39BF92AE7}"/>
              </a:ext>
            </a:extLst>
          </p:cNvPr>
          <p:cNvSpPr/>
          <p:nvPr/>
        </p:nvSpPr>
        <p:spPr>
          <a:xfrm>
            <a:off x="578754" y="2069319"/>
            <a:ext cx="3341243" cy="4203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Downstream task 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F28E304-AA81-3C5A-4474-A8CA2AE537BA}"/>
              </a:ext>
            </a:extLst>
          </p:cNvPr>
          <p:cNvSpPr/>
          <p:nvPr/>
        </p:nvSpPr>
        <p:spPr>
          <a:xfrm>
            <a:off x="522416" y="2937134"/>
            <a:ext cx="3397581" cy="4203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Downstream task 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6F5E444-A9ED-CD85-C845-764AC9BB66EF}"/>
              </a:ext>
            </a:extLst>
          </p:cNvPr>
          <p:cNvSpPr/>
          <p:nvPr/>
        </p:nvSpPr>
        <p:spPr>
          <a:xfrm>
            <a:off x="522415" y="3720440"/>
            <a:ext cx="3397581" cy="4203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Downstream task 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81A1CD4-A232-2844-A879-D03A981A2D4D}"/>
              </a:ext>
            </a:extLst>
          </p:cNvPr>
          <p:cNvSpPr/>
          <p:nvPr/>
        </p:nvSpPr>
        <p:spPr>
          <a:xfrm>
            <a:off x="522415" y="4646756"/>
            <a:ext cx="3397581" cy="4203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Downstream task 5</a:t>
            </a:r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7786753-472D-0E15-1FC9-62BE75BE470B}"/>
                  </a:ext>
                </a:extLst>
              </p:cNvPr>
              <p:cNvSpPr txBox="1"/>
              <p:nvPr/>
            </p:nvSpPr>
            <p:spPr>
              <a:xfrm>
                <a:off x="1574388" y="5296073"/>
                <a:ext cx="1538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7786753-472D-0E15-1FC9-62BE75BE4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388" y="5296073"/>
                <a:ext cx="153888" cy="276999"/>
              </a:xfrm>
              <a:prstGeom prst="rect">
                <a:avLst/>
              </a:prstGeom>
              <a:blipFill>
                <a:blip r:embed="rId2"/>
                <a:stretch>
                  <a:fillRect l="-23077" r="-23077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타원 13">
            <a:extLst>
              <a:ext uri="{FF2B5EF4-FFF2-40B4-BE49-F238E27FC236}">
                <a16:creationId xmlns:a16="http://schemas.microsoft.com/office/drawing/2014/main" id="{40700BDA-B7DE-5A9B-D4B9-6C5A658E525F}"/>
              </a:ext>
            </a:extLst>
          </p:cNvPr>
          <p:cNvSpPr/>
          <p:nvPr/>
        </p:nvSpPr>
        <p:spPr>
          <a:xfrm>
            <a:off x="6263187" y="2540125"/>
            <a:ext cx="1522726" cy="141751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LLM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68AD8E0-1AEA-617F-FE25-21F3CA5DDC34}"/>
              </a:ext>
            </a:extLst>
          </p:cNvPr>
          <p:cNvSpPr/>
          <p:nvPr/>
        </p:nvSpPr>
        <p:spPr>
          <a:xfrm>
            <a:off x="5965712" y="2316062"/>
            <a:ext cx="2174050" cy="1887306"/>
          </a:xfrm>
          <a:prstGeom prst="rect">
            <a:avLst/>
          </a:prstGeom>
          <a:noFill/>
          <a:ln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E94CD1-4933-4884-76C3-488600EB1CB6}"/>
              </a:ext>
            </a:extLst>
          </p:cNvPr>
          <p:cNvSpPr txBox="1"/>
          <p:nvPr/>
        </p:nvSpPr>
        <p:spPr>
          <a:xfrm>
            <a:off x="5293529" y="2091264"/>
            <a:ext cx="1337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Pre-trained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546AD2D-B788-62CA-3D53-801596562381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919997" y="2279501"/>
            <a:ext cx="2396508" cy="716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5CDA9CB-F326-1D85-1732-603836C3CFB7}"/>
              </a:ext>
            </a:extLst>
          </p:cNvPr>
          <p:cNvCxnSpPr>
            <a:cxnSpLocks/>
            <a:stCxn id="6" idx="3"/>
            <a:endCxn id="14" idx="2"/>
          </p:cNvCxnSpPr>
          <p:nvPr/>
        </p:nvCxnSpPr>
        <p:spPr>
          <a:xfrm>
            <a:off x="3919997" y="3147316"/>
            <a:ext cx="2343190" cy="10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3DB9B66-EFFC-8FD8-40AA-76307C55D84A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3919996" y="3556860"/>
            <a:ext cx="2396509" cy="373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02A7551-7DE8-8E4E-E305-502822E59506}"/>
              </a:ext>
            </a:extLst>
          </p:cNvPr>
          <p:cNvCxnSpPr>
            <a:cxnSpLocks/>
            <a:stCxn id="10" idx="3"/>
            <a:endCxn id="14" idx="3"/>
          </p:cNvCxnSpPr>
          <p:nvPr/>
        </p:nvCxnSpPr>
        <p:spPr>
          <a:xfrm flipV="1">
            <a:off x="3919996" y="3750047"/>
            <a:ext cx="2566189" cy="1106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6302336A-6B0A-E261-3DF5-4BD5FE3A849B}"/>
              </a:ext>
            </a:extLst>
          </p:cNvPr>
          <p:cNvSpPr/>
          <p:nvPr/>
        </p:nvSpPr>
        <p:spPr>
          <a:xfrm>
            <a:off x="10146859" y="2540125"/>
            <a:ext cx="1522726" cy="1417512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Fine-tuned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LLM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1A7227B-CC91-FF60-9DE2-8DCC38818EF7}"/>
              </a:ext>
            </a:extLst>
          </p:cNvPr>
          <p:cNvCxnSpPr>
            <a:cxnSpLocks/>
            <a:stCxn id="14" idx="6"/>
            <a:endCxn id="30" idx="2"/>
          </p:cNvCxnSpPr>
          <p:nvPr/>
        </p:nvCxnSpPr>
        <p:spPr>
          <a:xfrm>
            <a:off x="7785913" y="3248881"/>
            <a:ext cx="23609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0785826-65A3-5C59-F0DE-B5514C474882}"/>
              </a:ext>
            </a:extLst>
          </p:cNvPr>
          <p:cNvSpPr txBox="1"/>
          <p:nvPr/>
        </p:nvSpPr>
        <p:spPr>
          <a:xfrm>
            <a:off x="8206215" y="2879549"/>
            <a:ext cx="1874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Full Fine-tuning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66D25D-F351-AC75-E6A2-F1B412827957}"/>
              </a:ext>
            </a:extLst>
          </p:cNvPr>
          <p:cNvSpPr txBox="1"/>
          <p:nvPr/>
        </p:nvSpPr>
        <p:spPr>
          <a:xfrm>
            <a:off x="0" y="0"/>
            <a:ext cx="360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Large Language Model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7528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9F66D25D-F351-AC75-E6A2-F1B412827957}"/>
              </a:ext>
            </a:extLst>
          </p:cNvPr>
          <p:cNvSpPr txBox="1"/>
          <p:nvPr/>
        </p:nvSpPr>
        <p:spPr>
          <a:xfrm>
            <a:off x="0" y="0"/>
            <a:ext cx="360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Fine-tuning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F9EB29-F887-842D-E5C5-8D7464F3DD92}"/>
              </a:ext>
            </a:extLst>
          </p:cNvPr>
          <p:cNvSpPr txBox="1"/>
          <p:nvPr/>
        </p:nvSpPr>
        <p:spPr>
          <a:xfrm>
            <a:off x="803891" y="754054"/>
            <a:ext cx="1997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Full Fine-tuning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8E5A80-2BAC-AA63-C94B-A6720068AD27}"/>
              </a:ext>
            </a:extLst>
          </p:cNvPr>
          <p:cNvSpPr txBox="1"/>
          <p:nvPr/>
        </p:nvSpPr>
        <p:spPr>
          <a:xfrm>
            <a:off x="1967476" y="5088283"/>
            <a:ext cx="502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모델 내 모든 파라미터의 미세 조정</a:t>
            </a:r>
            <a:r>
              <a:rPr lang="en-US" altLang="ko-KR" dirty="0">
                <a:solidFill>
                  <a:srgbClr val="FF0000"/>
                </a:solidFill>
              </a:rPr>
              <a:t>,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GPT-3</a:t>
            </a:r>
            <a:r>
              <a:rPr lang="ko-KR" altLang="en-US" dirty="0">
                <a:solidFill>
                  <a:srgbClr val="FF0000"/>
                </a:solidFill>
              </a:rPr>
              <a:t>의 경우 </a:t>
            </a:r>
            <a:r>
              <a:rPr lang="en-US" altLang="ko-KR" dirty="0">
                <a:solidFill>
                  <a:srgbClr val="FF0000"/>
                </a:solidFill>
              </a:rPr>
              <a:t>175B</a:t>
            </a:r>
            <a:r>
              <a:rPr lang="ko-KR" altLang="en-US" dirty="0">
                <a:solidFill>
                  <a:srgbClr val="FF0000"/>
                </a:solidFill>
              </a:rPr>
              <a:t>의 파라미터 조정이 필요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D19395A3-404E-6A43-9EFA-358D67832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533" y="1123386"/>
            <a:ext cx="5458587" cy="14480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AFCAC6E-C177-33EF-CE6A-4A11DC9F61E9}"/>
                  </a:ext>
                </a:extLst>
              </p:cNvPr>
              <p:cNvSpPr txBox="1"/>
              <p:nvPr/>
            </p:nvSpPr>
            <p:spPr>
              <a:xfrm>
                <a:off x="1967476" y="2526968"/>
                <a:ext cx="9166013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Weights for the model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A natural language query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Corresponding SQL command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altLang="ko-KR" dirty="0"/>
                  <a:t> : A training dataset of context-target pairs,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{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AFCAC6E-C177-33EF-CE6A-4A11DC9F6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476" y="2526968"/>
                <a:ext cx="9166013" cy="2031325"/>
              </a:xfrm>
              <a:prstGeom prst="rect">
                <a:avLst/>
              </a:prstGeom>
              <a:blipFill>
                <a:blip r:embed="rId3"/>
                <a:stretch>
                  <a:fillRect l="-200" t="-1802" b="-36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9799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9F9EB29-F887-842D-E5C5-8D7464F3DD92}"/>
              </a:ext>
            </a:extLst>
          </p:cNvPr>
          <p:cNvSpPr txBox="1"/>
          <p:nvPr/>
        </p:nvSpPr>
        <p:spPr>
          <a:xfrm>
            <a:off x="803892" y="754054"/>
            <a:ext cx="3171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Parameter-efficient approach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AFCAC6E-C177-33EF-CE6A-4A11DC9F61E9}"/>
                  </a:ext>
                </a:extLst>
              </p:cNvPr>
              <p:cNvSpPr txBox="1"/>
              <p:nvPr/>
            </p:nvSpPr>
            <p:spPr>
              <a:xfrm>
                <a:off x="1967477" y="2526968"/>
                <a:ext cx="50227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Initialized weights for the model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smaller-sized set of parameters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AFCAC6E-C177-33EF-CE6A-4A11DC9F6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477" y="2526968"/>
                <a:ext cx="5022700" cy="923330"/>
              </a:xfrm>
              <a:prstGeom prst="rect">
                <a:avLst/>
              </a:prstGeom>
              <a:blipFill>
                <a:blip r:embed="rId2"/>
                <a:stretch>
                  <a:fillRect l="-364" t="-3974" b="-99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2CF83D05-643F-FE54-4E66-B02BBE31E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577" y="1120259"/>
            <a:ext cx="5457600" cy="11733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17431A-78F6-9D4F-1429-B03DB026B348}"/>
                  </a:ext>
                </a:extLst>
              </p:cNvPr>
              <p:cNvSpPr txBox="1"/>
              <p:nvPr/>
            </p:nvSpPr>
            <p:spPr>
              <a:xfrm>
                <a:off x="1967476" y="4342895"/>
                <a:ext cx="994139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à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Θ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≪|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𝜙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|</m:t>
                    </m:r>
                  </m:oMath>
                </a14:m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Θ</m:t>
                        </m:r>
                      </m:e>
                    </m:d>
                  </m:oMath>
                </a14:m>
                <a:r>
                  <a:rPr lang="ko-KR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can be as small as 001% of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|</m:t>
                    </m:r>
                    <m:sSub>
                      <m:sSubPr>
                        <m:ctrlP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𝜙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|</m:t>
                    </m:r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 in GPT-3 175B by low-rank representation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17431A-78F6-9D4F-1429-B03DB026B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476" y="4342895"/>
                <a:ext cx="9941391" cy="923330"/>
              </a:xfrm>
              <a:prstGeom prst="rect">
                <a:avLst/>
              </a:prstGeom>
              <a:blipFill>
                <a:blip r:embed="rId4"/>
                <a:stretch>
                  <a:fillRect l="-429"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4262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040F67C-1204-17E5-9CC8-7B8F5A4B73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396335"/>
              </p:ext>
            </p:extLst>
          </p:nvPr>
        </p:nvGraphicFramePr>
        <p:xfrm>
          <a:off x="0" y="2603500"/>
          <a:ext cx="12192001" cy="1925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6736">
                  <a:extLst>
                    <a:ext uri="{9D8B030D-6E8A-4147-A177-3AD203B41FA5}">
                      <a16:colId xmlns:a16="http://schemas.microsoft.com/office/drawing/2014/main" val="1437581636"/>
                    </a:ext>
                  </a:extLst>
                </a:gridCol>
                <a:gridCol w="3132129">
                  <a:extLst>
                    <a:ext uri="{9D8B030D-6E8A-4147-A177-3AD203B41FA5}">
                      <a16:colId xmlns:a16="http://schemas.microsoft.com/office/drawing/2014/main" val="894597053"/>
                    </a:ext>
                  </a:extLst>
                </a:gridCol>
                <a:gridCol w="3216568">
                  <a:extLst>
                    <a:ext uri="{9D8B030D-6E8A-4147-A177-3AD203B41FA5}">
                      <a16:colId xmlns:a16="http://schemas.microsoft.com/office/drawing/2014/main" val="1163300197"/>
                    </a:ext>
                  </a:extLst>
                </a:gridCol>
                <a:gridCol w="3216568">
                  <a:extLst>
                    <a:ext uri="{9D8B030D-6E8A-4147-A177-3AD203B41FA5}">
                      <a16:colId xmlns:a16="http://schemas.microsoft.com/office/drawing/2014/main" val="2197206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단점 </a:t>
                      </a:r>
                      <a:r>
                        <a:rPr lang="en-US" altLang="ko-KR" dirty="0"/>
                        <a:t>in large models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논문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0681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Adding adapter layers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Downstream task</a:t>
                      </a:r>
                      <a:r>
                        <a:rPr lang="ko-KR" altLang="en-US" dirty="0"/>
                        <a:t>만을 위한 추가적인 </a:t>
                      </a:r>
                      <a:r>
                        <a:rPr lang="en-US" altLang="ko-KR" dirty="0"/>
                        <a:t>layer</a:t>
                      </a:r>
                      <a:r>
                        <a:rPr lang="ko-KR" altLang="en-US" dirty="0"/>
                        <a:t>를 삽입하는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추가적인 </a:t>
                      </a:r>
                      <a:r>
                        <a:rPr lang="en-US" altLang="ko-KR" dirty="0"/>
                        <a:t>layer </a:t>
                      </a:r>
                      <a:r>
                        <a:rPr lang="ko-KR" altLang="en-US" dirty="0"/>
                        <a:t>삽입으로 인한 지연은 추론 속도 감소로 이어짐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hlinkClick r:id="rId2"/>
                        </a:rPr>
                        <a:t>1902.00751 (arxiv.org)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6934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prefix tuning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Prompt</a:t>
                      </a:r>
                      <a:r>
                        <a:rPr lang="ko-KR" altLang="en-US" dirty="0"/>
                        <a:t> 구성에 </a:t>
                      </a:r>
                      <a:r>
                        <a:rPr lang="en-US" altLang="ko-KR" dirty="0"/>
                        <a:t>Downstream task</a:t>
                      </a:r>
                      <a:r>
                        <a:rPr lang="ko-KR" altLang="en-US" dirty="0"/>
                        <a:t>에 대한 설명 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입력 </a:t>
                      </a:r>
                      <a:r>
                        <a:rPr lang="en-US" altLang="ko-KR" dirty="0"/>
                        <a:t>Sequence </a:t>
                      </a:r>
                      <a:r>
                        <a:rPr lang="ko-KR" altLang="en-US" dirty="0"/>
                        <a:t>길이의 일부를 차지</a:t>
                      </a:r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hlinkClick r:id="rId3"/>
                        </a:rPr>
                        <a:t>2101.00190 (arxiv.org)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629954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5D56994-0A97-F528-CEDE-D9B3C5741948}"/>
              </a:ext>
            </a:extLst>
          </p:cNvPr>
          <p:cNvSpPr txBox="1"/>
          <p:nvPr/>
        </p:nvSpPr>
        <p:spPr>
          <a:xfrm>
            <a:off x="3737529" y="1989832"/>
            <a:ext cx="4716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Parameter-efficient approach</a:t>
            </a:r>
            <a:r>
              <a:rPr lang="ko-KR" altLang="en-US" dirty="0"/>
              <a:t>를 위한 방식들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2224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1A6063-E2A1-2FFA-71FA-541D89A4B757}"/>
              </a:ext>
            </a:extLst>
          </p:cNvPr>
          <p:cNvSpPr txBox="1"/>
          <p:nvPr/>
        </p:nvSpPr>
        <p:spPr>
          <a:xfrm>
            <a:off x="803892" y="754054"/>
            <a:ext cx="3171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LoRA</a:t>
            </a:r>
            <a:endParaRPr lang="ko-KR" alt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FCF983-AC19-197A-35F4-FB8C88534EC2}"/>
              </a:ext>
            </a:extLst>
          </p:cNvPr>
          <p:cNvSpPr txBox="1"/>
          <p:nvPr/>
        </p:nvSpPr>
        <p:spPr>
          <a:xfrm>
            <a:off x="803891" y="1419130"/>
            <a:ext cx="10742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Idea based on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"/>
              </a:rPr>
              <a:t>Measuring the Intrinsic Dimension of Objective Landscapes</a:t>
            </a:r>
          </a:p>
          <a:p>
            <a:endParaRPr lang="en-US" altLang="ko-KR" b="1" dirty="0">
              <a:solidFill>
                <a:srgbClr val="000000"/>
              </a:solidFill>
              <a:latin typeface="Noto Sans KR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Noto Sans KR"/>
                <a:sym typeface="Wingdings" panose="05000000000000000000" pitchFamily="2" charset="2"/>
              </a:rPr>
              <a:t>각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"/>
                <a:sym typeface="Wingdings" panose="05000000000000000000" pitchFamily="2" charset="2"/>
              </a:rPr>
              <a:t>Downstream task</a:t>
            </a:r>
            <a:r>
              <a:rPr lang="ko-KR" altLang="en-US" b="1" dirty="0">
                <a:solidFill>
                  <a:srgbClr val="000000"/>
                </a:solidFill>
                <a:latin typeface="Noto Sans KR"/>
                <a:sym typeface="Wingdings" panose="05000000000000000000" pitchFamily="2" charset="2"/>
              </a:rPr>
              <a:t>에 관여하는 고유 차원</a:t>
            </a:r>
            <a:r>
              <a:rPr lang="en-US" altLang="ko-KR" b="1" dirty="0">
                <a:solidFill>
                  <a:srgbClr val="000000"/>
                </a:solidFill>
                <a:latin typeface="Noto Sans KR"/>
                <a:sym typeface="Wingdings" panose="05000000000000000000" pitchFamily="2" charset="2"/>
              </a:rPr>
              <a:t>(</a:t>
            </a:r>
            <a:r>
              <a:rPr lang="ko-KR" altLang="en-US" b="1" dirty="0">
                <a:solidFill>
                  <a:srgbClr val="000000"/>
                </a:solidFill>
                <a:latin typeface="Noto Sans KR"/>
                <a:sym typeface="Wingdings" panose="05000000000000000000" pitchFamily="2" charset="2"/>
              </a:rPr>
              <a:t>파라미터들</a:t>
            </a:r>
            <a:r>
              <a:rPr lang="en-US" altLang="ko-KR" b="1" dirty="0">
                <a:solidFill>
                  <a:srgbClr val="000000"/>
                </a:solidFill>
                <a:latin typeface="Noto Sans KR"/>
                <a:sym typeface="Wingdings" panose="05000000000000000000" pitchFamily="2" charset="2"/>
              </a:rPr>
              <a:t>)</a:t>
            </a:r>
            <a:r>
              <a:rPr lang="ko-KR" altLang="en-US" b="1" dirty="0">
                <a:solidFill>
                  <a:srgbClr val="000000"/>
                </a:solidFill>
                <a:latin typeface="Noto Sans KR"/>
                <a:sym typeface="Wingdings" panose="05000000000000000000" pitchFamily="2" charset="2"/>
              </a:rPr>
              <a:t>은 무작위 차원 공간에서 시작하여 차원을 늘려가면서 찾을 수 있다</a:t>
            </a:r>
            <a:r>
              <a:rPr lang="en-US" altLang="ko-KR" b="1" dirty="0">
                <a:solidFill>
                  <a:srgbClr val="000000"/>
                </a:solidFill>
                <a:latin typeface="Noto Sans KR"/>
                <a:sym typeface="Wingdings" panose="05000000000000000000" pitchFamily="2" charset="2"/>
              </a:rPr>
              <a:t>.</a:t>
            </a:r>
            <a:r>
              <a:rPr lang="ko-KR" altLang="en-US" b="1" dirty="0">
                <a:solidFill>
                  <a:srgbClr val="000000"/>
                </a:solidFill>
                <a:latin typeface="Noto Sans KR"/>
                <a:sym typeface="Wingdings" panose="05000000000000000000" pitchFamily="2" charset="2"/>
              </a:rPr>
              <a:t>  </a:t>
            </a:r>
            <a:endParaRPr lang="en-US" altLang="ko-KR" b="1" dirty="0">
              <a:solidFill>
                <a:srgbClr val="000000"/>
              </a:solidFill>
              <a:latin typeface="Noto Sans KR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b="1" i="0" dirty="0">
              <a:solidFill>
                <a:srgbClr val="000000"/>
              </a:solidFill>
              <a:effectLst/>
              <a:latin typeface="Noto Sans KR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b="1" dirty="0">
                <a:solidFill>
                  <a:srgbClr val="000000"/>
                </a:solidFill>
                <a:latin typeface="Noto Sans KR"/>
              </a:rPr>
              <a:t>Downstream task</a:t>
            </a:r>
            <a:r>
              <a:rPr lang="ko-KR" altLang="en-US" b="1" dirty="0">
                <a:solidFill>
                  <a:srgbClr val="000000"/>
                </a:solidFill>
                <a:latin typeface="Noto Sans KR"/>
              </a:rPr>
              <a:t>를 모델에 </a:t>
            </a:r>
            <a:r>
              <a:rPr lang="en-US" altLang="ko-KR" b="1" dirty="0">
                <a:solidFill>
                  <a:srgbClr val="000000"/>
                </a:solidFill>
                <a:latin typeface="Noto Sans KR"/>
              </a:rPr>
              <a:t>adapting</a:t>
            </a:r>
            <a:r>
              <a:rPr lang="ko-KR" altLang="en-US" b="1" dirty="0">
                <a:solidFill>
                  <a:srgbClr val="000000"/>
                </a:solidFill>
                <a:latin typeface="Noto Sans KR"/>
              </a:rPr>
              <a:t>하는 과정에서도 고유 차원은 존재할 것이라고 가정</a:t>
            </a:r>
            <a:r>
              <a:rPr lang="en-US" altLang="ko-KR" b="1" dirty="0">
                <a:solidFill>
                  <a:srgbClr val="000000"/>
                </a:solidFill>
                <a:latin typeface="Noto Sans KR"/>
              </a:rPr>
              <a:t>.</a:t>
            </a:r>
            <a:endParaRPr lang="en-US" altLang="ko-KR" b="1" i="0" dirty="0">
              <a:solidFill>
                <a:srgbClr val="000000"/>
              </a:solidFill>
              <a:effectLst/>
              <a:latin typeface="Noto Sans KR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9052917-B98D-7220-AE74-DA6F41AAA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234" y="3752942"/>
            <a:ext cx="2539840" cy="23510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3A883B5-5A2B-EBA0-84C7-F34C932F93E5}"/>
                  </a:ext>
                </a:extLst>
              </p:cNvPr>
              <p:cNvSpPr txBox="1"/>
              <p:nvPr/>
            </p:nvSpPr>
            <p:spPr>
              <a:xfrm>
                <a:off x="5941433" y="4545998"/>
                <a:ext cx="4996698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m:rPr>
                          <m:sty m:val="p"/>
                        </m:rPr>
                        <a:rPr lang="el-GR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l-GR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𝐵𝐴𝑥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3A883B5-5A2B-EBA0-84C7-F34C932F9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1433" y="4545998"/>
                <a:ext cx="4996698" cy="374526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72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1A6063-E2A1-2FFA-71FA-541D89A4B757}"/>
              </a:ext>
            </a:extLst>
          </p:cNvPr>
          <p:cNvSpPr txBox="1"/>
          <p:nvPr/>
        </p:nvSpPr>
        <p:spPr>
          <a:xfrm>
            <a:off x="803892" y="754054"/>
            <a:ext cx="3171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LoRA</a:t>
            </a:r>
            <a:endParaRPr lang="ko-KR" altLang="en-US" sz="2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9052917-B98D-7220-AE74-DA6F41AAA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92" y="1580485"/>
            <a:ext cx="3993980" cy="36970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3A883B5-5A2B-EBA0-84C7-F34C932F93E5}"/>
                  </a:ext>
                </a:extLst>
              </p:cNvPr>
              <p:cNvSpPr txBox="1"/>
              <p:nvPr/>
            </p:nvSpPr>
            <p:spPr>
              <a:xfrm>
                <a:off x="5845785" y="2112700"/>
                <a:ext cx="4996698" cy="2595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m:rPr>
                          <m:sty m:val="p"/>
                        </m:rPr>
                        <a:rPr lang="el-GR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l-GR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𝐵𝐴𝑥</m:t>
                      </m:r>
                    </m:oMath>
                  </m:oMathPara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pre-trained weights,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×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l-GR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학습할 </a:t>
                </a:r>
                <a:r>
                  <a:rPr lang="en-US" altLang="ko-KR" dirty="0"/>
                  <a:t>weights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×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×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3A883B5-5A2B-EBA0-84C7-F34C932F9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785" y="2112700"/>
                <a:ext cx="4996698" cy="2595198"/>
              </a:xfrm>
              <a:prstGeom prst="rect">
                <a:avLst/>
              </a:prstGeom>
              <a:blipFill>
                <a:blip r:embed="rId3"/>
                <a:stretch>
                  <a:fillRect l="-976" b="-28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6703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1A6063-E2A1-2FFA-71FA-541D89A4B757}"/>
              </a:ext>
            </a:extLst>
          </p:cNvPr>
          <p:cNvSpPr txBox="1"/>
          <p:nvPr/>
        </p:nvSpPr>
        <p:spPr>
          <a:xfrm>
            <a:off x="765633" y="593364"/>
            <a:ext cx="3171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LoRA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3A883B5-5A2B-EBA0-84C7-F34C932F93E5}"/>
                  </a:ext>
                </a:extLst>
              </p:cNvPr>
              <p:cNvSpPr txBox="1"/>
              <p:nvPr/>
            </p:nvSpPr>
            <p:spPr>
              <a:xfrm>
                <a:off x="1061043" y="1531156"/>
                <a:ext cx="11092698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Tx/>
                  <a:buAutoNum type="arabicParenR"/>
                </a:pPr>
                <a:r>
                  <a:rPr lang="en-US" altLang="ko-KR" dirty="0"/>
                  <a:t>WHICH WEIGHT MATRICES IN TRANSFORMER SHOULD WE APPLY LORA TO? And WHAT IS THE OPTIMAL RANK r FOR LORA?</a:t>
                </a:r>
              </a:p>
              <a:p>
                <a:pPr marL="342900" indent="-342900">
                  <a:buAutoNum type="arabicParenR"/>
                </a:pPr>
                <a:endParaRPr lang="en-US" altLang="ko-KR" dirty="0"/>
              </a:p>
              <a:p>
                <a:pPr marL="342900" indent="-342900">
                  <a:buAutoNum type="arabicParenR"/>
                </a:pPr>
                <a:endParaRPr lang="en-US" altLang="ko-KR" dirty="0"/>
              </a:p>
              <a:p>
                <a:pPr marL="342900" indent="-342900">
                  <a:buAutoNum type="arabicParenR"/>
                </a:pPr>
                <a:endParaRPr lang="en-US" altLang="ko-KR" dirty="0"/>
              </a:p>
              <a:p>
                <a:pPr marL="342900" indent="-342900">
                  <a:buAutoNum type="arabicParenR"/>
                </a:pPr>
                <a:endParaRPr lang="en-US" altLang="ko-KR" dirty="0"/>
              </a:p>
              <a:p>
                <a:pPr marL="342900" indent="-342900">
                  <a:buAutoNum type="arabicParenR"/>
                </a:pPr>
                <a:endParaRPr lang="en-US" altLang="ko-KR" dirty="0"/>
              </a:p>
              <a:p>
                <a:pPr marL="342900" indent="-342900">
                  <a:buAutoNum type="arabicParenR"/>
                </a:pP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2)  HOW DOES THE ADAPTATION MATRIX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ko-KR" dirty="0"/>
                  <a:t> COMPARE TO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ko-KR" dirty="0"/>
                  <a:t>?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3A883B5-5A2B-EBA0-84C7-F34C932F9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043" y="1531156"/>
                <a:ext cx="11092698" cy="3139321"/>
              </a:xfrm>
              <a:prstGeom prst="rect">
                <a:avLst/>
              </a:prstGeom>
              <a:blipFill>
                <a:blip r:embed="rId2"/>
                <a:stretch>
                  <a:fillRect l="-549" t="-1748" b="-21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9A554771-E21C-2C1D-C939-53E9A5E3D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043" y="2482926"/>
            <a:ext cx="5125504" cy="12357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6CE9E5-AC3D-7684-22AD-649D85B13F54}"/>
                  </a:ext>
                </a:extLst>
              </p:cNvPr>
              <p:cNvSpPr txBox="1"/>
              <p:nvPr/>
            </p:nvSpPr>
            <p:spPr>
              <a:xfrm>
                <a:off x="1409204" y="4777031"/>
                <a:ext cx="688926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ko-KR" altLang="en-US" dirty="0"/>
                  <a:t> 랜덤 행렬보다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ko-KR" altLang="en-US" dirty="0"/>
                  <a:t>와 더 강한 상관 관계를 가진다</a:t>
                </a:r>
                <a:r>
                  <a:rPr lang="en-US" altLang="ko-KR" dirty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ko-KR" altLang="en-US" dirty="0"/>
                  <a:t>는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ko-KR" altLang="en-US" dirty="0"/>
                  <a:t>가 강조하지 않은 부분을 강조합니다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6CE9E5-AC3D-7684-22AD-649D85B13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204" y="4777031"/>
                <a:ext cx="6889263" cy="923330"/>
              </a:xfrm>
              <a:prstGeom prst="rect">
                <a:avLst/>
              </a:prstGeom>
              <a:blipFill>
                <a:blip r:embed="rId4"/>
                <a:stretch>
                  <a:fillRect l="-619" t="-3974" b="-99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7603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8720</TotalTime>
  <Words>399</Words>
  <Application>Microsoft Office PowerPoint</Application>
  <PresentationFormat>와이드스크린</PresentationFormat>
  <Paragraphs>92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Noto Sans KR</vt:lpstr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jiyun kim</dc:creator>
  <cp:lastModifiedBy>인국 여</cp:lastModifiedBy>
  <cp:revision>295</cp:revision>
  <dcterms:created xsi:type="dcterms:W3CDTF">2024-01-26T03:24:43Z</dcterms:created>
  <dcterms:modified xsi:type="dcterms:W3CDTF">2024-07-14T09:03:30Z</dcterms:modified>
</cp:coreProperties>
</file>