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7" r:id="rId3"/>
    <p:sldId id="278" r:id="rId4"/>
    <p:sldId id="279" r:id="rId5"/>
    <p:sldId id="280" r:id="rId6"/>
    <p:sldId id="281" r:id="rId7"/>
    <p:sldId id="282" r:id="rId8"/>
    <p:sldId id="28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3" autoAdjust="0"/>
    <p:restoredTop sz="84252" autoAdjust="0"/>
  </p:normalViewPr>
  <p:slideViewPr>
    <p:cSldViewPr snapToGrid="0">
      <p:cViewPr varScale="1">
        <p:scale>
          <a:sx n="96" d="100"/>
          <a:sy n="96" d="100"/>
        </p:scale>
        <p:origin x="930" y="8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3CF5D-32DD-430B-AD8A-0399F706F811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84BCF-DCB2-439B-9560-A371912E2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1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888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7E2EA-864B-C848-D3CA-4004CC84A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ADB01C9-3994-2A66-DF56-16F25F170A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03ED307-EA2F-617E-3113-0D21D5296F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DF12D3-A665-45FD-4101-8F16D05BDE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17091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F477E3-5C9D-78AE-5115-066A897BD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9BF0EAC-4E1D-CE63-463D-9E5BEB1CB1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A872177-B999-D738-57B7-1106891681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B700CE-B924-6C81-F563-415907DBC0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52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A729D-F5EA-9672-4522-DFCAC71FB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76B780D-739A-8D1B-0A2A-0B127B3A8F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8A0A11A-68E1-246D-C02D-A4F3C39D07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4C71C1-08D8-27D1-52FF-5241D6452C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7032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EAA3A-BD1A-8398-F0A3-510CCA0CB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45DD46-BF0F-A44D-3679-9569367B99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D6CF54A-2730-63FE-37D4-490A29A36A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C0D381-7823-2C76-B663-66EF20AD5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74832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E50B90-4829-4498-697B-1703FA84E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5F6443A-998F-4DF9-40B9-D6A87A0695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FAB3B9F-2EDF-DA00-D009-F735E37DF7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AF79905-8D97-DE5E-1095-EC1F65BD65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8255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D53C04-0FAD-EA48-4BBA-6BA4E267B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10F1646-D586-55D2-F2CB-993E180B0B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536AA65-7317-D822-1CCC-0286B97897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72C180-A125-5AFE-021A-BD3FF1BB3D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907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6E495-EEE0-9EB1-FBD5-EDE96B7C8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24E1F7-44EE-1713-5B6E-E08912C51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8B079-6E2F-0DD7-63A5-0C64A5EF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B6F77-DCBD-5DF5-821F-4FB1D199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57A00-CF7C-22B7-9D2B-5F868945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81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851B0-B1E3-71F0-1656-2D3C8955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CD35CD-98F9-C485-FC48-4112FF136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FFDEF-EE1A-87DC-4A30-777A15E9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5A9E9-AE70-362D-D6FA-210FF23C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D19C5-F1F5-12E6-C626-A8B37D3F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06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4F7D64-940C-24F2-5682-3354A25E2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1DDADB-C3F0-7251-CB73-6C55AF7E8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7862A-D7EC-D9A7-93EE-BDA7EFE1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196DB-0C92-C838-D7EA-8DC0B405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4B5E8-CCA6-F516-1E9F-FA77519F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04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5B9E5-35A8-38CF-D790-0AC5E972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CA6B5-42CB-EA11-04B9-7789C3140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D2773-C3D7-8F45-5985-FA140D92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990A2-B055-467E-1FB7-316D0CA4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11177-8816-6CF7-2272-8819F808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F8BF2-FDB3-74B4-B1FF-14DCD928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442C2D-AEF5-9B40-81AB-6617BD62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8825C-DDBC-683B-C805-E88CF7FD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9DC38-5620-8B85-D922-A333D369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80239-9C99-AF9A-877C-657B797A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41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8A976-671D-03D4-C794-91351835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94349-E26A-F57C-47DF-49E538256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A8D3D6-A4C7-25C7-4AA7-BA6863428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1A93E-45A8-6425-DE0D-D247C825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FC63BA-F097-3B8A-4200-5416B335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60D87-0EEF-5D49-DC42-77F34C51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4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D91C1-8829-3B0D-0084-AF87E539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66AA7-734E-0596-8DE0-248586C2C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B7241-2586-E048-66DF-B9015D41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5A4B49-379E-2833-5EEA-09DC88037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7BEB44-ABBB-0E25-A252-120E82DDD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739715-43BB-99DC-FF11-160C934F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1D1703-F718-5448-46E4-C5667B67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7D9959-62E4-0A66-D917-08F60EEE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72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A579E-6C40-D061-6256-2F69112B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74FD26-4956-4B84-663B-82EC224A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1F31EA-2D2D-9C33-328D-EC878476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9FCFA4-55AB-05D5-9461-B5CF5B41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756122-4FA6-E29E-C32B-9C2C4A65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F24D9A-356B-A80D-56BF-69966572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A76AC4-174C-FDDF-102F-019D3F06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00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033E8-BF34-543C-B29C-90B4262B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FFB5D-6A8E-15E7-EC68-F76BF83C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2D096-F07D-D3D1-1B07-A047DFFBB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AB4C3D-AA51-2125-29C8-74229C77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0BAA61-9272-1856-8844-1F6B87A5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FD5CF7-DE5A-1373-7CA8-90993BF3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67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E482E-8051-A2EC-56CF-ABD32624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1DF76E-CFC3-10DE-8A9F-349BBDB1F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6A711-F8C8-6FD4-9992-9E274C459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ACA5DE-6A76-0426-2C91-4BF6D4A3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E68A2C-E203-39A2-11BB-D0FD891D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927D8-D8FD-5ED5-B142-10815F59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1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AEB526-3131-28F0-CEC1-8F8B71E3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DF5532-B915-61BE-0541-568B28E21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BBB1F-457A-F5FB-5954-D492C4BB5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D48D-FAB9-44BD-8E68-F62ED02A8892}" type="datetimeFigureOut">
              <a:rPr lang="ko-KR" altLang="en-US" smtClean="0"/>
              <a:t>2024-02-14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07C84-A8B0-258B-8737-F5EC5A9F0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F5B57-142B-2214-BC1E-A8C8AC299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7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/>
        </p:nvSpPr>
        <p:spPr>
          <a:xfrm>
            <a:off x="7194369" y="5471983"/>
            <a:ext cx="3659776" cy="959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>
                <a:solidFill>
                  <a:srgbClr val="002C62"/>
                </a:solidFill>
              </a:rPr>
              <a:t>홍익대학교 컴퓨터공학과</a:t>
            </a:r>
            <a:endParaRPr lang="en-US" altLang="ko-KR" b="1" dirty="0">
              <a:solidFill>
                <a:srgbClr val="002C62"/>
              </a:solidFill>
            </a:endParaRPr>
          </a:p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B811076 </a:t>
            </a:r>
            <a:r>
              <a:rPr lang="ko-KR" altLang="en-US" b="1" dirty="0">
                <a:solidFill>
                  <a:srgbClr val="002C62"/>
                </a:solidFill>
              </a:rPr>
              <a:t>박형동 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13F9BE-5F3C-4D5A-BFBB-DE9EB00A9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89" y="426257"/>
            <a:ext cx="925285" cy="93158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7106196" y="5448056"/>
            <a:ext cx="45719" cy="959758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45586EF-81E0-4B12-8A46-641BCC367D02}"/>
              </a:ext>
            </a:extLst>
          </p:cNvPr>
          <p:cNvSpPr txBox="1">
            <a:spLocks/>
          </p:cNvSpPr>
          <p:nvPr/>
        </p:nvSpPr>
        <p:spPr>
          <a:xfrm>
            <a:off x="176711" y="2029207"/>
            <a:ext cx="3659776" cy="40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002C62"/>
                </a:solidFill>
              </a:rPr>
              <a:t>2024</a:t>
            </a:r>
            <a:r>
              <a:rPr lang="ko-KR" altLang="en-US" sz="1600" b="1" dirty="0">
                <a:solidFill>
                  <a:srgbClr val="002C62"/>
                </a:solidFill>
              </a:rPr>
              <a:t>년 </a:t>
            </a:r>
            <a:r>
              <a:rPr lang="en-US" altLang="ko-KR" sz="1600" b="1" dirty="0">
                <a:solidFill>
                  <a:srgbClr val="002C62"/>
                </a:solidFill>
              </a:rPr>
              <a:t>2</a:t>
            </a:r>
            <a:r>
              <a:rPr lang="ko-KR" altLang="en-US" sz="1600" b="1" dirty="0">
                <a:solidFill>
                  <a:srgbClr val="002C62"/>
                </a:solidFill>
              </a:rPr>
              <a:t>월 </a:t>
            </a:r>
            <a:r>
              <a:rPr lang="en-US" altLang="ko-KR" sz="1600" b="1" dirty="0">
                <a:solidFill>
                  <a:srgbClr val="002C62"/>
                </a:solidFill>
              </a:rPr>
              <a:t>14</a:t>
            </a:r>
            <a:r>
              <a:rPr lang="ko-KR" altLang="en-US" sz="1600" b="1" dirty="0">
                <a:solidFill>
                  <a:srgbClr val="002C62"/>
                </a:solidFill>
              </a:rPr>
              <a:t>일</a:t>
            </a:r>
            <a:endParaRPr lang="en-US" altLang="ko-KR" sz="1600" b="1" dirty="0">
              <a:solidFill>
                <a:srgbClr val="002C6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0" y="2409371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/>
        </p:nvSpPr>
        <p:spPr>
          <a:xfrm>
            <a:off x="2534196" y="2653987"/>
            <a:ext cx="9144000" cy="1604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44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930456-8397-904B-F33A-7400DBC20BC9}"/>
              </a:ext>
            </a:extLst>
          </p:cNvPr>
          <p:cNvSpPr txBox="1"/>
          <p:nvPr/>
        </p:nvSpPr>
        <p:spPr>
          <a:xfrm>
            <a:off x="1258077" y="3198166"/>
            <a:ext cx="9675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err="1">
                <a:solidFill>
                  <a:schemeClr val="bg1"/>
                </a:solidFill>
              </a:rPr>
              <a:t>UniRepLKNet</a:t>
            </a:r>
            <a:r>
              <a:rPr lang="en-US" altLang="ko-KR" sz="3600" dirty="0">
                <a:solidFill>
                  <a:schemeClr val="bg1"/>
                </a:solidFill>
              </a:rPr>
              <a:t>(2023) </a:t>
            </a:r>
            <a:endParaRPr lang="ko-KR" altLang="en-US" sz="3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066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835"/>
            <a:ext cx="12192000" cy="604157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 err="1"/>
              <a:t>UniRepLKNet</a:t>
            </a:r>
            <a:r>
              <a:rPr lang="en-US" altLang="ko-KR" sz="2800" b="1" dirty="0"/>
              <a:t>: A Universal Perception Large-Kernel </a:t>
            </a:r>
            <a:r>
              <a:rPr lang="en-US" altLang="ko-KR" sz="2800" b="1" dirty="0" err="1"/>
              <a:t>ConvNet</a:t>
            </a:r>
            <a:r>
              <a:rPr lang="en-US" altLang="ko-KR" sz="2800" b="1" dirty="0"/>
              <a:t> for Audio, Video, Point Cloud, Time-Series and Image Recognition</a:t>
            </a: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606287" y="5019262"/>
            <a:ext cx="11082130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>
                <a:solidFill>
                  <a:schemeClr val="accent1"/>
                </a:solidFill>
              </a:rPr>
              <a:t>RepLKNet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은</a:t>
            </a:r>
            <a:r>
              <a:rPr lang="en-US" altLang="ko-KR" sz="2000" b="1" dirty="0"/>
              <a:t> </a:t>
            </a:r>
            <a:r>
              <a:rPr lang="en-US" altLang="ko-KR" sz="2000" b="1" dirty="0" err="1"/>
              <a:t>Swin</a:t>
            </a:r>
            <a:r>
              <a:rPr lang="en-US" altLang="ko-KR" sz="2000" b="1" dirty="0"/>
              <a:t> Transformer </a:t>
            </a:r>
            <a:r>
              <a:rPr lang="ko-KR" altLang="en-US" sz="2000" b="1" dirty="0"/>
              <a:t>를</a:t>
            </a:r>
            <a:r>
              <a:rPr lang="en-US" altLang="ko-KR" sz="2000" b="1" dirty="0"/>
              <a:t>, </a:t>
            </a:r>
            <a:r>
              <a:rPr lang="en-US" altLang="ko-KR" sz="2000" b="1" dirty="0" err="1">
                <a:solidFill>
                  <a:schemeClr val="accent1"/>
                </a:solidFill>
              </a:rPr>
              <a:t>SLaK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은 </a:t>
            </a:r>
            <a:r>
              <a:rPr lang="en-US" altLang="ko-KR" sz="2000" b="1" dirty="0" err="1"/>
              <a:t>ConvNext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의 설계를 따름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기존 연구에선 대형 커널을 위한 </a:t>
            </a:r>
            <a:r>
              <a:rPr lang="ko-KR" altLang="en-US" sz="2000" b="1" dirty="0" err="1"/>
              <a:t>아키텍쳐는</a:t>
            </a:r>
            <a:r>
              <a:rPr lang="ko-KR" altLang="en-US" sz="2000" b="1" dirty="0"/>
              <a:t> 연구되지 않았음</a:t>
            </a:r>
            <a:endParaRPr lang="en-US" altLang="ko-KR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C34B465-38E4-74F4-80AE-AA8641A423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471" y="2543074"/>
            <a:ext cx="8082496" cy="1613578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601DC1B-C746-3126-DBB4-7130248E205C}"/>
              </a:ext>
            </a:extLst>
          </p:cNvPr>
          <p:cNvGrpSpPr/>
          <p:nvPr/>
        </p:nvGrpSpPr>
        <p:grpSpPr>
          <a:xfrm>
            <a:off x="9615791" y="2823453"/>
            <a:ext cx="2419377" cy="1211094"/>
            <a:chOff x="9615791" y="2823453"/>
            <a:chExt cx="2419377" cy="1211094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E64D475-EEC3-5ECD-4162-4B7BD1D89BCC}"/>
                </a:ext>
              </a:extLst>
            </p:cNvPr>
            <p:cNvSpPr/>
            <p:nvPr/>
          </p:nvSpPr>
          <p:spPr>
            <a:xfrm>
              <a:off x="9615791" y="2823453"/>
              <a:ext cx="2419377" cy="1211094"/>
            </a:xfrm>
            <a:prstGeom prst="rect">
              <a:avLst/>
            </a:prstGeom>
            <a:noFill/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59FE20B-3854-0967-96BE-0554782A1A4E}"/>
                </a:ext>
              </a:extLst>
            </p:cNvPr>
            <p:cNvSpPr txBox="1"/>
            <p:nvPr/>
          </p:nvSpPr>
          <p:spPr>
            <a:xfrm>
              <a:off x="9965987" y="3246606"/>
              <a:ext cx="17710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 err="1"/>
                <a:t>UniRepLKNet</a:t>
              </a:r>
              <a:endParaRPr lang="ko-KR" altLang="en-US" b="1" dirty="0"/>
            </a:p>
          </p:txBody>
        </p:sp>
      </p:grpSp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00361BE1-11E6-0666-C1EA-E5BCC4F0DCB9}"/>
              </a:ext>
            </a:extLst>
          </p:cNvPr>
          <p:cNvSpPr/>
          <p:nvPr/>
        </p:nvSpPr>
        <p:spPr>
          <a:xfrm>
            <a:off x="8638163" y="3282765"/>
            <a:ext cx="637162" cy="333173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51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ABF13-A1DD-95C2-DDCD-71DB39329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4359D4-6F03-76A8-9E17-D491DF8F5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835"/>
            <a:ext cx="12192000" cy="604157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 err="1"/>
              <a:t>UniRepLKNet</a:t>
            </a:r>
            <a:r>
              <a:rPr lang="en-US" altLang="ko-KR" sz="2800" b="1" dirty="0"/>
              <a:t>: A Universal Perception Large-Kernel </a:t>
            </a:r>
            <a:r>
              <a:rPr lang="en-US" altLang="ko-KR" sz="2800" b="1" dirty="0" err="1"/>
              <a:t>ConvNet</a:t>
            </a:r>
            <a:r>
              <a:rPr lang="en-US" altLang="ko-KR" sz="2800" b="1" dirty="0"/>
              <a:t> for Audio, Video, Point Cloud, Time-Series and Image Recognition</a:t>
            </a: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2EA766-25E8-9C8D-FB8E-CE921AB93E67}"/>
              </a:ext>
            </a:extLst>
          </p:cNvPr>
          <p:cNvSpPr txBox="1"/>
          <p:nvPr/>
        </p:nvSpPr>
        <p:spPr>
          <a:xfrm>
            <a:off x="606287" y="5019262"/>
            <a:ext cx="11082130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Dilated convolution </a:t>
            </a:r>
            <a:r>
              <a:rPr lang="ko-KR" altLang="en-US" sz="2000" b="1" dirty="0"/>
              <a:t>연산으로 대형 커널의 능력을 보완할 수 있음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k x k </a:t>
            </a:r>
            <a:r>
              <a:rPr lang="ko-KR" altLang="en-US" sz="2000" b="1" dirty="0"/>
              <a:t>커널을 </a:t>
            </a:r>
            <a:r>
              <a:rPr lang="en-US" altLang="ko-KR" sz="2000" b="1" dirty="0"/>
              <a:t>dilated rate r </a:t>
            </a:r>
            <a:r>
              <a:rPr lang="ko-KR" altLang="en-US" sz="2000" b="1" dirty="0"/>
              <a:t>로 확장하면 </a:t>
            </a:r>
            <a:r>
              <a:rPr lang="en-US" altLang="ko-KR" sz="2000" b="1" dirty="0"/>
              <a:t>((</a:t>
            </a:r>
            <a:r>
              <a:rPr lang="en-US" altLang="ko-KR" sz="2000" b="1" dirty="0">
                <a:solidFill>
                  <a:srgbClr val="0070C0"/>
                </a:solidFill>
              </a:rPr>
              <a:t>k</a:t>
            </a:r>
            <a:r>
              <a:rPr lang="en-US" altLang="ko-KR" sz="2000" b="1" dirty="0"/>
              <a:t>−1)r+1)×((</a:t>
            </a:r>
            <a:r>
              <a:rPr lang="en-US" altLang="ko-KR" sz="2000" b="1" dirty="0">
                <a:solidFill>
                  <a:srgbClr val="0070C0"/>
                </a:solidFill>
              </a:rPr>
              <a:t>k</a:t>
            </a:r>
            <a:r>
              <a:rPr lang="en-US" altLang="ko-KR" sz="2000" b="1" dirty="0"/>
              <a:t>−1)r+1) </a:t>
            </a:r>
            <a:r>
              <a:rPr lang="ko-KR" altLang="en-US" sz="2000" b="1" dirty="0"/>
              <a:t>커널과 동일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70C0"/>
                </a:solidFill>
              </a:rPr>
              <a:t>Dilated </a:t>
            </a:r>
            <a:r>
              <a:rPr lang="en-US" altLang="ko-KR" sz="2000" b="1" dirty="0" err="1">
                <a:solidFill>
                  <a:srgbClr val="0070C0"/>
                </a:solidFill>
              </a:rPr>
              <a:t>Reparam</a:t>
            </a:r>
            <a:r>
              <a:rPr lang="en-US" altLang="ko-KR" sz="2000" b="1" dirty="0">
                <a:solidFill>
                  <a:srgbClr val="0070C0"/>
                </a:solidFill>
              </a:rPr>
              <a:t> Block </a:t>
            </a:r>
            <a:r>
              <a:rPr lang="ko-KR" altLang="en-US" sz="2000" b="1" dirty="0"/>
              <a:t>에서는 작은 커널을 </a:t>
            </a:r>
            <a:r>
              <a:rPr lang="en-US" altLang="ko-KR" sz="2000" b="1" dirty="0"/>
              <a:t>dilated </a:t>
            </a:r>
            <a:r>
              <a:rPr lang="ko-KR" altLang="en-US" sz="2000" b="1" dirty="0"/>
              <a:t>로 확장하고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큰 커널과 합침</a:t>
            </a:r>
            <a:endParaRPr lang="en-US" altLang="ko-KR" sz="20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3D67990-3717-42B1-69B7-40845BC3B1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634" y="959369"/>
            <a:ext cx="2599413" cy="2954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D6CA737-B8D5-3296-8BB7-DCE00EF8E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5340" y="978067"/>
            <a:ext cx="3043966" cy="293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E006F1-789A-327F-EA67-0021B05B3624}"/>
              </a:ext>
            </a:extLst>
          </p:cNvPr>
          <p:cNvSpPr txBox="1"/>
          <p:nvPr/>
        </p:nvSpPr>
        <p:spPr>
          <a:xfrm>
            <a:off x="1642910" y="3964421"/>
            <a:ext cx="33268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/>
              <a:t>일반 </a:t>
            </a:r>
            <a:r>
              <a:rPr lang="en-US" altLang="ko-KR" b="1" dirty="0"/>
              <a:t>convolution </a:t>
            </a:r>
            <a:r>
              <a:rPr lang="ko-KR" altLang="en-US" b="1" dirty="0"/>
              <a:t>연산</a:t>
            </a:r>
            <a:endParaRPr lang="en-US" altLang="ko-KR" b="1" dirty="0"/>
          </a:p>
          <a:p>
            <a:pPr algn="ctr"/>
            <a:r>
              <a:rPr lang="en-US" altLang="ko-KR" b="1" dirty="0"/>
              <a:t>(k = 3, stride = 1, padding)</a:t>
            </a:r>
            <a:endParaRPr lang="ko-KR" alt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C87201-7D8B-DFA1-3DEB-8C0D3EABB54E}"/>
              </a:ext>
            </a:extLst>
          </p:cNvPr>
          <p:cNvSpPr txBox="1"/>
          <p:nvPr/>
        </p:nvSpPr>
        <p:spPr>
          <a:xfrm>
            <a:off x="6576858" y="3950229"/>
            <a:ext cx="32009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Dilated</a:t>
            </a:r>
            <a:r>
              <a:rPr lang="ko-KR" altLang="en-US" b="1" dirty="0"/>
              <a:t> </a:t>
            </a:r>
            <a:r>
              <a:rPr lang="en-US" altLang="ko-KR" b="1" dirty="0"/>
              <a:t>convolution </a:t>
            </a:r>
            <a:r>
              <a:rPr lang="ko-KR" altLang="en-US" b="1" dirty="0"/>
              <a:t>연산</a:t>
            </a:r>
            <a:endParaRPr lang="en-US" altLang="ko-KR" b="1" dirty="0"/>
          </a:p>
          <a:p>
            <a:pPr algn="ctr"/>
            <a:r>
              <a:rPr lang="en-US" altLang="ko-KR" b="1" dirty="0"/>
              <a:t>(k = 3, dilation rate = 2)</a:t>
            </a:r>
          </a:p>
          <a:p>
            <a:pPr algn="ctr"/>
            <a:r>
              <a:rPr lang="en-US" altLang="ko-KR" b="1" dirty="0"/>
              <a:t>-&gt; </a:t>
            </a:r>
            <a:r>
              <a:rPr lang="en-US" altLang="ko-KR" b="1" dirty="0">
                <a:solidFill>
                  <a:srgbClr val="FF0000"/>
                </a:solidFill>
              </a:rPr>
              <a:t>5x5</a:t>
            </a:r>
            <a:r>
              <a:rPr lang="en-US" altLang="ko-KR" b="1" dirty="0"/>
              <a:t> </a:t>
            </a:r>
            <a:r>
              <a:rPr lang="ko-KR" altLang="en-US" b="1" dirty="0"/>
              <a:t>커널과 동일</a:t>
            </a:r>
          </a:p>
          <a:p>
            <a:pPr algn="ctr"/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85725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615F0-781D-7F34-FCB6-486B3214E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1641DA-354C-FA3F-490F-3FE1B76C3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835"/>
            <a:ext cx="12192000" cy="604157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 err="1"/>
              <a:t>UniRepLKNet</a:t>
            </a:r>
            <a:r>
              <a:rPr lang="en-US" altLang="ko-KR" sz="2800" b="1" dirty="0"/>
              <a:t>: A Universal Perception Large-Kernel </a:t>
            </a:r>
            <a:r>
              <a:rPr lang="en-US" altLang="ko-KR" sz="2800" b="1" dirty="0" err="1"/>
              <a:t>ConvNet</a:t>
            </a:r>
            <a:r>
              <a:rPr lang="en-US" altLang="ko-KR" sz="2800" b="1" dirty="0"/>
              <a:t> for Audio, Video, Point Cloud, Time-Series and Image Recognition</a:t>
            </a: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9359101-670C-F184-3718-F8AF7CA510D8}"/>
              </a:ext>
            </a:extLst>
          </p:cNvPr>
          <p:cNvSpPr txBox="1"/>
          <p:nvPr/>
        </p:nvSpPr>
        <p:spPr>
          <a:xfrm>
            <a:off x="606287" y="5019262"/>
            <a:ext cx="11082130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Dilated </a:t>
            </a:r>
            <a:r>
              <a:rPr lang="en-US" altLang="ko-KR" sz="2000" b="1" dirty="0" err="1"/>
              <a:t>Reparam</a:t>
            </a:r>
            <a:r>
              <a:rPr lang="en-US" altLang="ko-KR" sz="2000" b="1" dirty="0"/>
              <a:t> Block (</a:t>
            </a:r>
            <a:r>
              <a:rPr lang="ko-KR" altLang="en-US" sz="2000" b="1" dirty="0"/>
              <a:t>그림에선 </a:t>
            </a:r>
            <a:r>
              <a:rPr lang="en-US" altLang="ko-KR" sz="2000" b="1" dirty="0"/>
              <a:t>k = 9 </a:t>
            </a:r>
            <a:r>
              <a:rPr lang="ko-KR" altLang="en-US" sz="2000" b="1" dirty="0"/>
              <a:t>인 커널로 합침</a:t>
            </a:r>
            <a:r>
              <a:rPr lang="en-US" altLang="ko-KR" sz="2000" b="1" dirty="0"/>
              <a:t>) : </a:t>
            </a:r>
            <a:r>
              <a:rPr lang="ko-KR" altLang="en-US" sz="2000" b="1" dirty="0"/>
              <a:t>커널들을 병렬적으로 합침</a:t>
            </a:r>
            <a:endParaRPr lang="en-US" altLang="ko-KR" sz="2000" b="1" dirty="0"/>
          </a:p>
          <a:p>
            <a:pPr>
              <a:lnSpc>
                <a:spcPct val="150000"/>
              </a:lnSpc>
            </a:pPr>
            <a:r>
              <a:rPr lang="en-US" altLang="ko-KR" sz="2000" b="1" dirty="0"/>
              <a:t> -&gt; </a:t>
            </a:r>
            <a:r>
              <a:rPr lang="ko-KR" altLang="en-US" sz="2000" b="1" dirty="0">
                <a:solidFill>
                  <a:srgbClr val="FF0000"/>
                </a:solidFill>
              </a:rPr>
              <a:t>일반 커널을 병렬적으로 배치하여 합친 것보다 성능이 더 좋음</a:t>
            </a:r>
            <a:r>
              <a:rPr lang="en-US" altLang="ko-KR" sz="2000" b="1" dirty="0">
                <a:solidFill>
                  <a:srgbClr val="FF0000"/>
                </a:solidFill>
              </a:rPr>
              <a:t>  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7A4B66-4800-F671-0F43-92342269E9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097" y="2123893"/>
            <a:ext cx="11145805" cy="2610214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D8A2EF73-ABAB-3916-01E1-AC6D3A06CC69}"/>
              </a:ext>
            </a:extLst>
          </p:cNvPr>
          <p:cNvSpPr/>
          <p:nvPr/>
        </p:nvSpPr>
        <p:spPr>
          <a:xfrm>
            <a:off x="2412460" y="3886200"/>
            <a:ext cx="6152744" cy="8479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73593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65DB5-F947-212C-FDF1-22137CB1D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332AAB-2A08-2E52-1755-CEABCDA01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835"/>
            <a:ext cx="12192000" cy="604157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 err="1"/>
              <a:t>UniRepLKNet</a:t>
            </a:r>
            <a:r>
              <a:rPr lang="en-US" altLang="ko-KR" sz="2800" b="1" dirty="0"/>
              <a:t>: A Universal Perception Large-Kernel </a:t>
            </a:r>
            <a:r>
              <a:rPr lang="en-US" altLang="ko-KR" sz="2800" b="1" dirty="0" err="1"/>
              <a:t>ConvNet</a:t>
            </a:r>
            <a:r>
              <a:rPr lang="en-US" altLang="ko-KR" sz="2800" b="1" dirty="0"/>
              <a:t> for Audio, Video, Point Cloud, Time-Series and Image Recognition</a:t>
            </a: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21D91A-1D4E-502E-0F14-792438D20D0D}"/>
              </a:ext>
            </a:extLst>
          </p:cNvPr>
          <p:cNvSpPr txBox="1"/>
          <p:nvPr/>
        </p:nvSpPr>
        <p:spPr>
          <a:xfrm>
            <a:off x="606287" y="5019262"/>
            <a:ext cx="11082130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가이드라인 </a:t>
            </a:r>
            <a:r>
              <a:rPr lang="en-US" altLang="ko-KR" sz="2000" b="1" dirty="0"/>
              <a:t>1 : </a:t>
            </a:r>
            <a:r>
              <a:rPr lang="ko-KR" altLang="en-US" sz="2000" b="1" dirty="0"/>
              <a:t>신경망의 성능을 향상시키기 위해서 깊이를 증가시킴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가이드라인 </a:t>
            </a:r>
            <a:r>
              <a:rPr lang="en-US" altLang="ko-KR" sz="2000" b="1" dirty="0"/>
              <a:t>2 : Dilated </a:t>
            </a:r>
            <a:r>
              <a:rPr lang="en-US" altLang="ko-KR" sz="2000" b="1" dirty="0" err="1"/>
              <a:t>Reparam</a:t>
            </a:r>
            <a:r>
              <a:rPr lang="en-US" altLang="ko-KR" sz="2000" b="1" dirty="0"/>
              <a:t> Block </a:t>
            </a:r>
            <a:r>
              <a:rPr lang="ko-KR" altLang="en-US" sz="2000" b="1" dirty="0"/>
              <a:t>사용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가이드라인 </a:t>
            </a:r>
            <a:r>
              <a:rPr lang="en-US" altLang="ko-KR" sz="2000" b="1" dirty="0"/>
              <a:t>3 : </a:t>
            </a:r>
            <a:r>
              <a:rPr lang="ko-KR" altLang="en-US" sz="2000" b="1" dirty="0"/>
              <a:t>모델이 수행할 작업에 따라 커널 크기 결정 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가이드라인 </a:t>
            </a:r>
            <a:r>
              <a:rPr lang="en-US" altLang="ko-KR" sz="2000" b="1" dirty="0"/>
              <a:t>4 : </a:t>
            </a:r>
            <a:r>
              <a:rPr lang="ko-KR" altLang="en-US" sz="2000" b="1" dirty="0"/>
              <a:t>깊이를 증가시킬 때는 작은 커널 사용</a:t>
            </a:r>
            <a:r>
              <a:rPr lang="en-US" altLang="ko-KR" sz="2000" b="1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DDA527B-49B5-B6E7-29C7-52250FA14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627" y="1209365"/>
            <a:ext cx="5713624" cy="395037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BB1ECDE-F7CF-C980-1907-58A2A8D87C43}"/>
              </a:ext>
            </a:extLst>
          </p:cNvPr>
          <p:cNvSpPr txBox="1"/>
          <p:nvPr/>
        </p:nvSpPr>
        <p:spPr>
          <a:xfrm>
            <a:off x="8203378" y="2760696"/>
            <a:ext cx="1712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Guideline 1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F9F3772-FF5F-3663-22CA-CD4A12A827A2}"/>
              </a:ext>
            </a:extLst>
          </p:cNvPr>
          <p:cNvSpPr txBox="1"/>
          <p:nvPr/>
        </p:nvSpPr>
        <p:spPr>
          <a:xfrm>
            <a:off x="6689247" y="1477524"/>
            <a:ext cx="1712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Guideline 2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C21F4C-3A12-DA87-9635-3E2A4F67D3B4}"/>
              </a:ext>
            </a:extLst>
          </p:cNvPr>
          <p:cNvSpPr txBox="1"/>
          <p:nvPr/>
        </p:nvSpPr>
        <p:spPr>
          <a:xfrm>
            <a:off x="1040578" y="3184550"/>
            <a:ext cx="1712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Guideline 3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F67553-06E3-A64A-2049-4E142A93D9A0}"/>
              </a:ext>
            </a:extLst>
          </p:cNvPr>
          <p:cNvSpPr txBox="1"/>
          <p:nvPr/>
        </p:nvSpPr>
        <p:spPr>
          <a:xfrm>
            <a:off x="5158691" y="4622187"/>
            <a:ext cx="17120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solidFill>
                  <a:srgbClr val="FF0000"/>
                </a:solidFill>
              </a:rPr>
              <a:t>Guideline 4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5610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379F5-1104-C189-3959-604623D50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C46AE-5F69-EB41-9999-F333ECA49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835"/>
            <a:ext cx="12192000" cy="604157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 err="1"/>
              <a:t>UniRepLKNet</a:t>
            </a:r>
            <a:r>
              <a:rPr lang="en-US" altLang="ko-KR" sz="2800" b="1" dirty="0"/>
              <a:t>: A Universal Perception Large-Kernel </a:t>
            </a:r>
            <a:r>
              <a:rPr lang="en-US" altLang="ko-KR" sz="2800" b="1" dirty="0" err="1"/>
              <a:t>ConvNet</a:t>
            </a:r>
            <a:r>
              <a:rPr lang="en-US" altLang="ko-KR" sz="2800" b="1" dirty="0"/>
              <a:t> for Audio, Video, Point Cloud, Time-Series and Image Recognition</a:t>
            </a: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4D7A2B-610B-5871-36D4-85E1B07460B0}"/>
              </a:ext>
            </a:extLst>
          </p:cNvPr>
          <p:cNvSpPr txBox="1"/>
          <p:nvPr/>
        </p:nvSpPr>
        <p:spPr>
          <a:xfrm>
            <a:off x="606287" y="5019262"/>
            <a:ext cx="11082130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rgbClr val="0070C0"/>
                </a:solidFill>
              </a:rPr>
              <a:t>가이드라인 </a:t>
            </a:r>
            <a:r>
              <a:rPr lang="en-US" altLang="ko-KR" sz="2000" b="1" dirty="0">
                <a:solidFill>
                  <a:srgbClr val="0070C0"/>
                </a:solidFill>
              </a:rPr>
              <a:t>1 : </a:t>
            </a:r>
            <a:r>
              <a:rPr lang="ko-KR" altLang="en-US" sz="2000" b="1" dirty="0">
                <a:solidFill>
                  <a:srgbClr val="0070C0"/>
                </a:solidFill>
              </a:rPr>
              <a:t>신경망의 성능을 향상시키기 위해서 깊이를 증가시킴</a:t>
            </a:r>
            <a:endParaRPr lang="en-US" altLang="ko-KR" sz="2000" b="1" dirty="0">
              <a:solidFill>
                <a:srgbClr val="0070C0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가이드라인 </a:t>
            </a:r>
            <a:r>
              <a:rPr lang="en-US" altLang="ko-KR" sz="2000" b="1" dirty="0"/>
              <a:t>2 : Dilated </a:t>
            </a:r>
            <a:r>
              <a:rPr lang="en-US" altLang="ko-KR" sz="2000" b="1" dirty="0" err="1"/>
              <a:t>Reparam</a:t>
            </a:r>
            <a:r>
              <a:rPr lang="en-US" altLang="ko-KR" sz="2000" b="1" dirty="0"/>
              <a:t> Block </a:t>
            </a:r>
            <a:r>
              <a:rPr lang="ko-KR" altLang="en-US" sz="2000" b="1" dirty="0"/>
              <a:t>사용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가이드라인 </a:t>
            </a:r>
            <a:r>
              <a:rPr lang="en-US" altLang="ko-KR" sz="2000" b="1" dirty="0"/>
              <a:t>3 : </a:t>
            </a:r>
            <a:r>
              <a:rPr lang="ko-KR" altLang="en-US" sz="2000" b="1" dirty="0"/>
              <a:t>모델이 수행할 작업에 따라 커널 크기 결정 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가이드라인 </a:t>
            </a:r>
            <a:r>
              <a:rPr lang="en-US" altLang="ko-KR" sz="2000" b="1" dirty="0"/>
              <a:t>4 : </a:t>
            </a:r>
            <a:r>
              <a:rPr lang="ko-KR" altLang="en-US" sz="2000" b="1" dirty="0"/>
              <a:t>깊이를 증가시킬 때는 작은 커널 사용</a:t>
            </a:r>
            <a:r>
              <a:rPr lang="en-US" altLang="ko-KR" sz="2000" b="1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8109271-D757-1BF8-CBD8-FE547C8C8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89" y="1498197"/>
            <a:ext cx="4327041" cy="29916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C2FDED9-B8AE-F341-84D5-1EE50C1E06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8749" y="1373670"/>
            <a:ext cx="5947806" cy="1586466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919C22DE-C0A3-8E10-7D47-E37D7B858D74}"/>
              </a:ext>
            </a:extLst>
          </p:cNvPr>
          <p:cNvSpPr/>
          <p:nvPr/>
        </p:nvSpPr>
        <p:spPr>
          <a:xfrm>
            <a:off x="9988826" y="1377513"/>
            <a:ext cx="1327729" cy="158646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57C0847-117A-E60D-88E7-C57D86874C38}"/>
              </a:ext>
            </a:extLst>
          </p:cNvPr>
          <p:cNvSpPr/>
          <p:nvPr/>
        </p:nvSpPr>
        <p:spPr>
          <a:xfrm>
            <a:off x="2975114" y="2344050"/>
            <a:ext cx="1384930" cy="10849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D83A5F99-94D4-63B8-8298-01DCDE7031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31195" y="3081240"/>
            <a:ext cx="5963482" cy="1819529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D97BEF-A7FD-A3AB-A65D-5A70E42E0353}"/>
              </a:ext>
            </a:extLst>
          </p:cNvPr>
          <p:cNvSpPr/>
          <p:nvPr/>
        </p:nvSpPr>
        <p:spPr>
          <a:xfrm flipV="1">
            <a:off x="5625548" y="4489890"/>
            <a:ext cx="5691007" cy="3405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8257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F54F73-0D75-F619-92B0-6DFDB1839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D3D939-4CF1-857B-3ECF-C4EF41EE3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835"/>
            <a:ext cx="12192000" cy="604157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 err="1"/>
              <a:t>UniRepLKNet</a:t>
            </a:r>
            <a:r>
              <a:rPr lang="en-US" altLang="ko-KR" sz="2800" b="1" dirty="0"/>
              <a:t>: A Universal Perception Large-Kernel </a:t>
            </a:r>
            <a:r>
              <a:rPr lang="en-US" altLang="ko-KR" sz="2800" b="1" dirty="0" err="1"/>
              <a:t>ConvNet</a:t>
            </a:r>
            <a:r>
              <a:rPr lang="en-US" altLang="ko-KR" sz="2800" b="1" dirty="0"/>
              <a:t> for Audio, Video, Point Cloud, Time-Series and Image Recognition</a:t>
            </a: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D5B749-AE77-2D2F-6E69-5A60719A444B}"/>
              </a:ext>
            </a:extLst>
          </p:cNvPr>
          <p:cNvSpPr txBox="1"/>
          <p:nvPr/>
        </p:nvSpPr>
        <p:spPr>
          <a:xfrm>
            <a:off x="606287" y="5019262"/>
            <a:ext cx="11082130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가이드라인 </a:t>
            </a:r>
            <a:r>
              <a:rPr lang="en-US" altLang="ko-KR" sz="2000" b="1" dirty="0"/>
              <a:t>1 : </a:t>
            </a:r>
            <a:r>
              <a:rPr lang="ko-KR" altLang="en-US" sz="2000" b="1" dirty="0"/>
              <a:t>신경망의 성능을 향상시키기 위해서 깊이를 증가시킴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>
                <a:solidFill>
                  <a:schemeClr val="accent1"/>
                </a:solidFill>
              </a:rPr>
              <a:t>가이드라인 </a:t>
            </a:r>
            <a:r>
              <a:rPr lang="en-US" altLang="ko-KR" sz="2000" b="1" dirty="0">
                <a:solidFill>
                  <a:schemeClr val="accent1"/>
                </a:solidFill>
              </a:rPr>
              <a:t>2 : Dilated </a:t>
            </a:r>
            <a:r>
              <a:rPr lang="en-US" altLang="ko-KR" sz="2000" b="1" dirty="0" err="1">
                <a:solidFill>
                  <a:schemeClr val="accent1"/>
                </a:solidFill>
              </a:rPr>
              <a:t>Reparam</a:t>
            </a:r>
            <a:r>
              <a:rPr lang="en-US" altLang="ko-KR" sz="2000" b="1" dirty="0">
                <a:solidFill>
                  <a:schemeClr val="accent1"/>
                </a:solidFill>
              </a:rPr>
              <a:t> Block </a:t>
            </a:r>
            <a:r>
              <a:rPr lang="ko-KR" altLang="en-US" sz="2000" b="1" dirty="0">
                <a:solidFill>
                  <a:schemeClr val="accent1"/>
                </a:solidFill>
              </a:rPr>
              <a:t>사용</a:t>
            </a:r>
            <a:endParaRPr lang="en-US" altLang="ko-KR" sz="2000" b="1" dirty="0">
              <a:solidFill>
                <a:schemeClr val="accent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가이드라인 </a:t>
            </a:r>
            <a:r>
              <a:rPr lang="en-US" altLang="ko-KR" sz="2000" b="1" dirty="0"/>
              <a:t>3 : </a:t>
            </a:r>
            <a:r>
              <a:rPr lang="ko-KR" altLang="en-US" sz="2000" b="1" dirty="0"/>
              <a:t>모델이 수행할 작업에 따라 커널 크기 결정 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가이드라인 </a:t>
            </a:r>
            <a:r>
              <a:rPr lang="en-US" altLang="ko-KR" sz="2000" b="1" dirty="0"/>
              <a:t>4 : </a:t>
            </a:r>
            <a:r>
              <a:rPr lang="ko-KR" altLang="en-US" sz="2000" b="1" dirty="0"/>
              <a:t>깊이를 증가시킬 때는 작은 커널 사용</a:t>
            </a:r>
            <a:r>
              <a:rPr lang="en-US" altLang="ko-KR" sz="2000" b="1" dirty="0"/>
              <a:t>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D69145-DE3E-FC54-570D-29CE91D377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5155" y="2321558"/>
            <a:ext cx="5868219" cy="155279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D323A8C-0EE1-D1F3-D9D2-98BAFF4E2188}"/>
              </a:ext>
            </a:extLst>
          </p:cNvPr>
          <p:cNvSpPr/>
          <p:nvPr/>
        </p:nvSpPr>
        <p:spPr>
          <a:xfrm flipV="1">
            <a:off x="5555155" y="2927691"/>
            <a:ext cx="5691007" cy="3405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DCB3693-177A-59BB-ED00-70D2CFD7DC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89" y="1498197"/>
            <a:ext cx="4327041" cy="2991694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B910DE-226B-8E7D-55FF-9E14E37B8C5E}"/>
              </a:ext>
            </a:extLst>
          </p:cNvPr>
          <p:cNvSpPr/>
          <p:nvPr/>
        </p:nvSpPr>
        <p:spPr>
          <a:xfrm>
            <a:off x="2703444" y="1867904"/>
            <a:ext cx="983974" cy="368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7415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AFCE1-7F8D-A83F-2D2B-9275F7A72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BC4514-D10C-35F3-5F14-8942A4BC6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18835"/>
            <a:ext cx="12192000" cy="604157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 err="1"/>
              <a:t>UniRepLKNet</a:t>
            </a:r>
            <a:r>
              <a:rPr lang="en-US" altLang="ko-KR" sz="2800" b="1" dirty="0"/>
              <a:t>: A Universal Perception Large-Kernel </a:t>
            </a:r>
            <a:r>
              <a:rPr lang="en-US" altLang="ko-KR" sz="2800" b="1" dirty="0" err="1"/>
              <a:t>ConvNet</a:t>
            </a:r>
            <a:r>
              <a:rPr lang="en-US" altLang="ko-KR" sz="2800" b="1" dirty="0"/>
              <a:t> for Audio, Video, Point Cloud, Time-Series and Image Recognition</a:t>
            </a:r>
            <a:endParaRPr lang="ko-KR" altLang="en-US" sz="2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7ABA4F8-0612-6E98-567B-697F1E3F9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186" y="1015272"/>
            <a:ext cx="4182855" cy="174780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6AB3B62-57A1-E69C-F0D9-25AA1F0252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186" y="3637722"/>
            <a:ext cx="4438087" cy="253605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832C90EE-EEE6-2570-0442-984760022F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27257" y="1015272"/>
            <a:ext cx="4256573" cy="29613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F0CEB4B-656C-B407-38E0-A1AB7BB241CC}"/>
              </a:ext>
            </a:extLst>
          </p:cNvPr>
          <p:cNvSpPr txBox="1"/>
          <p:nvPr/>
        </p:nvSpPr>
        <p:spPr>
          <a:xfrm>
            <a:off x="4693981" y="5061608"/>
            <a:ext cx="7498019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ImageNet, Object detection, Sematic segmentation, Audio, Video, Point Cloud, Time-Series </a:t>
            </a:r>
            <a:r>
              <a:rPr lang="ko-KR" altLang="en-US" b="1" dirty="0"/>
              <a:t>에서 높은 성능을 보여줌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512952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792</TotalTime>
  <Words>416</Words>
  <Application>Microsoft Office PowerPoint</Application>
  <PresentationFormat>와이드스크린</PresentationFormat>
  <Paragraphs>48</Paragraphs>
  <Slides>8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PowerPoint 프레젠테이션</vt:lpstr>
      <vt:lpstr>UniRepLKNet: A Universal Perception Large-Kernel ConvNet for Audio, Video, Point Cloud, Time-Series and Image Recognition</vt:lpstr>
      <vt:lpstr>UniRepLKNet: A Universal Perception Large-Kernel ConvNet for Audio, Video, Point Cloud, Time-Series and Image Recognition</vt:lpstr>
      <vt:lpstr>UniRepLKNet: A Universal Perception Large-Kernel ConvNet for Audio, Video, Point Cloud, Time-Series and Image Recognition</vt:lpstr>
      <vt:lpstr>UniRepLKNet: A Universal Perception Large-Kernel ConvNet for Audio, Video, Point Cloud, Time-Series and Image Recognition</vt:lpstr>
      <vt:lpstr>UniRepLKNet: A Universal Perception Large-Kernel ConvNet for Audio, Video, Point Cloud, Time-Series and Image Recognition</vt:lpstr>
      <vt:lpstr>UniRepLKNet: A Universal Perception Large-Kernel ConvNet for Audio, Video, Point Cloud, Time-Series and Image Recognition</vt:lpstr>
      <vt:lpstr>UniRepLKNet: A Universal Perception Large-Kernel ConvNet for Audio, Video, Point Cloud, Time-Series and Image Recognition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수현 이</dc:creator>
  <cp:lastModifiedBy>박형동</cp:lastModifiedBy>
  <cp:revision>39</cp:revision>
  <dcterms:created xsi:type="dcterms:W3CDTF">2024-01-20T13:16:05Z</dcterms:created>
  <dcterms:modified xsi:type="dcterms:W3CDTF">2024-02-13T18:38:34Z</dcterms:modified>
</cp:coreProperties>
</file>