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95" r:id="rId5"/>
    <p:sldId id="260" r:id="rId6"/>
    <p:sldId id="296" r:id="rId7"/>
    <p:sldId id="299" r:id="rId8"/>
    <p:sldId id="298" r:id="rId9"/>
    <p:sldId id="277" r:id="rId10"/>
    <p:sldId id="300" r:id="rId11"/>
    <p:sldId id="301" r:id="rId12"/>
    <p:sldId id="302" r:id="rId13"/>
    <p:sldId id="310" r:id="rId14"/>
    <p:sldId id="303" r:id="rId15"/>
    <p:sldId id="304" r:id="rId16"/>
    <p:sldId id="305" r:id="rId17"/>
    <p:sldId id="306" r:id="rId18"/>
    <p:sldId id="311" r:id="rId19"/>
    <p:sldId id="30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803" autoAdjust="0"/>
    <p:restoredTop sz="84252" autoAdjust="0"/>
  </p:normalViewPr>
  <p:slideViewPr>
    <p:cSldViewPr snapToGrid="0">
      <p:cViewPr varScale="1">
        <p:scale>
          <a:sx n="100" d="100"/>
          <a:sy n="100" d="100"/>
        </p:scale>
        <p:origin x="1152" y="125"/>
      </p:cViewPr>
      <p:guideLst>
        <p:guide orient="horz" pos="2159"/>
        <p:guide pos="383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F23CF5D-32DD-430B-AD8A-0399F706F811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32481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332059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794836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67774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8350759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332313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730237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470876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08736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201991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34506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64173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43212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96115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9713940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187510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48255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b="1">
                <a:solidFill>
                  <a:srgbClr val="002c62"/>
                </a:solidFill>
              </a:rPr>
              <a:t>홍익대학교 컴퓨터공학과</a:t>
            </a:r>
            <a:endParaRPr lang="ko-KR" altLang="en-US" b="1">
              <a:solidFill>
                <a:srgbClr val="002c62"/>
              </a:solidFill>
            </a:endParaRPr>
          </a:p>
          <a:p>
            <a:pPr algn="l">
              <a:defRPr/>
            </a:pPr>
            <a:r>
              <a:rPr lang="en-US" altLang="ko-KR" b="1">
                <a:solidFill>
                  <a:srgbClr val="002c62"/>
                </a:solidFill>
              </a:rPr>
              <a:t>B835298</a:t>
            </a:r>
            <a:r>
              <a:rPr lang="ko-KR" altLang="en-US" b="1">
                <a:solidFill>
                  <a:srgbClr val="002c62"/>
                </a:solidFill>
              </a:rPr>
              <a:t> 이수학</a:t>
            </a:r>
            <a:endParaRPr lang="ko-KR" altLang="en-US" b="1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/>
          <p:cNvSpPr txBox="1"/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>
                <a:solidFill>
                  <a:srgbClr val="002c62"/>
                </a:solidFill>
              </a:rPr>
              <a:t>2024</a:t>
            </a:r>
            <a:r>
              <a:rPr lang="ko-KR" altLang="en-US" sz="1600" b="1">
                <a:solidFill>
                  <a:srgbClr val="002c62"/>
                </a:solidFill>
              </a:rPr>
              <a:t>년 </a:t>
            </a:r>
            <a:r>
              <a:rPr lang="en-US" altLang="ko-KR" sz="1600" b="1">
                <a:solidFill>
                  <a:srgbClr val="002c62"/>
                </a:solidFill>
              </a:rPr>
              <a:t>5</a:t>
            </a:r>
            <a:r>
              <a:rPr lang="ko-KR" altLang="en-US" sz="1600" b="1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27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ko-KR" altLang="en-US" sz="1600" b="1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298" y="3041532"/>
            <a:ext cx="11739596" cy="64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bg1"/>
                </a:solidFill>
              </a:rPr>
              <a:t>Prompt Engineering(2)</a:t>
            </a:r>
            <a:r>
              <a:rPr lang="ko-KR" altLang="en-US" sz="3600">
                <a:solidFill>
                  <a:schemeClr val="bg1"/>
                </a:solidFill>
              </a:rPr>
              <a:t> </a:t>
            </a:r>
            <a:r>
              <a:rPr lang="en-US" altLang="ko-KR" sz="3600">
                <a:solidFill>
                  <a:schemeClr val="bg1"/>
                </a:solidFill>
              </a:rPr>
              <a:t>-</a:t>
            </a:r>
            <a:r>
              <a:rPr lang="ko-KR" altLang="en-US" sz="3600">
                <a:solidFill>
                  <a:schemeClr val="bg1"/>
                </a:solidFill>
              </a:rPr>
              <a:t> 주요 기술과 테스트</a:t>
            </a:r>
            <a:endParaRPr lang="ko-KR" alt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 주요 기술</a:t>
            </a:r>
            <a:endParaRPr lang="ko-KR" altLang="en-US" sz="2200" b="1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500275"/>
            <a:ext cx="10515600" cy="735365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Few-Shot Prompting</a:t>
            </a:r>
            <a:r>
              <a:rPr lang="ko-KR" altLang="en-US" sz="2200" kern="1000" baseline="0">
                <a:solidFill>
                  <a:srgbClr val="000000"/>
                </a:solidFill>
              </a:rPr>
              <a:t> </a:t>
            </a:r>
            <a:r>
              <a:rPr lang="en-US" altLang="ko-KR" sz="2200" kern="1000" baseline="0">
                <a:solidFill>
                  <a:srgbClr val="000000"/>
                </a:solidFill>
              </a:rPr>
              <a:t>:</a:t>
            </a:r>
            <a:r>
              <a:rPr lang="ko-KR" altLang="en-US" sz="2200" kern="1000" baseline="0">
                <a:solidFill>
                  <a:srgbClr val="000000"/>
                </a:solidFill>
              </a:rPr>
              <a:t> 모델에 몇 가지 예시를 제공</a:t>
            </a:r>
            <a:r>
              <a:rPr lang="en-US" altLang="ko-KR" sz="2200" kern="1000" baseline="0">
                <a:solidFill>
                  <a:srgbClr val="000000"/>
                </a:solidFill>
              </a:rPr>
              <a:t>(2</a:t>
            </a:r>
            <a:r>
              <a:rPr lang="ko-KR" altLang="en-US" sz="2200" kern="1000" baseline="0">
                <a:solidFill>
                  <a:srgbClr val="000000"/>
                </a:solidFill>
              </a:rPr>
              <a:t>개 이상</a:t>
            </a:r>
            <a:r>
              <a:rPr lang="en-US" altLang="ko-KR" sz="2200" kern="1000" baseline="0">
                <a:solidFill>
                  <a:srgbClr val="000000"/>
                </a:solidFill>
              </a:rPr>
              <a:t>)</a:t>
            </a:r>
            <a:endParaRPr lang="en-US" altLang="ko-KR" sz="2200" kern="1000" baseline="0">
              <a:solidFill>
                <a:srgbClr val="000000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65108" y="2377047"/>
            <a:ext cx="5827066" cy="290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6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 주요 기술</a:t>
            </a:r>
            <a:endParaRPr lang="ko-KR" altLang="en-US" sz="2200" b="1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500275"/>
            <a:ext cx="10515600" cy="1628863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CoT(Chain of Thought)</a:t>
            </a:r>
            <a:r>
              <a:rPr lang="ko-KR" altLang="en-US" sz="2200" kern="1000" baseline="0">
                <a:solidFill>
                  <a:srgbClr val="000000"/>
                </a:solidFill>
              </a:rPr>
              <a:t> </a:t>
            </a:r>
            <a:r>
              <a:rPr lang="en-US" altLang="ko-KR" sz="2200" kern="1000" baseline="0">
                <a:solidFill>
                  <a:srgbClr val="000000"/>
                </a:solidFill>
              </a:rPr>
              <a:t>:</a:t>
            </a:r>
            <a:r>
              <a:rPr lang="ko-KR" altLang="en-US" sz="2200" kern="1000" baseline="0">
                <a:solidFill>
                  <a:srgbClr val="000000"/>
                </a:solidFill>
              </a:rPr>
              <a:t> 이유를 설명하도록 만들어 답을 정확하게 생성</a:t>
            </a:r>
            <a:endParaRPr lang="ko-KR" altLang="en-US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endParaRPr lang="ko-KR" altLang="en-US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Zero-Shot CoT : Let’s think step by step</a:t>
            </a:r>
            <a:endParaRPr lang="en-US" altLang="ko-KR" sz="2200" kern="10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None/>
              <a:defRPr/>
            </a:pPr>
            <a:endParaRPr lang="en-US" altLang="ko-KR" sz="2200" kern="10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85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 주요 기술</a:t>
            </a:r>
            <a:endParaRPr lang="ko-KR" altLang="en-US" sz="2200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7118" y="1296819"/>
            <a:ext cx="7754432" cy="493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8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 주요 기술</a:t>
            </a:r>
            <a:endParaRPr lang="ko-KR" altLang="en-US" sz="2200" b="1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500275"/>
            <a:ext cx="10515600" cy="1017588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Self-Consistency : </a:t>
            </a:r>
            <a:r>
              <a:rPr lang="ko-KR" altLang="en-US" sz="2200" kern="1000" baseline="0">
                <a:solidFill>
                  <a:srgbClr val="000000"/>
                </a:solidFill>
              </a:rPr>
              <a:t>여러 방식의 </a:t>
            </a:r>
            <a:r>
              <a:rPr lang="en-US" altLang="ko-KR" sz="2200" kern="1000" baseline="0">
                <a:solidFill>
                  <a:srgbClr val="000000"/>
                </a:solidFill>
              </a:rPr>
              <a:t>CoT</a:t>
            </a:r>
            <a:r>
              <a:rPr lang="ko-KR" altLang="en-US" sz="2200" kern="1000" baseline="0">
                <a:solidFill>
                  <a:srgbClr val="000000"/>
                </a:solidFill>
              </a:rPr>
              <a:t>를 제공하고 이를 통해 다양한 추론 과정을 거친 후 가장 많이 나온 일관된 답을 선택하는 </a:t>
            </a:r>
            <a:r>
              <a:rPr lang="en-US" altLang="ko-KR" sz="2200" kern="1000" baseline="0">
                <a:solidFill>
                  <a:srgbClr val="000000"/>
                </a:solidFill>
              </a:rPr>
              <a:t>CoT</a:t>
            </a:r>
            <a:r>
              <a:rPr lang="ko-KR" altLang="en-US" sz="2200" kern="1000" baseline="0">
                <a:solidFill>
                  <a:srgbClr val="000000"/>
                </a:solidFill>
              </a:rPr>
              <a:t>의 확장 기술</a:t>
            </a:r>
            <a:endParaRPr lang="ko-KR" altLang="en-US" sz="2200" kern="1000" baseline="0">
              <a:solidFill>
                <a:srgbClr val="000000"/>
              </a:solidFill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4283" y="2548573"/>
            <a:ext cx="7573432" cy="3524741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8336138" y="3032124"/>
            <a:ext cx="3175000" cy="22809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답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6</a:t>
            </a:r>
            <a:r>
              <a:rPr lang="ko-KR" altLang="en-US"/>
              <a:t>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아웃풋</a:t>
            </a:r>
            <a:endParaRPr lang="ko-KR" altLang="en-US"/>
          </a:p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6</a:t>
            </a:r>
            <a:r>
              <a:rPr lang="ko-KR" altLang="en-US">
                <a:solidFill>
                  <a:srgbClr val="ff0000"/>
                </a:solidFill>
              </a:rPr>
              <a:t>개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26</a:t>
            </a:r>
            <a:r>
              <a:rPr lang="ko-KR" altLang="en-US"/>
              <a:t>개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</a:t>
            </a:r>
            <a:r>
              <a:rPr lang="en-US" altLang="ko-KR">
                <a:solidFill>
                  <a:srgbClr val="ff0000"/>
                </a:solidFill>
              </a:rPr>
              <a:t>6</a:t>
            </a:r>
            <a:r>
              <a:rPr lang="ko-KR" altLang="en-US">
                <a:solidFill>
                  <a:srgbClr val="ff0000"/>
                </a:solidFill>
              </a:rPr>
              <a:t>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⇒</a:t>
            </a:r>
            <a:r>
              <a:rPr lang="ko-KR" altLang="en-US"/>
              <a:t> 과반수인 </a:t>
            </a:r>
            <a:r>
              <a:rPr lang="en-US" altLang="ko-KR">
                <a:solidFill>
                  <a:srgbClr val="ff0000"/>
                </a:solidFill>
              </a:rPr>
              <a:t>6</a:t>
            </a:r>
            <a:r>
              <a:rPr lang="ko-KR" altLang="en-US">
                <a:solidFill>
                  <a:srgbClr val="ff0000"/>
                </a:solidFill>
              </a:rPr>
              <a:t>개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5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 주요 기술</a:t>
            </a:r>
            <a:endParaRPr lang="ko-KR" altLang="en-US" sz="2200" b="1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112220"/>
            <a:ext cx="10515600" cy="700087"/>
          </a:xfrm>
        </p:spPr>
        <p:txBody>
          <a:bodyPr vert="horz" wrap="square" lIns="91440" tIns="45720" rIns="91440" bIns="45720" anchor="t">
            <a:normAutofit fontScale="92500"/>
          </a:bodyPr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Selection-Inference : 선택과 추론 사이를 번갈아가면서 일련의 해석 가능한 원인과 결과의 추론 단계를 생성해서 최종 답변을 이끌어</a:t>
            </a:r>
            <a:r>
              <a:rPr lang="ko-KR" altLang="en-US" sz="2200" kern="1000" baseline="0">
                <a:solidFill>
                  <a:srgbClr val="000000"/>
                </a:solidFill>
              </a:rPr>
              <a:t>냄</a:t>
            </a:r>
            <a:endParaRPr lang="ko-KR" altLang="en-US" sz="2200" kern="1000" baseline="0">
              <a:solidFill>
                <a:srgbClr val="000000"/>
              </a:solidFill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358" y="1988150"/>
            <a:ext cx="7478168" cy="4010585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68355" y="4920647"/>
            <a:ext cx="7259062" cy="1038369"/>
          </a:xfrm>
          <a:prstGeom prst="rect">
            <a:avLst/>
          </a:prstGeom>
        </p:spPr>
      </p:pic>
      <p:sp>
        <p:nvSpPr>
          <p:cNvPr id="11" name=""/>
          <p:cNvSpPr/>
          <p:nvPr/>
        </p:nvSpPr>
        <p:spPr>
          <a:xfrm>
            <a:off x="3979332" y="5190772"/>
            <a:ext cx="564444" cy="2822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0765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 주요 기술</a:t>
            </a:r>
            <a:endParaRPr lang="ko-KR" altLang="en-US" sz="2200" b="1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500275"/>
            <a:ext cx="10515600" cy="700087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Least-to-Most : 하나의 문제를 더 작은 여러 개의 하위 작업으로 분할</a:t>
            </a:r>
            <a:endParaRPr lang="en-US" altLang="ko-KR" sz="2200" kern="1000" baseline="0">
              <a:solidFill>
                <a:srgbClr val="000000"/>
              </a:solidFill>
            </a:endParaRPr>
          </a:p>
        </p:txBody>
      </p:sp>
      <p:sp>
        <p:nvSpPr>
          <p:cNvPr id="9" name="내용 개체 틀 2"/>
          <p:cNvSpPr>
            <a:spLocks noGrp="1"/>
          </p:cNvSpPr>
          <p:nvPr/>
        </p:nvSpPr>
        <p:spPr>
          <a:xfrm>
            <a:off x="838200" y="2840831"/>
            <a:ext cx="10515600" cy="200536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2500"/>
          </a:bodyPr>
          <a:p>
            <a:pPr marL="228600" lvl="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0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ReAct : 실행 계획을 유도하고 추적해서 작업별로 실행할 액션을 선택하고 실행하는 방법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0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0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0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외부 API와 상호 작용하여 검색엔진을 통해 신뢰할 수 있는 정보를 사용하거나, 계산기나 이미지 생성 등의 도구를 사용할 수 있음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0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" name="내용 개체 틀 2"/>
          <p:cNvSpPr>
            <a:spLocks noGrp="1"/>
          </p:cNvSpPr>
          <p:nvPr/>
        </p:nvSpPr>
        <p:spPr>
          <a:xfrm>
            <a:off x="838199" y="5127537"/>
            <a:ext cx="10515600" cy="700087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lnSpcReduction="10000"/>
          </a:bodyPr>
          <a:p>
            <a:pPr marL="0" lvl="0" indent="0" defTabSz="914400">
              <a:lnSpc>
                <a:spcPct val="110000"/>
              </a:lnSpc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0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Self Evaluation :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0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LLM이 생성한 결과를 LLM이 평가 </a:t>
            </a:r>
            <a:r>
              <a:rPr lang="en-US" altLang="ko-KR" sz="2200" kern="1000" baseline="0">
                <a:solidFill>
                  <a:srgbClr val="000000"/>
                </a:solidFill>
              </a:rPr>
              <a:t>→</a:t>
            </a:r>
            <a:r>
              <a:rPr lang="ko-KR" altLang="en-US" sz="2200" kern="1000" baseline="0">
                <a:solidFill>
                  <a:srgbClr val="000000"/>
                </a:solidFill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0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오류 잡기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0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0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결과 향상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0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090489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 주요 기술</a:t>
            </a:r>
            <a:endParaRPr lang="ko-KR" altLang="en-US" sz="2200" b="1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75941" y="961462"/>
            <a:ext cx="7640116" cy="5534797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08755" y="1094581"/>
            <a:ext cx="1255184" cy="700087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0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React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0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3248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2.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 주요 기술</a:t>
            </a:r>
            <a:endParaRPr lang="ko-KR" altLang="en-US" sz="2200" b="1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71179" y="2090550"/>
            <a:ext cx="7649642" cy="2676898"/>
          </a:xfrm>
          <a:prstGeom prst="rect">
            <a:avLst/>
          </a:prstGeom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914399" y="1102695"/>
            <a:ext cx="1255184" cy="700087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0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React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0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1535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3.</a:t>
            </a:r>
            <a:r>
              <a:rPr lang="ko-KR" altLang="en-US" sz="2200" b="1"/>
              <a:t> </a:t>
            </a:r>
            <a:r>
              <a:rPr lang="en-US" altLang="ko-KR" sz="2200" b="1"/>
              <a:t>Prompt </a:t>
            </a:r>
            <a:r>
              <a:rPr lang="ko-KR" altLang="en-US" sz="2200" b="1"/>
              <a:t>테스트 및 평가</a:t>
            </a:r>
            <a:endParaRPr lang="ko-KR" altLang="en-US" sz="2200" b="1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500275"/>
            <a:ext cx="10515600" cy="3998559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228600" lvl="0" indent="-228600" defTabSz="914400">
              <a:lnSpc>
                <a:spcPct val="110000"/>
              </a:lnSpc>
              <a:defRPr/>
            </a:pPr>
            <a:r>
              <a:rPr lang="ko-KR" altLang="en-US" sz="2200" kern="1000" baseline="0">
                <a:solidFill>
                  <a:srgbClr val="000000"/>
                </a:solidFill>
              </a:rPr>
              <a:t>원하는</a:t>
            </a:r>
            <a:r>
              <a:rPr lang="en-US" altLang="ko-KR" sz="2200" kern="1000" baseline="0">
                <a:solidFill>
                  <a:srgbClr val="000000"/>
                </a:solidFill>
              </a:rPr>
              <a:t> </a:t>
            </a:r>
            <a:r>
              <a:rPr lang="ko-KR" altLang="en-US" sz="2200" kern="1000" baseline="0">
                <a:solidFill>
                  <a:srgbClr val="000000"/>
                </a:solidFill>
              </a:rPr>
              <a:t>결과를 정확히 의도한 대로 계속 일관성 있게 나오도록 하는 것이 목표</a:t>
            </a:r>
            <a:endParaRPr lang="ko-KR" altLang="en-US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endParaRPr lang="ko-KR" altLang="en-US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r>
              <a:rPr lang="ko-KR" altLang="en-US" sz="2200" kern="1000" baseline="0">
                <a:solidFill>
                  <a:srgbClr val="000000"/>
                </a:solidFill>
              </a:rPr>
              <a:t>생성 결과 평가 방법</a:t>
            </a:r>
            <a:endParaRPr lang="ko-KR" altLang="en-US" sz="2200" kern="10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None/>
              <a:defRPr/>
            </a:pPr>
            <a:endParaRPr lang="ko-KR" altLang="en-US" sz="2200" kern="10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None/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1. Exact matching</a:t>
            </a:r>
            <a:endParaRPr lang="en-US" altLang="ko-KR" sz="2200" kern="10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None/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2. 예시 데이터와 생성 결과의 임베딩 유사도 평가</a:t>
            </a:r>
            <a:endParaRPr lang="en-US" altLang="ko-KR" sz="2200" kern="10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None/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3. 인간 평가</a:t>
            </a:r>
            <a:endParaRPr lang="en-US" altLang="ko-KR" sz="2200" kern="10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None/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4. 생성 모델로 평가</a:t>
            </a:r>
            <a:endParaRPr lang="en-US" altLang="ko-KR" sz="2200" kern="10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63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21697"/>
            <a:ext cx="10515600" cy="3345921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2800"/>
              <a:t>prompt engineering </a:t>
            </a:r>
            <a:r>
              <a:rPr lang="ko-KR" altLang="en-US" sz="2800"/>
              <a:t>구성 요소</a:t>
            </a: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r>
              <a:rPr lang="ko-KR" altLang="en-US" sz="2800"/>
              <a:t>변수</a:t>
            </a: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r>
              <a:rPr lang="ko-KR" altLang="en-US" sz="2800"/>
              <a:t>주요 기술</a:t>
            </a: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r>
              <a:rPr lang="ko-KR" altLang="en-US" sz="2800"/>
              <a:t>테스트 및 평가 방법</a:t>
            </a: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140841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0.</a:t>
            </a:r>
            <a:r>
              <a:rPr lang="ko-KR" altLang="en-US" sz="2200" b="1"/>
              <a:t> 목표</a:t>
            </a:r>
            <a:endParaRPr lang="ko-KR" altLang="en-US" sz="2200" b="1"/>
          </a:p>
        </p:txBody>
      </p:sp>
      <p:sp>
        <p:nvSpPr>
          <p:cNvPr id="10" name=""/>
          <p:cNvSpPr txBox="1"/>
          <p:nvPr/>
        </p:nvSpPr>
        <p:spPr>
          <a:xfrm>
            <a:off x="1157111" y="2538235"/>
            <a:ext cx="2857500" cy="3649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>
                <a:solidFill>
                  <a:srgbClr val="ff0000"/>
                </a:solidFill>
              </a:rPr>
              <a:t>프롬프트에 대한 이해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"/>
          <p:cNvSpPr/>
          <p:nvPr/>
        </p:nvSpPr>
        <p:spPr>
          <a:xfrm>
            <a:off x="3767666" y="2580216"/>
            <a:ext cx="564444" cy="28222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"/>
          <p:cNvSpPr txBox="1"/>
          <p:nvPr/>
        </p:nvSpPr>
        <p:spPr>
          <a:xfrm>
            <a:off x="4667250" y="2542820"/>
            <a:ext cx="3369027" cy="36498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프롬프트 테스트 및 평가 숙달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1856315" y="3667477"/>
            <a:ext cx="564444" cy="2822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726972" y="3630079"/>
            <a:ext cx="3369028" cy="36745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생성형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AI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특성과 한계 분석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6096000" y="3678767"/>
            <a:ext cx="564444" cy="2822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6966656" y="3641368"/>
            <a:ext cx="4021668" cy="36569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새로운 프롬프트에 대한 시도 및 적용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8790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1.</a:t>
            </a:r>
            <a:r>
              <a:rPr lang="ko-KR" altLang="en-US" sz="2800"/>
              <a:t> </a:t>
            </a:r>
            <a:r>
              <a:rPr lang="en-US" altLang="ko-KR" sz="2800"/>
              <a:t>Prompt Engineering</a:t>
            </a:r>
            <a:r>
              <a:rPr lang="ko-KR" altLang="en-US" sz="2800"/>
              <a:t> 구성 요소</a:t>
            </a:r>
            <a:endParaRPr lang="ko-KR" altLang="en-US" sz="280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680247"/>
            <a:ext cx="10515600" cy="4782640"/>
          </a:xfr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Role, Audience, Knowledge(information), Task, Policy(Rule) - Style, Constraint, Format, Examples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Role :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답변자로써 페르소나를 설정 시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답변에 대한 배경지식을 가지고 답함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당신은 법률 전문가입니다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Audience :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답변의 대상이 되는 페르소나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초등학생을 위한 간단한 과학 실험을 해주세요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Knowledge(Information) :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답변에 참고할 정보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사용자의 질문에 해당하는 정보를 삽입 혹은 출처 지정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위키피디아의 내용에 따라 나폴레옹에 대해 설명해주세요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930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037680"/>
            <a:ext cx="10515600" cy="4782640"/>
          </a:xfrm>
        </p:spPr>
        <p:txBody>
          <a:bodyPr vert="horz" lIns="91440" tIns="45720" rIns="91440" bIns="45720">
            <a:normAutofit lnSpcReduction="10000"/>
          </a:bodyPr>
          <a:p>
            <a:pPr marL="228600" lvl="0" indent="-228600" algn="l" defTabSz="914400"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Task :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수행해야하는 특정 작업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목표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자기소개 작성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마케팅 전략 개선 방안 제시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Policy(Rule) - Style :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응답에 사용해야할 특정 톤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유머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감정 등의 스타일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공손하고 정중한 말투로 사과 메일 작성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Policy(Rule) - Constraint :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응답이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따라야하는 제한 사항 </a:t>
            </a: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or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조건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500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단어 내로 자기소개 작성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Format : </a:t>
            </a:r>
            <a:r>
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응답이 따라야하는 특정 형식이나 구조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228600" lvl="0" indent="-228600" algn="l" defTabSz="914400">
              <a:defRPr/>
            </a:pPr>
            <a:r>
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Examples</a:t>
            </a:r>
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Prompt Engineering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구성 요소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5611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Prompt Engineering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구성 요소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63236"/>
            <a:ext cx="12192000" cy="57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5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Prompt Engineering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구성 요소</a:t>
            </a:r>
            <a:endPara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8575" y="963236"/>
            <a:ext cx="12192000" cy="5707637"/>
          </a:xfrm>
          <a:prstGeom prst="rect">
            <a:avLst/>
          </a:prstGeom>
        </p:spPr>
      </p:pic>
      <p:sp>
        <p:nvSpPr>
          <p:cNvPr id="19" name=""/>
          <p:cNvSpPr/>
          <p:nvPr/>
        </p:nvSpPr>
        <p:spPr>
          <a:xfrm>
            <a:off x="9509831" y="844902"/>
            <a:ext cx="2592916" cy="5079999"/>
          </a:xfrm>
          <a:prstGeom prst="rect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534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1.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 </a:t>
            </a:r>
            <a:r>
              <a:rPr lang="en-US" altLang="ko-KR" sz="2200" b="1"/>
              <a:t>parameter</a:t>
            </a:r>
            <a:endParaRPr lang="en-US" altLang="ko-KR" sz="2200" b="1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500275"/>
            <a:ext cx="10515600" cy="3857448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0" lvl="0" indent="0" defTabSz="914400">
              <a:lnSpc>
                <a:spcPct val="110000"/>
              </a:lnSpc>
              <a:buFont typeface="Arial"/>
              <a:buNone/>
              <a:defRPr/>
            </a:pPr>
            <a:r>
              <a:rPr lang="ko-KR" altLang="en-US" sz="2200" kern="1000" baseline="0">
                <a:solidFill>
                  <a:srgbClr val="000000"/>
                </a:solidFill>
              </a:rPr>
              <a:t>파라미터 설정 </a:t>
            </a:r>
            <a:r>
              <a:rPr lang="en-US" altLang="ko-KR" sz="2200" kern="1000" baseline="0">
                <a:solidFill>
                  <a:srgbClr val="000000"/>
                </a:solidFill>
              </a:rPr>
              <a:t>→</a:t>
            </a:r>
            <a:r>
              <a:rPr lang="ko-KR" altLang="en-US" sz="2200" kern="1000" baseline="0">
                <a:solidFill>
                  <a:srgbClr val="000000"/>
                </a:solidFill>
              </a:rPr>
              <a:t> 여러 결과 생성 가능</a:t>
            </a:r>
            <a:endParaRPr lang="ko-KR" altLang="en-US" sz="2200" kern="10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Font typeface="Arial"/>
              <a:buNone/>
              <a:defRPr/>
            </a:pPr>
            <a:endParaRPr lang="ko-KR" altLang="en-US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temperature</a:t>
            </a:r>
            <a:endParaRPr lang="en-US" altLang="ko-KR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endParaRPr lang="en-US" altLang="ko-KR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top p(or top k)</a:t>
            </a:r>
            <a:endParaRPr lang="en-US" altLang="ko-KR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endParaRPr lang="en-US" altLang="ko-KR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max length</a:t>
            </a:r>
            <a:endParaRPr lang="en-US" altLang="ko-KR" sz="2200" kern="10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None/>
              <a:defRPr/>
            </a:pPr>
            <a:endParaRPr lang="ko-KR" altLang="en-US" sz="2200" kern="10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890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1.</a:t>
            </a:r>
            <a:r>
              <a:rPr lang="ko-KR" altLang="en-US" sz="2200" b="1"/>
              <a:t> </a:t>
            </a:r>
            <a:r>
              <a:rPr lang="en-US" altLang="ko-KR" sz="2200" b="1"/>
              <a:t>Prompt Engineering</a:t>
            </a:r>
            <a:r>
              <a:rPr lang="ko-KR" altLang="en-US" sz="2200" b="1"/>
              <a:t> </a:t>
            </a:r>
            <a:r>
              <a:rPr lang="en-US" altLang="ko-KR" sz="2200" b="1"/>
              <a:t>parameter</a:t>
            </a:r>
            <a:endParaRPr lang="en-US" altLang="ko-KR" sz="2200" b="1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1239275"/>
            <a:ext cx="10515600" cy="4386614"/>
          </a:xfrm>
        </p:spPr>
        <p:txBody>
          <a:bodyPr vert="horz" wrap="square" lIns="91440" tIns="45720" rIns="91440" bIns="45720" anchor="t">
            <a:normAutofit lnSpcReduction="10000"/>
          </a:bodyPr>
          <a:p>
            <a:pPr marL="0" lvl="0" indent="0" defTabSz="914400">
              <a:lnSpc>
                <a:spcPct val="110000"/>
              </a:lnSpc>
              <a:buFont typeface="Arial"/>
              <a:buNone/>
              <a:defRPr/>
            </a:pPr>
            <a:endParaRPr lang="ko-KR" altLang="en-US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Frequency Penalty</a:t>
            </a:r>
            <a:endParaRPr lang="en-US" altLang="ko-KR" sz="2200" kern="1000" baseline="0">
              <a:solidFill>
                <a:srgbClr val="000000"/>
              </a:solidFill>
            </a:endParaRPr>
          </a:p>
          <a:p>
            <a:pPr marL="0" lvl="0" indent="0" defTabSz="914400">
              <a:lnSpc>
                <a:spcPct val="110000"/>
              </a:lnSpc>
              <a:buNone/>
              <a:defRPr/>
            </a:pPr>
            <a:endParaRPr lang="en-US" altLang="ko-KR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Presence Penalty</a:t>
            </a:r>
            <a:endParaRPr lang="en-US" altLang="ko-KR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endParaRPr lang="en-US" altLang="ko-KR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Injection Start</a:t>
            </a:r>
            <a:endParaRPr lang="en-US" altLang="ko-KR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endParaRPr lang="en-US" altLang="ko-KR" sz="2200" kern="1000" baseline="0">
              <a:solidFill>
                <a:srgbClr val="000000"/>
              </a:solidFill>
            </a:endParaRPr>
          </a:p>
          <a:p>
            <a:pPr marL="228600" lvl="0" indent="-228600" defTabSz="914400">
              <a:lnSpc>
                <a:spcPct val="110000"/>
              </a:lnSpc>
              <a:defRPr/>
            </a:pPr>
            <a:r>
              <a:rPr lang="en-US" altLang="ko-KR" sz="2200" kern="1000" baseline="0">
                <a:solidFill>
                  <a:srgbClr val="000000"/>
                </a:solidFill>
              </a:rPr>
              <a:t>stop sequence</a:t>
            </a:r>
            <a:endParaRPr lang="en-US" altLang="ko-KR" sz="2200" kern="1000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24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392</ep:Words>
  <ep:PresentationFormat>와이드스크린</ep:PresentationFormat>
  <ep:Paragraphs>110</ep:Paragraphs>
  <ep:Slides>18</ep:Slides>
  <ep:Notes>17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테마</vt:lpstr>
      <vt:lpstr>슬라이드 1</vt:lpstr>
      <vt:lpstr>Contents</vt:lpstr>
      <vt:lpstr>0. 목표</vt:lpstr>
      <vt:lpstr>1. Prompt Engineering 구성 요소</vt:lpstr>
      <vt:lpstr>슬라이드 5</vt:lpstr>
      <vt:lpstr>슬라이드 6</vt:lpstr>
      <vt:lpstr>슬라이드 7</vt:lpstr>
      <vt:lpstr>1. Prompt Engineering parameter</vt:lpstr>
      <vt:lpstr>1. Prompt Engineering parameter</vt:lpstr>
      <vt:lpstr>2. Prompt Engineering 주요 기술</vt:lpstr>
      <vt:lpstr>2. Prompt Engineering 주요 기술</vt:lpstr>
      <vt:lpstr>2. Prompt Engineering 주요 기술</vt:lpstr>
      <vt:lpstr>2. Prompt Engineering 주요 기술</vt:lpstr>
      <vt:lpstr>2. Prompt Engineering 주요 기술</vt:lpstr>
      <vt:lpstr>2. Prompt Engineering 주요 기술</vt:lpstr>
      <vt:lpstr>2. Prompt Engineering 주요 기술</vt:lpstr>
      <vt:lpstr>2. Prompt Engineering 주요 기술</vt:lpstr>
      <vt:lpstr>3. Prompt 테스트 및 평가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2024-01-20T13:16:05.000</dcterms:created>
  <dc:creator>수현 이</dc:creator>
  <cp:lastModifiedBy>shsh7</cp:lastModifiedBy>
  <dcterms:modified xsi:type="dcterms:W3CDTF">2024-05-27T01:33:17.681</dcterms:modified>
  <cp:revision>175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