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685" r:id="rId3"/>
    <p:sldId id="686" r:id="rId4"/>
    <p:sldId id="687" r:id="rId5"/>
    <p:sldId id="684" r:id="rId6"/>
    <p:sldId id="688" r:id="rId7"/>
    <p:sldId id="689" r:id="rId8"/>
    <p:sldId id="691" r:id="rId9"/>
    <p:sldId id="693" r:id="rId10"/>
    <p:sldId id="692" r:id="rId11"/>
    <p:sldId id="694" r:id="rId12"/>
    <p:sldId id="695" r:id="rId13"/>
    <p:sldId id="69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4" autoAdjust="0"/>
    <p:restoredTop sz="76403" autoAdjust="0"/>
  </p:normalViewPr>
  <p:slideViewPr>
    <p:cSldViewPr snapToGrid="0">
      <p:cViewPr varScale="1">
        <p:scale>
          <a:sx n="57" d="100"/>
          <a:sy n="57" d="100"/>
        </p:scale>
        <p:origin x="50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3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정규화의 학습 가능한 스케일링 파라미터가 </a:t>
            </a:r>
            <a:r>
              <a:rPr lang="en-US" altLang="ko-KR" dirty="0"/>
              <a:t>alpha</a:t>
            </a:r>
            <a:r>
              <a:rPr lang="ko-KR" altLang="en-US" dirty="0"/>
              <a:t>로 대체될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G, E:</a:t>
            </a:r>
            <a:r>
              <a:rPr lang="ko-KR" altLang="en-US" dirty="0"/>
              <a:t> </a:t>
            </a:r>
            <a:r>
              <a:rPr lang="en-US" altLang="ko-KR" dirty="0"/>
              <a:t>layer-wise maximum</a:t>
            </a:r>
          </a:p>
          <a:p>
            <a:r>
              <a:rPr lang="en-US" altLang="ko-KR" dirty="0"/>
              <a:t>G</a:t>
            </a:r>
            <a:r>
              <a:rPr lang="ko-KR" altLang="en-US" dirty="0"/>
              <a:t>에서는 </a:t>
            </a:r>
            <a:r>
              <a:rPr lang="en-US" altLang="ko-KR" dirty="0"/>
              <a:t>shift</a:t>
            </a:r>
            <a:r>
              <a:rPr lang="ko-KR" altLang="en-US" dirty="0"/>
              <a:t>된 </a:t>
            </a:r>
            <a:r>
              <a:rPr lang="ko-KR" altLang="en-US" dirty="0" err="1"/>
              <a:t>그래디언트는</a:t>
            </a:r>
            <a:r>
              <a:rPr lang="ko-KR" altLang="en-US" dirty="0"/>
              <a:t> 가중치를 업데이트 하기 위한 최소 </a:t>
            </a:r>
            <a:r>
              <a:rPr lang="ko-KR" altLang="en-US" dirty="0" err="1"/>
              <a:t>스텝수</a:t>
            </a:r>
            <a:r>
              <a:rPr lang="ko-KR" altLang="en-US" dirty="0"/>
              <a:t> 와 방향을 나타냅니다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shift based learning rate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3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뿐만 아니라 메모리 사이즈와 접근이 줄기 때문에 모바일 디바이스 등에서 좋은 결과를 얻을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새로운 초기화 방법을 소개했고 배치 정규화를 대체할 수 있는 스케일링 </a:t>
            </a:r>
            <a:r>
              <a:rPr lang="ko-KR" altLang="en-US" dirty="0" err="1"/>
              <a:t>팩터를</a:t>
            </a:r>
            <a:r>
              <a:rPr lang="ko-KR" altLang="en-US" dirty="0"/>
              <a:t> 도입했습니다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2888</a:t>
            </a:r>
            <a:r>
              <a:rPr lang="ko-KR" altLang="en-US" dirty="0"/>
              <a:t>의 </a:t>
            </a:r>
            <a:r>
              <a:rPr lang="en-US" altLang="ko-KR" dirty="0" err="1"/>
              <a:t>bitwidth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art</a:t>
            </a:r>
            <a:r>
              <a:rPr lang="ko-KR" altLang="en-US" dirty="0"/>
              <a:t> 정확도를 달성했습니다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4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</a:rPr>
              <a:t>이수현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WAGE Quantization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181C56-766E-42F3-BE51-AF26B08B9C92}"/>
              </a:ext>
            </a:extLst>
          </p:cNvPr>
          <p:cNvSpPr/>
          <p:nvPr/>
        </p:nvSpPr>
        <p:spPr>
          <a:xfrm>
            <a:off x="2275413" y="3764601"/>
            <a:ext cx="961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S.Wu</a:t>
            </a:r>
            <a:r>
              <a:rPr lang="en-US" altLang="ko-KR" b="1" dirty="0">
                <a:solidFill>
                  <a:schemeClr val="bg1"/>
                </a:solidFill>
              </a:rPr>
              <a:t>, et al. “</a:t>
            </a:r>
            <a:r>
              <a:rPr lang="en-US" altLang="ko-KR" b="1" i="1" dirty="0">
                <a:solidFill>
                  <a:schemeClr val="bg1"/>
                </a:solidFill>
              </a:rPr>
              <a:t>Training and Inference with Integers in Deep Neural Networks</a:t>
            </a:r>
            <a:r>
              <a:rPr lang="en-US" altLang="ko-KR" b="1" dirty="0">
                <a:solidFill>
                  <a:schemeClr val="bg1"/>
                </a:solidFill>
              </a:rPr>
              <a:t>,” ICLR 2018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12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Quantization details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CCF395-CD20-872C-880C-0046586625F0}"/>
                  </a:ext>
                </a:extLst>
              </p:cNvPr>
              <p:cNvSpPr txBox="1"/>
              <p:nvPr/>
            </p:nvSpPr>
            <p:spPr>
              <a:xfrm>
                <a:off x="1486156" y="1847982"/>
                <a:ext cx="1501402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CCF395-CD20-872C-880C-00465866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156" y="1847982"/>
                <a:ext cx="1501402" cy="3693319"/>
              </a:xfrm>
              <a:prstGeom prst="rect">
                <a:avLst/>
              </a:prstGeom>
              <a:blipFill>
                <a:blip r:embed="rId3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3F26B5D3-B8E8-2233-E23E-BAAEBFDB9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632" y="1822227"/>
            <a:ext cx="3642676" cy="589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2A8D71-B254-0803-3322-496194AB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632" y="2829403"/>
            <a:ext cx="3749365" cy="5105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F02AEF-8590-1524-0D4D-43647F8CF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822" y="3258962"/>
            <a:ext cx="3642676" cy="4724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F3829C9-F3E1-61DE-CFF4-1D844C35F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0057" y="4012204"/>
            <a:ext cx="4191363" cy="4648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7ABBA1-572B-67EA-54CA-D498C9B007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9235" y="5068501"/>
            <a:ext cx="3337849" cy="533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FBB5F7-B7DF-2E55-445B-C5B3B934DB36}"/>
                  </a:ext>
                </a:extLst>
              </p:cNvPr>
              <p:cNvSpPr txBox="1"/>
              <p:nvPr/>
            </p:nvSpPr>
            <p:spPr>
              <a:xfrm>
                <a:off x="8290933" y="2537312"/>
                <a:ext cx="253114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600" dirty="0"/>
                  <a:t>Ex)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quantizes</a:t>
                </a:r>
              </a:p>
              <a:p>
                <a:r>
                  <a:rPr lang="en-US" altLang="ko-KR" sz="1600" dirty="0"/>
                  <a:t>{-1, 0.2, 0.6} to {-0.5, 0, 0.5}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FBB5F7-B7DF-2E55-445B-C5B3B934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933" y="2537312"/>
                <a:ext cx="2531142" cy="738664"/>
              </a:xfrm>
              <a:prstGeom prst="rect">
                <a:avLst/>
              </a:prstGeom>
              <a:blipFill>
                <a:blip r:embed="rId9"/>
                <a:stretch>
                  <a:fillRect l="-4819" t="-8264" r="-3855" b="-16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DEA71062-9C13-C3D6-80B9-4130724AA6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7274" y="4386263"/>
            <a:ext cx="3084071" cy="4299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9AC6F3B-E4BC-0CDC-9D42-B3D4A43BF0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2776" y="808372"/>
            <a:ext cx="2213068" cy="177605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D1CF871-1EBD-4803-0102-A399C3B4CC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9842" y="94668"/>
            <a:ext cx="5139416" cy="6050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894C65F-99D7-2771-A395-C211259C71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7698" y="4702333"/>
            <a:ext cx="2217612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7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714E7A-E9AF-D36D-4E46-9BC46AE2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75" y="1652058"/>
            <a:ext cx="8883142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3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02A670-1823-EE54-6747-D3FCC7A2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08" y="1684866"/>
            <a:ext cx="8069124" cy="34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6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EA81B-E104-3129-F183-EDE1404C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49" y="1106997"/>
            <a:ext cx="8088502" cy="1668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095CC6-EAE9-C6A4-09A8-9DED5D1E0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916" y="3019043"/>
            <a:ext cx="6057900" cy="23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6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Training process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1EEBC-B987-590B-C099-A666BABDB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"/>
          <a:stretch/>
        </p:blipFill>
        <p:spPr>
          <a:xfrm>
            <a:off x="2115980" y="1440007"/>
            <a:ext cx="8570160" cy="397798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126AC7-CC03-99CA-0193-5F25C1009187}"/>
              </a:ext>
            </a:extLst>
          </p:cNvPr>
          <p:cNvCxnSpPr>
            <a:cxnSpLocks/>
          </p:cNvCxnSpPr>
          <p:nvPr/>
        </p:nvCxnSpPr>
        <p:spPr>
          <a:xfrm flipV="1">
            <a:off x="3228975" y="1924050"/>
            <a:ext cx="0" cy="2371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E63A3C-BAC5-9935-356A-2C48E409A496}"/>
              </a:ext>
            </a:extLst>
          </p:cNvPr>
          <p:cNvSpPr txBox="1"/>
          <p:nvPr/>
        </p:nvSpPr>
        <p:spPr>
          <a:xfrm>
            <a:off x="1981200" y="2838450"/>
            <a:ext cx="124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Backward</a:t>
            </a:r>
          </a:p>
          <a:p>
            <a:pPr algn="ctr"/>
            <a:r>
              <a:rPr lang="en-US" altLang="ko-KR" dirty="0">
                <a:solidFill>
                  <a:schemeClr val="accent1"/>
                </a:solidFill>
              </a:rPr>
              <a:t>pass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C3AB8-81FA-FD06-0DB1-74B701AEAC4F}"/>
              </a:ext>
            </a:extLst>
          </p:cNvPr>
          <p:cNvCxnSpPr/>
          <p:nvPr/>
        </p:nvCxnSpPr>
        <p:spPr>
          <a:xfrm>
            <a:off x="9429750" y="1924050"/>
            <a:ext cx="0" cy="2371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12B4E1-5369-3A80-C117-020E0EF23741}"/>
              </a:ext>
            </a:extLst>
          </p:cNvPr>
          <p:cNvSpPr txBox="1"/>
          <p:nvPr/>
        </p:nvSpPr>
        <p:spPr>
          <a:xfrm>
            <a:off x="8316755" y="2838450"/>
            <a:ext cx="111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1"/>
                </a:solidFill>
              </a:rPr>
              <a:t>Forward</a:t>
            </a:r>
          </a:p>
          <a:p>
            <a:pPr algn="ctr"/>
            <a:r>
              <a:rPr lang="en-US" altLang="ko-KR">
                <a:solidFill>
                  <a:schemeClr val="accent1"/>
                </a:solidFill>
              </a:rPr>
              <a:t>pass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6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PTQ and QAT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5D3A3-E755-9F53-745E-7ED211F16FC7}"/>
              </a:ext>
            </a:extLst>
          </p:cNvPr>
          <p:cNvSpPr txBox="1"/>
          <p:nvPr/>
        </p:nvSpPr>
        <p:spPr>
          <a:xfrm>
            <a:off x="723900" y="1381125"/>
            <a:ext cx="501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PTQ(Post-Training Quantization)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2C532C-D044-CAA9-5C54-FABAFFCA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50" y="1981289"/>
            <a:ext cx="5387807" cy="3619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0137AE-B499-49C9-C6B2-DBFAB699F212}"/>
              </a:ext>
            </a:extLst>
          </p:cNvPr>
          <p:cNvSpPr txBox="1"/>
          <p:nvPr/>
        </p:nvSpPr>
        <p:spPr>
          <a:xfrm>
            <a:off x="6372225" y="1381125"/>
            <a:ext cx="5495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QAT(Quantization-Aware Training)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floating point weight maintained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gradients</a:t>
            </a:r>
            <a:r>
              <a:rPr lang="ko-KR" altLang="en-US" sz="2400" dirty="0"/>
              <a:t> </a:t>
            </a:r>
            <a:r>
              <a:rPr lang="en-US" altLang="ko-KR" sz="2400" dirty="0"/>
              <a:t>are in full-precision</a:t>
            </a:r>
          </a:p>
          <a:p>
            <a:pPr lvl="1"/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Higher accuracy than PTQ</a:t>
            </a:r>
          </a:p>
        </p:txBody>
      </p:sp>
    </p:spTree>
    <p:extLst>
      <p:ext uri="{BB962C8B-B14F-4D97-AF65-F5344CB8AC3E}">
        <p14:creationId xmlns:p14="http://schemas.microsoft.com/office/powerpoint/2010/main" val="295626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15E5C3CC-0FF0-AD22-E9DF-F379FE516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2" b="6528"/>
          <a:stretch/>
        </p:blipFill>
        <p:spPr>
          <a:xfrm>
            <a:off x="947057" y="1304473"/>
            <a:ext cx="10231622" cy="4641064"/>
          </a:xfrm>
        </p:spPr>
      </p:pic>
    </p:spTree>
    <p:extLst>
      <p:ext uri="{BB962C8B-B14F-4D97-AF65-F5344CB8AC3E}">
        <p14:creationId xmlns:p14="http://schemas.microsoft.com/office/powerpoint/2010/main" val="315869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NeuroSim</a:t>
            </a:r>
            <a:r>
              <a:rPr lang="en-US" altLang="ko-KR" dirty="0"/>
              <a:t> V1.4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CF255-8D21-6558-A045-7E01E42FC49C}"/>
              </a:ext>
            </a:extLst>
          </p:cNvPr>
          <p:cNvSpPr txBox="1"/>
          <p:nvPr/>
        </p:nvSpPr>
        <p:spPr>
          <a:xfrm>
            <a:off x="914400" y="1371600"/>
            <a:ext cx="10744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NeuroSim</a:t>
            </a:r>
            <a:r>
              <a:rPr lang="en-US" altLang="ko-KR" sz="2400" dirty="0"/>
              <a:t>: DNN simulation integrated framework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V1.0~V1.4: inference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V2.0~V2.1: on-chip training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Users can quickly estimate the performance with different networks and hardware 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Multi-level support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1. chip-level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2. circuit-level: synaptic array architectures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3. device level: technology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4. algorithm-level: </a:t>
            </a:r>
            <a:r>
              <a:rPr lang="en-US" altLang="ko-KR" sz="2400" dirty="0">
                <a:solidFill>
                  <a:schemeClr val="accent1"/>
                </a:solidFill>
              </a:rPr>
              <a:t>WAGE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WAGE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EBECAC-242A-3336-15BA-63F434BFFE2B}"/>
                  </a:ext>
                </a:extLst>
              </p:cNvPr>
              <p:cNvSpPr txBox="1"/>
              <p:nvPr/>
            </p:nvSpPr>
            <p:spPr>
              <a:xfrm>
                <a:off x="914400" y="1371600"/>
                <a:ext cx="10744200" cy="453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W</a:t>
                </a:r>
                <a:r>
                  <a:rPr lang="en-US" altLang="ko-KR" sz="2400" dirty="0"/>
                  <a:t>eight, </a:t>
                </a:r>
                <a:r>
                  <a:rPr lang="en-US" altLang="ko-KR" sz="2400" b="1" dirty="0"/>
                  <a:t>A</a:t>
                </a:r>
                <a:r>
                  <a:rPr lang="en-US" altLang="ko-KR" sz="2400" dirty="0"/>
                  <a:t>ctivation, </a:t>
                </a:r>
                <a:r>
                  <a:rPr lang="en-US" altLang="ko-KR" sz="2400" b="1" dirty="0"/>
                  <a:t>G</a:t>
                </a:r>
                <a:r>
                  <a:rPr lang="en-US" altLang="ko-KR" sz="2400" dirty="0"/>
                  <a:t>radient, </a:t>
                </a:r>
                <a:r>
                  <a:rPr lang="en-US" altLang="ko-KR" sz="2400" b="1" dirty="0"/>
                  <a:t>E</a:t>
                </a:r>
                <a:r>
                  <a:rPr lang="en-US" altLang="ko-KR" sz="2400" dirty="0"/>
                  <a:t>rror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Constrain all four to low-</a:t>
                </a:r>
                <a:r>
                  <a:rPr lang="en-US" altLang="ko-KR" sz="2400" dirty="0" err="1"/>
                  <a:t>bitwidth</a:t>
                </a:r>
                <a:r>
                  <a:rPr lang="en-US" altLang="ko-KR" sz="2400" dirty="0"/>
                  <a:t> integer in both training and inference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BNN: binary weight and activation pass through 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but real-valued gradient accumulated in real-valued variables</a:t>
                </a:r>
              </a:p>
              <a:p>
                <a:pPr lvl="2"/>
                <a:endParaRPr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XNOR-Net: scaling factor to improve performance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Chosen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for </a:t>
                </a:r>
                <a:r>
                  <a:rPr lang="en-US" altLang="ko-KR" sz="2400" dirty="0" err="1"/>
                  <a:t>NeuroSim</a:t>
                </a:r>
                <a:r>
                  <a:rPr lang="en-US" altLang="ko-KR" sz="2400" dirty="0"/>
                  <a:t> because WAGE use fixed quantization level of    [-1,1] with scale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Hardware friendly, represent data use 2’s complimentary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EBECAC-242A-3336-15BA-63F434BF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71600"/>
                <a:ext cx="10744200" cy="4530856"/>
              </a:xfrm>
              <a:prstGeom prst="rect">
                <a:avLst/>
              </a:prstGeom>
              <a:blipFill>
                <a:blip r:embed="rId2"/>
                <a:stretch>
                  <a:fillRect t="-942" r="-340" b="-2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57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WAGE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EBECAC-242A-3336-15BA-63F434BFFE2B}"/>
                  </a:ext>
                </a:extLst>
              </p:cNvPr>
              <p:cNvSpPr txBox="1"/>
              <p:nvPr/>
            </p:nvSpPr>
            <p:spPr>
              <a:xfrm>
                <a:off x="914400" y="1371600"/>
                <a:ext cx="1074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W</a:t>
                </a:r>
                <a:r>
                  <a:rPr lang="en-US" altLang="ko-KR" sz="2400" dirty="0"/>
                  <a:t>eight(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400" dirty="0"/>
                  <a:t>), </a:t>
                </a:r>
                <a:r>
                  <a:rPr lang="en-US" altLang="ko-KR" sz="2400" b="1" dirty="0"/>
                  <a:t>A</a:t>
                </a:r>
                <a:r>
                  <a:rPr lang="en-US" altLang="ko-KR" sz="2400" dirty="0"/>
                  <a:t>ctivation(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400" dirty="0"/>
                  <a:t>), </a:t>
                </a:r>
                <a:r>
                  <a:rPr lang="en-US" altLang="ko-KR" sz="2400" b="1" dirty="0"/>
                  <a:t>G</a:t>
                </a:r>
                <a:r>
                  <a:rPr lang="en-US" altLang="ko-KR" sz="2400" dirty="0"/>
                  <a:t>radient(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sz="2400" dirty="0"/>
                  <a:t>), </a:t>
                </a:r>
                <a:r>
                  <a:rPr lang="en-US" altLang="ko-KR" sz="2400" b="1" dirty="0"/>
                  <a:t>E</a:t>
                </a:r>
                <a:r>
                  <a:rPr lang="en-US" altLang="ko-KR" sz="2400" dirty="0"/>
                  <a:t>rror(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24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ko-KR" sz="2400" dirty="0"/>
                  <a:t>Constrain all four to low-</a:t>
                </a:r>
                <a:r>
                  <a:rPr lang="en-US" altLang="ko-KR" sz="2400" dirty="0" err="1"/>
                  <a:t>bitwidth</a:t>
                </a:r>
                <a:r>
                  <a:rPr lang="en-US" altLang="ko-KR" sz="2400" dirty="0"/>
                  <a:t> integer in both training and inference</a:t>
                </a:r>
              </a:p>
              <a:p>
                <a:pPr lvl="1"/>
                <a:endParaRPr lang="en-US" altLang="ko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EBECAC-242A-3336-15BA-63F434BF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71600"/>
                <a:ext cx="10744200" cy="1200329"/>
              </a:xfrm>
              <a:prstGeom prst="rect">
                <a:avLst/>
              </a:prstGeom>
              <a:blipFill>
                <a:blip r:embed="rId2"/>
                <a:stretch>
                  <a:fillRect t="-3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375ABEB-3AFD-D094-64FE-CE8F8BD5F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798" y="2885985"/>
            <a:ext cx="4182403" cy="1106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D0669B-B9D0-011D-B124-7B751381CF25}"/>
                  </a:ext>
                </a:extLst>
              </p:cNvPr>
              <p:cNvSpPr txBox="1"/>
              <p:nvPr/>
            </p:nvSpPr>
            <p:spPr>
              <a:xfrm>
                <a:off x="5472527" y="4187140"/>
                <a:ext cx="16279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 err="1"/>
                  <a:t>th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layer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dirty="0"/>
                  <a:t>Loss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D0669B-B9D0-011D-B124-7B751381C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27" y="4187140"/>
                <a:ext cx="1627946" cy="553998"/>
              </a:xfrm>
              <a:prstGeom prst="rect">
                <a:avLst/>
              </a:prstGeom>
              <a:blipFill>
                <a:blip r:embed="rId4"/>
                <a:stretch>
                  <a:fillRect l="-5243" t="-14286" r="-8614" b="-24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29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WAGE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44775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F10337-E9E6-F58A-3B5C-49918BF7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57" y="2191884"/>
            <a:ext cx="8800212" cy="3537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54E571-6FAE-4475-8590-F9320E66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133444"/>
            <a:ext cx="3714941" cy="9831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EF7FD7-8735-B713-81B9-0C61E408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75" y="5693142"/>
            <a:ext cx="6988146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WAGE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44775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F10337-E9E6-F58A-3B5C-49918BF7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57" y="2191884"/>
            <a:ext cx="8800212" cy="3537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54E571-6FAE-4475-8590-F9320E66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1133444"/>
            <a:ext cx="3714941" cy="9831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0ADD63E-D4CF-6D0C-A858-477F0DEE8464}"/>
              </a:ext>
            </a:extLst>
          </p:cNvPr>
          <p:cNvSpPr/>
          <p:nvPr/>
        </p:nvSpPr>
        <p:spPr>
          <a:xfrm>
            <a:off x="3152775" y="2855843"/>
            <a:ext cx="685800" cy="6741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C28045-A9CB-53AD-6298-19BCC2844954}"/>
              </a:ext>
            </a:extLst>
          </p:cNvPr>
          <p:cNvSpPr/>
          <p:nvPr/>
        </p:nvSpPr>
        <p:spPr>
          <a:xfrm>
            <a:off x="4657725" y="4360793"/>
            <a:ext cx="685800" cy="6741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6EE13F-9EDC-D52A-5849-8EEC0E4782E7}"/>
              </a:ext>
            </a:extLst>
          </p:cNvPr>
          <p:cNvSpPr/>
          <p:nvPr/>
        </p:nvSpPr>
        <p:spPr>
          <a:xfrm>
            <a:off x="7486840" y="2859566"/>
            <a:ext cx="685800" cy="6741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844F1B-CE96-8007-B932-5101D733F00A}"/>
              </a:ext>
            </a:extLst>
          </p:cNvPr>
          <p:cNvSpPr/>
          <p:nvPr/>
        </p:nvSpPr>
        <p:spPr>
          <a:xfrm>
            <a:off x="9001315" y="4354991"/>
            <a:ext cx="685800" cy="67419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EF7FD7-8735-B713-81B9-0C61E408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75" y="5693142"/>
            <a:ext cx="6988146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31483</TotalTime>
  <Words>358</Words>
  <Application>Microsoft Office PowerPoint</Application>
  <PresentationFormat>와이드스크린</PresentationFormat>
  <Paragraphs>87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WAGE Quantization</vt:lpstr>
      <vt:lpstr>Training process</vt:lpstr>
      <vt:lpstr>PTQ and QAT</vt:lpstr>
      <vt:lpstr>QAT</vt:lpstr>
      <vt:lpstr>NeuroSim V1.4</vt:lpstr>
      <vt:lpstr>WAGE Quantization</vt:lpstr>
      <vt:lpstr>WAGE Quantization</vt:lpstr>
      <vt:lpstr>WAGE Quantization</vt:lpstr>
      <vt:lpstr>WAGE Quantization</vt:lpstr>
      <vt:lpstr>Quantization details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SamSung</cp:lastModifiedBy>
  <cp:revision>1164</cp:revision>
  <dcterms:created xsi:type="dcterms:W3CDTF">2023-03-06T16:32:37Z</dcterms:created>
  <dcterms:modified xsi:type="dcterms:W3CDTF">2024-08-12T08:53:48Z</dcterms:modified>
</cp:coreProperties>
</file>