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8" r:id="rId4"/>
    <p:sldId id="271" r:id="rId5"/>
    <p:sldId id="270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3718" autoAdjust="0"/>
  </p:normalViewPr>
  <p:slideViewPr>
    <p:cSldViewPr snapToGrid="0">
      <p:cViewPr>
        <p:scale>
          <a:sx n="85" d="100"/>
          <a:sy n="85" d="100"/>
        </p:scale>
        <p:origin x="-95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33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F4B91-1409-E396-A1C6-19E7299EA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352F87-6F4C-55C3-FD65-4EBD51ED83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7C4454-6585-71CD-7A0F-13500A73C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19054-844D-D87A-D937-6221EEC4B4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70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Suhyeon</a:t>
            </a:r>
            <a:r>
              <a:rPr lang="en-US" altLang="ko-KR" b="1" dirty="0">
                <a:solidFill>
                  <a:srgbClr val="002C62"/>
                </a:solidFill>
              </a:rPr>
              <a:t> Lee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7999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1" y="-180676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242315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Your </a:t>
            </a:r>
            <a:r>
              <a:rPr lang="en-US" altLang="ko-KR" sz="32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ViT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is Secretly an Image Segmentation Model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7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16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281FB-C634-B920-937A-6ACC05D9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83ACB7-5A04-E80F-FB00-A64FFAAB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6F72E8-CB1F-9C62-194B-6D27C96C5639}"/>
              </a:ext>
            </a:extLst>
          </p:cNvPr>
          <p:cNvSpPr txBox="1"/>
          <p:nvPr/>
        </p:nvSpPr>
        <p:spPr>
          <a:xfrm>
            <a:off x="828431" y="1262731"/>
            <a:ext cx="9187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Segmentation </a:t>
            </a:r>
            <a:r>
              <a:rPr lang="ko-KR" altLang="en-US" dirty="0"/>
              <a:t>태스크에서 기존</a:t>
            </a:r>
            <a:r>
              <a:rPr lang="en-US" altLang="ko-KR" dirty="0"/>
              <a:t> </a:t>
            </a:r>
            <a:r>
              <a:rPr lang="en-US" altLang="ko-KR" dirty="0" err="1"/>
              <a:t>ViT</a:t>
            </a:r>
            <a:r>
              <a:rPr lang="ko-KR" altLang="en-US" dirty="0"/>
              <a:t>는 </a:t>
            </a:r>
            <a:r>
              <a:rPr lang="en-US" altLang="ko-KR" dirty="0" err="1"/>
              <a:t>ViT</a:t>
            </a:r>
            <a:r>
              <a:rPr lang="en-US" altLang="ko-KR" dirty="0"/>
              <a:t>-Adapter </a:t>
            </a:r>
            <a:r>
              <a:rPr lang="ko-KR" altLang="en-US" dirty="0"/>
              <a:t>와 </a:t>
            </a:r>
            <a:r>
              <a:rPr lang="en-US" altLang="ko-KR" dirty="0"/>
              <a:t>Mask2Former(M2F)</a:t>
            </a:r>
            <a:r>
              <a:rPr lang="ko-KR" altLang="en-US" dirty="0"/>
              <a:t>가 결합된 형태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Adapter: Conv </a:t>
            </a:r>
            <a:r>
              <a:rPr lang="ko-KR" altLang="en-US" dirty="0"/>
              <a:t>기반으로 </a:t>
            </a:r>
            <a:r>
              <a:rPr lang="en-US" altLang="ko-KR" dirty="0"/>
              <a:t>multi-scale feature </a:t>
            </a:r>
            <a:r>
              <a:rPr lang="ko-KR" altLang="en-US" dirty="0"/>
              <a:t>생성 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M2F: </a:t>
            </a:r>
            <a:r>
              <a:rPr lang="ko-KR" altLang="en-US" dirty="0"/>
              <a:t>쿼리로 </a:t>
            </a:r>
            <a:r>
              <a:rPr lang="en-US" altLang="ko-KR" dirty="0"/>
              <a:t>feature attend → mask &amp; class </a:t>
            </a:r>
            <a:r>
              <a:rPr lang="ko-KR" altLang="en-US" dirty="0"/>
              <a:t>예측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쿼리</a:t>
            </a:r>
            <a:r>
              <a:rPr lang="en-US" altLang="ko-KR" dirty="0"/>
              <a:t>: </a:t>
            </a:r>
            <a:r>
              <a:rPr lang="ko-KR" altLang="en-US" dirty="0"/>
              <a:t>각각 하나의 객체</a:t>
            </a:r>
            <a:r>
              <a:rPr lang="en-US" altLang="ko-KR" dirty="0"/>
              <a:t>(</a:t>
            </a:r>
            <a:r>
              <a:rPr lang="ko-KR" altLang="en-US" dirty="0"/>
              <a:t>또는 영역</a:t>
            </a:r>
            <a:r>
              <a:rPr lang="en-US" altLang="ko-KR" dirty="0"/>
              <a:t>)</a:t>
            </a:r>
            <a:r>
              <a:rPr lang="ko-KR" altLang="en-US" dirty="0"/>
              <a:t>를 맡아</a:t>
            </a:r>
            <a:r>
              <a:rPr lang="en-US" altLang="ko-KR" dirty="0"/>
              <a:t>, </a:t>
            </a:r>
            <a:r>
              <a:rPr lang="ko-KR" altLang="en-US" dirty="0"/>
              <a:t>그 객체의 마스크</a:t>
            </a:r>
            <a:r>
              <a:rPr lang="en-US" altLang="ko-KR" dirty="0"/>
              <a:t>·</a:t>
            </a:r>
            <a:r>
              <a:rPr lang="ko-KR" altLang="en-US" dirty="0"/>
              <a:t>클래스를 직접 예측하는 학습 가능한 토큰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D3AEC6-C4E6-6FB7-4306-FD8BB8A1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4" y="2950557"/>
            <a:ext cx="7138932" cy="3011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9D42B7-1AC2-9AE6-F2C7-AF0585ACB6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73618"/>
          <a:stretch>
            <a:fillRect/>
          </a:stretch>
        </p:blipFill>
        <p:spPr>
          <a:xfrm>
            <a:off x="7794888" y="3028007"/>
            <a:ext cx="1883398" cy="30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2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0E42C-437C-E646-115F-62AACD9ED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D37CE-2CC3-2273-9E8D-47D286DE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Proposal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16428-4C0D-5AAD-8776-F993B35B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7D3DD-B599-27A7-FEAC-97EB73C4A38E}"/>
              </a:ext>
            </a:extLst>
          </p:cNvPr>
          <p:cNvSpPr txBox="1"/>
          <p:nvPr/>
        </p:nvSpPr>
        <p:spPr>
          <a:xfrm>
            <a:off x="828431" y="1412631"/>
            <a:ext cx="91879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Adapter+M2F </a:t>
            </a:r>
            <a:r>
              <a:rPr lang="ko-KR" altLang="en-US" dirty="0"/>
              <a:t>구조는 불필요하다고 가정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더 큰 사전학습 데이터나</a:t>
            </a:r>
            <a:r>
              <a:rPr lang="en-US" altLang="ko-KR" dirty="0"/>
              <a:t>, </a:t>
            </a:r>
            <a:r>
              <a:rPr lang="ko-KR" altLang="en-US" dirty="0"/>
              <a:t>더 큰</a:t>
            </a:r>
            <a:r>
              <a:rPr lang="en-US" altLang="ko-KR" dirty="0"/>
              <a:t> </a:t>
            </a:r>
            <a:r>
              <a:rPr lang="ko-KR" altLang="en-US" dirty="0"/>
              <a:t>사이즈의 모델을 쓰면 성능 보완이 가능할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 Adapter, M2F</a:t>
            </a:r>
            <a:r>
              <a:rPr lang="ko-KR" altLang="en-US" dirty="0"/>
              <a:t>를 제거한 </a:t>
            </a:r>
            <a:r>
              <a:rPr lang="en-US" altLang="ko-KR" dirty="0"/>
              <a:t>Encoder-only Mask Transformer (</a:t>
            </a:r>
            <a:r>
              <a:rPr lang="en-US" altLang="ko-KR" dirty="0" err="1"/>
              <a:t>EoMT</a:t>
            </a:r>
            <a:r>
              <a:rPr lang="en-US" altLang="ko-KR" dirty="0"/>
              <a:t>) </a:t>
            </a:r>
            <a:r>
              <a:rPr lang="ko-KR" altLang="en-US" dirty="0"/>
              <a:t>제안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BDE4FB-FA8C-4B68-4273-CDD15E66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4" y="2950557"/>
            <a:ext cx="7138932" cy="3011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6FB88F-0794-5C9C-7315-55016F063F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014" r="24703"/>
          <a:stretch>
            <a:fillRect/>
          </a:stretch>
        </p:blipFill>
        <p:spPr>
          <a:xfrm>
            <a:off x="2665979" y="2950557"/>
            <a:ext cx="5303003" cy="30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9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3BBE1-6B09-8D84-4991-FCAA83127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458D4-1952-C990-9F3B-3290EEFF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0A5D76-776E-59C5-33EA-147CCB04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D0207C-6C6C-D982-07CA-B0EB4BD1179D}"/>
                  </a:ext>
                </a:extLst>
              </p:cNvPr>
              <p:cNvSpPr txBox="1"/>
              <p:nvPr/>
            </p:nvSpPr>
            <p:spPr>
              <a:xfrm>
                <a:off x="828431" y="1412631"/>
                <a:ext cx="10324251" cy="581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 dirty="0"/>
                  <a:t>1.  Adapter </a:t>
                </a:r>
                <a:r>
                  <a:rPr lang="ko-KR" altLang="en-US" sz="2200" dirty="0"/>
                  <a:t>제거 </a:t>
                </a:r>
                <a:endParaRPr lang="en-US" altLang="ko-KR" sz="220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기존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ViT</a:t>
                </a:r>
                <a:r>
                  <a:rPr lang="en-US" altLang="ko-KR" dirty="0"/>
                  <a:t>-Adapter): 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각 </a:t>
                </a:r>
                <a:r>
                  <a:rPr lang="en-US" altLang="ko-KR" dirty="0"/>
                  <a:t>encoder layer</a:t>
                </a:r>
                <a:r>
                  <a:rPr lang="ko-KR" altLang="en-US" dirty="0"/>
                  <a:t>마다 </a:t>
                </a:r>
                <a:r>
                  <a:rPr lang="en-US" altLang="ko-KR" dirty="0"/>
                  <a:t>Adapter</a:t>
                </a:r>
                <a:r>
                  <a:rPr lang="ko-KR" altLang="en-US" dirty="0"/>
                  <a:t> 삽입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다양한 스케일의 </a:t>
                </a:r>
                <a:r>
                  <a:rPr lang="en-US" altLang="ko-KR" dirty="0"/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32  </m:t>
                        </m:r>
                      </m:sub>
                    </m:sSub>
                  </m:oMath>
                </a14:m>
                <a:r>
                  <a:rPr lang="ko-KR" altLang="en-US" dirty="0"/>
                  <a:t>추출</a:t>
                </a:r>
                <a:r>
                  <a:rPr lang="en-US" altLang="ko-KR" dirty="0"/>
                  <a:t>.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altLang="ko-KR" i="1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pl-PL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altLang="ko-KR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l-PL" altLang="ko-KR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pl-PL" altLang="ko-KR" i="1">
                            <a:latin typeface="Cambria Math" panose="02040503050406030204" pitchFamily="18" charset="0"/>
                          </a:rPr>
                          <m:t> ×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pl-PL" altLang="ko-KR" i="1">
                            <a:latin typeface="Cambria Math" panose="02040503050406030204" pitchFamily="18" charset="0"/>
                          </a:rPr>
                          <m:t> ×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sup>
                    </m:sSup>
                  </m:oMath>
                </a14:m>
                <a:r>
                  <a:rPr lang="en-US" altLang="ko-KR" dirty="0"/>
                  <a:t>    	</a:t>
                </a:r>
                <a:endParaRPr lang="en-US" altLang="ko-KR" b="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변경 후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EoMT</a:t>
                </a:r>
                <a:r>
                  <a:rPr lang="en-US" altLang="ko-KR" dirty="0"/>
                  <a:t>):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err="1"/>
                  <a:t>ViT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최종 출력인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만 사용 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downscale(conv), upscale(transposed conv)</a:t>
                </a:r>
                <a:r>
                  <a:rPr lang="ko-KR" altLang="en-US" dirty="0"/>
                  <a:t>해서 필요한 </a:t>
                </a:r>
                <a:r>
                  <a:rPr lang="en-US" altLang="ko-KR" dirty="0"/>
                  <a:t>scale</a:t>
                </a:r>
                <a:r>
                  <a:rPr lang="ko-KR" altLang="en-US" dirty="0"/>
                  <a:t>을 얻어낼 수 있음</a:t>
                </a:r>
                <a:r>
                  <a:rPr lang="en-US" altLang="ko-KR" dirty="0"/>
                  <a:t>.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dirty="0"/>
                  <a:t>결론적으로는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필요</a:t>
                </a:r>
                <a:r>
                  <a:rPr lang="en-US" altLang="ko-KR" dirty="0"/>
                  <a:t>. </a:t>
                </a:r>
              </a:p>
              <a:p>
                <a:pPr lvl="1"/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err="1"/>
                  <a:t>ViT</a:t>
                </a:r>
                <a:r>
                  <a:rPr lang="en-US" altLang="ko-KR" dirty="0"/>
                  <a:t>-Adapter</a:t>
                </a:r>
                <a:r>
                  <a:rPr lang="ko-KR" altLang="en-US" dirty="0"/>
                  <a:t>보다 간단하게 </a:t>
                </a:r>
                <a:r>
                  <a:rPr lang="en-US" altLang="ko-KR" dirty="0"/>
                  <a:t>2×2 Transposed Conv (stride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2) → GELU → DW-Conv → Norm</a:t>
                </a:r>
                <a:r>
                  <a:rPr lang="ko-KR" altLang="en-US" dirty="0"/>
                  <a:t>의 과정을 반복해서 </a:t>
                </a:r>
                <a:r>
                  <a:rPr lang="en-US" altLang="ko-KR" dirty="0"/>
                  <a:t>scale.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b="0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D0207C-6C6C-D982-07CA-B0EB4BD11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31" y="1412631"/>
                <a:ext cx="10324251" cy="5815053"/>
              </a:xfrm>
              <a:prstGeom prst="rect">
                <a:avLst/>
              </a:prstGeom>
              <a:blipFill>
                <a:blip r:embed="rId2"/>
                <a:stretch>
                  <a:fillRect l="-767" t="-7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30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30C5-8C19-401F-5D3E-103839DBA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57F6F-C266-0BC8-C57C-F9EC0A8E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D7E7B-88A4-367C-AE79-8E182099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3B851B-172E-5C27-D5CF-A39BEA27B9A5}"/>
                  </a:ext>
                </a:extLst>
              </p:cNvPr>
              <p:cNvSpPr txBox="1"/>
              <p:nvPr/>
            </p:nvSpPr>
            <p:spPr>
              <a:xfrm>
                <a:off x="828431" y="1412631"/>
                <a:ext cx="5422467" cy="5699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 dirty="0"/>
                  <a:t>2. Decoder </a:t>
                </a:r>
                <a:r>
                  <a:rPr lang="ko-KR" altLang="en-US" sz="2200" dirty="0"/>
                  <a:t>제거 </a:t>
                </a:r>
                <a:endParaRPr lang="en-US" altLang="ko-KR" sz="2200" dirty="0"/>
              </a:p>
              <a:p>
                <a:endParaRPr lang="en-US" altLang="ko-KR" dirty="0"/>
              </a:p>
              <a:p>
                <a:r>
                  <a:rPr lang="ko-KR" altLang="en-US" dirty="0"/>
                  <a:t>기존 </a:t>
                </a:r>
                <a:r>
                  <a:rPr lang="en-US" altLang="ko-KR" dirty="0"/>
                  <a:t>(M2F decoder):</a:t>
                </a:r>
              </a:p>
              <a:p>
                <a:r>
                  <a:rPr lang="ko-KR" altLang="en-US" dirty="0"/>
                  <a:t>쿼리 간 </a:t>
                </a:r>
                <a:r>
                  <a:rPr lang="en-US" altLang="ko-KR" dirty="0"/>
                  <a:t>self-attention → </a:t>
                </a:r>
                <a:r>
                  <a:rPr lang="ko-KR" altLang="en-US" dirty="0"/>
                  <a:t>쿼리</a:t>
                </a:r>
                <a:r>
                  <a:rPr lang="en-US" altLang="ko-KR" dirty="0"/>
                  <a:t>-patch cross-attention → mask/class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변경 후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EoMT</a:t>
                </a:r>
                <a:r>
                  <a:rPr lang="en-US" altLang="ko-KR" dirty="0"/>
                  <a:t>):</a:t>
                </a:r>
              </a:p>
              <a:p>
                <a:r>
                  <a:rPr lang="ko-KR" altLang="en-US" dirty="0"/>
                  <a:t>무겁고 복잡한 </a:t>
                </a:r>
                <a:r>
                  <a:rPr lang="en-US" altLang="ko-KR" dirty="0"/>
                  <a:t>decoder</a:t>
                </a:r>
                <a:r>
                  <a:rPr lang="ko-KR" altLang="en-US" dirty="0"/>
                  <a:t>를 버리고</a:t>
                </a:r>
                <a:endParaRPr lang="en-US" altLang="ko-KR" dirty="0"/>
              </a:p>
              <a:p>
                <a:r>
                  <a:rPr lang="ko-KR" altLang="en-US" dirty="0"/>
                  <a:t>심플한 </a:t>
                </a:r>
                <a:r>
                  <a:rPr lang="en-US" altLang="ko-KR" dirty="0" err="1"/>
                  <a:t>ViT</a:t>
                </a:r>
                <a:r>
                  <a:rPr lang="en-US" altLang="ko-KR" dirty="0"/>
                  <a:t> encoder</a:t>
                </a:r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작은 마스크 예측 </a:t>
                </a:r>
                <a:r>
                  <a:rPr lang="ko-KR" altLang="en-US" dirty="0" err="1"/>
                  <a:t>모듈를</a:t>
                </a:r>
                <a:r>
                  <a:rPr lang="ko-KR" altLang="en-US" dirty="0"/>
                  <a:t> 추가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encoder </a:t>
                </a:r>
                <a:r>
                  <a:rPr lang="ko-KR" altLang="en-US" dirty="0" err="1"/>
                  <a:t>블락들은</a:t>
                </a:r>
                <a:r>
                  <a:rPr lang="ko-KR" altLang="en-US" dirty="0"/>
                  <a:t> 기존처럼 수행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encoder </a:t>
                </a:r>
                <a:r>
                  <a:rPr lang="ko-KR" altLang="en-US" dirty="0" err="1"/>
                  <a:t>블락들은</a:t>
                </a:r>
                <a:r>
                  <a:rPr lang="ko-KR" altLang="en-US" dirty="0"/>
                  <a:t> 쿼리가 </a:t>
                </a:r>
                <a:r>
                  <a:rPr lang="en-US" altLang="ko-KR" dirty="0" err="1"/>
                  <a:t>concat</a:t>
                </a:r>
                <a:r>
                  <a:rPr lang="ko-KR" altLang="en-US" dirty="0"/>
                  <a:t>된 </a:t>
                </a:r>
                <a:r>
                  <a:rPr lang="en-US" altLang="ko-KR" dirty="0"/>
                  <a:t>patch token</a:t>
                </a:r>
                <a:r>
                  <a:rPr lang="ko-KR" altLang="en-US" dirty="0"/>
                  <a:t>을 받아 진행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b="0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3B851B-172E-5C27-D5CF-A39BEA27B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31" y="1412631"/>
                <a:ext cx="5422467" cy="5699061"/>
              </a:xfrm>
              <a:prstGeom prst="rect">
                <a:avLst/>
              </a:prstGeom>
              <a:blipFill>
                <a:blip r:embed="rId2"/>
                <a:stretch>
                  <a:fillRect l="-1462" t="-749" r="-19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94DFF09-91AF-2EB8-E88E-0FDEF7D34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233" y="1702110"/>
            <a:ext cx="4403528" cy="465424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20CEA3-4A91-112B-006D-7D59585B1592}"/>
              </a:ext>
            </a:extLst>
          </p:cNvPr>
          <p:cNvCxnSpPr/>
          <p:nvPr/>
        </p:nvCxnSpPr>
        <p:spPr>
          <a:xfrm>
            <a:off x="6760564" y="3807501"/>
            <a:ext cx="4272197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88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FFE16-BE0B-F277-1FEA-0ED98C3A4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18620-53F9-967E-0E36-77AB76E7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17C0CE-D6D7-17E4-0597-3FC2A6CE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79A1E-AC7D-A1A7-6AE0-8604DC1E410D}"/>
              </a:ext>
            </a:extLst>
          </p:cNvPr>
          <p:cNvSpPr txBox="1"/>
          <p:nvPr/>
        </p:nvSpPr>
        <p:spPr>
          <a:xfrm>
            <a:off x="828431" y="1412631"/>
            <a:ext cx="54224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2. Decoder </a:t>
            </a:r>
            <a:r>
              <a:rPr lang="ko-KR" altLang="en-US" sz="2200" dirty="0"/>
              <a:t>제거 </a:t>
            </a:r>
            <a:endParaRPr lang="en-US" altLang="ko-KR" sz="220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기존에는 쿼리가 </a:t>
            </a:r>
            <a:r>
              <a:rPr lang="en-US" altLang="ko-KR" dirty="0"/>
              <a:t>self-attention → cross-attention</a:t>
            </a:r>
            <a:r>
              <a:rPr lang="ko-KR" altLang="en-US" dirty="0"/>
              <a:t>을 순차적으로 거쳐 정보를 담아내도록 했다면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EoMT</a:t>
            </a:r>
            <a:r>
              <a:rPr lang="ko-KR" altLang="en-US" dirty="0"/>
              <a:t>는</a:t>
            </a:r>
            <a:r>
              <a:rPr lang="en-US" altLang="ko-KR" dirty="0"/>
              <a:t> patch </a:t>
            </a:r>
            <a:r>
              <a:rPr lang="ko-KR" altLang="en-US" dirty="0"/>
              <a:t>토큰과 </a:t>
            </a:r>
            <a:r>
              <a:rPr lang="en-US" altLang="ko-KR" dirty="0"/>
              <a:t>query </a:t>
            </a:r>
            <a:r>
              <a:rPr lang="ko-KR" altLang="en-US" dirty="0"/>
              <a:t>토큰을 하나의 토큰 시퀀스로 합치고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단일 </a:t>
            </a:r>
            <a:r>
              <a:rPr lang="en-US" altLang="ko-KR" dirty="0"/>
              <a:t>MHSA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에서</a:t>
            </a:r>
            <a:r>
              <a:rPr lang="en-US" altLang="ko-KR" dirty="0"/>
              <a:t> Query–Query, Query–Patch, Patch–Patch attention</a:t>
            </a:r>
            <a:r>
              <a:rPr lang="ko-KR" altLang="en-US" dirty="0"/>
              <a:t>을 동시에 계산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ED7145-7FF5-ACE1-2F8C-B2B1E8F1A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548" y="1852648"/>
            <a:ext cx="4938796" cy="257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0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E16CE-FED8-B25A-FFCC-34BCE48AF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57C52-1B37-161D-7850-1AB99EF1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F06A02-8B35-21CC-5EEB-551B9842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75D63-592D-164F-E002-328F711C33A2}"/>
              </a:ext>
            </a:extLst>
          </p:cNvPr>
          <p:cNvSpPr txBox="1"/>
          <p:nvPr/>
        </p:nvSpPr>
        <p:spPr>
          <a:xfrm>
            <a:off x="828431" y="1412631"/>
            <a:ext cx="542246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3. Mask Annealing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 </a:t>
            </a:r>
            <a:r>
              <a:rPr lang="ko-KR" altLang="en-US" dirty="0"/>
              <a:t>시 </a:t>
            </a:r>
            <a:r>
              <a:rPr lang="en-US" altLang="ko-KR" dirty="0"/>
              <a:t>Masked attention</a:t>
            </a:r>
            <a:r>
              <a:rPr lang="ko-KR" altLang="en-US" dirty="0"/>
              <a:t>을 사용하는 건 도움이 되지만 중간 </a:t>
            </a:r>
            <a:r>
              <a:rPr lang="en-US" altLang="ko-KR" dirty="0"/>
              <a:t>mask</a:t>
            </a:r>
            <a:r>
              <a:rPr lang="ko-KR" altLang="en-US" dirty="0"/>
              <a:t>를 예측해서 </a:t>
            </a:r>
            <a:r>
              <a:rPr lang="en-US" altLang="ko-KR" dirty="0"/>
              <a:t>self-attention </a:t>
            </a:r>
            <a:r>
              <a:rPr lang="ko-KR" altLang="en-US" dirty="0"/>
              <a:t>연산에 포함하는 것은 비효율적이므로 </a:t>
            </a:r>
            <a:r>
              <a:rPr lang="en-US" altLang="ko-KR" dirty="0"/>
              <a:t>training</a:t>
            </a:r>
            <a:r>
              <a:rPr lang="ko-KR" altLang="en-US" dirty="0"/>
              <a:t>을 하면서 </a:t>
            </a:r>
            <a:r>
              <a:rPr lang="en-US" altLang="ko-KR" dirty="0"/>
              <a:t>masked</a:t>
            </a:r>
            <a:r>
              <a:rPr lang="ko-KR" altLang="en-US" dirty="0"/>
              <a:t> </a:t>
            </a:r>
            <a:r>
              <a:rPr lang="en-US" altLang="ko-KR" dirty="0"/>
              <a:t>attention</a:t>
            </a:r>
            <a:r>
              <a:rPr lang="ko-KR" altLang="en-US" dirty="0"/>
              <a:t>을 줄여가도록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추론 시에는 </a:t>
            </a:r>
            <a:r>
              <a:rPr lang="en-US" altLang="ko-KR" dirty="0"/>
              <a:t>mask attention</a:t>
            </a:r>
            <a:r>
              <a:rPr lang="ko-KR" altLang="en-US" dirty="0"/>
              <a:t>도 사용하지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→ </a:t>
            </a:r>
            <a:r>
              <a:rPr lang="ko-KR" altLang="en-US" dirty="0"/>
              <a:t>빠른 추론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9C9504-85A0-123B-BCAC-A57EE538A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7304"/>
            <a:ext cx="5422467" cy="391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8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63BF7-92F1-00D6-FBEA-AB6115297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AB42B-ECA1-EE4F-6637-375E4AB6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EB0AFD-80B1-107E-CBCC-E70B1726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592F9-9A23-982B-292C-690F7BC56D03}"/>
              </a:ext>
            </a:extLst>
          </p:cNvPr>
          <p:cNvSpPr txBox="1"/>
          <p:nvPr/>
        </p:nvSpPr>
        <p:spPr>
          <a:xfrm>
            <a:off x="828431" y="1412631"/>
            <a:ext cx="10639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SOTA </a:t>
            </a:r>
            <a:r>
              <a:rPr lang="ko-KR" altLang="en-US" dirty="0"/>
              <a:t>성능 </a:t>
            </a:r>
            <a:r>
              <a:rPr lang="en-US" altLang="ko-KR" dirty="0"/>
              <a:t>+ 4×</a:t>
            </a:r>
            <a:r>
              <a:rPr lang="ko-KR" altLang="en-US" dirty="0"/>
              <a:t>추론 속도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EoMT</a:t>
            </a:r>
            <a:r>
              <a:rPr lang="ko-KR" altLang="en-US" dirty="0"/>
              <a:t>는 </a:t>
            </a:r>
            <a:r>
              <a:rPr lang="en-US" altLang="ko-KR" dirty="0"/>
              <a:t>Panoptic</a:t>
            </a:r>
            <a:r>
              <a:rPr lang="ko-KR" altLang="en-US" dirty="0"/>
              <a:t> </a:t>
            </a:r>
            <a:r>
              <a:rPr lang="en-US" altLang="ko-KR" dirty="0"/>
              <a:t>Quality(PQ)</a:t>
            </a:r>
            <a:r>
              <a:rPr lang="ko-KR" altLang="en-US" dirty="0"/>
              <a:t>의 정확도가 소폭 감소했지만 </a:t>
            </a:r>
            <a:endParaRPr lang="en-US" altLang="ko-KR" dirty="0"/>
          </a:p>
          <a:p>
            <a:r>
              <a:rPr lang="ko-KR" altLang="en-US" dirty="0"/>
              <a:t>추론 속도는 </a:t>
            </a:r>
            <a:r>
              <a:rPr lang="en-US" altLang="ko-KR" dirty="0"/>
              <a:t>128 FPS</a:t>
            </a:r>
            <a:r>
              <a:rPr lang="ko-KR" altLang="en-US" dirty="0"/>
              <a:t>로</a:t>
            </a:r>
            <a:r>
              <a:rPr lang="en-US" altLang="ko-KR" dirty="0"/>
              <a:t> Mask2Former</a:t>
            </a:r>
            <a:r>
              <a:rPr lang="ko-KR" altLang="en-US" dirty="0"/>
              <a:t>의 </a:t>
            </a:r>
            <a:r>
              <a:rPr lang="en-US" altLang="ko-KR" dirty="0"/>
              <a:t>29 FPS </a:t>
            </a:r>
            <a:r>
              <a:rPr lang="ko-KR" altLang="en-US" dirty="0"/>
              <a:t>대비 </a:t>
            </a:r>
            <a:r>
              <a:rPr lang="en-US" altLang="ko-KR" dirty="0"/>
              <a:t>4</a:t>
            </a:r>
            <a:r>
              <a:rPr lang="ko-KR" altLang="en-US" dirty="0"/>
              <a:t>배 증가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0675F2-942A-BBC9-D410-D10219048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797" y="3166957"/>
            <a:ext cx="6096743" cy="28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8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3AD37-B898-2A2A-DB88-9825F48C0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1913-5E9F-E022-8BFD-0D4C23EA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9DFA6B-7A67-E11B-2A19-9C869933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34581-B462-185E-A5DA-D733186E72A3}"/>
              </a:ext>
            </a:extLst>
          </p:cNvPr>
          <p:cNvSpPr txBox="1"/>
          <p:nvPr/>
        </p:nvSpPr>
        <p:spPr>
          <a:xfrm>
            <a:off x="828431" y="1412631"/>
            <a:ext cx="10639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기존의 구성 요소 </a:t>
            </a:r>
            <a:r>
              <a:rPr lang="en-US" altLang="ko-KR" dirty="0"/>
              <a:t>Adapter</a:t>
            </a:r>
            <a:r>
              <a:rPr lang="ko-KR" altLang="en-US" dirty="0"/>
              <a:t>와 </a:t>
            </a:r>
            <a:r>
              <a:rPr lang="en-US" altLang="ko-KR" dirty="0"/>
              <a:t>Mask2Former</a:t>
            </a:r>
            <a:r>
              <a:rPr lang="ko-KR" altLang="en-US" dirty="0"/>
              <a:t>를 제거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복잡도 감소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pre-training</a:t>
            </a:r>
            <a:r>
              <a:rPr lang="ko-KR" altLang="en-US" dirty="0"/>
              <a:t>과</a:t>
            </a:r>
            <a:r>
              <a:rPr lang="en-US" altLang="ko-KR" dirty="0"/>
              <a:t> model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의 </a:t>
            </a:r>
            <a:r>
              <a:rPr lang="en-US" altLang="ko-KR" dirty="0"/>
              <a:t>scale up </a:t>
            </a:r>
            <a:r>
              <a:rPr lang="ko-KR" altLang="en-US" dirty="0"/>
              <a:t>중요성 시사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구조적으로 간단하기 때문에 다른 </a:t>
            </a:r>
            <a:r>
              <a:rPr lang="en-US" altLang="ko-KR" dirty="0" err="1"/>
              <a:t>ViT</a:t>
            </a:r>
            <a:r>
              <a:rPr lang="en-US" altLang="ko-KR" dirty="0"/>
              <a:t> </a:t>
            </a:r>
            <a:r>
              <a:rPr lang="ko-KR" altLang="en-US" dirty="0"/>
              <a:t>연구에 적용하기도 쉬움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Mask annealing.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Masked attention</a:t>
            </a:r>
            <a:r>
              <a:rPr lang="ko-KR" altLang="en-US" dirty="0"/>
              <a:t>의 불필요함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더 빠른 추론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49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438</Words>
  <Application>Microsoft Office PowerPoint</Application>
  <PresentationFormat>와이드스크린</PresentationFormat>
  <Paragraphs>90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Your ViT is Secretly an Image Segmentation Model</vt:lpstr>
      <vt:lpstr>Background</vt:lpstr>
      <vt:lpstr>Proposal</vt:lpstr>
      <vt:lpstr>Method</vt:lpstr>
      <vt:lpstr>Method</vt:lpstr>
      <vt:lpstr>Method</vt:lpstr>
      <vt:lpstr>Method</vt:lpstr>
      <vt:lpstr>Experiments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Suhyeon</cp:lastModifiedBy>
  <cp:revision>1248</cp:revision>
  <dcterms:created xsi:type="dcterms:W3CDTF">2023-03-06T16:32:37Z</dcterms:created>
  <dcterms:modified xsi:type="dcterms:W3CDTF">2025-07-16T01:07:04Z</dcterms:modified>
</cp:coreProperties>
</file>