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93" r:id="rId4"/>
    <p:sldId id="294" r:id="rId5"/>
    <p:sldId id="306" r:id="rId6"/>
    <p:sldId id="307" r:id="rId7"/>
    <p:sldId id="308" r:id="rId8"/>
    <p:sldId id="309" r:id="rId9"/>
    <p:sldId id="30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30"/>
  </p:normalViewPr>
  <p:slideViewPr>
    <p:cSldViewPr snapToGrid="0">
      <p:cViewPr varScale="1">
        <p:scale>
          <a:sx n="164" d="100"/>
          <a:sy n="164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C4110705 </a:t>
            </a:r>
            <a:r>
              <a:rPr lang="ko-KR" altLang="en-US" sz="2000" b="1" dirty="0">
                <a:solidFill>
                  <a:srgbClr val="002C62"/>
                </a:solidFill>
              </a:rPr>
              <a:t>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3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>
                <a:solidFill>
                  <a:srgbClr val="002C62"/>
                </a:solidFill>
              </a:rPr>
              <a:t>25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3225583"/>
            <a:ext cx="9144000" cy="406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solidFill>
                  <a:schemeClr val="bg1"/>
                </a:solidFill>
              </a:rPr>
              <a:t>Hamming Code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68900-FA4B-330B-8F79-1F648625420E}"/>
              </a:ext>
            </a:extLst>
          </p:cNvPr>
          <p:cNvSpPr/>
          <p:nvPr/>
        </p:nvSpPr>
        <p:spPr>
          <a:xfrm>
            <a:off x="-41295" y="802312"/>
            <a:ext cx="837708" cy="70793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F69B2-04A8-3519-DEC9-F8C0627A18E6}"/>
              </a:ext>
            </a:extLst>
          </p:cNvPr>
          <p:cNvSpPr/>
          <p:nvPr/>
        </p:nvSpPr>
        <p:spPr>
          <a:xfrm>
            <a:off x="707922" y="749217"/>
            <a:ext cx="176981" cy="184213"/>
          </a:xfrm>
          <a:prstGeom prst="ellipse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172B3B-4608-8C3E-F884-B21C2E73099C}"/>
              </a:ext>
            </a:extLst>
          </p:cNvPr>
          <p:cNvSpPr>
            <a:spLocks noGrp="1"/>
          </p:cNvSpPr>
          <p:nvPr/>
        </p:nvSpPr>
        <p:spPr>
          <a:xfrm>
            <a:off x="-2059412" y="1363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>
                <a:solidFill>
                  <a:srgbClr val="002C6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4800" dirty="0">
              <a:solidFill>
                <a:srgbClr val="002C6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AB2C-D48E-30E0-8A13-9E6A4D350BA8}"/>
              </a:ext>
            </a:extLst>
          </p:cNvPr>
          <p:cNvSpPr txBox="1"/>
          <p:nvPr/>
        </p:nvSpPr>
        <p:spPr>
          <a:xfrm>
            <a:off x="796412" y="2736502"/>
            <a:ext cx="10205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Parity Bit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Hamming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Parity Bit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F32863-87D2-B223-13FC-D7D0F959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10" y="1859004"/>
            <a:ext cx="4939590" cy="3139991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6BFD41-AF59-99F9-37A9-524736A50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71145"/>
              </p:ext>
            </p:extLst>
          </p:nvPr>
        </p:nvGraphicFramePr>
        <p:xfrm>
          <a:off x="6771640" y="2045758"/>
          <a:ext cx="504622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086">
                  <a:extLst>
                    <a:ext uri="{9D8B030D-6E8A-4147-A177-3AD203B41FA5}">
                      <a16:colId xmlns:a16="http://schemas.microsoft.com/office/drawing/2014/main" val="1771935220"/>
                    </a:ext>
                  </a:extLst>
                </a:gridCol>
                <a:gridCol w="1692655">
                  <a:extLst>
                    <a:ext uri="{9D8B030D-6E8A-4147-A177-3AD203B41FA5}">
                      <a16:colId xmlns:a16="http://schemas.microsoft.com/office/drawing/2014/main" val="662034171"/>
                    </a:ext>
                  </a:extLst>
                </a:gridCol>
                <a:gridCol w="1897482">
                  <a:extLst>
                    <a:ext uri="{9D8B030D-6E8A-4147-A177-3AD203B41FA5}">
                      <a16:colId xmlns:a16="http://schemas.microsoft.com/office/drawing/2014/main" val="822670428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의 개수 홀수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의 개수 짝수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671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짝수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Parity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7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홀수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Parity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517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869BAB2-4289-3B83-9D12-0F66D2F6DA0D}"/>
              </a:ext>
            </a:extLst>
          </p:cNvPr>
          <p:cNvSpPr txBox="1"/>
          <p:nvPr/>
        </p:nvSpPr>
        <p:spPr>
          <a:xfrm>
            <a:off x="6771640" y="3709883"/>
            <a:ext cx="5097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(a) </a:t>
            </a:r>
            <a:r>
              <a:rPr lang="ko-KR" altLang="en-US" dirty="0">
                <a:solidFill>
                  <a:srgbClr val="00B050"/>
                </a:solidFill>
              </a:rPr>
              <a:t>오류 </a:t>
            </a:r>
            <a:r>
              <a:rPr lang="en-US" altLang="ko-KR" dirty="0">
                <a:solidFill>
                  <a:srgbClr val="00B050"/>
                </a:solidFill>
              </a:rPr>
              <a:t>Detection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bits</a:t>
            </a:r>
            <a:r>
              <a:rPr lang="ko-KR" altLang="en-US" dirty="0"/>
              <a:t> 오류는 감지 불가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(b)</a:t>
            </a:r>
            <a:r>
              <a:rPr lang="ko-KR" altLang="en-US" dirty="0">
                <a:solidFill>
                  <a:srgbClr val="00B050"/>
                </a:solidFill>
              </a:rPr>
              <a:t> 데이터 소실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/>
              <a:t>재전송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9929F-5F6D-99B3-3573-8731F31D1B32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83165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9FD28-D152-48A1-9FFD-6DEDA91D8604}"/>
              </a:ext>
            </a:extLst>
          </p:cNvPr>
          <p:cNvSpPr txBox="1"/>
          <p:nvPr/>
        </p:nvSpPr>
        <p:spPr>
          <a:xfrm>
            <a:off x="6852847" y="2182830"/>
            <a:ext cx="3777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Parity Bits</a:t>
            </a:r>
            <a:r>
              <a:rPr lang="ko-KR" altLang="en-US" sz="2800" dirty="0"/>
              <a:t> 개수 </a:t>
            </a:r>
            <a:r>
              <a:rPr lang="en-US" altLang="ko-KR" sz="2800" dirty="0"/>
              <a:t>: 4bits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87404E-94F1-9110-01A1-7987F76929AE}"/>
                  </a:ext>
                </a:extLst>
              </p:cNvPr>
              <p:cNvSpPr txBox="1"/>
              <p:nvPr/>
            </p:nvSpPr>
            <p:spPr>
              <a:xfrm>
                <a:off x="4301481" y="4236142"/>
                <a:ext cx="1579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87404E-94F1-9110-01A1-7987F7692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481" y="4236142"/>
                <a:ext cx="1579856" cy="276999"/>
              </a:xfrm>
              <a:prstGeom prst="rect">
                <a:avLst/>
              </a:prstGeom>
              <a:blipFill>
                <a:blip r:embed="rId2"/>
                <a:stretch>
                  <a:fillRect l="-2317" r="-1931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FA9A3C-AE32-FB22-946E-4056378852F6}"/>
              </a:ext>
            </a:extLst>
          </p:cNvPr>
          <p:cNvSpPr txBox="1"/>
          <p:nvPr/>
        </p:nvSpPr>
        <p:spPr>
          <a:xfrm>
            <a:off x="5881337" y="3774476"/>
            <a:ext cx="5097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p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Parity Bit </a:t>
            </a:r>
            <a:r>
              <a:rPr lang="ko-KR" altLang="en-US" dirty="0"/>
              <a:t>수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d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/>
              <a:t>Data Bit </a:t>
            </a:r>
            <a:r>
              <a:rPr lang="ko-KR" altLang="en-US" dirty="0"/>
              <a:t>수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20CBB-4192-F34D-C151-DF14F2A9D5B4}"/>
              </a:ext>
            </a:extLst>
          </p:cNvPr>
          <p:cNvSpPr txBox="1"/>
          <p:nvPr/>
        </p:nvSpPr>
        <p:spPr>
          <a:xfrm>
            <a:off x="291609" y="2213608"/>
            <a:ext cx="16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Ex:</a:t>
            </a:r>
            <a:endParaRPr lang="ko-KR" altLang="en-US" sz="2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18369A-8D4D-200D-A421-3C2716919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44013"/>
              </p:ext>
            </p:extLst>
          </p:nvPr>
        </p:nvGraphicFramePr>
        <p:xfrm>
          <a:off x="939919" y="2081019"/>
          <a:ext cx="388343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429">
                  <a:extLst>
                    <a:ext uri="{9D8B030D-6E8A-4147-A177-3AD203B41FA5}">
                      <a16:colId xmlns:a16="http://schemas.microsoft.com/office/drawing/2014/main" val="3539707020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2458334549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3883967153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3854285612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2548094675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3698391080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1236929276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2901608113"/>
                    </a:ext>
                  </a:extLst>
                </a:gridCol>
              </a:tblGrid>
              <a:tr h="203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96503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092054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9E4410-0CB6-E265-A8E4-A9137E098B68}"/>
              </a:ext>
            </a:extLst>
          </p:cNvPr>
          <p:cNvSpPr/>
          <p:nvPr/>
        </p:nvSpPr>
        <p:spPr>
          <a:xfrm rot="2903815">
            <a:off x="4859104" y="3193413"/>
            <a:ext cx="797391" cy="3454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CD6BB6-BF57-5E28-58EA-1DFDA7FDCEC6}"/>
              </a:ext>
            </a:extLst>
          </p:cNvPr>
          <p:cNvSpPr/>
          <p:nvPr/>
        </p:nvSpPr>
        <p:spPr>
          <a:xfrm rot="18516442">
            <a:off x="7113323" y="3199934"/>
            <a:ext cx="797391" cy="3454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3EE0C-CA9E-1C07-4C03-AE1E9B99278A}"/>
              </a:ext>
            </a:extLst>
          </p:cNvPr>
          <p:cNvSpPr txBox="1"/>
          <p:nvPr/>
        </p:nvSpPr>
        <p:spPr>
          <a:xfrm>
            <a:off x="605337" y="1553122"/>
            <a:ext cx="455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전송할 </a:t>
            </a:r>
            <a:r>
              <a:rPr lang="en-US" altLang="ko-KR" sz="2800" dirty="0"/>
              <a:t>Data by </a:t>
            </a:r>
            <a:r>
              <a:rPr lang="ko-KR" altLang="en-US" sz="2800" dirty="0"/>
              <a:t>짝수 </a:t>
            </a:r>
            <a:r>
              <a:rPr lang="en-US" altLang="ko-KR" sz="2800" dirty="0"/>
              <a:t>Parity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470B1A-4C60-CF4B-627B-282B656A175A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221703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20CBB-4192-F34D-C151-DF14F2A9D5B4}"/>
              </a:ext>
            </a:extLst>
          </p:cNvPr>
          <p:cNvSpPr txBox="1"/>
          <p:nvPr/>
        </p:nvSpPr>
        <p:spPr>
          <a:xfrm>
            <a:off x="762053" y="3474700"/>
            <a:ext cx="16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Ex: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8118369A-8D4D-200D-A421-3C27169194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201888"/>
                  </p:ext>
                </p:extLst>
              </p:nvPr>
            </p:nvGraphicFramePr>
            <p:xfrm>
              <a:off x="1341115" y="3339772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8118369A-8D4D-200D-A421-3C27169194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201888"/>
                  </p:ext>
                </p:extLst>
              </p:nvPr>
            </p:nvGraphicFramePr>
            <p:xfrm>
              <a:off x="1341115" y="3339772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408" t="-112727" r="-110845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2727" r="-99305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2817" t="-112727" r="-8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4444" t="-112727" r="-39861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D73EE0C-CA9E-1C07-4C03-AE1E9B99278A}"/>
              </a:ext>
            </a:extLst>
          </p:cNvPr>
          <p:cNvSpPr txBox="1"/>
          <p:nvPr/>
        </p:nvSpPr>
        <p:spPr>
          <a:xfrm>
            <a:off x="1811539" y="2756931"/>
            <a:ext cx="418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 by Hamming Code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EEF2C-F2C3-F3FF-65AD-F0C8AF4BB261}"/>
              </a:ext>
            </a:extLst>
          </p:cNvPr>
          <p:cNvSpPr txBox="1"/>
          <p:nvPr/>
        </p:nvSpPr>
        <p:spPr>
          <a:xfrm>
            <a:off x="1102002" y="1667568"/>
            <a:ext cx="16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Ex:</a:t>
            </a:r>
            <a:endParaRPr lang="ko-KR" altLang="en-US" sz="2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6925CB0-FAEC-7C1F-9BC2-210BCBF2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46436"/>
              </p:ext>
            </p:extLst>
          </p:nvPr>
        </p:nvGraphicFramePr>
        <p:xfrm>
          <a:off x="1750312" y="1534979"/>
          <a:ext cx="388343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429">
                  <a:extLst>
                    <a:ext uri="{9D8B030D-6E8A-4147-A177-3AD203B41FA5}">
                      <a16:colId xmlns:a16="http://schemas.microsoft.com/office/drawing/2014/main" val="3539707020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2458334549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3883967153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3854285612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2548094675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3698391080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1236929276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2901608113"/>
                    </a:ext>
                  </a:extLst>
                </a:gridCol>
              </a:tblGrid>
              <a:tr h="203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96503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092054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A500A4A-63EF-70FD-7825-DAC806776FFA}"/>
              </a:ext>
            </a:extLst>
          </p:cNvPr>
          <p:cNvSpPr/>
          <p:nvPr/>
        </p:nvSpPr>
        <p:spPr>
          <a:xfrm rot="5400000">
            <a:off x="3461195" y="2447598"/>
            <a:ext cx="461664" cy="2713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0DB0F4A-373E-3E0A-F259-E4FB4734BD91}"/>
              </a:ext>
            </a:extLst>
          </p:cNvPr>
          <p:cNvSpPr/>
          <p:nvPr/>
        </p:nvSpPr>
        <p:spPr>
          <a:xfrm rot="5400000">
            <a:off x="3461195" y="4217760"/>
            <a:ext cx="461664" cy="2713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7DBACB-2678-F51C-30CB-FFB6FA066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205" y="2987318"/>
            <a:ext cx="4526442" cy="13661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AA615E-3EB5-E2B0-5686-B01CFFC1BB31}"/>
              </a:ext>
            </a:extLst>
          </p:cNvPr>
          <p:cNvSpPr txBox="1"/>
          <p:nvPr/>
        </p:nvSpPr>
        <p:spPr>
          <a:xfrm>
            <a:off x="762053" y="4904853"/>
            <a:ext cx="16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Ex: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5B74C6D-426F-0D06-33EA-2C0C832B6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493934"/>
                  </p:ext>
                </p:extLst>
              </p:nvPr>
            </p:nvGraphicFramePr>
            <p:xfrm>
              <a:off x="1341115" y="4769925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5B74C6D-426F-0D06-33EA-2C0C832B6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493934"/>
                  </p:ext>
                </p:extLst>
              </p:nvPr>
            </p:nvGraphicFramePr>
            <p:xfrm>
              <a:off x="1341115" y="4769925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12727" r="-110845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2727" r="-99305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12727" r="-8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94444" t="-112727" r="-39861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882EEF6-3217-343C-8554-88390FA21EC4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283144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</a:t>
            </a:r>
            <a:endParaRPr lang="ko-KR" altLang="en-US" sz="25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7DBACB-2678-F51C-30CB-FFB6FA06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96" y="2588622"/>
            <a:ext cx="4526442" cy="25727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AA615E-3EB5-E2B0-5686-B01CFFC1BB31}"/>
              </a:ext>
            </a:extLst>
          </p:cNvPr>
          <p:cNvSpPr txBox="1"/>
          <p:nvPr/>
        </p:nvSpPr>
        <p:spPr>
          <a:xfrm>
            <a:off x="542687" y="1653139"/>
            <a:ext cx="16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Ex: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5B74C6D-426F-0D06-33EA-2C0C832B6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903328"/>
                  </p:ext>
                </p:extLst>
              </p:nvPr>
            </p:nvGraphicFramePr>
            <p:xfrm>
              <a:off x="1121749" y="1518211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5B74C6D-426F-0D06-33EA-2C0C832B6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903328"/>
                  </p:ext>
                </p:extLst>
              </p:nvPr>
            </p:nvGraphicFramePr>
            <p:xfrm>
              <a:off x="1121749" y="1518211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817" t="-112727" r="-11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389" t="-112727" r="-991667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4225" t="-112727" r="-80563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5634" t="-112727" r="-404225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4A7A708-500C-EDAD-C16A-3B479303EA6C}"/>
              </a:ext>
            </a:extLst>
          </p:cNvPr>
          <p:cNvSpPr txBox="1"/>
          <p:nvPr/>
        </p:nvSpPr>
        <p:spPr>
          <a:xfrm>
            <a:off x="6845313" y="1653139"/>
            <a:ext cx="5097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p1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1 *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0 * 0 = 0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p2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0 * 0 * 1 * 0 = 0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p4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/>
              <a:t>1 * 0 * 0 * 0 = 1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p8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1 * 0 * 0 = 1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31CF9-DA9E-632E-C288-DCD0FD5E6FD4}"/>
              </a:ext>
            </a:extLst>
          </p:cNvPr>
          <p:cNvSpPr txBox="1"/>
          <p:nvPr/>
        </p:nvSpPr>
        <p:spPr>
          <a:xfrm>
            <a:off x="9894348" y="2296234"/>
            <a:ext cx="2239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※</a:t>
            </a:r>
            <a:r>
              <a:rPr lang="ko-KR" altLang="en-US" sz="1600" dirty="0">
                <a:solidFill>
                  <a:srgbClr val="FF0000"/>
                </a:solidFill>
              </a:rPr>
              <a:t>참고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* : XOR </a:t>
            </a:r>
            <a:r>
              <a:rPr lang="ko-KR" altLang="en-US" sz="1600" dirty="0">
                <a:solidFill>
                  <a:srgbClr val="FF0000"/>
                </a:solidFill>
              </a:rPr>
              <a:t>연산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E2680-966E-1AB6-7467-C6A125BF17B6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248552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C6385-A519-C933-5A29-F29C25D6BB2C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956A6864-2401-571F-D066-D0E3953F8F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532326"/>
                  </p:ext>
                </p:extLst>
              </p:nvPr>
            </p:nvGraphicFramePr>
            <p:xfrm>
              <a:off x="697718" y="2470460"/>
              <a:ext cx="5398283" cy="2417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57059">
                      <a:extLst>
                        <a:ext uri="{9D8B030D-6E8A-4147-A177-3AD203B41FA5}">
                          <a16:colId xmlns:a16="http://schemas.microsoft.com/office/drawing/2014/main" val="2598948206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1168098332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460404777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3670440933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3297294142"/>
                        </a:ext>
                      </a:extLst>
                    </a:gridCol>
                  </a:tblGrid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276041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오류가 없는 경우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650509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비트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에 오류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528772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비트 </a:t>
                          </a:r>
                          <a:r>
                            <a:rPr lang="en-US" altLang="ko-KR" dirty="0"/>
                            <a:t>2</a:t>
                          </a:r>
                          <a:r>
                            <a:rPr lang="ko-KR" altLang="en-US" dirty="0"/>
                            <a:t>에 오류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581047"/>
                      </a:ext>
                    </a:extLst>
                  </a:tr>
                  <a:tr h="39928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비트 </a:t>
                          </a:r>
                          <a:r>
                            <a:rPr lang="en-US" altLang="ko-KR" dirty="0"/>
                            <a:t>3</a:t>
                          </a:r>
                          <a:r>
                            <a:rPr lang="ko-KR" altLang="en-US" dirty="0"/>
                            <a:t>에 오류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373059"/>
                      </a:ext>
                    </a:extLst>
                  </a:tr>
                  <a:tr h="399286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2209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956A6864-2401-571F-D066-D0E3953F8F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532326"/>
                  </p:ext>
                </p:extLst>
              </p:nvPr>
            </p:nvGraphicFramePr>
            <p:xfrm>
              <a:off x="697718" y="2470460"/>
              <a:ext cx="5398283" cy="2417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57059">
                      <a:extLst>
                        <a:ext uri="{9D8B030D-6E8A-4147-A177-3AD203B41FA5}">
                          <a16:colId xmlns:a16="http://schemas.microsoft.com/office/drawing/2014/main" val="2598948206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1168098332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460404777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3670440933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3297294142"/>
                        </a:ext>
                      </a:extLst>
                    </a:gridCol>
                  </a:tblGrid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64925" t="-1515" r="-299254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67669" t="-1515" r="-201504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67669" t="-1515" r="-101504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67669" t="-1515" r="-1504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276041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오류가 없는 경우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650509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비트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에 오류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528772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비트 </a:t>
                          </a:r>
                          <a:r>
                            <a:rPr lang="en-US" altLang="ko-KR" dirty="0"/>
                            <a:t>2</a:t>
                          </a:r>
                          <a:r>
                            <a:rPr lang="ko-KR" altLang="en-US" dirty="0"/>
                            <a:t>에 오류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581047"/>
                      </a:ext>
                    </a:extLst>
                  </a:tr>
                  <a:tr h="39928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비트 </a:t>
                          </a:r>
                          <a:r>
                            <a:rPr lang="en-US" altLang="ko-KR" dirty="0"/>
                            <a:t>3</a:t>
                          </a:r>
                          <a:r>
                            <a:rPr lang="ko-KR" altLang="en-US" dirty="0"/>
                            <a:t>에 오류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373059"/>
                      </a:ext>
                    </a:extLst>
                  </a:tr>
                  <a:tr h="399286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2209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F79942D5-D4D0-5232-00FB-1B5A1AEDEA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964372"/>
                  </p:ext>
                </p:extLst>
              </p:nvPr>
            </p:nvGraphicFramePr>
            <p:xfrm>
              <a:off x="6680171" y="1335784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F79942D5-D4D0-5232-00FB-1B5A1AEDEA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964372"/>
                  </p:ext>
                </p:extLst>
              </p:nvPr>
            </p:nvGraphicFramePr>
            <p:xfrm>
              <a:off x="6680171" y="1335784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08" t="-112727" r="-110845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2727" r="-99305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817" t="-112727" r="-8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4225" t="-112727" r="-40563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465170E-D3EC-5AAC-6280-9FE3EBAA600A}"/>
              </a:ext>
            </a:extLst>
          </p:cNvPr>
          <p:cNvSpPr txBox="1"/>
          <p:nvPr/>
        </p:nvSpPr>
        <p:spPr>
          <a:xfrm>
            <a:off x="7809321" y="812564"/>
            <a:ext cx="294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오류</a:t>
            </a:r>
            <a:r>
              <a:rPr lang="en-US" altLang="ko-KR" sz="2800" dirty="0"/>
              <a:t>X,</a:t>
            </a:r>
            <a:r>
              <a:rPr lang="ko-KR" altLang="en-US" sz="2800" dirty="0"/>
              <a:t> 전송 </a:t>
            </a:r>
            <a:r>
              <a:rPr lang="en-US" altLang="ko-KR" sz="2800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B6CEEE51-56BC-EB61-1581-168776021E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6943166"/>
                  </p:ext>
                </p:extLst>
              </p:nvPr>
            </p:nvGraphicFramePr>
            <p:xfrm>
              <a:off x="6680171" y="2734776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  <a:highlight>
                              <a:srgbClr val="00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B6CEEE51-56BC-EB61-1581-168776021E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6943166"/>
                  </p:ext>
                </p:extLst>
              </p:nvPr>
            </p:nvGraphicFramePr>
            <p:xfrm>
              <a:off x="6680171" y="2734776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12727" r="-110845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2727" r="-99305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12727" r="-8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04225" t="-112727" r="-40563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D99715C-BB63-A8C2-0FE9-A6C4A17A7F40}"/>
              </a:ext>
            </a:extLst>
          </p:cNvPr>
          <p:cNvSpPr txBox="1"/>
          <p:nvPr/>
        </p:nvSpPr>
        <p:spPr>
          <a:xfrm>
            <a:off x="7809321" y="2211556"/>
            <a:ext cx="294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비트 </a:t>
            </a:r>
            <a:r>
              <a:rPr lang="en-US" altLang="ko-KR" sz="2800" dirty="0"/>
              <a:t>1 </a:t>
            </a:r>
            <a:r>
              <a:rPr lang="ko-KR" altLang="en-US" sz="2800" dirty="0"/>
              <a:t>오류</a:t>
            </a:r>
            <a:endParaRPr lang="en-US" altLang="ko-K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C65DA08B-6F52-F10E-7886-C3E33AAA9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39395"/>
                  </p:ext>
                </p:extLst>
              </p:nvPr>
            </p:nvGraphicFramePr>
            <p:xfrm>
              <a:off x="6680171" y="4207014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  <a:highlight>
                              <a:srgbClr val="00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C65DA08B-6F52-F10E-7886-C3E33AAA9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39395"/>
                  </p:ext>
                </p:extLst>
              </p:nvPr>
            </p:nvGraphicFramePr>
            <p:xfrm>
              <a:off x="6680171" y="4207014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408" t="-112727" r="-110845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12727" r="-99305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302817" t="-112727" r="-8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704225" t="-112727" r="-40563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C513AB2-F926-0B33-2765-F362C50EAF88}"/>
              </a:ext>
            </a:extLst>
          </p:cNvPr>
          <p:cNvSpPr txBox="1"/>
          <p:nvPr/>
        </p:nvSpPr>
        <p:spPr>
          <a:xfrm>
            <a:off x="7809321" y="3683794"/>
            <a:ext cx="294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비트 </a:t>
            </a:r>
            <a:r>
              <a:rPr lang="en-US" altLang="ko-KR" sz="2800" dirty="0"/>
              <a:t>2 </a:t>
            </a:r>
            <a:r>
              <a:rPr lang="ko-KR" altLang="en-US" sz="2800" dirty="0"/>
              <a:t>오류</a:t>
            </a:r>
            <a:endParaRPr lang="en-US" altLang="ko-K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C9099872-8398-2FBB-A2A6-92B78CC14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268840"/>
                  </p:ext>
                </p:extLst>
              </p:nvPr>
            </p:nvGraphicFramePr>
            <p:xfrm>
              <a:off x="6680171" y="5679252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00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C9099872-8398-2FBB-A2A6-92B78CC14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268840"/>
                  </p:ext>
                </p:extLst>
              </p:nvPr>
            </p:nvGraphicFramePr>
            <p:xfrm>
              <a:off x="6680171" y="5679252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408" t="-112727" r="-110845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12727" r="-99305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00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302817" t="-112727" r="-8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704225" t="-112727" r="-40563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0E050F8-B350-8ADC-E94B-459F1F5FFAD0}"/>
              </a:ext>
            </a:extLst>
          </p:cNvPr>
          <p:cNvSpPr txBox="1"/>
          <p:nvPr/>
        </p:nvSpPr>
        <p:spPr>
          <a:xfrm>
            <a:off x="7809321" y="5156032"/>
            <a:ext cx="294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비트 </a:t>
            </a:r>
            <a:r>
              <a:rPr lang="en-US" altLang="ko-KR" sz="2800" dirty="0"/>
              <a:t>3 </a:t>
            </a:r>
            <a:r>
              <a:rPr lang="ko-KR" altLang="en-US" sz="2800" dirty="0"/>
              <a:t>오류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4695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C6385-A519-C933-5A29-F29C25D6BB2C}"/>
              </a:ext>
            </a:extLst>
          </p:cNvPr>
          <p:cNvSpPr txBox="1"/>
          <p:nvPr/>
        </p:nvSpPr>
        <p:spPr>
          <a:xfrm>
            <a:off x="2054879" y="798272"/>
            <a:ext cx="8082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Single-Error</a:t>
            </a:r>
            <a:r>
              <a:rPr lang="ko-KR" altLang="en-US" sz="2800" dirty="0">
                <a:solidFill>
                  <a:srgbClr val="00B050"/>
                </a:solidFill>
              </a:rPr>
              <a:t> </a:t>
            </a:r>
            <a:r>
              <a:rPr lang="en-US" altLang="ko-KR" sz="2800" dirty="0">
                <a:solidFill>
                  <a:srgbClr val="00B050"/>
                </a:solidFill>
              </a:rPr>
              <a:t>Correction, Double-Error Detection</a:t>
            </a:r>
          </a:p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(SECDED)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956A6864-2401-571F-D066-D0E3953F8F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703998"/>
                  </p:ext>
                </p:extLst>
              </p:nvPr>
            </p:nvGraphicFramePr>
            <p:xfrm>
              <a:off x="3396856" y="2220052"/>
              <a:ext cx="5398284" cy="20186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86268">
                      <a:extLst>
                        <a:ext uri="{9D8B030D-6E8A-4147-A177-3AD203B41FA5}">
                          <a16:colId xmlns:a16="http://schemas.microsoft.com/office/drawing/2014/main" val="2598948206"/>
                        </a:ext>
                      </a:extLst>
                    </a:gridCol>
                    <a:gridCol w="986268">
                      <a:extLst>
                        <a:ext uri="{9D8B030D-6E8A-4147-A177-3AD203B41FA5}">
                          <a16:colId xmlns:a16="http://schemas.microsoft.com/office/drawing/2014/main" val="1168098332"/>
                        </a:ext>
                      </a:extLst>
                    </a:gridCol>
                    <a:gridCol w="3425748">
                      <a:extLst>
                        <a:ext uri="{9D8B030D-6E8A-4147-A177-3AD203B41FA5}">
                          <a16:colId xmlns:a16="http://schemas.microsoft.com/office/drawing/2014/main" val="460404777"/>
                        </a:ext>
                      </a:extLst>
                    </a:gridCol>
                  </a:tblGrid>
                  <a:tr h="40483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의미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276041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dirty="0"/>
                            <a:t> = 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ko-KR" dirty="0"/>
                            <a:t> = 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오류 </a:t>
                          </a:r>
                          <a:r>
                            <a:rPr lang="en-US" altLang="ko-KR" dirty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650509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dirty="0"/>
                            <a:t> != 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ko-KR" dirty="0"/>
                            <a:t> = 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단일 오류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정정 가능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528772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dirty="0"/>
                            <a:t> != 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ko-KR" dirty="0"/>
                            <a:t> = 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이중 오류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정정 </a:t>
                          </a:r>
                          <a:r>
                            <a:rPr lang="en-US" altLang="ko-KR" dirty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581047"/>
                      </a:ext>
                    </a:extLst>
                  </a:tr>
                  <a:tr h="3992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dirty="0"/>
                            <a:t> = 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ko-KR" dirty="0"/>
                            <a:t>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비</m:t>
                              </m:r>
                            </m:oMath>
                          </a14:m>
                          <a:r>
                            <a:rPr lang="ko-KR" altLang="en-US" dirty="0"/>
                            <a:t>트에 오류 발생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373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956A6864-2401-571F-D066-D0E3953F8F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703998"/>
                  </p:ext>
                </p:extLst>
              </p:nvPr>
            </p:nvGraphicFramePr>
            <p:xfrm>
              <a:off x="3396856" y="2220052"/>
              <a:ext cx="5398284" cy="20186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86268">
                      <a:extLst>
                        <a:ext uri="{9D8B030D-6E8A-4147-A177-3AD203B41FA5}">
                          <a16:colId xmlns:a16="http://schemas.microsoft.com/office/drawing/2014/main" val="2598948206"/>
                        </a:ext>
                      </a:extLst>
                    </a:gridCol>
                    <a:gridCol w="986268">
                      <a:extLst>
                        <a:ext uri="{9D8B030D-6E8A-4147-A177-3AD203B41FA5}">
                          <a16:colId xmlns:a16="http://schemas.microsoft.com/office/drawing/2014/main" val="1168098332"/>
                        </a:ext>
                      </a:extLst>
                    </a:gridCol>
                    <a:gridCol w="3425748">
                      <a:extLst>
                        <a:ext uri="{9D8B030D-6E8A-4147-A177-3AD203B41FA5}">
                          <a16:colId xmlns:a16="http://schemas.microsoft.com/office/drawing/2014/main" val="460404777"/>
                        </a:ext>
                      </a:extLst>
                    </a:gridCol>
                  </a:tblGrid>
                  <a:tr h="4048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17" t="-7463" r="-448148" b="-4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17" t="-7463" r="-348148" b="-411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의미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276041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17" t="-109091" r="-448148" b="-3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17" t="-109091" r="-348148" b="-3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오류 </a:t>
                          </a:r>
                          <a:r>
                            <a:rPr lang="en-US" altLang="ko-KR" dirty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650509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17" t="-205970" r="-448148" b="-2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17" t="-205970" r="-348148" b="-2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단일 오류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정정 가능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528772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17" t="-310606" r="-448148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17" t="-310606" r="-348148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이중 오류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정정 </a:t>
                          </a:r>
                          <a:r>
                            <a:rPr lang="en-US" altLang="ko-KR" dirty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581047"/>
                      </a:ext>
                    </a:extLst>
                  </a:tr>
                  <a:tr h="39928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17" t="-410606" r="-448148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17" t="-410606" r="-348148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7829" t="-410606" r="-356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3730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6FA5EDC7-B8D3-7EF5-E77A-80EF601614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644162"/>
                  </p:ext>
                </p:extLst>
              </p:nvPr>
            </p:nvGraphicFramePr>
            <p:xfrm>
              <a:off x="3181398" y="4574863"/>
              <a:ext cx="5829200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8400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409842376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6FA5EDC7-B8D3-7EF5-E77A-80EF601614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644162"/>
                  </p:ext>
                </p:extLst>
              </p:nvPr>
            </p:nvGraphicFramePr>
            <p:xfrm>
              <a:off x="3181398" y="4574863"/>
              <a:ext cx="5829200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8400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  <a:gridCol w="448400">
                      <a:extLst>
                        <a:ext uri="{9D8B030D-6E8A-4147-A177-3AD203B41FA5}">
                          <a16:colId xmlns:a16="http://schemas.microsoft.com/office/drawing/2014/main" val="40984237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351" t="-112727" r="-1197297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740" t="-112727" r="-1113699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12727" r="-898649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98649" t="-112727" r="-500000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195946" t="-112727" r="-2703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094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BF7DF-A167-FBEC-6597-60C0602D1ABF}"/>
              </a:ext>
            </a:extLst>
          </p:cNvPr>
          <p:cNvSpPr txBox="1"/>
          <p:nvPr/>
        </p:nvSpPr>
        <p:spPr>
          <a:xfrm>
            <a:off x="4966607" y="3136612"/>
            <a:ext cx="22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0330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8229</TotalTime>
  <Words>498</Words>
  <Application>Microsoft Office PowerPoint</Application>
  <PresentationFormat>와이드스크린</PresentationFormat>
  <Paragraphs>331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HY헤드라인M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Parity Bit</vt:lpstr>
      <vt:lpstr>Hamming Code</vt:lpstr>
      <vt:lpstr>Hamming Code</vt:lpstr>
      <vt:lpstr>Hamming Code</vt:lpstr>
      <vt:lpstr>Hamming Code</vt:lpstr>
      <vt:lpstr>Hamming Code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인국 여</cp:lastModifiedBy>
  <cp:revision>167</cp:revision>
  <dcterms:created xsi:type="dcterms:W3CDTF">2024-01-26T03:24:43Z</dcterms:created>
  <dcterms:modified xsi:type="dcterms:W3CDTF">2024-03-25T04:51:19Z</dcterms:modified>
</cp:coreProperties>
</file>