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66" r:id="rId4"/>
    <p:sldId id="263" r:id="rId5"/>
    <p:sldId id="257" r:id="rId6"/>
    <p:sldId id="264" r:id="rId7"/>
    <p:sldId id="261" r:id="rId8"/>
    <p:sldId id="270" r:id="rId9"/>
    <p:sldId id="268" r:id="rId10"/>
    <p:sldId id="26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3" autoAdjust="0"/>
    <p:restoredTop sz="94660"/>
  </p:normalViewPr>
  <p:slideViewPr>
    <p:cSldViewPr snapToGrid="0">
      <p:cViewPr>
        <p:scale>
          <a:sx n="46" d="100"/>
          <a:sy n="46" d="100"/>
        </p:scale>
        <p:origin x="1920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E1F140-C1C6-42D2-B646-91F6872DA1D2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D0C619-106D-458A-AEDD-776478A76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09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L1 </a:t>
            </a:r>
            <a:r>
              <a:rPr lang="ko-KR" altLang="en-US" dirty="0"/>
              <a:t>노름은 벡터의 요소에 대한 절댓값의 합입니다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0C619-106D-458A-AEDD-776478A76C9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347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현재 </a:t>
            </a:r>
            <a:r>
              <a:rPr lang="en-US" altLang="ko-KR" dirty="0"/>
              <a:t>CPU</a:t>
            </a:r>
            <a:r>
              <a:rPr lang="ko-KR" altLang="en-US" dirty="0"/>
              <a:t>는 하나의 클럭 당 </a:t>
            </a:r>
            <a:r>
              <a:rPr lang="en-US" altLang="ko-KR" dirty="0"/>
              <a:t>64</a:t>
            </a:r>
            <a:r>
              <a:rPr lang="ko-KR" altLang="en-US" dirty="0"/>
              <a:t>배 더 많은 이진 연산을 수행할 수 있습니다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64</a:t>
            </a:r>
            <a:r>
              <a:rPr lang="ko-KR" altLang="en-US" dirty="0"/>
              <a:t>라는 상수가 나옵니다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이진 레이어에서의 계산은 다음과 같이 나오지만 여기서 소개된 메소드를 사용하면 분모가 더 줄어듭니다</a:t>
            </a:r>
            <a:r>
              <a:rPr lang="en-US" altLang="ko-KR" dirty="0"/>
              <a:t>. </a:t>
            </a:r>
            <a:r>
              <a:rPr lang="ko-KR" altLang="en-US" dirty="0"/>
              <a:t>하나의 </a:t>
            </a:r>
            <a:r>
              <a:rPr lang="en-US" altLang="ko-KR" dirty="0"/>
              <a:t>scale factor</a:t>
            </a:r>
            <a:r>
              <a:rPr lang="ko-KR" altLang="en-US" dirty="0"/>
              <a:t>처럼 계산하기 때문입니다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0C619-106D-458A-AEDD-776478A76C9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372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36E495-EEE0-9EB1-FBD5-EDE96B7C8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24E1F7-44EE-1713-5B6E-E08912C51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48B079-6E2F-0DD7-63A5-0C64A5EF9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6B6F77-DCBD-5DF5-821F-4FB1D1994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E57A00-CF7C-22B7-9D2B-5F868945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818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8851B0-B1E3-71F0-1656-2D3C8955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CD35CD-98F9-C485-FC48-4112FF136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0FFDEF-EE1A-87DC-4A30-777A15E9E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A5A9E9-AE70-362D-D6FA-210FF23CF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3D19C5-F1F5-12E6-C626-A8B37D3F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066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4F7D64-940C-24F2-5682-3354A25E2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1DDADB-C3F0-7251-CB73-6C55AF7E8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C7862A-D7EC-D9A7-93EE-BDA7EFE15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3196DB-0C92-C838-D7EA-8DC0B405E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B4B5E8-CCA6-F516-1E9F-FA77519F1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04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5B9E5-35A8-38CF-D790-0AC5E972D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ACA6B5-42CB-EA11-04B9-7789C3140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6D2773-C3D7-8F45-5985-FA140D92B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A990A2-B055-467E-1FB7-316D0CA4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411177-8816-6CF7-2272-8819F808F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869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F8BF2-FDB3-74B4-B1FF-14DCD928A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442C2D-AEF5-9B40-81AB-6617BD62D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48825C-DDBC-683B-C805-E88CF7FD6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9DC38-5620-8B85-D922-A333D3692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A80239-9C99-AF9A-877C-657B797A6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4140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8A976-671D-03D4-C794-913518354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D94349-E26A-F57C-47DF-49E5382564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A8D3D6-A4C7-25C7-4AA7-BA6863428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81A93E-45A8-6425-DE0D-D247C8259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FC63BA-F097-3B8A-4200-5416B335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360D87-0EEF-5D49-DC42-77F34C512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249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D91C1-8829-3B0D-0084-AF87E539D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A66AA7-734E-0596-8DE0-248586C2C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9B7241-2586-E048-66DF-B9015D415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5A4B49-379E-2833-5EEA-09DC88037B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7BEB44-ABBB-0E25-A252-120E82DDD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739715-43BB-99DC-FF11-160C934F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1D1703-F718-5448-46E4-C5667B67A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7D9959-62E4-0A66-D917-08F60EEE5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72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A579E-6C40-D061-6256-2F69112B0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74FD26-4956-4B84-663B-82EC224A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1F31EA-2D2D-9C33-328D-EC878476A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9FCFA4-55AB-05D5-9461-B5CF5B41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8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756122-4FA6-E29E-C32B-9C2C4A65A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F24D9A-356B-A80D-56BF-69966572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A76AC4-174C-FDDF-102F-019D3F06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002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033E8-BF34-543C-B29C-90B4262B4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FFB5D-6A8E-15E7-EC68-F76BF83C2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A2D096-F07D-D3D1-1B07-A047DFFBB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AB4C3D-AA51-2125-29C8-74229C778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0BAA61-9272-1856-8844-1F6B87A5F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FD5CF7-DE5A-1373-7CA8-90993BF39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67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E482E-8051-A2EC-56CF-ABD32624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1DF76E-CFC3-10DE-8A9F-349BBDB1F2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E6A711-F8C8-6FD4-9992-9E274C459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ACA5DE-6A76-0426-2C91-4BF6D4A32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E68A2C-E203-39A2-11BB-D0FD891D5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1927D8-D8FD-5ED5-B142-10815F598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818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AEB526-3131-28F0-CEC1-8F8B71E32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DF5532-B915-61BE-0541-568B28E21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FBBB1F-457A-F5FB-5954-D492C4BB5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AD48D-FAB9-44BD-8E68-F62ED02A8892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C07C84-A8B0-258B-8737-F5EC5A9F0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CF5B57-142B-2214-BC1E-A8C8AC299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7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/>
        </p:nvSpPr>
        <p:spPr>
          <a:xfrm>
            <a:off x="7194369" y="5471983"/>
            <a:ext cx="3659776" cy="959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b="1" dirty="0">
                <a:solidFill>
                  <a:srgbClr val="002C6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홍익대학교 컴퓨터공학과</a:t>
            </a:r>
            <a:endParaRPr lang="en-US" altLang="ko-KR" b="1" dirty="0">
              <a:solidFill>
                <a:srgbClr val="002C62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l"/>
            <a:r>
              <a:rPr lang="en-US" altLang="ko-KR" b="1" dirty="0">
                <a:solidFill>
                  <a:srgbClr val="002C6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C135283</a:t>
            </a:r>
            <a:r>
              <a:rPr lang="ko-KR" altLang="en-US" b="1" dirty="0">
                <a:solidFill>
                  <a:srgbClr val="002C6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이수현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13F9BE-5F3C-4D5A-BFBB-DE9EB00A9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89" y="426257"/>
            <a:ext cx="925285" cy="93158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7106196" y="5448056"/>
            <a:ext cx="45719" cy="959758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C45586EF-81E0-4B12-8A46-641BCC367D02}"/>
              </a:ext>
            </a:extLst>
          </p:cNvPr>
          <p:cNvSpPr txBox="1">
            <a:spLocks/>
          </p:cNvSpPr>
          <p:nvPr/>
        </p:nvSpPr>
        <p:spPr>
          <a:xfrm>
            <a:off x="176711" y="2029207"/>
            <a:ext cx="3659776" cy="403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solidFill>
                  <a:srgbClr val="002C6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2024</a:t>
            </a:r>
            <a:r>
              <a:rPr lang="ko-KR" altLang="en-US" sz="1600" b="1" dirty="0">
                <a:solidFill>
                  <a:srgbClr val="002C6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년 </a:t>
            </a:r>
            <a:r>
              <a:rPr lang="en-US" altLang="ko-KR" sz="1600" b="1" dirty="0">
                <a:solidFill>
                  <a:srgbClr val="002C6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7</a:t>
            </a:r>
            <a:r>
              <a:rPr lang="ko-KR" altLang="en-US" sz="1600" b="1" dirty="0">
                <a:solidFill>
                  <a:srgbClr val="002C6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월 </a:t>
            </a:r>
            <a:r>
              <a:rPr lang="en-US" altLang="ko-KR" sz="1600" b="1" dirty="0">
                <a:solidFill>
                  <a:srgbClr val="002C6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8</a:t>
            </a:r>
            <a:r>
              <a:rPr lang="ko-KR" altLang="en-US" sz="1600" b="1" dirty="0">
                <a:solidFill>
                  <a:srgbClr val="002C6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일</a:t>
            </a:r>
            <a:endParaRPr lang="en-US" altLang="ko-KR" sz="1600" b="1" dirty="0">
              <a:solidFill>
                <a:srgbClr val="002C62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0" y="2409371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/>
        </p:nvSpPr>
        <p:spPr>
          <a:xfrm>
            <a:off x="2534196" y="2653987"/>
            <a:ext cx="9144000" cy="16045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ko-KR" altLang="en-US" sz="4400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930456-8397-904B-F33A-7400DBC20BC9}"/>
              </a:ext>
            </a:extLst>
          </p:cNvPr>
          <p:cNvSpPr txBox="1"/>
          <p:nvPr/>
        </p:nvSpPr>
        <p:spPr>
          <a:xfrm>
            <a:off x="575557" y="3105835"/>
            <a:ext cx="11040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XNOR-Net++: Improved binary neural networks</a:t>
            </a:r>
            <a:endParaRPr lang="ko-KR" altLang="en-US" sz="36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88DBCD-64E0-C3BD-48CE-3E36DD89DCFB}"/>
              </a:ext>
            </a:extLst>
          </p:cNvPr>
          <p:cNvSpPr txBox="1"/>
          <p:nvPr/>
        </p:nvSpPr>
        <p:spPr>
          <a:xfrm>
            <a:off x="580304" y="3783763"/>
            <a:ext cx="11040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4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 Adrian </a:t>
            </a:r>
            <a:r>
              <a:rPr lang="en-US" altLang="ko-KR" sz="1400" dirty="0" err="1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Bulat</a:t>
            </a:r>
            <a:r>
              <a:rPr lang="en-US" altLang="ko-KR" sz="14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and Georgios </a:t>
            </a:r>
            <a:r>
              <a:rPr lang="en-US" altLang="ko-KR" sz="1400" dirty="0" err="1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Tzimiropoulos</a:t>
            </a:r>
            <a:r>
              <a:rPr lang="en-US" altLang="ko-KR" sz="14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2019, Samsung AI Center, accepted to BMVC 2019</a:t>
            </a:r>
          </a:p>
        </p:txBody>
      </p:sp>
    </p:spTree>
    <p:extLst>
      <p:ext uri="{BB962C8B-B14F-4D97-AF65-F5344CB8AC3E}">
        <p14:creationId xmlns:p14="http://schemas.microsoft.com/office/powerpoint/2010/main" val="3661066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4F22B-6922-BBF8-F0B0-92FBEAFBA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3. Results</a:t>
            </a:r>
            <a:endParaRPr lang="ko-KR" altLang="en-US" sz="3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B51AB2-DFF1-E86E-AA0F-96FF774D4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363" y="1964076"/>
            <a:ext cx="9617273" cy="352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698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4F22B-6922-BBF8-F0B0-92FBEAFBA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1. Intro</a:t>
            </a:r>
            <a:endParaRPr lang="ko-KR" altLang="en-US" sz="3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4CFECCA-624D-6B28-3B6C-B7ED60547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0518"/>
            <a:ext cx="10515600" cy="4276445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기존의 </a:t>
            </a:r>
            <a:r>
              <a:rPr lang="en-US" altLang="ko-KR" dirty="0"/>
              <a:t>XNOR-Net</a:t>
            </a:r>
          </a:p>
          <a:p>
            <a:r>
              <a:rPr lang="ko-KR" altLang="en-US" dirty="0"/>
              <a:t>목적</a:t>
            </a:r>
            <a:r>
              <a:rPr lang="en-US" altLang="ko-KR" dirty="0"/>
              <a:t>: </a:t>
            </a:r>
            <a:r>
              <a:rPr lang="ko-KR" altLang="en-US" dirty="0"/>
              <a:t>작고 빠르게</a:t>
            </a:r>
            <a:endParaRPr lang="en-US" altLang="ko-KR" dirty="0"/>
          </a:p>
          <a:p>
            <a:pPr lvl="1"/>
            <a:r>
              <a:rPr lang="en-US" altLang="ko-KR" dirty="0"/>
              <a:t>Binary</a:t>
            </a:r>
            <a:r>
              <a:rPr lang="ko-KR" altLang="en-US" dirty="0"/>
              <a:t>한 </a:t>
            </a:r>
            <a:r>
              <a:rPr lang="en-US" altLang="ko-KR" dirty="0"/>
              <a:t>activation</a:t>
            </a:r>
            <a:r>
              <a:rPr lang="ko-KR" altLang="en-US" dirty="0"/>
              <a:t>과 </a:t>
            </a:r>
            <a:r>
              <a:rPr lang="en-US" altLang="ko-KR" dirty="0"/>
              <a:t>weights</a:t>
            </a:r>
          </a:p>
          <a:p>
            <a:pPr lvl="1"/>
            <a:r>
              <a:rPr lang="en-US" altLang="ko-KR" dirty="0"/>
              <a:t>Binary convolution =&gt; XNOR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결과</a:t>
            </a:r>
            <a:r>
              <a:rPr lang="en-US" altLang="ko-KR" dirty="0"/>
              <a:t>: </a:t>
            </a:r>
            <a:r>
              <a:rPr lang="en-US" altLang="ko-KR" dirty="0" err="1"/>
              <a:t>cpu</a:t>
            </a:r>
            <a:r>
              <a:rPr lang="ko-KR" altLang="en-US" dirty="0"/>
              <a:t>에서 메모리 압축 </a:t>
            </a:r>
            <a:r>
              <a:rPr lang="en-US" altLang="ko-KR" dirty="0"/>
              <a:t>~x32, </a:t>
            </a:r>
            <a:r>
              <a:rPr lang="ko-KR" altLang="en-US" dirty="0"/>
              <a:t>스피드업 </a:t>
            </a:r>
            <a:r>
              <a:rPr lang="en-US" altLang="ko-KR" dirty="0"/>
              <a:t>~x58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Tradeoff: top-1 accuracy ~18% </a:t>
            </a:r>
            <a:r>
              <a:rPr lang="ko-KR" altLang="en-US" dirty="0"/>
              <a:t>감소 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943C773-A109-BFBE-270F-F9C7C5CB9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417" y="2275866"/>
            <a:ext cx="4785775" cy="14098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C0315A-5307-9636-CF38-5B2463A3A3EF}"/>
              </a:ext>
            </a:extLst>
          </p:cNvPr>
          <p:cNvSpPr txBox="1"/>
          <p:nvPr/>
        </p:nvSpPr>
        <p:spPr>
          <a:xfrm>
            <a:off x="5569527" y="4433070"/>
            <a:ext cx="5784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 of high precision convolutional operation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5664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4F22B-6922-BBF8-F0B0-92FBEAFBA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1. Intro</a:t>
            </a:r>
            <a:endParaRPr lang="ko-KR" altLang="en-US" sz="3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4CFECCA-624D-6B28-3B6C-B7ED60547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13647"/>
            <a:ext cx="10780059" cy="4823011"/>
          </a:xfrm>
        </p:spPr>
        <p:txBody>
          <a:bodyPr>
            <a:normAutofit/>
          </a:bodyPr>
          <a:lstStyle/>
          <a:p>
            <a:r>
              <a:rPr lang="ko-KR" altLang="en-US" dirty="0"/>
              <a:t>이전 연구</a:t>
            </a:r>
            <a:r>
              <a:rPr lang="en-US" altLang="ko-KR" dirty="0"/>
              <a:t>: </a:t>
            </a:r>
            <a:r>
              <a:rPr lang="ko-KR" altLang="en-US" dirty="0"/>
              <a:t>각 레이어마다 </a:t>
            </a:r>
            <a:r>
              <a:rPr lang="en-US" altLang="ko-KR" dirty="0"/>
              <a:t>‘</a:t>
            </a:r>
            <a:r>
              <a:rPr lang="ko-KR" altLang="en-US" dirty="0"/>
              <a:t>분석적 근사</a:t>
            </a:r>
            <a:r>
              <a:rPr lang="en-US" altLang="ko-KR" dirty="0"/>
              <a:t>’</a:t>
            </a:r>
            <a:r>
              <a:rPr lang="ko-KR" altLang="en-US" dirty="0"/>
              <a:t>를 사용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이진화로 야기된 근사 오차를 줄이는 방법 </a:t>
            </a:r>
            <a:endParaRPr lang="en-US" altLang="ko-KR" dirty="0"/>
          </a:p>
          <a:p>
            <a:r>
              <a:rPr lang="ko-KR" altLang="en-US" dirty="0"/>
              <a:t>이번 연구</a:t>
            </a:r>
            <a:r>
              <a:rPr lang="en-US" altLang="ko-KR" dirty="0"/>
              <a:t>: </a:t>
            </a:r>
            <a:r>
              <a:rPr lang="ko-KR" altLang="en-US" dirty="0"/>
              <a:t>역전파를 거친 </a:t>
            </a:r>
            <a:r>
              <a:rPr lang="en-US" altLang="ko-KR" dirty="0"/>
              <a:t>‘</a:t>
            </a:r>
            <a:r>
              <a:rPr lang="ko-KR" altLang="en-US" dirty="0"/>
              <a:t>차별적 학습</a:t>
            </a:r>
            <a:r>
              <a:rPr lang="en-US" altLang="ko-KR" dirty="0"/>
              <a:t>’</a:t>
            </a:r>
            <a:r>
              <a:rPr lang="ko-KR" altLang="en-US" dirty="0"/>
              <a:t>를 제시</a:t>
            </a:r>
            <a:endParaRPr lang="en-US" altLang="ko-KR" dirty="0"/>
          </a:p>
          <a:p>
            <a:pPr lvl="1"/>
            <a:r>
              <a:rPr lang="ko-KR" altLang="en-US" dirty="0"/>
              <a:t>손실 함수에 대한 </a:t>
            </a:r>
            <a:r>
              <a:rPr lang="en-US" altLang="ko-KR" dirty="0"/>
              <a:t>scale factor </a:t>
            </a:r>
            <a:r>
              <a:rPr lang="ko-KR" altLang="en-US" dirty="0"/>
              <a:t>최적화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손실 함수</a:t>
            </a:r>
            <a:r>
              <a:rPr lang="en-US" altLang="ko-KR" dirty="0"/>
              <a:t>: </a:t>
            </a:r>
            <a:r>
              <a:rPr lang="ko-KR" altLang="en-US" dirty="0"/>
              <a:t>딥러닝 모델이 예측한 값과 실제 값 사이의 차이를 측정하는 함수</a:t>
            </a:r>
            <a:endParaRPr lang="en-US" altLang="ko-KR" dirty="0"/>
          </a:p>
        </p:txBody>
      </p:sp>
      <p:pic>
        <p:nvPicPr>
          <p:cNvPr id="1026" name="Picture 2" descr="Loss and Cost Function in Machine Learning">
            <a:extLst>
              <a:ext uri="{FF2B5EF4-FFF2-40B4-BE49-F238E27FC236}">
                <a16:creationId xmlns:a16="http://schemas.microsoft.com/office/drawing/2014/main" id="{7242B684-0253-50E6-C026-2C0F6A4C0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469" y="4288771"/>
            <a:ext cx="4567518" cy="2569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555445-572A-32C6-E613-AAC0B4D2F08C}"/>
              </a:ext>
            </a:extLst>
          </p:cNvPr>
          <p:cNvSpPr txBox="1"/>
          <p:nvPr/>
        </p:nvSpPr>
        <p:spPr>
          <a:xfrm>
            <a:off x="3800583" y="4893613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loss</a:t>
            </a: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42F21-3070-04B4-EB8A-A85089729BE3}"/>
              </a:ext>
            </a:extLst>
          </p:cNvPr>
          <p:cNvSpPr txBox="1"/>
          <p:nvPr/>
        </p:nvSpPr>
        <p:spPr>
          <a:xfrm>
            <a:off x="4757025" y="6110185"/>
            <a:ext cx="11192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Parameter value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0732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4F22B-6922-BBF8-F0B0-92FBEAFBA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1. Intro</a:t>
            </a:r>
            <a:endParaRPr lang="ko-KR" altLang="en-US" sz="3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4CFECCA-624D-6B28-3B6C-B7ED60547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3647"/>
            <a:ext cx="10515600" cy="4823011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이전 연구</a:t>
            </a:r>
            <a:r>
              <a:rPr lang="en-US" altLang="ko-KR" dirty="0"/>
              <a:t>: </a:t>
            </a:r>
            <a:r>
              <a:rPr lang="ko-KR" altLang="en-US" dirty="0"/>
              <a:t>각 레이어마다 </a:t>
            </a:r>
            <a:r>
              <a:rPr lang="en-US" altLang="ko-KR" dirty="0"/>
              <a:t>‘</a:t>
            </a:r>
            <a:r>
              <a:rPr lang="ko-KR" altLang="en-US" dirty="0"/>
              <a:t>분석적 근사</a:t>
            </a:r>
            <a:r>
              <a:rPr lang="en-US" altLang="ko-KR" dirty="0"/>
              <a:t>’</a:t>
            </a:r>
            <a:r>
              <a:rPr lang="ko-KR" altLang="en-US" dirty="0"/>
              <a:t>를 사용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이진화로 야기된 근사 오차를 줄이는 방법 </a:t>
            </a:r>
            <a:endParaRPr lang="en-US" altLang="ko-KR" dirty="0"/>
          </a:p>
          <a:p>
            <a:r>
              <a:rPr lang="ko-KR" altLang="en-US" dirty="0"/>
              <a:t>이번 연구</a:t>
            </a:r>
            <a:r>
              <a:rPr lang="en-US" altLang="ko-KR" dirty="0"/>
              <a:t>: </a:t>
            </a:r>
            <a:r>
              <a:rPr lang="ko-KR" altLang="en-US" dirty="0"/>
              <a:t>역전파를 거친 </a:t>
            </a:r>
            <a:r>
              <a:rPr lang="en-US" altLang="ko-KR" dirty="0"/>
              <a:t>‘</a:t>
            </a:r>
            <a:r>
              <a:rPr lang="ko-KR" altLang="en-US" dirty="0"/>
              <a:t>차별적 학습</a:t>
            </a:r>
            <a:r>
              <a:rPr lang="en-US" altLang="ko-KR" dirty="0"/>
              <a:t>’</a:t>
            </a:r>
            <a:r>
              <a:rPr lang="ko-KR" altLang="en-US" dirty="0"/>
              <a:t>를 제시</a:t>
            </a:r>
            <a:endParaRPr lang="en-US" altLang="ko-KR" dirty="0"/>
          </a:p>
          <a:p>
            <a:pPr lvl="1"/>
            <a:r>
              <a:rPr lang="ko-KR" altLang="en-US" dirty="0"/>
              <a:t>손실 함수에 대한 </a:t>
            </a:r>
            <a:r>
              <a:rPr lang="en-US" altLang="ko-KR" dirty="0"/>
              <a:t>scale factor </a:t>
            </a:r>
            <a:r>
              <a:rPr lang="ko-KR" altLang="en-US" dirty="0"/>
              <a:t>최적화</a:t>
            </a:r>
            <a:endParaRPr lang="en-US" altLang="ko-KR" dirty="0"/>
          </a:p>
          <a:p>
            <a:pPr lvl="1"/>
            <a:r>
              <a:rPr lang="ko-KR" altLang="en-US" dirty="0"/>
              <a:t>또한 </a:t>
            </a:r>
            <a:r>
              <a:rPr lang="en-US" altLang="ko-KR" dirty="0"/>
              <a:t>computational budget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/>
              <a:t>그대로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Activation</a:t>
            </a:r>
            <a:r>
              <a:rPr lang="ko-KR" altLang="en-US" dirty="0"/>
              <a:t>과 </a:t>
            </a:r>
            <a:r>
              <a:rPr lang="en-US" altLang="ko-KR" dirty="0"/>
              <a:t>weight</a:t>
            </a:r>
            <a:r>
              <a:rPr lang="ko-KR" altLang="en-US" dirty="0"/>
              <a:t>를 </a:t>
            </a:r>
            <a:r>
              <a:rPr lang="ko-KR" altLang="en-US" dirty="0" err="1"/>
              <a:t>이진화할</a:t>
            </a:r>
            <a:r>
              <a:rPr lang="ko-KR" altLang="en-US" dirty="0"/>
              <a:t> 때 필요한 두 가지 </a:t>
            </a:r>
            <a:r>
              <a:rPr lang="en-US" altLang="ko-KR" dirty="0"/>
              <a:t>scale factor</a:t>
            </a:r>
            <a:r>
              <a:rPr lang="ko-KR" altLang="en-US" dirty="0"/>
              <a:t>를 </a:t>
            </a:r>
            <a:r>
              <a:rPr lang="en-US" altLang="ko-KR" dirty="0"/>
              <a:t>    fuse</a:t>
            </a:r>
            <a:r>
              <a:rPr lang="ko-KR" altLang="en-US" dirty="0"/>
              <a:t>해 하나의 </a:t>
            </a:r>
            <a:r>
              <a:rPr lang="en-US" altLang="ko-KR" dirty="0"/>
              <a:t>factor</a:t>
            </a:r>
            <a:r>
              <a:rPr lang="ko-KR" altLang="en-US" dirty="0"/>
              <a:t>로 계산하는 방법 제시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 </a:t>
            </a:r>
            <a:r>
              <a:rPr lang="en-US" altLang="ko-KR" dirty="0"/>
              <a:t>factor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다양한 형태 검토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ResNet-18</a:t>
            </a:r>
            <a:r>
              <a:rPr lang="ko-KR" altLang="en-US" dirty="0"/>
              <a:t>로</a:t>
            </a:r>
            <a:r>
              <a:rPr lang="en-US" altLang="ko-KR" dirty="0"/>
              <a:t> ImageNet classification</a:t>
            </a:r>
            <a:r>
              <a:rPr lang="ko-KR" altLang="en-US" dirty="0"/>
              <a:t> 했을 때 </a:t>
            </a:r>
            <a:r>
              <a:rPr lang="en-US" altLang="ko-KR" dirty="0"/>
              <a:t>6% </a:t>
            </a:r>
            <a:r>
              <a:rPr lang="ko-KR" altLang="en-US" dirty="0"/>
              <a:t>정확도 증가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67182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4F22B-6922-BBF8-F0B0-92FBEAFBA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1. Background</a:t>
            </a:r>
            <a:endParaRPr lang="ko-KR" altLang="en-US" sz="3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D2BF8D2-E67F-3AE8-9073-51A7936E6F34}"/>
                  </a:ext>
                </a:extLst>
              </p:cNvPr>
              <p:cNvSpPr txBox="1"/>
              <p:nvPr/>
            </p:nvSpPr>
            <p:spPr>
              <a:xfrm>
                <a:off x="442704" y="1446236"/>
                <a:ext cx="4355869" cy="6178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ko-KR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ⅈ</m:t>
                      </m:r>
                      <m:r>
                        <a:rPr lang="ko-KR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𝑔𝑛</m:t>
                      </m:r>
                      <m:d>
                        <m:dPr>
                          <m:ctrlPr>
                            <a:rPr lang="ko-KR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ko-KR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ko-KR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ko-KR" alt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≤0</m:t>
                                </m:r>
                              </m:e>
                            </m:mr>
                            <m:mr>
                              <m:e>
                                <m:r>
                                  <a:rPr lang="ko-KR" alt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D2BF8D2-E67F-3AE8-9073-51A7936E6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04" y="1446236"/>
                <a:ext cx="4355869" cy="6178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11625C79-56E4-CC83-43A3-0FCA650F1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872" y="2936034"/>
            <a:ext cx="6776256" cy="15388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68E880E-20A0-8CB6-43D3-FD9FD97243C3}"/>
              </a:ext>
            </a:extLst>
          </p:cNvPr>
          <p:cNvSpPr txBox="1"/>
          <p:nvPr/>
        </p:nvSpPr>
        <p:spPr>
          <a:xfrm>
            <a:off x="2988781" y="3669693"/>
            <a:ext cx="705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input</a:t>
            </a:r>
          </a:p>
          <a:p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4DB428-1AF5-9753-6478-C9BB4625E05D}"/>
              </a:ext>
            </a:extLst>
          </p:cNvPr>
          <p:cNvSpPr txBox="1"/>
          <p:nvPr/>
        </p:nvSpPr>
        <p:spPr>
          <a:xfrm>
            <a:off x="3694423" y="3668130"/>
            <a:ext cx="888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weight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37E306-F0D8-6D3C-8F20-F54C47B87286}"/>
              </a:ext>
            </a:extLst>
          </p:cNvPr>
          <p:cNvSpPr txBox="1"/>
          <p:nvPr/>
        </p:nvSpPr>
        <p:spPr>
          <a:xfrm>
            <a:off x="2110593" y="2751239"/>
            <a:ext cx="2687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Real-valued convolution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A7B38B-7E98-07C1-F1F2-1189A75626F7}"/>
              </a:ext>
            </a:extLst>
          </p:cNvPr>
          <p:cNvSpPr txBox="1"/>
          <p:nvPr/>
        </p:nvSpPr>
        <p:spPr>
          <a:xfrm>
            <a:off x="5512574" y="2751239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Bitwise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41A854-9A1A-8B30-F44A-AE203406C55B}"/>
              </a:ext>
            </a:extLst>
          </p:cNvPr>
          <p:cNvSpPr txBox="1"/>
          <p:nvPr/>
        </p:nvSpPr>
        <p:spPr>
          <a:xfrm>
            <a:off x="7180681" y="2751239"/>
            <a:ext cx="3105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Element-wise multiplication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E9E2A7-51C4-BA18-E8D3-9A0653ADE0DF}"/>
                  </a:ext>
                </a:extLst>
              </p:cNvPr>
              <p:cNvSpPr txBox="1"/>
              <p:nvPr/>
            </p:nvSpPr>
            <p:spPr>
              <a:xfrm>
                <a:off x="1128739" y="4793903"/>
                <a:ext cx="10675883" cy="5484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ko-KR" altLang="en-US" sz="2400" i="1" smtClean="0">
                            <a:latin typeface="Cambria Math" panose="02040503050406030204" pitchFamily="18" charset="0"/>
                          </a:rPr>
                          <m:t>는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𝑤𝑒𝑖𝑔h𝑡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𝑠𝑐𝑎𝑙𝑖𝑛𝑔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𝑓𝑎𝑐𝑡𝑜𝑟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ko-KR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ko-KR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ko-KR" altLang="en-US" sz="24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ko-KR" alt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:,:,</m:t>
                                </m:r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</m:d>
                          </m:e>
                          <m:sub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ko-KR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ko-KR" sz="2400" dirty="0">
                    <a:solidFill>
                      <a:schemeClr val="tx1"/>
                    </a:solidFill>
                  </a:rPr>
                  <a:t>, </a:t>
                </a:r>
                <a:r>
                  <a:rPr lang="en-US" altLang="ko-KR" sz="2400" dirty="0" err="1">
                    <a:solidFill>
                      <a:schemeClr val="tx1"/>
                    </a:solidFill>
                  </a:rPr>
                  <a:t>i</a:t>
                </a:r>
                <a:r>
                  <a:rPr lang="en-US" altLang="ko-KR" sz="2400" dirty="0">
                    <a:solidFill>
                      <a:schemeClr val="tx1"/>
                    </a:solidFill>
                  </a:rPr>
                  <a:t> = {1,2,… </a:t>
                </a:r>
                <a:r>
                  <a:rPr lang="en-US" altLang="ko-KR" sz="2400" dirty="0"/>
                  <a:t>,o}, n = c * w * h</a:t>
                </a:r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E9E2A7-51C4-BA18-E8D3-9A0653ADE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739" y="4793903"/>
                <a:ext cx="10675883" cy="548420"/>
              </a:xfrm>
              <a:prstGeom prst="rect">
                <a:avLst/>
              </a:prstGeom>
              <a:blipFill>
                <a:blip r:embed="rId4"/>
                <a:stretch>
                  <a:fillRect b="-2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92B77EB-5A62-565F-0CC1-90DF0AB0B4CB}"/>
                  </a:ext>
                </a:extLst>
              </p:cNvPr>
              <p:cNvSpPr txBox="1"/>
              <p:nvPr/>
            </p:nvSpPr>
            <p:spPr>
              <a:xfrm>
                <a:off x="1030145" y="5514182"/>
                <a:ext cx="10131710" cy="9781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ko-KR" altLang="en-US" sz="2400" i="1">
                        <a:latin typeface="Cambria Math" panose="02040503050406030204" pitchFamily="18" charset="0"/>
                      </a:rPr>
                      <m:t>는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𝑎𝑐𝑡𝑖𝑣𝑎𝑡𝑖𝑜𝑛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𝑠𝑐𝑎𝑙𝑖𝑛𝑔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𝑓𝑎𝑐𝑡𝑜𝑟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ko-KR" alt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ko-KR" alt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grow m:val="on"/>
                            <m:subHide m:val="on"/>
                            <m:supHide m:val="on"/>
                            <m:ctrlPr>
                              <a:rPr lang="ko-KR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sz="2400" i="1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,: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num>
                      <m:den>
                        <m:r>
                          <a:rPr lang="ko-KR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</m:oMath>
                </a14:m>
                <a:r>
                  <a:rPr lang="ko-KR" alt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2400" dirty="0"/>
                  <a:t>,</a:t>
                </a:r>
                <a:r>
                  <a:rPr lang="ko-KR" altLang="en-US" sz="2400" dirty="0">
                    <a:solidFill>
                      <a:schemeClr val="tx1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ko-KR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∀ⅈ</m:t>
                    </m:r>
                    <m:r>
                      <a:rPr lang="ko-KR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ko-KR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ko-KR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ko-KR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ko-KR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ko-KR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ko-KR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ko-KR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altLang="ko-KR" sz="24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400" dirty="0"/>
                  <a:t>= </a:t>
                </a:r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ko-KR" sz="2400" dirty="0"/>
                  <a:t> ∗</a:t>
                </a:r>
                <a:r>
                  <a:rPr lang="ko-KR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sz="2400" dirty="0"/>
                  <a:t> </a:t>
                </a:r>
                <a:endParaRPr lang="ko-KR" altLang="en-US" sz="2400" dirty="0">
                  <a:solidFill>
                    <a:schemeClr val="tx1"/>
                  </a:solidFill>
                </a:endParaRPr>
              </a:p>
              <a:p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92B77EB-5A62-565F-0CC1-90DF0AB0B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145" y="5514182"/>
                <a:ext cx="10131710" cy="9781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2253925-3933-288D-E66C-D8D178EB2E0D}"/>
              </a:ext>
            </a:extLst>
          </p:cNvPr>
          <p:cNvCxnSpPr>
            <a:cxnSpLocks/>
          </p:cNvCxnSpPr>
          <p:nvPr/>
        </p:nvCxnSpPr>
        <p:spPr>
          <a:xfrm flipH="1">
            <a:off x="6096000" y="3668130"/>
            <a:ext cx="2065020" cy="99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2D8DBFE-CC1D-C353-DED0-3EE981ABAED9}"/>
              </a:ext>
            </a:extLst>
          </p:cNvPr>
          <p:cNvSpPr txBox="1"/>
          <p:nvPr/>
        </p:nvSpPr>
        <p:spPr>
          <a:xfrm>
            <a:off x="5205248" y="6212379"/>
            <a:ext cx="178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중복 연산 감소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A6E69C8-A3DC-7C84-8A8E-2B8F6588D931}"/>
                  </a:ext>
                </a:extLst>
              </p:cNvPr>
              <p:cNvSpPr txBox="1"/>
              <p:nvPr/>
            </p:nvSpPr>
            <p:spPr>
              <a:xfrm>
                <a:off x="7180681" y="6201004"/>
                <a:ext cx="2799769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altLang="ko-KR" dirty="0">
                    <a:solidFill>
                      <a:schemeClr val="accent1"/>
                    </a:solidFill>
                  </a:rPr>
                  <a:t>a 2D filter </a:t>
                </a:r>
                <a:r>
                  <a:rPr lang="ko-KR" altLang="pt-BR" dirty="0">
                    <a:solidFill>
                      <a:schemeClr val="accent1"/>
                    </a:solidFill>
                  </a:rPr>
                  <a:t>𝑘</a:t>
                </a:r>
                <a:r>
                  <a:rPr lang="pt-BR" altLang="ko-KR" dirty="0">
                    <a:solidFill>
                      <a:schemeClr val="accent1"/>
                    </a:solidFill>
                  </a:rPr>
                  <a:t> 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A6E69C8-A3DC-7C84-8A8E-2B8F6588D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681" y="6201004"/>
                <a:ext cx="2799769" cy="374270"/>
              </a:xfrm>
              <a:prstGeom prst="rect">
                <a:avLst/>
              </a:prstGeom>
              <a:blipFill>
                <a:blip r:embed="rId6"/>
                <a:stretch>
                  <a:fillRect l="-1961" t="-9677" b="-258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8414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4F22B-6922-BBF8-F0B0-92FBEAFBA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1. Background</a:t>
            </a:r>
            <a:endParaRPr lang="ko-KR" altLang="en-US" sz="3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1625C79-56E4-CC83-43A3-0FCA650F1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701" y="1343818"/>
            <a:ext cx="6776256" cy="15388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BB0E72-B75A-2AE2-2E7A-1129F13E3713}"/>
              </a:ext>
            </a:extLst>
          </p:cNvPr>
          <p:cNvSpPr txBox="1"/>
          <p:nvPr/>
        </p:nvSpPr>
        <p:spPr>
          <a:xfrm>
            <a:off x="1228589" y="2707265"/>
            <a:ext cx="102083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K</a:t>
            </a:r>
            <a:r>
              <a:rPr lang="ko-KR" altLang="en-US" sz="2400" dirty="0"/>
              <a:t>라는 </a:t>
            </a:r>
            <a:r>
              <a:rPr lang="en-US" altLang="ko-KR" sz="2400" dirty="0"/>
              <a:t>activation</a:t>
            </a:r>
            <a:r>
              <a:rPr lang="ko-KR" altLang="en-US" sz="2400" dirty="0"/>
              <a:t> </a:t>
            </a:r>
            <a:r>
              <a:rPr lang="en-US" altLang="ko-KR" sz="2400" dirty="0"/>
              <a:t>scaling factor</a:t>
            </a:r>
            <a:r>
              <a:rPr lang="ko-KR" altLang="en-US" sz="2400" dirty="0"/>
              <a:t>는</a:t>
            </a:r>
            <a:r>
              <a:rPr lang="en-US" altLang="ko-KR" sz="2400" dirty="0"/>
              <a:t> </a:t>
            </a:r>
            <a:r>
              <a:rPr lang="ko-KR" altLang="en-US" sz="2400" dirty="0"/>
              <a:t>매 </a:t>
            </a:r>
            <a:r>
              <a:rPr lang="en-US" altLang="ko-KR" sz="2400" dirty="0"/>
              <a:t>forward pass </a:t>
            </a:r>
            <a:r>
              <a:rPr lang="ko-KR" altLang="en-US" sz="2400" dirty="0"/>
              <a:t>마다 재계산</a:t>
            </a:r>
            <a:r>
              <a:rPr lang="en-US" altLang="ko-KR" sz="2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2400" dirty="0"/>
              <a:t>비싸다</a:t>
            </a:r>
            <a:r>
              <a:rPr lang="en-US" altLang="ko-KR" sz="2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2400" dirty="0"/>
              <a:t>보통 </a:t>
            </a:r>
            <a:r>
              <a:rPr lang="en-US" altLang="ko-KR" sz="2400" dirty="0"/>
              <a:t>accuracy</a:t>
            </a:r>
            <a:r>
              <a:rPr lang="ko-KR" altLang="en-US" sz="2400" dirty="0"/>
              <a:t>를 포기하고 </a:t>
            </a:r>
            <a:r>
              <a:rPr lang="ko-KR" altLang="en-US" sz="2400" dirty="0" err="1"/>
              <a:t>드랍한다</a:t>
            </a:r>
            <a:r>
              <a:rPr lang="en-US" altLang="ko-KR" sz="2400" dirty="0"/>
              <a:t>. 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2400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l-GR" altLang="ko-KR" sz="2400" dirty="0"/>
              <a:t>α</a:t>
            </a:r>
            <a:r>
              <a:rPr lang="ko-KR" altLang="en-US" sz="2400" dirty="0"/>
              <a:t>와 </a:t>
            </a:r>
            <a:r>
              <a:rPr lang="en-US" altLang="ko-KR" sz="2400" dirty="0"/>
              <a:t>K </a:t>
            </a:r>
            <a:r>
              <a:rPr lang="ko-KR" altLang="en-US" sz="2400" dirty="0"/>
              <a:t>를 </a:t>
            </a:r>
            <a:r>
              <a:rPr lang="el-GR" altLang="ko-KR" sz="2400" dirty="0"/>
              <a:t>Γ</a:t>
            </a:r>
            <a:r>
              <a:rPr lang="ko-KR" altLang="en-US" sz="2400" dirty="0"/>
              <a:t>라는 하나의 </a:t>
            </a:r>
            <a:r>
              <a:rPr lang="en-US" altLang="ko-KR" sz="2400" dirty="0"/>
              <a:t>factor</a:t>
            </a:r>
            <a:r>
              <a:rPr lang="ko-KR" altLang="en-US" sz="2400" dirty="0"/>
              <a:t>로 합치는데 </a:t>
            </a:r>
            <a:r>
              <a:rPr lang="en-US" altLang="ko-KR" sz="2400" dirty="0"/>
              <a:t>forward</a:t>
            </a:r>
            <a:r>
              <a:rPr lang="ko-KR" altLang="en-US" sz="2400" dirty="0"/>
              <a:t>가 아닌 </a:t>
            </a:r>
            <a:r>
              <a:rPr lang="ko-KR" altLang="en-US" sz="2400" dirty="0" err="1"/>
              <a:t>역전파</a:t>
            </a:r>
            <a:r>
              <a:rPr lang="ko-KR" altLang="en-US" sz="2400" dirty="0"/>
              <a:t> 때 계산</a:t>
            </a:r>
            <a:r>
              <a:rPr lang="en-US" altLang="ko-KR" sz="2400" dirty="0"/>
              <a:t>.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83499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726CE33B-213B-4149-A8A7-CF822567C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096" y="2040323"/>
            <a:ext cx="8570598" cy="37152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B4F22B-6922-BBF8-F0B0-92FBEAFBA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2. Method</a:t>
            </a:r>
            <a:endParaRPr lang="ko-KR" altLang="en-US" sz="3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96BE26-6421-1392-76EF-A93AF4B8E773}"/>
              </a:ext>
            </a:extLst>
          </p:cNvPr>
          <p:cNvSpPr txBox="1"/>
          <p:nvPr/>
        </p:nvSpPr>
        <p:spPr>
          <a:xfrm>
            <a:off x="762992" y="2197754"/>
            <a:ext cx="2030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1. Per input channel</a:t>
            </a:r>
          </a:p>
          <a:p>
            <a:r>
              <a:rPr lang="en-US" altLang="ko-KR" sz="1600" dirty="0">
                <a:solidFill>
                  <a:schemeClr val="accent1"/>
                </a:solidFill>
              </a:rPr>
              <a:t>(like batch norm)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ACFF71-8452-976E-37A5-666465B0005B}"/>
              </a:ext>
            </a:extLst>
          </p:cNvPr>
          <p:cNvSpPr txBox="1"/>
          <p:nvPr/>
        </p:nvSpPr>
        <p:spPr>
          <a:xfrm>
            <a:off x="762992" y="3012068"/>
            <a:ext cx="25091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2. Spatial </a:t>
            </a:r>
            <a:r>
              <a:rPr lang="ko-KR" altLang="en-US" sz="1600" dirty="0">
                <a:solidFill>
                  <a:schemeClr val="accent1"/>
                </a:solidFill>
              </a:rPr>
              <a:t>정보 누락 극복</a:t>
            </a:r>
            <a:endParaRPr lang="en-US" altLang="ko-KR" sz="1600" dirty="0">
              <a:solidFill>
                <a:schemeClr val="accent1"/>
              </a:solidFill>
            </a:endParaRPr>
          </a:p>
          <a:p>
            <a:r>
              <a:rPr lang="en-US" altLang="ko-KR" sz="1600">
                <a:solidFill>
                  <a:schemeClr val="accent1"/>
                </a:solidFill>
              </a:rPr>
              <a:t>Dense </a:t>
            </a:r>
            <a:r>
              <a:rPr lang="en-US" altLang="ko-KR" sz="1600" dirty="0">
                <a:solidFill>
                  <a:schemeClr val="accent1"/>
                </a:solidFill>
              </a:rPr>
              <a:t>scaling: </a:t>
            </a:r>
            <a:r>
              <a:rPr lang="ko-KR" altLang="en-US" sz="1600" dirty="0">
                <a:solidFill>
                  <a:schemeClr val="accent1"/>
                </a:solidFill>
              </a:rPr>
              <a:t>하나의 아웃풋 픽셀 당 하나의 </a:t>
            </a:r>
            <a:r>
              <a:rPr lang="en-US" altLang="ko-KR" sz="1600" dirty="0">
                <a:solidFill>
                  <a:schemeClr val="accent1"/>
                </a:solidFill>
              </a:rPr>
              <a:t>value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EB9E40-37EE-23C8-E8F7-8696EA4A1C2A}"/>
              </a:ext>
            </a:extLst>
          </p:cNvPr>
          <p:cNvSpPr txBox="1"/>
          <p:nvPr/>
        </p:nvSpPr>
        <p:spPr>
          <a:xfrm>
            <a:off x="762992" y="4072604"/>
            <a:ext cx="27671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3. </a:t>
            </a:r>
            <a:r>
              <a:rPr lang="ko-KR" altLang="en-US" sz="1600" dirty="0">
                <a:solidFill>
                  <a:schemeClr val="accent1"/>
                </a:solidFill>
              </a:rPr>
              <a:t>외적</a:t>
            </a:r>
            <a:r>
              <a:rPr lang="en-US" altLang="ko-KR" sz="1600" dirty="0">
                <a:solidFill>
                  <a:schemeClr val="accent1"/>
                </a:solidFill>
              </a:rPr>
              <a:t>.</a:t>
            </a:r>
            <a:r>
              <a:rPr lang="el-GR" altLang="ko-KR" sz="1600" dirty="0">
                <a:solidFill>
                  <a:schemeClr val="accent1"/>
                </a:solidFill>
              </a:rPr>
              <a:t> α</a:t>
            </a:r>
            <a:r>
              <a:rPr lang="ko-KR" altLang="en-US" sz="1600" dirty="0">
                <a:solidFill>
                  <a:schemeClr val="accent1"/>
                </a:solidFill>
              </a:rPr>
              <a:t>는 아웃풋 채널 정보</a:t>
            </a:r>
            <a:r>
              <a:rPr lang="en-US" altLang="ko-KR" sz="1600" dirty="0">
                <a:solidFill>
                  <a:schemeClr val="accent1"/>
                </a:solidFill>
              </a:rPr>
              <a:t>, </a:t>
            </a:r>
          </a:p>
          <a:p>
            <a:r>
              <a:rPr lang="el-GR" altLang="ko-KR" sz="1600" dirty="0">
                <a:solidFill>
                  <a:schemeClr val="accent1"/>
                </a:solidFill>
              </a:rPr>
              <a:t>β</a:t>
            </a:r>
            <a:r>
              <a:rPr lang="ko-KR" altLang="en-US" sz="1600" dirty="0">
                <a:solidFill>
                  <a:schemeClr val="accent1"/>
                </a:solidFill>
              </a:rPr>
              <a:t>는 </a:t>
            </a:r>
            <a:r>
              <a:rPr lang="en-US" altLang="ko-KR" sz="1600" dirty="0">
                <a:solidFill>
                  <a:schemeClr val="accent1"/>
                </a:solidFill>
              </a:rPr>
              <a:t>spatial   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DCB466-DDF6-CE89-ABB8-3E6FCE8BADC0}"/>
              </a:ext>
            </a:extLst>
          </p:cNvPr>
          <p:cNvSpPr txBox="1"/>
          <p:nvPr/>
        </p:nvSpPr>
        <p:spPr>
          <a:xfrm>
            <a:off x="762992" y="4886919"/>
            <a:ext cx="1882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4. c, h, w </a:t>
            </a:r>
            <a:r>
              <a:rPr lang="ko-KR" altLang="en-US" sz="1600" dirty="0">
                <a:solidFill>
                  <a:schemeClr val="accent1"/>
                </a:solidFill>
              </a:rPr>
              <a:t>다 따로</a:t>
            </a:r>
            <a:r>
              <a:rPr lang="en-US" altLang="ko-KR" sz="1600" dirty="0">
                <a:solidFill>
                  <a:schemeClr val="accent1"/>
                </a:solidFill>
              </a:rPr>
              <a:t>.  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7E9C020-5E8E-232A-6F9E-60EF45A44E88}"/>
              </a:ext>
            </a:extLst>
          </p:cNvPr>
          <p:cNvCxnSpPr/>
          <p:nvPr/>
        </p:nvCxnSpPr>
        <p:spPr>
          <a:xfrm>
            <a:off x="3742268" y="5469468"/>
            <a:ext cx="303106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CA7118C-8E09-45D4-2FB7-9A47A69F8E74}"/>
              </a:ext>
            </a:extLst>
          </p:cNvPr>
          <p:cNvCxnSpPr/>
          <p:nvPr/>
        </p:nvCxnSpPr>
        <p:spPr>
          <a:xfrm>
            <a:off x="7975602" y="5191608"/>
            <a:ext cx="303106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C1709D9-AC8C-4B23-E01E-8504CADA1C3D}"/>
              </a:ext>
            </a:extLst>
          </p:cNvPr>
          <p:cNvSpPr txBox="1"/>
          <p:nvPr/>
        </p:nvSpPr>
        <p:spPr>
          <a:xfrm>
            <a:off x="1379095" y="935205"/>
            <a:ext cx="3752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Empirical performance analysis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64407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4F22B-6922-BBF8-F0B0-92FBEAFBA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2. Method</a:t>
            </a:r>
            <a:endParaRPr lang="ko-KR" altLang="en-US" sz="3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1709D9-AC8C-4B23-E01E-8504CADA1C3D}"/>
              </a:ext>
            </a:extLst>
          </p:cNvPr>
          <p:cNvSpPr txBox="1"/>
          <p:nvPr/>
        </p:nvSpPr>
        <p:spPr>
          <a:xfrm>
            <a:off x="1379095" y="935205"/>
            <a:ext cx="3752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Empirical performance analysis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7B6435-E7B4-F683-AB62-9996AB0FF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38" y="2462861"/>
            <a:ext cx="6278339" cy="28444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2C6AC42-58B9-D0CF-5DA4-AEBF2E1B3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796" y="2774912"/>
            <a:ext cx="5985266" cy="251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220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4F22B-6922-BBF8-F0B0-92FBEAFBA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2. Method</a:t>
            </a:r>
            <a:endParaRPr lang="ko-KR" altLang="en-US" sz="3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B65991-5E56-2A70-D78B-57ABF79AFD8F}"/>
                  </a:ext>
                </a:extLst>
              </p:cNvPr>
              <p:cNvSpPr txBox="1"/>
              <p:nvPr/>
            </p:nvSpPr>
            <p:spPr>
              <a:xfrm>
                <a:off x="2049361" y="2578799"/>
                <a:ext cx="8864221" cy="21312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𝑋𝑁𝑂𝑅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64∗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+2∗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altLang="ko-KR" sz="2800" b="0" i="1" dirty="0">
                  <a:latin typeface="Cambria Math" panose="02040503050406030204" pitchFamily="18" charset="0"/>
                </a:endParaRPr>
              </a:p>
              <a:p>
                <a:endParaRPr lang="en-US" altLang="ko-KR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64 ∗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num>
                        <m:den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+2+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B65991-5E56-2A70-D78B-57ABF79AF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361" y="2578799"/>
                <a:ext cx="8864221" cy="21312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4A3AA01-CCFE-C45C-6C57-469B00354DC5}"/>
                  </a:ext>
                </a:extLst>
              </p:cNvPr>
              <p:cNvSpPr txBox="1"/>
              <p:nvPr/>
            </p:nvSpPr>
            <p:spPr>
              <a:xfrm>
                <a:off x="2421151" y="1726921"/>
                <a:ext cx="70829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2800" b="0" dirty="0"/>
                  <a:t>Total # of op: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4A3AA01-CCFE-C45C-6C57-469B00354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1151" y="1726921"/>
                <a:ext cx="7082965" cy="430887"/>
              </a:xfrm>
              <a:prstGeom prst="rect">
                <a:avLst/>
              </a:prstGeom>
              <a:blipFill>
                <a:blip r:embed="rId4"/>
                <a:stretch>
                  <a:fillRect l="-3012" t="-25352" b="-492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3423C60B-21B8-4BE8-4CEE-2770AC90CE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2190" y="5131079"/>
            <a:ext cx="4647619" cy="161857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AD1F847-5955-2C3B-7F28-0183EBBE9240}"/>
              </a:ext>
            </a:extLst>
          </p:cNvPr>
          <p:cNvSpPr txBox="1"/>
          <p:nvPr/>
        </p:nvSpPr>
        <p:spPr>
          <a:xfrm>
            <a:off x="1379095" y="935205"/>
            <a:ext cx="3717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Efficiency Analysis - Speed up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87128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KoPub돋움체 Medium"/>
        <a:ea typeface="KoPub돋움체 Medium"/>
        <a:cs typeface=""/>
      </a:majorFont>
      <a:minorFont>
        <a:latin typeface="KoPub돋움체 Medium"/>
        <a:ea typeface="KoPub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465</Words>
  <Application>Microsoft Office PowerPoint</Application>
  <PresentationFormat>와이드스크린</PresentationFormat>
  <Paragraphs>77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KoPub돋움체 Medium</vt:lpstr>
      <vt:lpstr>맑은 고딕</vt:lpstr>
      <vt:lpstr>Arial</vt:lpstr>
      <vt:lpstr>Cambria Math</vt:lpstr>
      <vt:lpstr>Wingdings</vt:lpstr>
      <vt:lpstr>Office 테마</vt:lpstr>
      <vt:lpstr>PowerPoint 프레젠테이션</vt:lpstr>
      <vt:lpstr>1. Intro</vt:lpstr>
      <vt:lpstr>1. Intro</vt:lpstr>
      <vt:lpstr>1. Intro</vt:lpstr>
      <vt:lpstr>1. Background</vt:lpstr>
      <vt:lpstr>1. Background</vt:lpstr>
      <vt:lpstr>2. Method</vt:lpstr>
      <vt:lpstr>2. Method</vt:lpstr>
      <vt:lpstr>2. Method</vt:lpstr>
      <vt:lpstr>3.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수현 이</dc:creator>
  <cp:lastModifiedBy>SamSung</cp:lastModifiedBy>
  <cp:revision>20</cp:revision>
  <dcterms:created xsi:type="dcterms:W3CDTF">2024-01-20T13:16:05Z</dcterms:created>
  <dcterms:modified xsi:type="dcterms:W3CDTF">2024-07-08T03:16:10Z</dcterms:modified>
</cp:coreProperties>
</file>