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  <p:sldMasterId id="2147483835" r:id="rId2"/>
  </p:sldMasterIdLst>
  <p:sldIdLst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A085"/>
    <a:srgbClr val="1AB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450" y="-50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86" y="4784616"/>
            <a:ext cx="6767898" cy="177652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9750" y="2276114"/>
            <a:ext cx="6120000" cy="837628"/>
          </a:xfrm>
        </p:spPr>
        <p:txBody>
          <a:bodyPr tIns="0" bIns="72000" anchor="b">
            <a:noAutofit/>
          </a:bodyPr>
          <a:lstStyle>
            <a:lvl1pPr>
              <a:lnSpc>
                <a:spcPct val="110000"/>
              </a:lnSpc>
              <a:defRPr b="0"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pic>
        <p:nvPicPr>
          <p:cNvPr id="5" name="Bild 1" descr="Neues-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7" name="RbLeanShape Left Angle 11"/>
          <p:cNvSpPr/>
          <p:nvPr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750" y="3358515"/>
            <a:ext cx="6120000" cy="1727621"/>
          </a:xfrm>
        </p:spPr>
        <p:txBody>
          <a:bodyPr t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Untertitel durch Klicken bearbeiten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-Profil-One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20"/>
          <p:cNvSpPr>
            <a:spLocks noGrp="1"/>
          </p:cNvSpPr>
          <p:nvPr>
            <p:ph type="body" sz="quarter" idx="49"/>
          </p:nvPr>
        </p:nvSpPr>
        <p:spPr>
          <a:xfrm>
            <a:off x="4643438" y="1790068"/>
            <a:ext cx="4248000" cy="4518657"/>
          </a:xfrm>
          <a:prstGeom prst="rect">
            <a:avLst/>
          </a:prstGeo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ct val="80000"/>
              <a:defRPr sz="1100"/>
            </a:lvl1pPr>
            <a:lvl2pPr marL="288000" marR="0" indent="-1440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 3" panose="05040102010807070707" pitchFamily="18" charset="2"/>
              <a:buChar char=""/>
              <a:tabLst/>
              <a:defRPr sz="1100"/>
            </a:lvl2pPr>
            <a:lvl3pPr marL="432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defRPr sz="1000"/>
            </a:lvl3pPr>
            <a:lvl4pPr marL="576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defRPr sz="1000"/>
            </a:lvl4pPr>
            <a:lvl5pPr marL="720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8" name="Bildplatzhalter 57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249124" y="1196975"/>
            <a:ext cx="1341756" cy="183600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algn="ctr">
              <a:buNone/>
              <a:defRPr sz="1100"/>
            </a:lvl1pPr>
          </a:lstStyle>
          <a:p>
            <a:r>
              <a:rPr lang="de-DE" dirty="0" smtClean="0"/>
              <a:t>Foto einfügen</a:t>
            </a:r>
            <a:endParaRPr lang="de-DE" dirty="0"/>
          </a:p>
        </p:txBody>
      </p:sp>
      <p:sp>
        <p:nvSpPr>
          <p:cNvPr id="30" name="Textplatzhalter 29"/>
          <p:cNvSpPr>
            <a:spLocks noGrp="1"/>
          </p:cNvSpPr>
          <p:nvPr>
            <p:ph type="body" sz="quarter" idx="38" hasCustomPrompt="1"/>
          </p:nvPr>
        </p:nvSpPr>
        <p:spPr>
          <a:xfrm>
            <a:off x="1691093" y="2066491"/>
            <a:ext cx="2808000" cy="972000"/>
          </a:xfrm>
          <a:prstGeom prst="rect">
            <a:avLst/>
          </a:prstGeom>
        </p:spPr>
        <p:txBody>
          <a:bodyPr lIns="0" rIns="0"/>
          <a:lstStyle>
            <a:lvl1pPr marL="144000" indent="-144000">
              <a:lnSpc>
                <a:spcPct val="100000"/>
              </a:lnSpc>
              <a:spcBef>
                <a:spcPts val="200"/>
              </a:spcBef>
              <a:buSzPct val="80000"/>
              <a:buFont typeface="Wingdings" panose="05000000000000000000" pitchFamily="2" charset="2"/>
              <a:buChar char="n"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(max. 4 Zeilen)</a:t>
            </a:r>
          </a:p>
          <a:p>
            <a:pPr lvl="0"/>
            <a:r>
              <a:rPr lang="de-DE" dirty="0" smtClean="0"/>
              <a:t>2</a:t>
            </a:r>
          </a:p>
          <a:p>
            <a:pPr lvl="0"/>
            <a:r>
              <a:rPr lang="de-DE" dirty="0" smtClean="0"/>
              <a:t>3</a:t>
            </a:r>
          </a:p>
          <a:p>
            <a:pPr lvl="0"/>
            <a:r>
              <a:rPr lang="de-DE" dirty="0" smtClean="0"/>
              <a:t>4</a:t>
            </a:r>
          </a:p>
        </p:txBody>
      </p:sp>
      <p:sp>
        <p:nvSpPr>
          <p:cNvPr id="39" name="Textplatzhalter 29"/>
          <p:cNvSpPr>
            <a:spLocks noGrp="1"/>
          </p:cNvSpPr>
          <p:nvPr>
            <p:ph type="body" sz="quarter" idx="39" hasCustomPrompt="1"/>
          </p:nvPr>
        </p:nvSpPr>
        <p:spPr>
          <a:xfrm>
            <a:off x="249123" y="3381780"/>
            <a:ext cx="4246088" cy="1284767"/>
          </a:xfrm>
          <a:prstGeom prst="rect">
            <a:avLst/>
          </a:prstGeom>
        </p:spPr>
        <p:txBody>
          <a:bodyPr lIns="0" rIns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Arial" pitchFamily="34" charset="0"/>
              <a:buNone/>
              <a:tabLst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MM/YYYY – MM/YYYY	Studium der Informatik</a:t>
            </a:r>
          </a:p>
          <a:p>
            <a:pPr lvl="0"/>
            <a:r>
              <a:rPr lang="de-DE" dirty="0" smtClean="0"/>
              <a:t>MM/YYYY – MM/YYYY	vorheriger Arbeitgeber</a:t>
            </a:r>
          </a:p>
          <a:p>
            <a:pPr lvl="0"/>
            <a:r>
              <a:rPr lang="de-DE" dirty="0" smtClean="0"/>
              <a:t>MM/YYYY – MM/YYYY	vorheriger Arbeitgeber</a:t>
            </a:r>
          </a:p>
          <a:p>
            <a:pPr lvl="0"/>
            <a:r>
              <a:rPr lang="de-DE" dirty="0" smtClean="0"/>
              <a:t>Seit MM/YYYY	iteratec GmbH</a:t>
            </a:r>
          </a:p>
        </p:txBody>
      </p:sp>
      <p:sp>
        <p:nvSpPr>
          <p:cNvPr id="16" name="Textplatzhalter 29"/>
          <p:cNvSpPr>
            <a:spLocks noGrp="1"/>
          </p:cNvSpPr>
          <p:nvPr>
            <p:ph type="body" sz="quarter" idx="43" hasCustomPrompt="1"/>
          </p:nvPr>
        </p:nvSpPr>
        <p:spPr>
          <a:xfrm>
            <a:off x="1691093" y="1495188"/>
            <a:ext cx="2808000" cy="241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0000" tIns="36000" rIns="0" bIns="36000" rtlCol="0">
            <a:spAutoFit/>
          </a:bodyPr>
          <a:lstStyle>
            <a:lvl1pPr marL="270000" indent="-270000">
              <a:buNone/>
              <a:defRPr lang="de-DE" sz="1100" b="0" dirty="0" smtClean="0">
                <a:solidFill>
                  <a:srgbClr val="000000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A9218E"/>
              </a:buClr>
              <a:buSzPct val="75000"/>
            </a:pPr>
            <a:r>
              <a:rPr lang="de-DE" dirty="0" smtClean="0"/>
              <a:t>Rolle/Titel bei iteratec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691093" y="1196975"/>
            <a:ext cx="2808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36000" rIns="0" bIns="36000" rtlCol="0">
            <a:spAutoFit/>
          </a:bodyPr>
          <a:lstStyle>
            <a:lvl1pPr marL="194400" indent="-194400">
              <a:buNone/>
              <a:defRPr lang="de-DE" sz="1200" b="1" dirty="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de-DE" sz="1200" dirty="0" smtClean="0"/>
              <a:t>Vorname Nachname</a:t>
            </a:r>
            <a:endParaRPr lang="de-DE" dirty="0"/>
          </a:p>
        </p:txBody>
      </p:sp>
      <p:sp>
        <p:nvSpPr>
          <p:cNvPr id="20" name="Textfeld 19"/>
          <p:cNvSpPr txBox="1"/>
          <p:nvPr userDrawn="1"/>
        </p:nvSpPr>
        <p:spPr>
          <a:xfrm>
            <a:off x="1691093" y="1783244"/>
            <a:ext cx="2808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Schwerpunkte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249123" y="3099156"/>
            <a:ext cx="4248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Ausbildung / Beruflicher Werdegang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49123" y="4683799"/>
            <a:ext cx="4248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Informatikkenntnisse</a:t>
            </a:r>
          </a:p>
        </p:txBody>
      </p:sp>
      <p:sp>
        <p:nvSpPr>
          <p:cNvPr id="24" name="Textfeld 23"/>
          <p:cNvSpPr txBox="1"/>
          <p:nvPr userDrawn="1"/>
        </p:nvSpPr>
        <p:spPr>
          <a:xfrm>
            <a:off x="4643438" y="1196975"/>
            <a:ext cx="4248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Ausgewählte Projekte und Tätigkeiten </a:t>
            </a:r>
          </a:p>
        </p:txBody>
      </p:sp>
      <p:sp>
        <p:nvSpPr>
          <p:cNvPr id="25" name="Textfeld 24"/>
          <p:cNvSpPr txBox="1"/>
          <p:nvPr userDrawn="1"/>
        </p:nvSpPr>
        <p:spPr>
          <a:xfrm>
            <a:off x="4643438" y="1502012"/>
            <a:ext cx="4248000" cy="241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0000" tIns="36000" rIns="0" bIns="36000" rtlCol="0">
            <a:spAutoFit/>
          </a:bodyPr>
          <a:lstStyle>
            <a:defPPr>
              <a:defRPr lang="de-DE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 sz="1200" b="0"/>
            </a:lvl1pPr>
          </a:lstStyle>
          <a:p>
            <a:pPr>
              <a:buClr>
                <a:srgbClr val="A9218E"/>
              </a:buClr>
            </a:pPr>
            <a:r>
              <a:rPr lang="de-DE" sz="1100" dirty="0" smtClean="0">
                <a:solidFill>
                  <a:srgbClr val="000000"/>
                </a:solidFill>
              </a:rPr>
              <a:t>Berufserfahrung: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52" hasCustomPrompt="1"/>
          </p:nvPr>
        </p:nvSpPr>
        <p:spPr>
          <a:xfrm>
            <a:off x="5940152" y="1502011"/>
            <a:ext cx="1296144" cy="241980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>
            <a:lvl1pPr marL="194400" indent="-194400">
              <a:buNone/>
              <a:defRPr lang="de-DE" sz="1100" b="0" smtClean="0"/>
            </a:lvl1pPr>
            <a:lvl2pPr>
              <a:defRPr lang="de-DE" smtClean="0"/>
            </a:lvl2pPr>
            <a:lvl3pPr>
              <a:defRPr lang="de-DE" sz="1800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de-DE" dirty="0" smtClean="0"/>
              <a:t>XX Jahre</a:t>
            </a:r>
          </a:p>
        </p:txBody>
      </p:sp>
      <p:sp>
        <p:nvSpPr>
          <p:cNvPr id="17" name="Textplatzhalter 29"/>
          <p:cNvSpPr>
            <a:spLocks noGrp="1"/>
          </p:cNvSpPr>
          <p:nvPr>
            <p:ph type="body" sz="quarter" idx="53"/>
          </p:nvPr>
        </p:nvSpPr>
        <p:spPr>
          <a:xfrm>
            <a:off x="249123" y="4969003"/>
            <a:ext cx="4248000" cy="1512168"/>
          </a:xfrm>
          <a:prstGeom prst="rect">
            <a:avLst/>
          </a:prstGeom>
        </p:spPr>
        <p:txBody>
          <a:bodyPr lIns="0" rIns="0"/>
          <a:lstStyle>
            <a:lvl1pPr marL="144000" marR="0" indent="-14400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  <a:tabLst/>
              <a:defRPr sz="1100" baseline="0"/>
            </a:lvl1pPr>
            <a:lvl2pPr marL="288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Wingdings 3" panose="05040102010807070707" pitchFamily="18" charset="2"/>
              <a:buChar char="u"/>
              <a:defRPr sz="1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cxnSp>
        <p:nvCxnSpPr>
          <p:cNvPr id="18" name="Gerade Verbindung 17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b="32901"/>
          <a:stretch/>
        </p:blipFill>
        <p:spPr bwMode="auto">
          <a:xfrm>
            <a:off x="2728339" y="6535604"/>
            <a:ext cx="368303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Foliennummernplatzhalter 3"/>
          <p:cNvSpPr>
            <a:spLocks noGrp="1"/>
          </p:cNvSpPr>
          <p:nvPr>
            <p:ph type="sldNum" sz="quarter" idx="17"/>
          </p:nvPr>
        </p:nvSpPr>
        <p:spPr>
          <a:xfrm>
            <a:off x="8028384" y="6605696"/>
            <a:ext cx="855266" cy="153888"/>
          </a:xfrm>
        </p:spPr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28" name="Gerade Verbindung 27"/>
          <p:cNvCxnSpPr>
            <a:cxnSpLocks/>
          </p:cNvCxnSpPr>
          <p:nvPr userDrawn="1"/>
        </p:nvCxnSpPr>
        <p:spPr>
          <a:xfrm>
            <a:off x="252413" y="6483231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 userDrawn="1"/>
        </p:nvSpPr>
        <p:spPr>
          <a:xfrm>
            <a:off x="250289" y="186307"/>
            <a:ext cx="4246298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>
            <a:lvl1pPr indent="0">
              <a:lnSpc>
                <a:spcPct val="105000"/>
              </a:lnSpc>
              <a:spcBef>
                <a:spcPct val="0"/>
              </a:spcBef>
              <a:buNone/>
              <a:defRPr sz="2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Mitarbeiterprofil</a:t>
            </a:r>
          </a:p>
        </p:txBody>
      </p:sp>
      <p:pic>
        <p:nvPicPr>
          <p:cNvPr id="71" name="Grafik 7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5" y="6554656"/>
            <a:ext cx="941958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6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-One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/>
          <p:cNvSpPr/>
          <p:nvPr userDrawn="1"/>
        </p:nvSpPr>
        <p:spPr bwMode="auto">
          <a:xfrm>
            <a:off x="2587675" y="3814268"/>
            <a:ext cx="3780000" cy="257369"/>
          </a:xfrm>
          <a:prstGeom prst="rect">
            <a:avLst/>
          </a:prstGeom>
          <a:solidFill>
            <a:schemeClr val="tx2"/>
          </a:solidFill>
        </p:spPr>
        <p:txBody>
          <a:bodyPr wrap="square" tIns="36000" bIns="36000" rtlCol="0">
            <a:spAutoFit/>
          </a:bodyPr>
          <a:lstStyle/>
          <a:p>
            <a:pPr algn="just">
              <a:spcBef>
                <a:spcPts val="600"/>
              </a:spcBef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Unsere Lösung</a:t>
            </a:r>
          </a:p>
        </p:txBody>
      </p:sp>
      <p:sp>
        <p:nvSpPr>
          <p:cNvPr id="53" name="Textplatzhalter 31"/>
          <p:cNvSpPr>
            <a:spLocks noGrp="1"/>
          </p:cNvSpPr>
          <p:nvPr>
            <p:ph type="body" sz="quarter" idx="35" hasCustomPrompt="1"/>
          </p:nvPr>
        </p:nvSpPr>
        <p:spPr>
          <a:xfrm>
            <a:off x="251453" y="1480829"/>
            <a:ext cx="2142000" cy="972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z="1100" dirty="0" smtClean="0"/>
              <a:t>Kurzbeschreibung Kunde</a:t>
            </a:r>
            <a:endParaRPr lang="de-DE" dirty="0" smtClean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43" hasCustomPrompt="1"/>
          </p:nvPr>
        </p:nvSpPr>
        <p:spPr>
          <a:xfrm>
            <a:off x="6552487" y="4632528"/>
            <a:ext cx="2322000" cy="1676197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lang="de-DE" sz="1100" baseline="0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r>
              <a:rPr lang="de-DE" sz="1100" dirty="0" smtClean="0"/>
              <a:t>Hier ein aussagekräftiges Bild oder eine Grafik einfügen</a:t>
            </a:r>
          </a:p>
          <a:p>
            <a:endParaRPr lang="de-DE" sz="1100" dirty="0" smtClean="0"/>
          </a:p>
          <a:p>
            <a:endParaRPr lang="de-DE" sz="1100" dirty="0" smtClean="0"/>
          </a:p>
          <a:p>
            <a:r>
              <a:rPr lang="de-DE" sz="1100" dirty="0" smtClean="0"/>
              <a:t>.</a:t>
            </a:r>
          </a:p>
          <a:p>
            <a:r>
              <a:rPr lang="de-DE" sz="1100" dirty="0" smtClean="0"/>
              <a:t>Wahlweise kann der Platz auch für weiteren Text genutzt werden</a:t>
            </a:r>
            <a:endParaRPr lang="de-DE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2587675" y="1480829"/>
            <a:ext cx="3762000" cy="2279274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FontTx/>
              <a:buNone/>
              <a:defRPr sz="1100"/>
            </a:lvl1pPr>
          </a:lstStyle>
          <a:p>
            <a:pPr lvl="0"/>
            <a:r>
              <a:rPr lang="de-DE" dirty="0" smtClean="0"/>
              <a:t>Text einfügen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249123" y="187610"/>
            <a:ext cx="7851962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>
            <a:lvl1pPr>
              <a:defRPr lang="de-DE" dirty="0"/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3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123" y="549136"/>
            <a:ext cx="7851269" cy="3240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20" name="Rechteck 19"/>
          <p:cNvSpPr/>
          <p:nvPr userDrawn="1"/>
        </p:nvSpPr>
        <p:spPr bwMode="auto">
          <a:xfrm>
            <a:off x="6552487" y="1197756"/>
            <a:ext cx="2340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144000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Der Mehrwert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1453" y="5125408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Zeitraum</a:t>
            </a:r>
          </a:p>
        </p:txBody>
      </p:sp>
      <p:sp>
        <p:nvSpPr>
          <p:cNvPr id="23" name="Textplatzhalter 59"/>
          <p:cNvSpPr>
            <a:spLocks noGrp="1"/>
          </p:cNvSpPr>
          <p:nvPr>
            <p:ph type="body" sz="quarter" idx="26" hasCustomPrompt="1"/>
          </p:nvPr>
        </p:nvSpPr>
        <p:spPr>
          <a:xfrm>
            <a:off x="251453" y="5415784"/>
            <a:ext cx="2142000" cy="892367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Format: 10/2013 – 10/2014</a:t>
            </a:r>
          </a:p>
          <a:p>
            <a:pPr lvl="0"/>
            <a:endParaRPr lang="de-DE" dirty="0" smtClean="0"/>
          </a:p>
        </p:txBody>
      </p:sp>
      <p:sp>
        <p:nvSpPr>
          <p:cNvPr id="25" name="Rechteck 24"/>
          <p:cNvSpPr/>
          <p:nvPr userDrawn="1"/>
        </p:nvSpPr>
        <p:spPr bwMode="auto">
          <a:xfrm>
            <a:off x="251453" y="2506012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Das Projekt</a:t>
            </a:r>
          </a:p>
        </p:txBody>
      </p:sp>
      <p:sp>
        <p:nvSpPr>
          <p:cNvPr id="26" name="Rechteck 25"/>
          <p:cNvSpPr/>
          <p:nvPr userDrawn="1"/>
        </p:nvSpPr>
        <p:spPr bwMode="auto">
          <a:xfrm>
            <a:off x="253269" y="3814268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Eingesetzte Technologien</a:t>
            </a:r>
          </a:p>
        </p:txBody>
      </p:sp>
      <p:sp>
        <p:nvSpPr>
          <p:cNvPr id="27" name="Textfeld 26"/>
          <p:cNvSpPr txBox="1"/>
          <p:nvPr userDrawn="1"/>
        </p:nvSpPr>
        <p:spPr>
          <a:xfrm>
            <a:off x="251453" y="1197756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>
            <a:defPPr>
              <a:defRPr lang="de-DE"/>
            </a:defPPr>
            <a:lvl1pPr>
              <a:buClr>
                <a:srgbClr val="A9218E"/>
              </a:buClr>
              <a:buSzPct val="75000"/>
              <a:buFont typeface="Wingdings" pitchFamily="2" charset="2"/>
              <a:buNone/>
              <a:defRPr sz="12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dirty="0" smtClean="0"/>
              <a:t>Der Kunde</a:t>
            </a:r>
          </a:p>
        </p:txBody>
      </p:sp>
      <p:cxnSp>
        <p:nvCxnSpPr>
          <p:cNvPr id="28" name="Gerade Verbindung 27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b="32901"/>
          <a:stretch/>
        </p:blipFill>
        <p:spPr bwMode="auto">
          <a:xfrm>
            <a:off x="2728339" y="6535604"/>
            <a:ext cx="368303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Gerade Verbindung 30"/>
          <p:cNvCxnSpPr>
            <a:cxnSpLocks/>
          </p:cNvCxnSpPr>
          <p:nvPr userDrawn="1"/>
        </p:nvCxnSpPr>
        <p:spPr>
          <a:xfrm>
            <a:off x="252413" y="6483231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liennummernplatzhalter 3"/>
          <p:cNvSpPr>
            <a:spLocks noGrp="1"/>
          </p:cNvSpPr>
          <p:nvPr>
            <p:ph type="sldNum" sz="quarter" idx="17"/>
          </p:nvPr>
        </p:nvSpPr>
        <p:spPr>
          <a:xfrm>
            <a:off x="8028384" y="6605696"/>
            <a:ext cx="855266" cy="153888"/>
          </a:xfrm>
        </p:spPr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33" name="Gerade Verbindung 32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/>
          <p:cNvSpPr>
            <a:spLocks noGrp="1"/>
          </p:cNvSpPr>
          <p:nvPr>
            <p:ph type="body" sz="quarter" idx="47"/>
          </p:nvPr>
        </p:nvSpPr>
        <p:spPr>
          <a:xfrm>
            <a:off x="6553200" y="1480829"/>
            <a:ext cx="2322000" cy="312578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200"/>
              </a:spcBef>
              <a:defRPr sz="1100"/>
            </a:lvl1pPr>
            <a:lvl2pPr marL="360000" indent="-176213">
              <a:lnSpc>
                <a:spcPct val="100000"/>
              </a:lnSpc>
              <a:spcBef>
                <a:spcPts val="200"/>
              </a:spcBef>
              <a:defRPr sz="1100"/>
            </a:lvl2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35" name="Textplatzhalter 31"/>
          <p:cNvSpPr>
            <a:spLocks noGrp="1"/>
          </p:cNvSpPr>
          <p:nvPr>
            <p:ph type="body" sz="quarter" idx="48" hasCustomPrompt="1"/>
          </p:nvPr>
        </p:nvSpPr>
        <p:spPr>
          <a:xfrm>
            <a:off x="251453" y="2785239"/>
            <a:ext cx="2142000" cy="99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z="1100" dirty="0" smtClean="0"/>
              <a:t>Kurzbeschreibung Projekt</a:t>
            </a:r>
            <a:endParaRPr lang="de-DE" dirty="0" smtClean="0"/>
          </a:p>
        </p:txBody>
      </p:sp>
      <p:sp>
        <p:nvSpPr>
          <p:cNvPr id="36" name="Textplatzhalter 31"/>
          <p:cNvSpPr>
            <a:spLocks noGrp="1"/>
          </p:cNvSpPr>
          <p:nvPr>
            <p:ph type="body" sz="quarter" idx="49" hasCustomPrompt="1"/>
          </p:nvPr>
        </p:nvSpPr>
        <p:spPr>
          <a:xfrm>
            <a:off x="251453" y="4101155"/>
            <a:ext cx="2142000" cy="99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z="1100" dirty="0" smtClean="0"/>
              <a:t>Stichworte Technologien</a:t>
            </a:r>
            <a:endParaRPr lang="de-DE" dirty="0" smtClean="0"/>
          </a:p>
        </p:txBody>
      </p:sp>
      <p:cxnSp>
        <p:nvCxnSpPr>
          <p:cNvPr id="43" name="Gerade Verbindung 4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nhaltsplatzhalter 5"/>
          <p:cNvSpPr>
            <a:spLocks noGrp="1"/>
          </p:cNvSpPr>
          <p:nvPr>
            <p:ph sz="quarter" idx="50"/>
          </p:nvPr>
        </p:nvSpPr>
        <p:spPr>
          <a:xfrm>
            <a:off x="2587625" y="4101155"/>
            <a:ext cx="3762000" cy="22046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11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57" name="Gerade Verbindung 56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/>
          <p:cNvSpPr/>
          <p:nvPr userDrawn="1"/>
        </p:nvSpPr>
        <p:spPr bwMode="auto">
          <a:xfrm>
            <a:off x="2587675" y="1197756"/>
            <a:ext cx="3780000" cy="257369"/>
          </a:xfrm>
          <a:prstGeom prst="rect">
            <a:avLst/>
          </a:prstGeom>
          <a:solidFill>
            <a:schemeClr val="tx2"/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Die Herausforderung</a:t>
            </a:r>
          </a:p>
        </p:txBody>
      </p:sp>
      <p:cxnSp>
        <p:nvCxnSpPr>
          <p:cNvPr id="82" name="Gerade Verbindung 81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 userDrawn="1"/>
        </p:nvCxnSpPr>
        <p:spPr bwMode="gray">
          <a:xfrm>
            <a:off x="2493168" y="1193771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 userDrawn="1"/>
        </p:nvCxnSpPr>
        <p:spPr bwMode="gray">
          <a:xfrm>
            <a:off x="6450394" y="1193771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fik 8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5" y="6554656"/>
            <a:ext cx="941958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-Kurzrefe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53"/>
          <p:cNvSpPr>
            <a:spLocks noGrp="1"/>
          </p:cNvSpPr>
          <p:nvPr>
            <p:ph type="body" sz="quarter" idx="24"/>
          </p:nvPr>
        </p:nvSpPr>
        <p:spPr>
          <a:xfrm>
            <a:off x="2587675" y="1525781"/>
            <a:ext cx="3762000" cy="108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platzhalter 56"/>
          <p:cNvSpPr>
            <a:spLocks noGrp="1"/>
          </p:cNvSpPr>
          <p:nvPr>
            <p:ph type="body" sz="quarter" idx="25"/>
          </p:nvPr>
        </p:nvSpPr>
        <p:spPr>
          <a:xfrm>
            <a:off x="6552487" y="1525781"/>
            <a:ext cx="2322000" cy="108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Titel 13"/>
          <p:cNvSpPr>
            <a:spLocks noGrp="1"/>
          </p:cNvSpPr>
          <p:nvPr>
            <p:ph type="title"/>
          </p:nvPr>
        </p:nvSpPr>
        <p:spPr>
          <a:xfrm>
            <a:off x="249124" y="186667"/>
            <a:ext cx="8640000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>
            <a:lvl1pPr>
              <a:lnSpc>
                <a:spcPct val="105000"/>
              </a:lnSpc>
              <a:spcBef>
                <a:spcPts val="0"/>
              </a:spcBef>
              <a:defRPr lang="de-DE" dirty="0"/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124" y="548648"/>
            <a:ext cx="8640000" cy="3240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22" name="Textplatzhalter 3"/>
          <p:cNvSpPr>
            <a:spLocks noGrp="1"/>
          </p:cNvSpPr>
          <p:nvPr>
            <p:ph type="body" sz="quarter" idx="35"/>
          </p:nvPr>
        </p:nvSpPr>
        <p:spPr>
          <a:xfrm>
            <a:off x="251453" y="1525782"/>
            <a:ext cx="2142000" cy="10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11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23" name="Gerade Verbindung 2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b="32901"/>
          <a:stretch/>
        </p:blipFill>
        <p:spPr bwMode="auto">
          <a:xfrm>
            <a:off x="2728339" y="6535604"/>
            <a:ext cx="368303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Gerade Verbindung 27"/>
          <p:cNvCxnSpPr>
            <a:cxnSpLocks/>
          </p:cNvCxnSpPr>
          <p:nvPr userDrawn="1"/>
        </p:nvCxnSpPr>
        <p:spPr>
          <a:xfrm>
            <a:off x="252413" y="6483231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liennummernplatzhalter 3"/>
          <p:cNvSpPr>
            <a:spLocks noGrp="1"/>
          </p:cNvSpPr>
          <p:nvPr>
            <p:ph type="sldNum" sz="quarter" idx="17"/>
          </p:nvPr>
        </p:nvSpPr>
        <p:spPr>
          <a:xfrm>
            <a:off x="8028384" y="6605696"/>
            <a:ext cx="855266" cy="153888"/>
          </a:xfrm>
        </p:spPr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sp>
        <p:nvSpPr>
          <p:cNvPr id="33" name="Rechteck 32"/>
          <p:cNvSpPr/>
          <p:nvPr userDrawn="1"/>
        </p:nvSpPr>
        <p:spPr bwMode="auto">
          <a:xfrm>
            <a:off x="6552487" y="1197756"/>
            <a:ext cx="2340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144000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Die Lösung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251453" y="1197756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>
            <a:defPPr>
              <a:defRPr lang="de-DE"/>
            </a:defPPr>
            <a:lvl1pPr>
              <a:buClr>
                <a:srgbClr val="A9218E"/>
              </a:buClr>
              <a:buSzPct val="75000"/>
              <a:buFont typeface="Wingdings" pitchFamily="2" charset="2"/>
              <a:buNone/>
              <a:defRPr sz="12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dirty="0" smtClean="0"/>
              <a:t>Der Kunde</a:t>
            </a:r>
          </a:p>
        </p:txBody>
      </p:sp>
      <p:cxnSp>
        <p:nvCxnSpPr>
          <p:cNvPr id="40" name="Gerade Verbindung 39"/>
          <p:cNvCxnSpPr/>
          <p:nvPr userDrawn="1"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 userDrawn="1"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 userDrawn="1"/>
        </p:nvCxnSpPr>
        <p:spPr bwMode="gray">
          <a:xfrm>
            <a:off x="252413" y="2708920"/>
            <a:ext cx="8637473" cy="0"/>
          </a:xfrm>
          <a:prstGeom prst="line">
            <a:avLst/>
          </a:prstGeom>
          <a:ln w="50800">
            <a:gradFill flip="none" rotWithShape="1">
              <a:gsLst>
                <a:gs pos="37000">
                  <a:schemeClr val="bg1"/>
                </a:gs>
                <a:gs pos="42000">
                  <a:schemeClr val="bg2"/>
                </a:gs>
                <a:gs pos="59000">
                  <a:schemeClr val="bg2"/>
                </a:gs>
                <a:gs pos="64000">
                  <a:schemeClr val="bg1"/>
                </a:gs>
              </a:gsLst>
              <a:lin ang="54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/>
          <p:cNvSpPr/>
          <p:nvPr userDrawn="1"/>
        </p:nvSpPr>
        <p:spPr bwMode="auto">
          <a:xfrm>
            <a:off x="2587675" y="1197756"/>
            <a:ext cx="3780000" cy="257369"/>
          </a:xfrm>
          <a:prstGeom prst="rect">
            <a:avLst/>
          </a:prstGeom>
          <a:solidFill>
            <a:schemeClr val="tx2"/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Die Herausforderung</a:t>
            </a:r>
          </a:p>
        </p:txBody>
      </p:sp>
      <p:pic>
        <p:nvPicPr>
          <p:cNvPr id="74" name="Grafik 7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5" y="6554656"/>
            <a:ext cx="941958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7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964B-01A1-4960-833D-B04EEC305D38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38DC-A4DA-44D0-9A2A-A3C03A31F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95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72203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98019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49950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416914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35886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28361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-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8626" y="1196975"/>
            <a:ext cx="8640000" cy="288000"/>
          </a:xfrm>
          <a:solidFill>
            <a:schemeClr val="bg2"/>
          </a:solidFill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de-DE" dirty="0" smtClean="0"/>
              <a:t> 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007" y="187626"/>
            <a:ext cx="8640000" cy="36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Agenda/Inhalt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39750" y="1196975"/>
            <a:ext cx="8352000" cy="5111750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11" name="Gerade Verbindung 10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56540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387941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16210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98824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9735" y="1196975"/>
            <a:ext cx="8640762" cy="51117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250124" y="187805"/>
            <a:ext cx="8640000" cy="360000"/>
          </a:xfrm>
        </p:spPr>
        <p:txBody>
          <a:bodyPr vert="horz" lIns="0" tIns="0" rIns="0" bIns="72000" rtlCol="0" anchor="t">
            <a:noAutofit/>
          </a:bodyPr>
          <a:lstStyle>
            <a:lvl1pPr>
              <a:spcBef>
                <a:spcPts val="0"/>
              </a:spcBef>
              <a:defRPr lang="de-DE" dirty="0"/>
            </a:lvl1pPr>
          </a:lstStyle>
          <a:p>
            <a:pPr lvl="0"/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6669344" y="188913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0124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11" name="Gerade Verbindung 10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49735" y="188262"/>
            <a:ext cx="8640000" cy="360000"/>
          </a:xfrm>
        </p:spPr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49735" y="1198340"/>
            <a:ext cx="4248000" cy="511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3437" y="1198340"/>
            <a:ext cx="4248000" cy="511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9837696" y="157109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735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cxnSp>
        <p:nvCxnSpPr>
          <p:cNvPr id="12" name="Gerade Verbindung 11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0124" y="187626"/>
            <a:ext cx="8640000" cy="360000"/>
          </a:xfr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7605448" y="174626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0124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cxnSp>
        <p:nvCxnSpPr>
          <p:cNvPr id="10" name="Gerade Verbindung 9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1061832" y="188913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rletzte Folie Akqu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539750" y="2670353"/>
            <a:ext cx="4705134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54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… und wie dürfen wir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218E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Sie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entlasten?</a:t>
            </a:r>
            <a:endParaRPr lang="de-DE" sz="2200" b="0" dirty="0" smtClean="0">
              <a:solidFill>
                <a:schemeClr val="tx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92" y="4869927"/>
            <a:ext cx="1349517" cy="1412776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8528585" y="6093296"/>
            <a:ext cx="435903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bLeanShape Left Angle 11"/>
          <p:cNvSpPr/>
          <p:nvPr userDrawn="1"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pic>
        <p:nvPicPr>
          <p:cNvPr id="8" name="Bild 1" descr="Neues-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 userDrawn="1"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34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rletzte Folie Angeb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539750" y="2670353"/>
            <a:ext cx="3339376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54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Dürfen wir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218E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Sie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entlasten?</a:t>
            </a:r>
            <a:endParaRPr lang="de-DE" sz="2200" b="0" dirty="0" smtClean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8528585" y="6093296"/>
            <a:ext cx="435903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bLeanShape Left Angle 11"/>
          <p:cNvSpPr/>
          <p:nvPr userDrawn="1"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pic>
        <p:nvPicPr>
          <p:cNvPr id="8" name="Bild 1" descr="Neues-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0"/>
          <p:cNvPicPr>
            <a:picLocks noChangeAspect="1"/>
          </p:cNvPicPr>
          <p:nvPr userDrawn="1"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92" y="4869927"/>
            <a:ext cx="1349517" cy="1412776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 userDrawn="1"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7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etzte Folie Kontaktinf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bLeanShape Left Angle 11"/>
          <p:cNvSpPr/>
          <p:nvPr userDrawn="1"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86" y="4784616"/>
            <a:ext cx="6767898" cy="177652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2610866"/>
            <a:ext cx="3240162" cy="503237"/>
          </a:xfrm>
        </p:spPr>
        <p:txBody>
          <a:bodyPr wrap="none" bIns="72000" anchor="b"/>
          <a:lstStyle>
            <a:lvl1pPr marL="0" indent="0">
              <a:spcBef>
                <a:spcPts val="0"/>
              </a:spcBef>
              <a:buNone/>
              <a:defRPr sz="2200" b="0" baseline="0">
                <a:solidFill>
                  <a:schemeClr val="tx2"/>
                </a:solidFill>
              </a:defRPr>
            </a:lvl1pPr>
            <a:lvl2pPr marL="383850" indent="0">
              <a:buNone/>
              <a:defRPr sz="2400"/>
            </a:lvl2pPr>
            <a:lvl3pPr marL="860400" indent="0">
              <a:buNone/>
              <a:defRPr sz="2400"/>
            </a:lvl3pPr>
            <a:lvl4pPr marL="1332000" indent="0">
              <a:buNone/>
              <a:defRPr sz="2400"/>
            </a:lvl4pPr>
            <a:lvl5pPr marL="1724400" indent="0">
              <a:buNone/>
              <a:defRPr sz="2400"/>
            </a:lvl5pPr>
          </a:lstStyle>
          <a:p>
            <a:pPr lvl="0"/>
            <a:r>
              <a:rPr lang="de-DE" dirty="0" smtClean="0"/>
              <a:t>Kontakt / Ihre Fragen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60552" y="3283087"/>
            <a:ext cx="3240000" cy="108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</a:lstStyle>
          <a:p>
            <a:r>
              <a:rPr lang="de-DE" dirty="0" smtClean="0"/>
              <a:t>Ansprechpartner 1</a:t>
            </a:r>
          </a:p>
          <a:p>
            <a:r>
              <a:rPr lang="de-DE" dirty="0" smtClean="0"/>
              <a:t>Mailadresse</a:t>
            </a:r>
            <a:br>
              <a:rPr lang="de-DE" dirty="0" smtClean="0"/>
            </a:br>
            <a:r>
              <a:rPr lang="de-DE" dirty="0" smtClean="0"/>
              <a:t>Telefon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924300" y="3283087"/>
            <a:ext cx="3240000" cy="108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383850" indent="0">
              <a:buNone/>
              <a:defRPr/>
            </a:lvl2pPr>
            <a:lvl3pPr marL="860400" indent="0">
              <a:buNone/>
              <a:defRPr/>
            </a:lvl3pPr>
            <a:lvl4pPr marL="1332000" indent="0">
              <a:buNone/>
              <a:defRPr/>
            </a:lvl4pPr>
            <a:lvl5pPr marL="1724400" indent="0">
              <a:buNone/>
              <a:defRPr/>
            </a:lvl5pPr>
          </a:lstStyle>
          <a:p>
            <a:r>
              <a:rPr lang="de-DE" dirty="0" smtClean="0"/>
              <a:t>Ansprechpartner 2</a:t>
            </a:r>
          </a:p>
          <a:p>
            <a:r>
              <a:rPr lang="de-DE" dirty="0" smtClean="0"/>
              <a:t>Mailadresse</a:t>
            </a:r>
            <a:br>
              <a:rPr lang="de-DE" dirty="0" smtClean="0"/>
            </a:br>
            <a:r>
              <a:rPr lang="de-DE" dirty="0" smtClean="0"/>
              <a:t>Telefon</a:t>
            </a:r>
            <a:endParaRPr lang="de-DE" sz="1400" dirty="0" smtClean="0"/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8" hasCustomPrompt="1"/>
          </p:nvPr>
        </p:nvSpPr>
        <p:spPr>
          <a:xfrm>
            <a:off x="560552" y="4421345"/>
            <a:ext cx="3240000" cy="158417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aseline="0"/>
            </a:lvl1pPr>
            <a:lvl2pPr marL="383850" indent="0">
              <a:buNone/>
              <a:defRPr sz="1400"/>
            </a:lvl2pPr>
            <a:lvl3pPr marL="860400" indent="0">
              <a:buNone/>
              <a:defRPr sz="1400"/>
            </a:lvl3pPr>
            <a:lvl4pPr marL="1332000" indent="0">
              <a:buNone/>
              <a:defRPr sz="1400"/>
            </a:lvl4pPr>
            <a:lvl5pPr marL="1724400" indent="0">
              <a:buNone/>
              <a:defRPr sz="1400"/>
            </a:lvl5pPr>
          </a:lstStyle>
          <a:p>
            <a:pPr lvl="0"/>
            <a:r>
              <a:rPr lang="de-DE" dirty="0" smtClean="0"/>
              <a:t>iteratec GmbH</a:t>
            </a:r>
          </a:p>
          <a:p>
            <a:pPr lvl="0"/>
            <a:r>
              <a:rPr lang="de-DE" dirty="0" smtClean="0"/>
              <a:t>Inselkammerstr. 4</a:t>
            </a:r>
          </a:p>
          <a:p>
            <a:pPr lvl="0"/>
            <a:r>
              <a:rPr lang="de-DE" dirty="0" smtClean="0"/>
              <a:t>82008 Unterhaching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www.iteratec.de</a:t>
            </a:r>
            <a:endParaRPr lang="de-DE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9" hasCustomPrompt="1"/>
          </p:nvPr>
        </p:nvSpPr>
        <p:spPr>
          <a:xfrm>
            <a:off x="3924300" y="4421345"/>
            <a:ext cx="3240000" cy="86409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 marL="383850" indent="0">
              <a:buNone/>
              <a:defRPr sz="1400"/>
            </a:lvl2pPr>
            <a:lvl3pPr marL="860400" indent="0">
              <a:buNone/>
              <a:defRPr sz="1400"/>
            </a:lvl3pPr>
            <a:lvl4pPr marL="1332000" indent="0">
              <a:buNone/>
              <a:defRPr sz="1400"/>
            </a:lvl4pPr>
            <a:lvl5pPr marL="1724400" indent="0">
              <a:buNone/>
              <a:defRPr sz="1400"/>
            </a:lvl5pPr>
          </a:lstStyle>
          <a:p>
            <a:pPr lvl="0"/>
            <a:r>
              <a:rPr lang="de-DE" dirty="0" smtClean="0"/>
              <a:t>iteratec GmbH</a:t>
            </a:r>
          </a:p>
          <a:p>
            <a:pPr lvl="0"/>
            <a:r>
              <a:rPr lang="de-DE" dirty="0" smtClean="0"/>
              <a:t>Inselkammerstr. 4</a:t>
            </a:r>
          </a:p>
          <a:p>
            <a:pPr lvl="0"/>
            <a:r>
              <a:rPr lang="de-DE" dirty="0" smtClean="0"/>
              <a:t>82008 Unterhaching</a:t>
            </a:r>
            <a:endParaRPr lang="de-DE" dirty="0"/>
          </a:p>
        </p:txBody>
      </p:sp>
      <p:pic>
        <p:nvPicPr>
          <p:cNvPr id="15" name="Bild 1" descr="Neues-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 userDrawn="1"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007" y="185986"/>
            <a:ext cx="8640000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007" y="1196975"/>
            <a:ext cx="8640762" cy="5111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 (letzte erlaubte Ebene)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3725" y="6605696"/>
            <a:ext cx="1437955" cy="1538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de-DE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pPr>
              <a:buClr>
                <a:schemeClr val="tx2"/>
              </a:buClr>
              <a:buSzPct val="100000"/>
            </a:pPr>
            <a:r>
              <a:rPr lang="de-DE" dirty="0" smtClean="0"/>
              <a:t>© </a:t>
            </a:r>
            <a:r>
              <a:rPr lang="de-DE" dirty="0" err="1" smtClean="0"/>
              <a:t>iteratec</a:t>
            </a:r>
            <a:r>
              <a:rPr lang="de-DE" dirty="0" smtClean="0"/>
              <a:t> | Datum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93560" y="6605696"/>
            <a:ext cx="1756891" cy="1538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de-DE" sz="1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8028384" y="6605696"/>
            <a:ext cx="855266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lvl1pPr>
              <a:defRPr lang="de-DE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marL="0" indent="0" algn="l" defTabSz="914400" rtl="0" eaLnBrk="1" latinLnBrk="0" hangingPunct="1">
        <a:lnSpc>
          <a:spcPct val="105000"/>
        </a:lnSpc>
        <a:spcBef>
          <a:spcPct val="0"/>
        </a:spcBef>
        <a:buNone/>
        <a:defRPr sz="2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1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10000"/>
        </a:lnSpc>
        <a:spcBef>
          <a:spcPts val="400"/>
        </a:spcBef>
        <a:buClr>
          <a:schemeClr val="accent1"/>
        </a:buClr>
        <a:buSzPct val="75000"/>
        <a:buFont typeface="Wingdings 3" panose="05040102010807070707" pitchFamily="18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10000"/>
        </a:lnSpc>
        <a:spcBef>
          <a:spcPts val="200"/>
        </a:spcBef>
        <a:buClr>
          <a:schemeClr val="accent1"/>
        </a:buClr>
        <a:buSzPct val="80000"/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marR="0" indent="-270000" algn="l" defTabSz="914400" rtl="0" eaLnBrk="1" fontAlgn="auto" latinLnBrk="0" hangingPunct="1">
        <a:lnSpc>
          <a:spcPct val="110000"/>
        </a:lnSpc>
        <a:spcBef>
          <a:spcPts val="200"/>
        </a:spcBef>
        <a:spcAft>
          <a:spcPts val="0"/>
        </a:spcAft>
        <a:buClr>
          <a:schemeClr val="accent1"/>
        </a:buClr>
        <a:buSzPct val="75000"/>
        <a:buFont typeface="Wingdings 3" panose="05040102010807070707" pitchFamily="18" charset="2"/>
        <a:buChar char="u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68288" algn="l" defTabSz="914400" rtl="0" eaLnBrk="1" latinLnBrk="0" hangingPunct="1">
        <a:lnSpc>
          <a:spcPct val="110000"/>
        </a:lnSpc>
        <a:spcBef>
          <a:spcPts val="200"/>
        </a:spcBef>
        <a:buClr>
          <a:schemeClr val="accent1"/>
        </a:buClr>
        <a:buSzPct val="80000"/>
        <a:buFont typeface="Symbol" panose="05050102010706020507" pitchFamily="18" charset="2"/>
        <a:buChar char="-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lnSpc>
          <a:spcPct val="110000"/>
        </a:lnSpc>
        <a:spcBef>
          <a:spcPts val="200"/>
        </a:spcBef>
        <a:buClr>
          <a:schemeClr val="accent1"/>
        </a:buClr>
        <a:buSzPct val="80000"/>
        <a:buFont typeface="Symbol" panose="05050102010706020507" pitchFamily="18" charset="2"/>
        <a:buChar char="-"/>
        <a:defRPr lang="de-DE" sz="1400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404800" indent="0" algn="l" defTabSz="914400" rtl="0" eaLnBrk="1" latinLnBrk="0" hangingPunct="1">
        <a:lnSpc>
          <a:spcPct val="110000"/>
        </a:lnSpc>
        <a:spcBef>
          <a:spcPts val="200"/>
        </a:spcBef>
        <a:buClr>
          <a:schemeClr val="tx2"/>
        </a:buClr>
        <a:buSzPct val="8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873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feil nach rechts 10"/>
          <p:cNvSpPr/>
          <p:nvPr/>
        </p:nvSpPr>
        <p:spPr>
          <a:xfrm>
            <a:off x="1043608" y="2132856"/>
            <a:ext cx="7992888" cy="1476164"/>
          </a:xfrm>
          <a:prstGeom prst="rightArrow">
            <a:avLst>
              <a:gd name="adj1" fmla="val 69272"/>
              <a:gd name="adj2" fmla="val 36234"/>
            </a:avLst>
          </a:prstGeom>
          <a:solidFill>
            <a:srgbClr val="1ABC9C">
              <a:alpha val="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366253"/>
              </p:ext>
            </p:extLst>
          </p:nvPr>
        </p:nvGraphicFramePr>
        <p:xfrm>
          <a:off x="0" y="1052738"/>
          <a:ext cx="8964488" cy="2584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6164"/>
                <a:gridCol w="1134126"/>
                <a:gridCol w="1251393"/>
                <a:gridCol w="1120561"/>
                <a:gridCol w="1120561"/>
                <a:gridCol w="1120561"/>
                <a:gridCol w="1120561"/>
                <a:gridCol w="1120561"/>
              </a:tblGrid>
              <a:tr h="144014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endParaRPr lang="de-DE" noProof="1">
                        <a:latin typeface="FontAwesome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de-DE" sz="1200" kern="1200" noProof="1" smtClean="0">
                          <a:solidFill>
                            <a:srgbClr val="16A08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de-DE" sz="1200" kern="1200" noProof="1" smtClean="0">
                        <a:solidFill>
                          <a:srgbClr val="16A085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de-DE" sz="1200" noProof="1" smtClean="0">
                          <a:solidFill>
                            <a:srgbClr val="16A08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de-DE" sz="1200" noProof="1">
                        <a:solidFill>
                          <a:srgbClr val="16A08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de-DE" sz="1200" noProof="1" smtClean="0">
                          <a:solidFill>
                            <a:srgbClr val="16A08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de-DE" sz="1200" noProof="1">
                        <a:solidFill>
                          <a:srgbClr val="16A08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de-DE" sz="1200" noProof="1" smtClean="0">
                          <a:solidFill>
                            <a:srgbClr val="16A08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de-DE" sz="1200" noProof="1">
                        <a:solidFill>
                          <a:srgbClr val="16A08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de-DE" sz="1200" noProof="1" smtClean="0">
                          <a:solidFill>
                            <a:srgbClr val="16A08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de-DE" sz="1200" noProof="1">
                        <a:solidFill>
                          <a:srgbClr val="16A08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de-DE" sz="1200" noProof="1" smtClean="0">
                          <a:solidFill>
                            <a:srgbClr val="16A08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de-DE" sz="1200" noProof="1">
                        <a:solidFill>
                          <a:srgbClr val="16A08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endParaRPr lang="de-DE" sz="1200" noProof="1">
                        <a:solidFill>
                          <a:srgbClr val="16A08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92648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endParaRPr lang="de-DE" noProof="1">
                        <a:latin typeface="FontAwesome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de-DE" sz="4800" kern="1200" noProof="1" smtClean="0">
                          <a:solidFill>
                            <a:srgbClr val="16A085"/>
                          </a:solidFill>
                          <a:effectLst/>
                          <a:latin typeface="FontAwesome" pitchFamily="50" charset="0"/>
                        </a:rPr>
                        <a:t></a:t>
                      </a:r>
                      <a:endParaRPr lang="de-DE" sz="4800" kern="1200" noProof="1" smtClean="0">
                        <a:solidFill>
                          <a:srgbClr val="16A085"/>
                        </a:solidFill>
                        <a:effectLst/>
                        <a:latin typeface="FontAwesome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de-DE" sz="4800" kern="1200" noProof="1" smtClean="0">
                          <a:solidFill>
                            <a:srgbClr val="16A085"/>
                          </a:solidFill>
                          <a:effectLst/>
                          <a:latin typeface="FontAwesome" pitchFamily="50" charset="0"/>
                        </a:rPr>
                        <a:t></a:t>
                      </a:r>
                      <a:endParaRPr lang="de-DE" sz="4800" noProof="1">
                        <a:solidFill>
                          <a:srgbClr val="16A085"/>
                        </a:solidFill>
                        <a:latin typeface="FontAwesome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de-DE" sz="4800" kern="1200" noProof="1" smtClean="0">
                          <a:solidFill>
                            <a:srgbClr val="16A085"/>
                          </a:solidFill>
                          <a:effectLst/>
                          <a:latin typeface="FontAwesome" pitchFamily="50" charset="0"/>
                        </a:rPr>
                        <a:t></a:t>
                      </a:r>
                      <a:endParaRPr lang="de-DE" sz="4800" noProof="1">
                        <a:solidFill>
                          <a:srgbClr val="16A085"/>
                        </a:solidFill>
                        <a:latin typeface="FontAwesome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de-DE" sz="4800" kern="1200" noProof="1" smtClean="0">
                          <a:solidFill>
                            <a:srgbClr val="16A085"/>
                          </a:solidFill>
                          <a:effectLst/>
                          <a:latin typeface="FontAwesome" pitchFamily="50" charset="0"/>
                        </a:rPr>
                        <a:t></a:t>
                      </a:r>
                      <a:endParaRPr lang="de-DE" sz="4800" noProof="1">
                        <a:solidFill>
                          <a:srgbClr val="16A085"/>
                        </a:solidFill>
                        <a:latin typeface="FontAwesome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de-DE" sz="4800" kern="1200" noProof="1" smtClean="0">
                          <a:solidFill>
                            <a:srgbClr val="16A085"/>
                          </a:solidFill>
                          <a:effectLst/>
                          <a:latin typeface="FontAwesome" pitchFamily="50" charset="0"/>
                        </a:rPr>
                        <a:t></a:t>
                      </a:r>
                      <a:endParaRPr lang="de-DE" sz="4800" noProof="1">
                        <a:solidFill>
                          <a:srgbClr val="16A085"/>
                        </a:solidFill>
                        <a:latin typeface="FontAwesome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de-DE" sz="4800" b="0" i="0" kern="1200" noProof="1" smtClean="0">
                          <a:solidFill>
                            <a:srgbClr val="16A085"/>
                          </a:solidFill>
                          <a:effectLst/>
                          <a:latin typeface="FontAwesome" pitchFamily="50" charset="0"/>
                          <a:ea typeface="+mn-ea"/>
                          <a:cs typeface="+mn-cs"/>
                        </a:rPr>
                        <a:t></a:t>
                      </a:r>
                      <a:endParaRPr lang="de-DE" sz="4800" noProof="1">
                        <a:solidFill>
                          <a:srgbClr val="16A085"/>
                        </a:solidFill>
                        <a:latin typeface="FontAwesome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de-DE" sz="4800" b="0" i="0" kern="1200" dirty="0" smtClean="0">
                          <a:solidFill>
                            <a:srgbClr val="16A085"/>
                          </a:solidFill>
                          <a:effectLst/>
                          <a:latin typeface="FontAwesome" pitchFamily="50" charset="0"/>
                          <a:ea typeface="+mn-ea"/>
                          <a:cs typeface="+mn-cs"/>
                        </a:rPr>
                        <a:t></a:t>
                      </a:r>
                      <a:endParaRPr lang="de-DE" sz="4800" noProof="1">
                        <a:solidFill>
                          <a:srgbClr val="16A085"/>
                        </a:solidFill>
                        <a:latin typeface="FontAwesome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5507">
                <a:tc>
                  <a:txBody>
                    <a:bodyPr/>
                    <a:lstStyle/>
                    <a:p>
                      <a:pPr algn="ctr"/>
                      <a:r>
                        <a:rPr lang="de-DE" sz="900" b="1" noProof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Entwickeln</a:t>
                      </a:r>
                    </a:p>
                    <a:p>
                      <a:pPr algn="ctr"/>
                      <a:r>
                        <a:rPr lang="de-DE" sz="900" b="1" baseline="0" noProof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neuer Tools</a:t>
                      </a:r>
                      <a:endParaRPr lang="de-DE" sz="900" b="1" noProof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noProof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Erstelle neue JS-Datei in Ordner /tools</a:t>
                      </a:r>
                      <a:endParaRPr lang="de-DE" sz="900" noProof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noProof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Implementiere dein</a:t>
                      </a:r>
                      <a:r>
                        <a:rPr lang="de-DE" sz="900" baseline="0" noProof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Tool anhand des Tool Templates</a:t>
                      </a:r>
                      <a:endParaRPr lang="de-DE" sz="900" noProof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900" noProof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Implementiere die destructor() Funktion</a:t>
                      </a:r>
                      <a:endParaRPr lang="de-DE" sz="900" noProof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900" noProof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Füge dein Tool dem Bookmarklet hinzu, indem du in der /perf-bookmarklet.js am Ende scalePerformanceBar.addTool() aufrufst</a:t>
                      </a:r>
                      <a:endParaRPr lang="de-DE" sz="900" noProof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900" noProof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Füge dein Tool der Dokumentation hinzu unter Implementierung &gt; Eingebundene Tools</a:t>
                      </a:r>
                      <a:endParaRPr lang="de-DE" sz="900" noProof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900" noProof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Füge dein Tool dem</a:t>
                      </a:r>
                      <a:r>
                        <a:rPr lang="de-DE" sz="900" baseline="0" noProof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Readme auf Github hinzu</a:t>
                      </a:r>
                      <a:endParaRPr lang="de-DE" sz="900" noProof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de-DE" sz="900" noProof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5099">
                <a:tc>
                  <a:txBody>
                    <a:bodyPr/>
                    <a:lstStyle/>
                    <a:p>
                      <a:pPr algn="ctr"/>
                      <a:r>
                        <a:rPr lang="de-DE" sz="900" b="1" noProof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Integrieren</a:t>
                      </a:r>
                    </a:p>
                    <a:p>
                      <a:pPr algn="ctr"/>
                      <a:r>
                        <a:rPr lang="de-DE" sz="900" b="1" noProof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vorhandener Tools</a:t>
                      </a:r>
                      <a:endParaRPr lang="de-DE" sz="900" b="1" noProof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noProof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Kopiere Tool Datei in den /tools Ordner</a:t>
                      </a:r>
                      <a:endParaRPr lang="de-DE" sz="900" noProof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noProof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Passe das Tool an das Tool Template an</a:t>
                      </a:r>
                      <a:endParaRPr lang="de-DE" sz="900" noProof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de-DE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42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 rot="18878725">
            <a:off x="2344095" y="1667341"/>
            <a:ext cx="2811988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3900" noProof="1" smtClean="0">
                <a:solidFill>
                  <a:srgbClr val="16A085"/>
                </a:solidFill>
                <a:latin typeface="FontAwesome" pitchFamily="50" charset="0"/>
              </a:rPr>
              <a:t></a:t>
            </a:r>
          </a:p>
        </p:txBody>
      </p:sp>
      <p:sp>
        <p:nvSpPr>
          <p:cNvPr id="13" name="Rechteck 12"/>
          <p:cNvSpPr/>
          <p:nvPr/>
        </p:nvSpPr>
        <p:spPr>
          <a:xfrm rot="1533105">
            <a:off x="5088246" y="1994349"/>
            <a:ext cx="1449436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1500" noProof="1" smtClean="0">
                <a:solidFill>
                  <a:srgbClr val="1ABC9C"/>
                </a:solidFill>
                <a:latin typeface="FontAwesome" pitchFamily="50" charset="0"/>
              </a:rPr>
              <a:t></a:t>
            </a:r>
          </a:p>
        </p:txBody>
      </p:sp>
      <p:sp>
        <p:nvSpPr>
          <p:cNvPr id="14" name="Rechteck 13"/>
          <p:cNvSpPr/>
          <p:nvPr/>
        </p:nvSpPr>
        <p:spPr>
          <a:xfrm rot="1533105">
            <a:off x="4758679" y="4081723"/>
            <a:ext cx="1449436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1500" noProof="1" smtClean="0">
                <a:solidFill>
                  <a:srgbClr val="1ABC9C"/>
                </a:solidFill>
                <a:latin typeface="FontAwesome" pitchFamily="50" charset="0"/>
              </a:rPr>
              <a:t></a:t>
            </a:r>
          </a:p>
        </p:txBody>
      </p:sp>
      <p:sp>
        <p:nvSpPr>
          <p:cNvPr id="11" name="Rechteck 10"/>
          <p:cNvSpPr/>
          <p:nvPr/>
        </p:nvSpPr>
        <p:spPr>
          <a:xfrm rot="21297665">
            <a:off x="4962955" y="3568044"/>
            <a:ext cx="2187649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noProof="1">
                <a:solidFill>
                  <a:srgbClr val="1ABC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noProof="1" smtClean="0">
                <a:solidFill>
                  <a:srgbClr val="1ABC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Tools</a:t>
            </a:r>
            <a:endParaRPr lang="de-DE" sz="2800" noProof="1" smtClean="0">
              <a:solidFill>
                <a:srgbClr val="1ABC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noProof="1" smtClean="0">
                <a:solidFill>
                  <a:srgbClr val="1ABC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(/tools/toolName.js)</a:t>
            </a:r>
            <a:endParaRPr lang="de-DE" noProof="1">
              <a:solidFill>
                <a:srgbClr val="1ABC9C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 rot="1348799">
            <a:off x="2139659" y="4734739"/>
            <a:ext cx="2268954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800" noProof="1" smtClean="0">
                <a:solidFill>
                  <a:srgbClr val="16A0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Bookmarklet</a:t>
            </a:r>
          </a:p>
          <a:p>
            <a:pPr algn="ctr"/>
            <a:r>
              <a:rPr lang="de-DE" noProof="1" smtClean="0">
                <a:solidFill>
                  <a:srgbClr val="16A085"/>
                </a:solidFill>
              </a:rPr>
              <a:t>(/perf-bookmarklet.js</a:t>
            </a:r>
            <a:r>
              <a:rPr lang="de-DE" noProof="1" smtClean="0">
                <a:solidFill>
                  <a:srgbClr val="16A085"/>
                </a:solidFill>
              </a:rPr>
              <a:t>)</a:t>
            </a:r>
            <a:endParaRPr lang="de-DE" noProof="1">
              <a:solidFill>
                <a:srgbClr val="16A085"/>
              </a:solidFill>
            </a:endParaRPr>
          </a:p>
        </p:txBody>
      </p:sp>
      <p:cxnSp>
        <p:nvCxnSpPr>
          <p:cNvPr id="20" name="Gekrümmte Verbindung 19"/>
          <p:cNvCxnSpPr>
            <a:stCxn id="2053" idx="2"/>
            <a:endCxn id="13" idx="1"/>
          </p:cNvCxnSpPr>
          <p:nvPr/>
        </p:nvCxnSpPr>
        <p:spPr>
          <a:xfrm rot="16200000" flipH="1">
            <a:off x="4544649" y="1998305"/>
            <a:ext cx="755371" cy="473583"/>
          </a:xfrm>
          <a:prstGeom prst="curvedConnector2">
            <a:avLst/>
          </a:prstGeom>
          <a:ln>
            <a:solidFill>
              <a:srgbClr val="16A08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053" idx="2"/>
            <a:endCxn id="8" idx="3"/>
          </p:cNvCxnSpPr>
          <p:nvPr/>
        </p:nvCxnSpPr>
        <p:spPr>
          <a:xfrm>
            <a:off x="4685543" y="1857412"/>
            <a:ext cx="52563" cy="694739"/>
          </a:xfrm>
          <a:prstGeom prst="straightConnector1">
            <a:avLst/>
          </a:prstGeom>
          <a:ln>
            <a:solidFill>
              <a:srgbClr val="16A08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Rechteck 2052"/>
          <p:cNvSpPr/>
          <p:nvPr/>
        </p:nvSpPr>
        <p:spPr>
          <a:xfrm>
            <a:off x="1949239" y="934082"/>
            <a:ext cx="54726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Als Schnittstelle für die Interaktion zwsichen dem Bookmarklet und den Tools dient die Klassenstruktur von /tools/tool_template.js</a:t>
            </a: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13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386308" y="404664"/>
            <a:ext cx="2121093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noProof="1" smtClean="0">
                <a:solidFill>
                  <a:srgbClr val="16A0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Developmentfolder</a:t>
            </a:r>
          </a:p>
          <a:p>
            <a:pPr algn="ctr"/>
            <a:r>
              <a:rPr lang="de-DE" sz="8000" noProof="1" smtClean="0">
                <a:solidFill>
                  <a:srgbClr val="16A085"/>
                </a:solidFill>
                <a:latin typeface="FontAwesome" pitchFamily="50" charset="0"/>
              </a:rPr>
              <a:t></a:t>
            </a:r>
            <a:endParaRPr lang="de-DE" sz="4800" noProof="1">
              <a:solidFill>
                <a:srgbClr val="16A085"/>
              </a:solidFill>
              <a:latin typeface="FontAwesome" pitchFamily="50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818255" y="404664"/>
            <a:ext cx="1284326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noProof="1" smtClean="0">
                <a:solidFill>
                  <a:srgbClr val="16A0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Testfolder</a:t>
            </a:r>
          </a:p>
          <a:p>
            <a:pPr algn="ctr"/>
            <a:r>
              <a:rPr lang="de-DE" sz="8000" noProof="1" smtClean="0">
                <a:solidFill>
                  <a:srgbClr val="16A085"/>
                </a:solidFill>
                <a:latin typeface="FontAwesome" pitchFamily="50" charset="0"/>
              </a:rPr>
              <a:t></a:t>
            </a:r>
            <a:endParaRPr lang="de-DE" sz="4800" noProof="1">
              <a:solidFill>
                <a:srgbClr val="16A085"/>
              </a:solidFill>
              <a:latin typeface="FontAwesome" pitchFamily="50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703676" y="404664"/>
            <a:ext cx="1390124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noProof="1" smtClean="0">
                <a:solidFill>
                  <a:srgbClr val="16A0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Publicfolder</a:t>
            </a:r>
            <a:endParaRPr lang="de-DE" noProof="1" smtClean="0">
              <a:solidFill>
                <a:srgbClr val="16A08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8000" noProof="1" smtClean="0">
                <a:solidFill>
                  <a:srgbClr val="16A085"/>
                </a:solidFill>
                <a:latin typeface="FontAwesome" pitchFamily="50" charset="0"/>
              </a:rPr>
              <a:t></a:t>
            </a:r>
            <a:endParaRPr lang="de-DE" sz="4800" noProof="1">
              <a:solidFill>
                <a:srgbClr val="16A085"/>
              </a:solidFill>
              <a:latin typeface="FontAwesom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55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169400" y="1772816"/>
            <a:ext cx="3450689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000" dirty="0" smtClean="0">
                <a:solidFill>
                  <a:srgbClr val="16A085"/>
                </a:solidFill>
                <a:latin typeface="FontAwesome" pitchFamily="50" charset="0"/>
              </a:rPr>
              <a:t></a:t>
            </a:r>
          </a:p>
          <a:p>
            <a:pPr algn="ctr"/>
            <a:r>
              <a:rPr lang="de-DE" dirty="0" smtClean="0">
                <a:solidFill>
                  <a:srgbClr val="16A0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Alles in den Testfolder kopieren </a:t>
            </a:r>
            <a:endParaRPr lang="de-DE" sz="4000" dirty="0">
              <a:solidFill>
                <a:srgbClr val="16A08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Nach rechts gekrümmter Pfeil 10"/>
          <p:cNvSpPr/>
          <p:nvPr/>
        </p:nvSpPr>
        <p:spPr>
          <a:xfrm rot="16200000">
            <a:off x="2606710" y="887643"/>
            <a:ext cx="576066" cy="2490424"/>
          </a:xfrm>
          <a:prstGeom prst="curvedRightArrow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86308" y="404664"/>
            <a:ext cx="2121093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noProof="1" smtClean="0">
                <a:solidFill>
                  <a:srgbClr val="16A0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Developmentfolder</a:t>
            </a:r>
          </a:p>
          <a:p>
            <a:pPr algn="ctr"/>
            <a:r>
              <a:rPr lang="de-DE" sz="8000" noProof="1" smtClean="0">
                <a:solidFill>
                  <a:srgbClr val="16A085"/>
                </a:solidFill>
                <a:latin typeface="FontAwesome" pitchFamily="50" charset="0"/>
              </a:rPr>
              <a:t></a:t>
            </a:r>
            <a:endParaRPr lang="de-DE" sz="4800" noProof="1">
              <a:solidFill>
                <a:srgbClr val="16A085"/>
              </a:solidFill>
              <a:latin typeface="FontAwesome" pitchFamily="50" charset="0"/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3818255" y="404664"/>
            <a:ext cx="1284326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noProof="1" smtClean="0">
                <a:solidFill>
                  <a:srgbClr val="16A0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Testfolder</a:t>
            </a:r>
          </a:p>
          <a:p>
            <a:pPr algn="ctr"/>
            <a:r>
              <a:rPr lang="de-DE" sz="8000" noProof="1" smtClean="0">
                <a:solidFill>
                  <a:srgbClr val="16A085"/>
                </a:solidFill>
                <a:latin typeface="FontAwesome" pitchFamily="50" charset="0"/>
              </a:rPr>
              <a:t></a:t>
            </a:r>
            <a:endParaRPr lang="de-DE" sz="4800" noProof="1">
              <a:solidFill>
                <a:srgbClr val="16A085"/>
              </a:solidFill>
              <a:latin typeface="FontAwesome" pitchFamily="50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6703676" y="404664"/>
            <a:ext cx="1390124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noProof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Publicfolder</a:t>
            </a:r>
            <a:endParaRPr lang="de-DE" noProof="1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8000" noProof="1" smtClean="0">
                <a:solidFill>
                  <a:schemeClr val="bg1">
                    <a:lumMod val="75000"/>
                  </a:schemeClr>
                </a:solidFill>
                <a:latin typeface="FontAwesome" pitchFamily="50" charset="0"/>
              </a:rPr>
              <a:t></a:t>
            </a:r>
            <a:endParaRPr lang="de-DE" sz="4800" noProof="1">
              <a:solidFill>
                <a:schemeClr val="bg1">
                  <a:lumMod val="75000"/>
                </a:schemeClr>
              </a:solidFill>
              <a:latin typeface="FontAwesom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8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3358193" y="2026454"/>
            <a:ext cx="220445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000" dirty="0" smtClean="0">
                <a:solidFill>
                  <a:srgbClr val="16A085"/>
                </a:solidFill>
                <a:latin typeface="FontAwesome" pitchFamily="50" charset="0"/>
              </a:rPr>
              <a:t></a:t>
            </a:r>
          </a:p>
          <a:p>
            <a:pPr algn="ctr"/>
            <a:r>
              <a:rPr lang="de-DE" sz="4000" dirty="0" smtClean="0">
                <a:solidFill>
                  <a:srgbClr val="16A0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TESTEN</a:t>
            </a:r>
            <a:endParaRPr lang="de-DE" sz="4000" dirty="0">
              <a:solidFill>
                <a:srgbClr val="16A08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86308" y="404664"/>
            <a:ext cx="2121093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noProof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Developmentfolder</a:t>
            </a:r>
          </a:p>
          <a:p>
            <a:pPr algn="ctr"/>
            <a:r>
              <a:rPr lang="de-DE" sz="8000" noProof="1" smtClean="0">
                <a:solidFill>
                  <a:schemeClr val="bg1">
                    <a:lumMod val="75000"/>
                  </a:schemeClr>
                </a:solidFill>
                <a:latin typeface="FontAwesome" pitchFamily="50" charset="0"/>
              </a:rPr>
              <a:t></a:t>
            </a:r>
            <a:endParaRPr lang="de-DE" sz="4800" noProof="1">
              <a:solidFill>
                <a:schemeClr val="bg1">
                  <a:lumMod val="75000"/>
                </a:schemeClr>
              </a:solidFill>
              <a:latin typeface="FontAwesome" pitchFamily="50" charset="0"/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3818255" y="404664"/>
            <a:ext cx="1284326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noProof="1" smtClean="0">
                <a:solidFill>
                  <a:srgbClr val="16A0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Testfolder</a:t>
            </a:r>
          </a:p>
          <a:p>
            <a:pPr algn="ctr"/>
            <a:r>
              <a:rPr lang="de-DE" sz="8000" noProof="1" smtClean="0">
                <a:solidFill>
                  <a:srgbClr val="16A085"/>
                </a:solidFill>
                <a:latin typeface="FontAwesome" pitchFamily="50" charset="0"/>
              </a:rPr>
              <a:t></a:t>
            </a:r>
            <a:endParaRPr lang="de-DE" sz="4800" noProof="1">
              <a:solidFill>
                <a:srgbClr val="16A085"/>
              </a:solidFill>
              <a:latin typeface="FontAwesome" pitchFamily="50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6703676" y="404664"/>
            <a:ext cx="1390124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noProof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Publicfolder</a:t>
            </a:r>
            <a:endParaRPr lang="de-DE" noProof="1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8000" noProof="1" smtClean="0">
                <a:solidFill>
                  <a:schemeClr val="bg1">
                    <a:lumMod val="75000"/>
                  </a:schemeClr>
                </a:solidFill>
                <a:latin typeface="FontAwesome" pitchFamily="50" charset="0"/>
              </a:rPr>
              <a:t></a:t>
            </a:r>
            <a:endParaRPr lang="de-DE" sz="4800" noProof="1">
              <a:solidFill>
                <a:schemeClr val="bg1">
                  <a:lumMod val="75000"/>
                </a:schemeClr>
              </a:solidFill>
              <a:latin typeface="FontAwesom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60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035309" y="1772816"/>
            <a:ext cx="3659977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000" dirty="0" smtClean="0">
                <a:solidFill>
                  <a:srgbClr val="16A085"/>
                </a:solidFill>
                <a:latin typeface="FontAwesome" pitchFamily="50" charset="0"/>
              </a:rPr>
              <a:t></a:t>
            </a:r>
          </a:p>
          <a:p>
            <a:pPr algn="ctr"/>
            <a:r>
              <a:rPr lang="de-DE" dirty="0" smtClean="0">
                <a:solidFill>
                  <a:srgbClr val="16A0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Alles in den Publicfolder kopieren </a:t>
            </a:r>
            <a:endParaRPr lang="de-DE" sz="4000" dirty="0">
              <a:solidFill>
                <a:srgbClr val="16A08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Nach rechts gekrümmter Pfeil 10"/>
          <p:cNvSpPr/>
          <p:nvPr/>
        </p:nvSpPr>
        <p:spPr>
          <a:xfrm rot="16200000">
            <a:off x="5577262" y="887643"/>
            <a:ext cx="576066" cy="2490424"/>
          </a:xfrm>
          <a:prstGeom prst="curvedRightArrow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86308" y="404664"/>
            <a:ext cx="2121093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noProof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Developmentfolder</a:t>
            </a:r>
          </a:p>
          <a:p>
            <a:pPr algn="ctr"/>
            <a:r>
              <a:rPr lang="de-DE" sz="8000" noProof="1" smtClean="0">
                <a:solidFill>
                  <a:schemeClr val="bg1">
                    <a:lumMod val="75000"/>
                  </a:schemeClr>
                </a:solidFill>
                <a:latin typeface="FontAwesome" pitchFamily="50" charset="0"/>
              </a:rPr>
              <a:t></a:t>
            </a:r>
            <a:endParaRPr lang="de-DE" sz="4800" noProof="1">
              <a:solidFill>
                <a:schemeClr val="bg1">
                  <a:lumMod val="75000"/>
                </a:schemeClr>
              </a:solidFill>
              <a:latin typeface="FontAwesome" pitchFamily="50" charset="0"/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3818255" y="404664"/>
            <a:ext cx="1284326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noProof="1" smtClean="0">
                <a:solidFill>
                  <a:srgbClr val="16A0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Testfolder</a:t>
            </a:r>
          </a:p>
          <a:p>
            <a:pPr algn="ctr"/>
            <a:r>
              <a:rPr lang="de-DE" sz="8000" noProof="1" smtClean="0">
                <a:solidFill>
                  <a:srgbClr val="16A085"/>
                </a:solidFill>
                <a:latin typeface="FontAwesome" pitchFamily="50" charset="0"/>
              </a:rPr>
              <a:t></a:t>
            </a:r>
            <a:endParaRPr lang="de-DE" sz="4800" noProof="1">
              <a:solidFill>
                <a:srgbClr val="16A085"/>
              </a:solidFill>
              <a:latin typeface="FontAwesome" pitchFamily="50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6703676" y="404664"/>
            <a:ext cx="1390124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noProof="1" smtClean="0">
                <a:solidFill>
                  <a:srgbClr val="16A0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Publicfolder</a:t>
            </a:r>
            <a:endParaRPr lang="de-DE" noProof="1" smtClean="0">
              <a:solidFill>
                <a:srgbClr val="16A08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8000" noProof="1" smtClean="0">
                <a:solidFill>
                  <a:srgbClr val="16A085"/>
                </a:solidFill>
                <a:latin typeface="FontAwesome" pitchFamily="50" charset="0"/>
              </a:rPr>
              <a:t></a:t>
            </a:r>
            <a:endParaRPr lang="de-DE" sz="4800" noProof="1">
              <a:solidFill>
                <a:srgbClr val="16A085"/>
              </a:solidFill>
              <a:latin typeface="FontAwesom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10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iteratec-2011">
      <a:dk1>
        <a:srgbClr val="000000"/>
      </a:dk1>
      <a:lt1>
        <a:srgbClr val="FFFFFF"/>
      </a:lt1>
      <a:dk2>
        <a:srgbClr val="A9218E"/>
      </a:dk2>
      <a:lt2>
        <a:srgbClr val="DBD1D8"/>
      </a:lt2>
      <a:accent1>
        <a:srgbClr val="927D87"/>
      </a:accent1>
      <a:accent2>
        <a:srgbClr val="FFEDA9"/>
      </a:accent2>
      <a:accent3>
        <a:srgbClr val="CCC1C5"/>
      </a:accent3>
      <a:accent4>
        <a:srgbClr val="F2CBFE"/>
      </a:accent4>
      <a:accent5>
        <a:srgbClr val="5B3E4B"/>
      </a:accent5>
      <a:accent6>
        <a:srgbClr val="F2EEF1"/>
      </a:accent6>
      <a:hlink>
        <a:srgbClr val="5B3E4B"/>
      </a:hlink>
      <a:folHlink>
        <a:srgbClr val="FFEDA9"/>
      </a:folHlink>
    </a:clrScheme>
    <a:fontScheme name="iteratec-200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nym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lIns="72000" rIns="72000"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noAutofit/>
      </a:bodyPr>
      <a:lstStyle>
        <a:defPPr marL="270000" indent="-270000">
          <a:lnSpc>
            <a:spcPct val="110000"/>
          </a:lnSpc>
          <a:spcBef>
            <a:spcPts val="800"/>
          </a:spcBef>
          <a:buClr>
            <a:schemeClr val="tx2"/>
          </a:buClr>
          <a:buSzPct val="80000"/>
          <a:buFont typeface="Wingdings" panose="05000000000000000000" pitchFamily="2" charset="2"/>
          <a:buChar char="n"/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158</Words>
  <Application>Microsoft Office PowerPoint</Application>
  <PresentationFormat>Bildschirmpräsentation (4:3)</PresentationFormat>
  <Paragraphs>63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8" baseType="lpstr">
      <vt:lpstr>Default Theme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iteratec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Heigl</dc:creator>
  <cp:lastModifiedBy>Thomas Heigl</cp:lastModifiedBy>
  <cp:revision>17</cp:revision>
  <dcterms:created xsi:type="dcterms:W3CDTF">2015-04-23T11:20:59Z</dcterms:created>
  <dcterms:modified xsi:type="dcterms:W3CDTF">2015-04-23T15:52:01Z</dcterms:modified>
</cp:coreProperties>
</file>