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  <p:sldMasterId id="2147483835" r:id="rId2"/>
  </p:sld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5" r:id="rId11"/>
    <p:sldId id="264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1ABC9C"/>
    <a:srgbClr val="16A085"/>
    <a:srgbClr val="BDC3C7"/>
    <a:srgbClr val="ECF0F1"/>
    <a:srgbClr val="D5C295"/>
    <a:srgbClr val="F0DEB4"/>
    <a:srgbClr val="99ABD5"/>
    <a:srgbClr val="B8C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964B-01A1-4960-833D-B04EEC305D38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8DC-A4DA-44D0-9A2A-A3C03A31F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2203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801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9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169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588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8361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6540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8794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6210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88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dirty="0" smtClean="0"/>
              <a:t>© </a:t>
            </a:r>
            <a:r>
              <a:rPr lang="de-DE" dirty="0" err="1" smtClean="0"/>
              <a:t>iteratec</a:t>
            </a:r>
            <a:r>
              <a:rPr lang="de-DE" dirty="0" smtClean="0"/>
              <a:t>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1043608" y="2132856"/>
            <a:ext cx="7992888" cy="1476164"/>
          </a:xfrm>
          <a:prstGeom prst="rightArrow">
            <a:avLst>
              <a:gd name="adj1" fmla="val 69272"/>
              <a:gd name="adj2" fmla="val 36234"/>
            </a:avLst>
          </a:prstGeom>
          <a:solidFill>
            <a:srgbClr val="1ABC9C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66253"/>
              </p:ext>
            </p:extLst>
          </p:nvPr>
        </p:nvGraphicFramePr>
        <p:xfrm>
          <a:off x="0" y="1052738"/>
          <a:ext cx="8964488" cy="2584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164"/>
                <a:gridCol w="1134126"/>
                <a:gridCol w="1251393"/>
                <a:gridCol w="1120561"/>
                <a:gridCol w="1120561"/>
                <a:gridCol w="1120561"/>
                <a:gridCol w="1120561"/>
                <a:gridCol w="1120561"/>
              </a:tblGrid>
              <a:tr h="144014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de-DE" noProof="1"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kern="1200" noProof="1" smtClean="0">
                          <a:solidFill>
                            <a:srgbClr val="16A08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1200" noProof="1" smtClean="0">
                          <a:solidFill>
                            <a:srgbClr val="16A08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de-DE" sz="1200" noProof="1">
                        <a:solidFill>
                          <a:srgbClr val="16A08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2648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de-DE" noProof="1"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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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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</a:rPr>
                        <a:t>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b="0" i="0" kern="1200" noProof="1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  <a:ea typeface="+mn-ea"/>
                          <a:cs typeface="+mn-cs"/>
                        </a:rPr>
                        <a:t>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de-DE" sz="4800" b="0" i="0" kern="1200" dirty="0" smtClean="0">
                          <a:solidFill>
                            <a:srgbClr val="16A085"/>
                          </a:solidFill>
                          <a:effectLst/>
                          <a:latin typeface="FontAwesome" pitchFamily="50" charset="0"/>
                          <a:ea typeface="+mn-ea"/>
                          <a:cs typeface="+mn-cs"/>
                        </a:rPr>
                        <a:t></a:t>
                      </a:r>
                      <a:endParaRPr lang="de-DE" sz="4800" noProof="1">
                        <a:solidFill>
                          <a:srgbClr val="16A085"/>
                        </a:solidFill>
                        <a:latin typeface="FontAwesome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507">
                <a:tc>
                  <a:txBody>
                    <a:bodyPr/>
                    <a:lstStyle/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Entwickeln</a:t>
                      </a:r>
                    </a:p>
                    <a:p>
                      <a:pPr algn="ctr"/>
                      <a:r>
                        <a:rPr lang="de-DE" sz="900" b="1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neuer Tools</a:t>
                      </a:r>
                      <a:endParaRPr lang="de-DE" sz="900" b="1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Erstelle neue JS-Datei in Ordner /tools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Implementiere dein</a:t>
                      </a:r>
                      <a:r>
                        <a:rPr lang="de-DE" sz="900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Tool anhand des Tool Templates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Implementiere die destructor() Funktion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dem Bookmarklet hinzu, indem du in der /perf-bookmarklet.js am Ende scalePerformanceBar.addTool() aufrufst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der Dokumentation hinzu unter Implementierung &gt; Eingebundene Tools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Füge dein Tool dem</a:t>
                      </a:r>
                      <a:r>
                        <a:rPr lang="de-DE" sz="900" baseline="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Readme auf Github hinzu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099">
                <a:tc>
                  <a:txBody>
                    <a:bodyPr/>
                    <a:lstStyle/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Integrieren</a:t>
                      </a:r>
                    </a:p>
                    <a:p>
                      <a:pPr algn="ctr"/>
                      <a:r>
                        <a:rPr lang="de-DE" sz="900" b="1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vorhandener Tools</a:t>
                      </a:r>
                      <a:endParaRPr lang="de-DE" sz="900" b="1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Kopiere Tool Datei in den /tools Ordner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noProof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 das Tool an das Tool Template an</a:t>
                      </a:r>
                      <a:endParaRPr lang="de-DE" sz="900" noProof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43608" y="1484784"/>
            <a:ext cx="2088232" cy="864096"/>
          </a:xfrm>
          <a:prstGeom prst="rect">
            <a:avLst/>
          </a:prstGeom>
          <a:solidFill>
            <a:srgbClr val="1ABC9C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ScalePerformanceBarClass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043608" y="177281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043608" y="213285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95536" y="3789040"/>
            <a:ext cx="2088232" cy="864096"/>
          </a:xfrm>
          <a:prstGeom prst="rect">
            <a:avLst/>
          </a:prstGeom>
          <a:solidFill>
            <a:srgbClr val="ECF0F1"/>
          </a:solidFill>
          <a:ln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BDC3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BookmarkletPopup</a:t>
            </a:r>
            <a:endParaRPr lang="de-DE" sz="1200" noProof="1">
              <a:solidFill>
                <a:srgbClr val="BDC3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395536" y="4077072"/>
            <a:ext cx="2088232" cy="0"/>
          </a:xfrm>
          <a:prstGeom prst="line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95536" y="4437112"/>
            <a:ext cx="2088232" cy="0"/>
          </a:xfrm>
          <a:prstGeom prst="line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619672" y="2708920"/>
            <a:ext cx="2088232" cy="864096"/>
          </a:xfrm>
          <a:prstGeom prst="rect">
            <a:avLst/>
          </a:prstGeom>
          <a:solidFill>
            <a:srgbClr val="ECF0F1"/>
          </a:solidFill>
          <a:ln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BDC3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ScalePerformanceApi</a:t>
            </a:r>
            <a:endParaRPr lang="de-DE" sz="1200" noProof="1">
              <a:solidFill>
                <a:srgbClr val="BDC3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1619672" y="2996952"/>
            <a:ext cx="2088232" cy="0"/>
          </a:xfrm>
          <a:prstGeom prst="line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619672" y="3356992"/>
            <a:ext cx="2088232" cy="0"/>
          </a:xfrm>
          <a:prstGeom prst="line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644008" y="1484784"/>
            <a:ext cx="2088232" cy="864096"/>
          </a:xfrm>
          <a:prstGeom prst="rect">
            <a:avLst/>
          </a:prstGeom>
          <a:solidFill>
            <a:srgbClr val="ECF0F1"/>
          </a:solidFill>
          <a:ln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BDC3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BookmarkletReadme</a:t>
            </a:r>
            <a:endParaRPr lang="de-DE" sz="1200" noProof="1">
              <a:solidFill>
                <a:srgbClr val="BDC3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4644008" y="1772816"/>
            <a:ext cx="2088232" cy="0"/>
          </a:xfrm>
          <a:prstGeom prst="line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4644008" y="2132856"/>
            <a:ext cx="2088232" cy="0"/>
          </a:xfrm>
          <a:prstGeom prst="line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329862" y="4437112"/>
            <a:ext cx="2088232" cy="864096"/>
          </a:xfrm>
          <a:prstGeom prst="rect">
            <a:avLst/>
          </a:prstGeom>
          <a:solidFill>
            <a:srgbClr val="ECF0F1"/>
          </a:solidFill>
          <a:ln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BDC3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„MyTool“</a:t>
            </a:r>
            <a:endParaRPr lang="de-DE" sz="1200" noProof="1">
              <a:solidFill>
                <a:srgbClr val="BDC3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3329862" y="4725144"/>
            <a:ext cx="2088232" cy="0"/>
          </a:xfrm>
          <a:prstGeom prst="line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329862" y="5085184"/>
            <a:ext cx="2088232" cy="0"/>
          </a:xfrm>
          <a:prstGeom prst="line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7" idx="2"/>
            <a:endCxn id="13" idx="0"/>
          </p:cNvCxnSpPr>
          <p:nvPr/>
        </p:nvCxnSpPr>
        <p:spPr>
          <a:xfrm rot="5400000">
            <a:off x="1043608" y="2744924"/>
            <a:ext cx="1440160" cy="648072"/>
          </a:xfrm>
          <a:prstGeom prst="bentConnector3">
            <a:avLst>
              <a:gd name="adj1" fmla="val 8377"/>
            </a:avLst>
          </a:prstGeom>
          <a:ln>
            <a:solidFill>
              <a:srgbClr val="BDC3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7" idx="2"/>
            <a:endCxn id="18" idx="0"/>
          </p:cNvCxnSpPr>
          <p:nvPr/>
        </p:nvCxnSpPr>
        <p:spPr>
          <a:xfrm rot="16200000" flipH="1">
            <a:off x="2195736" y="2240868"/>
            <a:ext cx="360040" cy="576064"/>
          </a:xfrm>
          <a:prstGeom prst="bentConnector3">
            <a:avLst>
              <a:gd name="adj1" fmla="val 33069"/>
            </a:avLst>
          </a:prstGeom>
          <a:ln>
            <a:solidFill>
              <a:srgbClr val="BDC3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7" idx="3"/>
            <a:endCxn id="21" idx="1"/>
          </p:cNvCxnSpPr>
          <p:nvPr/>
        </p:nvCxnSpPr>
        <p:spPr>
          <a:xfrm>
            <a:off x="3131840" y="1916832"/>
            <a:ext cx="1512168" cy="12700"/>
          </a:xfrm>
          <a:prstGeom prst="bentConnector3">
            <a:avLst>
              <a:gd name="adj1" fmla="val 96360"/>
            </a:avLst>
          </a:prstGeom>
          <a:ln>
            <a:solidFill>
              <a:srgbClr val="BDC3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7" idx="3"/>
            <a:endCxn id="24" idx="0"/>
          </p:cNvCxnSpPr>
          <p:nvPr/>
        </p:nvCxnSpPr>
        <p:spPr>
          <a:xfrm>
            <a:off x="3131840" y="1916832"/>
            <a:ext cx="1242138" cy="2520280"/>
          </a:xfrm>
          <a:prstGeom prst="bentConnector2">
            <a:avLst/>
          </a:prstGeom>
          <a:ln>
            <a:solidFill>
              <a:srgbClr val="BDC3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24" idx="1"/>
            <a:endCxn id="13" idx="3"/>
          </p:cNvCxnSpPr>
          <p:nvPr/>
        </p:nvCxnSpPr>
        <p:spPr>
          <a:xfrm rot="10800000">
            <a:off x="2483768" y="4221088"/>
            <a:ext cx="846094" cy="648072"/>
          </a:xfrm>
          <a:prstGeom prst="bentConnector3">
            <a:avLst>
              <a:gd name="adj1" fmla="val 78819"/>
            </a:avLst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24" idx="1"/>
            <a:endCxn id="18" idx="2"/>
          </p:cNvCxnSpPr>
          <p:nvPr/>
        </p:nvCxnSpPr>
        <p:spPr>
          <a:xfrm rot="10800000">
            <a:off x="2663788" y="3573016"/>
            <a:ext cx="666074" cy="1296144"/>
          </a:xfrm>
          <a:prstGeom prst="bentConnector2">
            <a:avLst/>
          </a:prstGeom>
          <a:ln>
            <a:solidFill>
              <a:srgbClr val="BDC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27784" y="3542819"/>
            <a:ext cx="21167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rgbClr val="BDC3C7"/>
                </a:solidFill>
              </a:rPr>
              <a:t>1</a:t>
            </a:r>
            <a:endParaRPr lang="de-DE" sz="1000" dirty="0">
              <a:solidFill>
                <a:srgbClr val="BDC3C7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449402" y="4189958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BDC3C7"/>
                </a:solidFill>
              </a:rPr>
              <a:t>1</a:t>
            </a:r>
            <a:endParaRPr lang="de-DE" sz="1000" dirty="0">
              <a:solidFill>
                <a:srgbClr val="BDC3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9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906814" y="4869160"/>
            <a:ext cx="3033338" cy="1512168"/>
          </a:xfrm>
          <a:prstGeom prst="rect">
            <a:avLst/>
          </a:prstGeom>
          <a:noFill/>
          <a:ln w="38100"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200" dirty="0" smtClean="0">
                <a:solidFill>
                  <a:srgbClr val="2B2B2B"/>
                </a:solidFill>
              </a:rPr>
              <a:t>„MyTool“.js</a:t>
            </a:r>
            <a:endParaRPr lang="de-DE" sz="1200" dirty="0">
              <a:solidFill>
                <a:srgbClr val="2B2B2B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3608" y="1484784"/>
            <a:ext cx="2088232" cy="864096"/>
          </a:xfrm>
          <a:prstGeom prst="rect">
            <a:avLst/>
          </a:prstGeom>
          <a:solidFill>
            <a:srgbClr val="1ABC9C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ScalePerformanceBarClass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043608" y="177281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043608" y="213285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95536" y="3789040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BookmarkletPopup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395536" y="407707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95536" y="443711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619672" y="2708920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ScalePerformanceApi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1619672" y="299695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619672" y="335699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644008" y="1484784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BookmarkletReadme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4644008" y="1772816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4644008" y="2132856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329862" y="5085184"/>
            <a:ext cx="2088232" cy="864096"/>
          </a:xfrm>
          <a:prstGeom prst="rect">
            <a:avLst/>
          </a:prstGeom>
          <a:solidFill>
            <a:srgbClr val="B8C9F1"/>
          </a:solidFill>
          <a:ln>
            <a:solidFill>
              <a:srgbClr val="99A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„MyTool“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3329862" y="5373216"/>
            <a:ext cx="2088232" cy="0"/>
          </a:xfrm>
          <a:prstGeom prst="line">
            <a:avLst/>
          </a:prstGeom>
          <a:ln>
            <a:solidFill>
              <a:srgbClr val="99A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329862" y="5733256"/>
            <a:ext cx="2088232" cy="0"/>
          </a:xfrm>
          <a:prstGeom prst="line">
            <a:avLst/>
          </a:prstGeom>
          <a:ln>
            <a:solidFill>
              <a:srgbClr val="99A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7" idx="2"/>
            <a:endCxn id="13" idx="0"/>
          </p:cNvCxnSpPr>
          <p:nvPr/>
        </p:nvCxnSpPr>
        <p:spPr>
          <a:xfrm rot="5400000">
            <a:off x="1043608" y="2744924"/>
            <a:ext cx="1440160" cy="648072"/>
          </a:xfrm>
          <a:prstGeom prst="bentConnector3">
            <a:avLst>
              <a:gd name="adj1" fmla="val 8377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7" idx="2"/>
            <a:endCxn id="18" idx="0"/>
          </p:cNvCxnSpPr>
          <p:nvPr/>
        </p:nvCxnSpPr>
        <p:spPr>
          <a:xfrm rot="16200000" flipH="1">
            <a:off x="2195736" y="2240868"/>
            <a:ext cx="360040" cy="576064"/>
          </a:xfrm>
          <a:prstGeom prst="bentConnector3">
            <a:avLst>
              <a:gd name="adj1" fmla="val 33069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7" idx="3"/>
            <a:endCxn id="21" idx="1"/>
          </p:cNvCxnSpPr>
          <p:nvPr/>
        </p:nvCxnSpPr>
        <p:spPr>
          <a:xfrm>
            <a:off x="3131840" y="1916832"/>
            <a:ext cx="1512168" cy="12700"/>
          </a:xfrm>
          <a:prstGeom prst="bentConnector3">
            <a:avLst>
              <a:gd name="adj1" fmla="val 96360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7" idx="3"/>
            <a:endCxn id="24" idx="0"/>
          </p:cNvCxnSpPr>
          <p:nvPr/>
        </p:nvCxnSpPr>
        <p:spPr>
          <a:xfrm>
            <a:off x="3131840" y="1916832"/>
            <a:ext cx="1242138" cy="3168352"/>
          </a:xfrm>
          <a:prstGeom prst="bentConnector2">
            <a:avLst/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24" idx="1"/>
            <a:endCxn id="13" idx="3"/>
          </p:cNvCxnSpPr>
          <p:nvPr/>
        </p:nvCxnSpPr>
        <p:spPr>
          <a:xfrm rot="10800000">
            <a:off x="2483768" y="4221088"/>
            <a:ext cx="846094" cy="1296144"/>
          </a:xfrm>
          <a:prstGeom prst="bentConnector3">
            <a:avLst>
              <a:gd name="adj1" fmla="val 80096"/>
            </a:avLst>
          </a:prstGeom>
          <a:ln>
            <a:solidFill>
              <a:srgbClr val="2B2B2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24" idx="1"/>
            <a:endCxn id="18" idx="2"/>
          </p:cNvCxnSpPr>
          <p:nvPr/>
        </p:nvCxnSpPr>
        <p:spPr>
          <a:xfrm rot="10800000">
            <a:off x="2663788" y="3573016"/>
            <a:ext cx="666074" cy="1944216"/>
          </a:xfrm>
          <a:prstGeom prst="bentConnector2">
            <a:avLst/>
          </a:prstGeom>
          <a:ln>
            <a:solidFill>
              <a:srgbClr val="2B2B2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27784" y="3542819"/>
            <a:ext cx="211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rgbClr val="2B2B2B"/>
                </a:solidFill>
              </a:rPr>
              <a:t>1</a:t>
            </a:r>
            <a:endParaRPr lang="de-DE" sz="1000" dirty="0">
              <a:solidFill>
                <a:srgbClr val="2B2B2B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449402" y="418995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2B2B2B"/>
                </a:solidFill>
              </a:rPr>
              <a:t>1</a:t>
            </a:r>
            <a:endParaRPr lang="de-DE" sz="1000" dirty="0">
              <a:solidFill>
                <a:srgbClr val="2B2B2B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3528" y="908720"/>
            <a:ext cx="6552727" cy="3816423"/>
          </a:xfrm>
          <a:prstGeom prst="rect">
            <a:avLst/>
          </a:prstGeom>
          <a:noFill/>
          <a:ln w="38100"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solidFill>
                  <a:srgbClr val="2B2B2B"/>
                </a:solidFill>
              </a:rPr>
              <a:t>perf-bookmarklet.js</a:t>
            </a:r>
          </a:p>
        </p:txBody>
      </p:sp>
    </p:spTree>
    <p:extLst>
      <p:ext uri="{BB962C8B-B14F-4D97-AF65-F5344CB8AC3E}">
        <p14:creationId xmlns:p14="http://schemas.microsoft.com/office/powerpoint/2010/main" val="290502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644008" y="1484784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BookmarkletReadme</a:t>
            </a:r>
            <a:endParaRPr lang="de-DE" sz="1200" noProof="1" smtClean="0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noProof="1" smtClean="0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getHelpText(title: String)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644008" y="1772816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644008" y="1988840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1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3789040"/>
            <a:ext cx="2520280" cy="1008112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BookmarkletPopup</a:t>
            </a:r>
          </a:p>
          <a:p>
            <a:pPr algn="ctr"/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noProof="1" smtClean="0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show(text: String, isShort: bool)</a:t>
            </a: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hide()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95536" y="4077072"/>
            <a:ext cx="2520280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4365104"/>
            <a:ext cx="2520280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0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619672" y="2708920"/>
            <a:ext cx="3096344" cy="122413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ScalePerformanceApi</a:t>
            </a:r>
          </a:p>
          <a:p>
            <a:pPr algn="ctr"/>
            <a:endParaRPr lang="de-DE" sz="1200" noProof="1" smtClean="0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200" noProof="1" smtClean="0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getEntriesByType(type: String)</a:t>
            </a: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hideFileFromPerformanceApi(file: String)</a:t>
            </a: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getPageLoadTime(): double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1619672" y="2996952"/>
            <a:ext cx="3096344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619672" y="3284984"/>
            <a:ext cx="3096344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8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329862" y="5085184"/>
            <a:ext cx="3474386" cy="1584176"/>
          </a:xfrm>
          <a:prstGeom prst="rect">
            <a:avLst/>
          </a:prstGeom>
          <a:solidFill>
            <a:srgbClr val="B8C9F1"/>
          </a:solidFill>
          <a:ln>
            <a:solidFill>
              <a:srgbClr val="99A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„MyTool“</a:t>
            </a:r>
          </a:p>
          <a:p>
            <a:pPr algn="ctr"/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toolContainer:       HTMLElement</a:t>
            </a: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performanceAPI:  ScalePerformanceAPI</a:t>
            </a:r>
          </a:p>
          <a:p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popup:                  BookmarkletPopup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noProof="1" smtClean="0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MyTool(performanceApi, toolContainer, popup)</a:t>
            </a:r>
          </a:p>
          <a:p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destructor()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329862" y="5373216"/>
            <a:ext cx="3474386" cy="0"/>
          </a:xfrm>
          <a:prstGeom prst="line">
            <a:avLst/>
          </a:prstGeom>
          <a:ln>
            <a:solidFill>
              <a:srgbClr val="99A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329862" y="6165304"/>
            <a:ext cx="3474386" cy="0"/>
          </a:xfrm>
          <a:prstGeom prst="line">
            <a:avLst/>
          </a:prstGeom>
          <a:ln>
            <a:solidFill>
              <a:srgbClr val="99A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70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31" y="2282889"/>
            <a:ext cx="197167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31" y="2282889"/>
            <a:ext cx="197167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1378630" y="1700808"/>
            <a:ext cx="5572075" cy="58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 destructor() zu entfernen</a:t>
            </a:r>
            <a:endParaRPr lang="de-DE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378629" y="4509120"/>
            <a:ext cx="197167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79031" y="4509120"/>
            <a:ext cx="197167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Markierungen wie z.B. Border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4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 rot="18878725">
            <a:off x="2344095" y="1667341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3900" noProof="1" smtClean="0">
                <a:solidFill>
                  <a:srgbClr val="16A085"/>
                </a:solidFill>
                <a:latin typeface="FontAwesome" pitchFamily="50" charset="0"/>
              </a:rPr>
              <a:t></a:t>
            </a:r>
          </a:p>
        </p:txBody>
      </p:sp>
      <p:sp>
        <p:nvSpPr>
          <p:cNvPr id="13" name="Rechteck 12"/>
          <p:cNvSpPr/>
          <p:nvPr/>
        </p:nvSpPr>
        <p:spPr>
          <a:xfrm rot="1533105">
            <a:off x="5088246" y="1994349"/>
            <a:ext cx="144943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500" noProof="1" smtClean="0">
                <a:solidFill>
                  <a:srgbClr val="1ABC9C"/>
                </a:solidFill>
                <a:latin typeface="FontAwesome" pitchFamily="50" charset="0"/>
              </a:rPr>
              <a:t></a:t>
            </a:r>
          </a:p>
        </p:txBody>
      </p:sp>
      <p:sp>
        <p:nvSpPr>
          <p:cNvPr id="14" name="Rechteck 13"/>
          <p:cNvSpPr/>
          <p:nvPr/>
        </p:nvSpPr>
        <p:spPr>
          <a:xfrm rot="1533105">
            <a:off x="4758679" y="4081723"/>
            <a:ext cx="144943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500" noProof="1" smtClean="0">
                <a:solidFill>
                  <a:srgbClr val="1ABC9C"/>
                </a:solidFill>
                <a:latin typeface="FontAwesome" pitchFamily="50" charset="0"/>
              </a:rPr>
              <a:t></a:t>
            </a:r>
          </a:p>
        </p:txBody>
      </p:sp>
      <p:sp>
        <p:nvSpPr>
          <p:cNvPr id="11" name="Rechteck 10"/>
          <p:cNvSpPr/>
          <p:nvPr/>
        </p:nvSpPr>
        <p:spPr>
          <a:xfrm rot="21297665">
            <a:off x="4962955" y="3568044"/>
            <a:ext cx="21876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noProof="1">
                <a:solidFill>
                  <a:srgbClr val="1AB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noProof="1" smtClean="0">
                <a:solidFill>
                  <a:srgbClr val="1AB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Tools</a:t>
            </a:r>
          </a:p>
          <a:p>
            <a:pPr algn="ctr"/>
            <a:r>
              <a:rPr lang="de-DE" noProof="1" smtClean="0">
                <a:solidFill>
                  <a:srgbClr val="1ABC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(/tools/toolName.js)</a:t>
            </a:r>
            <a:endParaRPr lang="de-DE" noProof="1">
              <a:solidFill>
                <a:srgbClr val="1ABC9C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 rot="1348799">
            <a:off x="2139659" y="4734739"/>
            <a:ext cx="226895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</a:t>
            </a:r>
          </a:p>
          <a:p>
            <a:pPr algn="ctr"/>
            <a:r>
              <a:rPr lang="de-DE" noProof="1" smtClean="0">
                <a:solidFill>
                  <a:srgbClr val="16A085"/>
                </a:solidFill>
              </a:rPr>
              <a:t>(/perf-bookmarklet.js)</a:t>
            </a:r>
            <a:endParaRPr lang="de-DE" noProof="1">
              <a:solidFill>
                <a:srgbClr val="16A085"/>
              </a:solidFill>
            </a:endParaRPr>
          </a:p>
        </p:txBody>
      </p:sp>
      <p:cxnSp>
        <p:nvCxnSpPr>
          <p:cNvPr id="20" name="Gekrümmte Verbindung 19"/>
          <p:cNvCxnSpPr>
            <a:stCxn id="2053" idx="2"/>
            <a:endCxn id="13" idx="1"/>
          </p:cNvCxnSpPr>
          <p:nvPr/>
        </p:nvCxnSpPr>
        <p:spPr>
          <a:xfrm rot="16200000" flipH="1">
            <a:off x="4544649" y="1998305"/>
            <a:ext cx="755371" cy="473583"/>
          </a:xfrm>
          <a:prstGeom prst="curvedConnector2">
            <a:avLst/>
          </a:prstGeom>
          <a:ln>
            <a:solidFill>
              <a:srgbClr val="16A08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053" idx="2"/>
            <a:endCxn id="8" idx="3"/>
          </p:cNvCxnSpPr>
          <p:nvPr/>
        </p:nvCxnSpPr>
        <p:spPr>
          <a:xfrm>
            <a:off x="4685543" y="1857412"/>
            <a:ext cx="52563" cy="694739"/>
          </a:xfrm>
          <a:prstGeom prst="straightConnector1">
            <a:avLst/>
          </a:prstGeom>
          <a:ln>
            <a:solidFill>
              <a:srgbClr val="16A08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hteck 2052"/>
          <p:cNvSpPr/>
          <p:nvPr/>
        </p:nvSpPr>
        <p:spPr>
          <a:xfrm>
            <a:off x="1949239" y="934082"/>
            <a:ext cx="547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Als Schnittstelle für die Interaktion zwsichen dem Bookmarklet und den Tools dient die Klassenstruktur von /tools/tool_template.js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86308" y="404664"/>
            <a:ext cx="212109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18255" y="404664"/>
            <a:ext cx="128432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703676" y="404664"/>
            <a:ext cx="13901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400" y="1772816"/>
            <a:ext cx="345068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dirty="0" smtClean="0">
                <a:solidFill>
                  <a:srgbClr val="16A085"/>
                </a:solidFill>
                <a:latin typeface="FontAwesome" pitchFamily="50" charset="0"/>
              </a:rPr>
              <a:t></a:t>
            </a:r>
          </a:p>
          <a:p>
            <a:pPr algn="ctr"/>
            <a:r>
              <a:rPr lang="de-DE" dirty="0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Alles in den Testfolder kopieren </a:t>
            </a:r>
            <a:endParaRPr lang="de-DE" sz="4000" dirty="0">
              <a:solidFill>
                <a:srgbClr val="16A0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rot="16200000">
            <a:off x="2606710" y="887643"/>
            <a:ext cx="576066" cy="2490424"/>
          </a:xfrm>
          <a:prstGeom prst="curvedRightArrow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6308" y="404664"/>
            <a:ext cx="212109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818255" y="404664"/>
            <a:ext cx="128432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703676" y="404664"/>
            <a:ext cx="13901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Publicfolder</a:t>
            </a:r>
          </a:p>
          <a:p>
            <a:pPr algn="ctr"/>
            <a:r>
              <a:rPr lang="de-DE" sz="8000" noProof="1" smtClean="0">
                <a:solidFill>
                  <a:schemeClr val="bg1">
                    <a:lumMod val="75000"/>
                  </a:schemeClr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chemeClr val="bg1">
                  <a:lumMod val="75000"/>
                </a:schemeClr>
              </a:solidFill>
              <a:latin typeface="FontAweso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3358193" y="2026454"/>
            <a:ext cx="22044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dirty="0" smtClean="0">
                <a:solidFill>
                  <a:srgbClr val="16A085"/>
                </a:solidFill>
                <a:latin typeface="FontAwesome" pitchFamily="50" charset="0"/>
              </a:rPr>
              <a:t></a:t>
            </a:r>
          </a:p>
          <a:p>
            <a:pPr algn="ctr"/>
            <a:r>
              <a:rPr lang="de-DE" sz="4000" dirty="0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TESTEN</a:t>
            </a:r>
            <a:endParaRPr lang="de-DE" sz="4000" dirty="0">
              <a:solidFill>
                <a:srgbClr val="16A0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6308" y="404664"/>
            <a:ext cx="212109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Developmentfolder</a:t>
            </a:r>
          </a:p>
          <a:p>
            <a:pPr algn="ctr"/>
            <a:r>
              <a:rPr lang="de-DE" sz="8000" noProof="1" smtClean="0">
                <a:solidFill>
                  <a:schemeClr val="bg1">
                    <a:lumMod val="75000"/>
                  </a:schemeClr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chemeClr val="bg1">
                  <a:lumMod val="75000"/>
                </a:schemeClr>
              </a:solidFill>
              <a:latin typeface="FontAwesome" pitchFamily="50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818255" y="404664"/>
            <a:ext cx="128432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703676" y="404664"/>
            <a:ext cx="13901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Publicfolder</a:t>
            </a:r>
          </a:p>
          <a:p>
            <a:pPr algn="ctr"/>
            <a:r>
              <a:rPr lang="de-DE" sz="8000" noProof="1" smtClean="0">
                <a:solidFill>
                  <a:schemeClr val="bg1">
                    <a:lumMod val="75000"/>
                  </a:schemeClr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chemeClr val="bg1">
                  <a:lumMod val="75000"/>
                </a:schemeClr>
              </a:solidFill>
              <a:latin typeface="FontAweso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035309" y="1772816"/>
            <a:ext cx="365997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dirty="0" smtClean="0">
                <a:solidFill>
                  <a:srgbClr val="16A085"/>
                </a:solidFill>
                <a:latin typeface="FontAwesome" pitchFamily="50" charset="0"/>
              </a:rPr>
              <a:t></a:t>
            </a:r>
          </a:p>
          <a:p>
            <a:pPr algn="ctr"/>
            <a:r>
              <a:rPr lang="de-DE" dirty="0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Alles in den Publicfolder kopieren </a:t>
            </a:r>
            <a:endParaRPr lang="de-DE" sz="4000" dirty="0">
              <a:solidFill>
                <a:srgbClr val="16A0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ach rechts gekrümmter Pfeil 10"/>
          <p:cNvSpPr/>
          <p:nvPr/>
        </p:nvSpPr>
        <p:spPr>
          <a:xfrm rot="16200000">
            <a:off x="5577262" y="887643"/>
            <a:ext cx="576066" cy="2490424"/>
          </a:xfrm>
          <a:prstGeom prst="curvedRightArrow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6308" y="404664"/>
            <a:ext cx="212109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Developmentfolder</a:t>
            </a:r>
          </a:p>
          <a:p>
            <a:pPr algn="ctr"/>
            <a:r>
              <a:rPr lang="de-DE" sz="8000" noProof="1" smtClean="0">
                <a:solidFill>
                  <a:schemeClr val="bg1">
                    <a:lumMod val="75000"/>
                  </a:schemeClr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chemeClr val="bg1">
                  <a:lumMod val="75000"/>
                </a:schemeClr>
              </a:solidFill>
              <a:latin typeface="FontAwesome" pitchFamily="50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818255" y="404664"/>
            <a:ext cx="128432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703676" y="404664"/>
            <a:ext cx="13901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noProof="1" smtClean="0">
                <a:solidFill>
                  <a:srgbClr val="16A0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Publicfolder</a:t>
            </a:r>
          </a:p>
          <a:p>
            <a:pPr algn="ctr"/>
            <a:r>
              <a:rPr lang="de-DE" sz="8000" noProof="1" smtClean="0">
                <a:solidFill>
                  <a:srgbClr val="16A085"/>
                </a:solidFill>
                <a:latin typeface="FontAwesome" pitchFamily="50" charset="0"/>
              </a:rPr>
              <a:t></a:t>
            </a:r>
            <a:endParaRPr lang="de-DE" sz="4800" noProof="1">
              <a:solidFill>
                <a:srgbClr val="16A085"/>
              </a:solidFill>
              <a:latin typeface="FontAweso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43608" y="1484784"/>
            <a:ext cx="2088232" cy="864096"/>
          </a:xfrm>
          <a:prstGeom prst="rect">
            <a:avLst/>
          </a:prstGeom>
          <a:solidFill>
            <a:srgbClr val="1ABC9C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ScalePerformanceBarClass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043608" y="177281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043608" y="213285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95536" y="3789040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BookmarkletPopup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395536" y="407707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95536" y="443711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619672" y="2708920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ScalePerformanceApi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1619672" y="299695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619672" y="335699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644008" y="1484784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BookmarkletReadme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4644008" y="1772816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4644008" y="2132856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329862" y="4437112"/>
            <a:ext cx="2088232" cy="864096"/>
          </a:xfrm>
          <a:prstGeom prst="rect">
            <a:avLst/>
          </a:prstGeom>
          <a:solidFill>
            <a:srgbClr val="B8C9F1"/>
          </a:solidFill>
          <a:ln>
            <a:solidFill>
              <a:srgbClr val="99A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„MyTool“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3329862" y="4725144"/>
            <a:ext cx="2088232" cy="0"/>
          </a:xfrm>
          <a:prstGeom prst="line">
            <a:avLst/>
          </a:prstGeom>
          <a:ln>
            <a:solidFill>
              <a:srgbClr val="99A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329862" y="5085184"/>
            <a:ext cx="2088232" cy="0"/>
          </a:xfrm>
          <a:prstGeom prst="line">
            <a:avLst/>
          </a:prstGeom>
          <a:ln>
            <a:solidFill>
              <a:srgbClr val="99A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7" idx="2"/>
            <a:endCxn id="13" idx="0"/>
          </p:cNvCxnSpPr>
          <p:nvPr/>
        </p:nvCxnSpPr>
        <p:spPr>
          <a:xfrm rot="5400000">
            <a:off x="1043608" y="2744924"/>
            <a:ext cx="1440160" cy="648072"/>
          </a:xfrm>
          <a:prstGeom prst="bentConnector3">
            <a:avLst>
              <a:gd name="adj1" fmla="val 8377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7" idx="2"/>
            <a:endCxn id="18" idx="0"/>
          </p:cNvCxnSpPr>
          <p:nvPr/>
        </p:nvCxnSpPr>
        <p:spPr>
          <a:xfrm rot="16200000" flipH="1">
            <a:off x="2195736" y="2240868"/>
            <a:ext cx="360040" cy="576064"/>
          </a:xfrm>
          <a:prstGeom prst="bentConnector3">
            <a:avLst>
              <a:gd name="adj1" fmla="val 33069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7" idx="3"/>
            <a:endCxn id="21" idx="1"/>
          </p:cNvCxnSpPr>
          <p:nvPr/>
        </p:nvCxnSpPr>
        <p:spPr>
          <a:xfrm>
            <a:off x="3131840" y="1916832"/>
            <a:ext cx="1512168" cy="12700"/>
          </a:xfrm>
          <a:prstGeom prst="bentConnector3">
            <a:avLst>
              <a:gd name="adj1" fmla="val 96360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7" idx="3"/>
            <a:endCxn id="24" idx="0"/>
          </p:cNvCxnSpPr>
          <p:nvPr/>
        </p:nvCxnSpPr>
        <p:spPr>
          <a:xfrm>
            <a:off x="3131840" y="1916832"/>
            <a:ext cx="1242138" cy="2520280"/>
          </a:xfrm>
          <a:prstGeom prst="bentConnector2">
            <a:avLst/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24" idx="1"/>
            <a:endCxn id="13" idx="3"/>
          </p:cNvCxnSpPr>
          <p:nvPr/>
        </p:nvCxnSpPr>
        <p:spPr>
          <a:xfrm rot="10800000">
            <a:off x="2483768" y="4221088"/>
            <a:ext cx="846094" cy="648072"/>
          </a:xfrm>
          <a:prstGeom prst="bentConnector3">
            <a:avLst>
              <a:gd name="adj1" fmla="val 78819"/>
            </a:avLst>
          </a:prstGeom>
          <a:ln>
            <a:solidFill>
              <a:srgbClr val="2B2B2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24" idx="1"/>
            <a:endCxn id="18" idx="2"/>
          </p:cNvCxnSpPr>
          <p:nvPr/>
        </p:nvCxnSpPr>
        <p:spPr>
          <a:xfrm rot="10800000">
            <a:off x="2663788" y="3573016"/>
            <a:ext cx="666074" cy="1296144"/>
          </a:xfrm>
          <a:prstGeom prst="bentConnector2">
            <a:avLst/>
          </a:prstGeom>
          <a:ln>
            <a:solidFill>
              <a:srgbClr val="2B2B2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627784" y="3542819"/>
            <a:ext cx="211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rgbClr val="2B2B2B"/>
                </a:solidFill>
              </a:rPr>
              <a:t>1</a:t>
            </a:r>
            <a:endParaRPr lang="de-DE" sz="1000" dirty="0">
              <a:solidFill>
                <a:srgbClr val="2B2B2B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449402" y="418995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2B2B2B"/>
                </a:solidFill>
              </a:rPr>
              <a:t>1</a:t>
            </a:r>
            <a:endParaRPr lang="de-DE" sz="1000" dirty="0">
              <a:solidFill>
                <a:srgbClr val="2B2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8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43608" y="1484784"/>
            <a:ext cx="2088232" cy="864096"/>
          </a:xfrm>
          <a:prstGeom prst="rect">
            <a:avLst/>
          </a:prstGeom>
          <a:solidFill>
            <a:srgbClr val="1ABC9C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ScalePerformanceBarClass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043608" y="177281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043608" y="213285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95536" y="3789040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BookmarkletPopup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395536" y="407707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95536" y="443711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0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43608" y="1484784"/>
            <a:ext cx="2088232" cy="864096"/>
          </a:xfrm>
          <a:prstGeom prst="rect">
            <a:avLst/>
          </a:prstGeom>
          <a:solidFill>
            <a:srgbClr val="1ABC9C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 smtClean="0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ScalePerformanceBarClass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1043608" y="177281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043608" y="2132856"/>
            <a:ext cx="2088232" cy="0"/>
          </a:xfrm>
          <a:prstGeom prst="line">
            <a:avLst/>
          </a:prstGeom>
          <a:ln>
            <a:solidFill>
              <a:srgbClr val="16A08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95536" y="3789040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BookmarkletPopup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395536" y="407707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95536" y="443711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619672" y="2708920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ScalePerformanceApi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1619672" y="299695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619672" y="3356992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644008" y="1484784"/>
            <a:ext cx="2088232" cy="864096"/>
          </a:xfrm>
          <a:prstGeom prst="rect">
            <a:avLst/>
          </a:prstGeom>
          <a:solidFill>
            <a:srgbClr val="F0DEB4"/>
          </a:solidFill>
          <a:ln>
            <a:solidFill>
              <a:srgbClr val="D5C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noProof="1">
                <a:solidFill>
                  <a:srgbClr val="2B2B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BookmarkletReadme</a:t>
            </a:r>
            <a:endParaRPr lang="de-DE" sz="1200" noProof="1">
              <a:solidFill>
                <a:srgbClr val="2B2B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4644008" y="1772816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4644008" y="2132856"/>
            <a:ext cx="2088232" cy="0"/>
          </a:xfrm>
          <a:prstGeom prst="line">
            <a:avLst/>
          </a:prstGeom>
          <a:ln>
            <a:solidFill>
              <a:srgbClr val="D5C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7" idx="2"/>
            <a:endCxn id="13" idx="0"/>
          </p:cNvCxnSpPr>
          <p:nvPr/>
        </p:nvCxnSpPr>
        <p:spPr>
          <a:xfrm rot="5400000">
            <a:off x="1043608" y="2744924"/>
            <a:ext cx="1440160" cy="648072"/>
          </a:xfrm>
          <a:prstGeom prst="bentConnector3">
            <a:avLst>
              <a:gd name="adj1" fmla="val 8377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7" idx="2"/>
            <a:endCxn id="18" idx="0"/>
          </p:cNvCxnSpPr>
          <p:nvPr/>
        </p:nvCxnSpPr>
        <p:spPr>
          <a:xfrm rot="16200000" flipH="1">
            <a:off x="2195736" y="2240868"/>
            <a:ext cx="360040" cy="576064"/>
          </a:xfrm>
          <a:prstGeom prst="bentConnector3">
            <a:avLst>
              <a:gd name="adj1" fmla="val 33069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7" idx="3"/>
            <a:endCxn id="21" idx="1"/>
          </p:cNvCxnSpPr>
          <p:nvPr/>
        </p:nvCxnSpPr>
        <p:spPr>
          <a:xfrm>
            <a:off x="3131840" y="1916832"/>
            <a:ext cx="1512168" cy="12700"/>
          </a:xfrm>
          <a:prstGeom prst="bentConnector3">
            <a:avLst>
              <a:gd name="adj1" fmla="val 96360"/>
            </a:avLst>
          </a:prstGeom>
          <a:ln>
            <a:solidFill>
              <a:srgbClr val="2B2B2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987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266</Words>
  <Application>Microsoft Office PowerPoint</Application>
  <PresentationFormat>Bildschirmpräsentation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Default Theme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iteratec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Heigl</dc:creator>
  <cp:lastModifiedBy>Thomas Heigl</cp:lastModifiedBy>
  <cp:revision>27</cp:revision>
  <dcterms:created xsi:type="dcterms:W3CDTF">2015-04-23T11:20:59Z</dcterms:created>
  <dcterms:modified xsi:type="dcterms:W3CDTF">2015-04-24T14:11:34Z</dcterms:modified>
</cp:coreProperties>
</file>