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69" r:id="rId3"/>
    <p:sldId id="332" r:id="rId4"/>
    <p:sldId id="331" r:id="rId5"/>
    <p:sldId id="274" r:id="rId6"/>
    <p:sldId id="273" r:id="rId7"/>
    <p:sldId id="322" r:id="rId8"/>
    <p:sldId id="323" r:id="rId9"/>
    <p:sldId id="319" r:id="rId10"/>
    <p:sldId id="309" r:id="rId11"/>
    <p:sldId id="311" r:id="rId12"/>
    <p:sldId id="325" r:id="rId13"/>
    <p:sldId id="288" r:id="rId14"/>
    <p:sldId id="327" r:id="rId15"/>
    <p:sldId id="328" r:id="rId16"/>
    <p:sldId id="261" r:id="rId17"/>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24A5951-1B81-4BD4-8286-DFCB3DC8C773}">
          <p14:sldIdLst>
            <p14:sldId id="256"/>
            <p14:sldId id="269"/>
            <p14:sldId id="332"/>
            <p14:sldId id="331"/>
            <p14:sldId id="274"/>
            <p14:sldId id="273"/>
            <p14:sldId id="322"/>
            <p14:sldId id="323"/>
            <p14:sldId id="319"/>
            <p14:sldId id="309"/>
            <p14:sldId id="311"/>
            <p14:sldId id="325"/>
            <p14:sldId id="288"/>
            <p14:sldId id="327"/>
            <p14:sldId id="328"/>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75B6"/>
    <a:srgbClr val="A861CF"/>
    <a:srgbClr val="1245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35" autoAdjust="0"/>
    <p:restoredTop sz="94660"/>
  </p:normalViewPr>
  <p:slideViewPr>
    <p:cSldViewPr snapToGrid="0">
      <p:cViewPr varScale="1">
        <p:scale>
          <a:sx n="74" d="100"/>
          <a:sy n="74" d="100"/>
        </p:scale>
        <p:origin x="49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2019/4/8</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47413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
        <p:nvSpPr>
          <p:cNvPr id="7" name="文本框 6"/>
          <p:cNvSpPr txBox="1"/>
          <p:nvPr userDrawn="1"/>
        </p:nvSpPr>
        <p:spPr>
          <a:xfrm>
            <a:off x="9639300" y="6252210"/>
            <a:ext cx="1935480" cy="275590"/>
          </a:xfrm>
          <a:prstGeom prst="rect">
            <a:avLst/>
          </a:prstGeom>
          <a:noFill/>
        </p:spPr>
        <p:txBody>
          <a:bodyPr wrap="none" rtlCol="0">
            <a:spAutoFit/>
          </a:bodyPr>
          <a:lstStyle/>
          <a:p>
            <a:pPr algn="l"/>
            <a:r>
              <a:rPr lang="zh-CN" altLang="zh-CN" sz="1200" dirty="0">
                <a:ln>
                  <a:noFill/>
                </a:ln>
                <a:solidFill>
                  <a:schemeClr val="bg1">
                    <a:lumMod val="65000"/>
                  </a:schemeClr>
                </a:solidFill>
                <a:effectLst/>
                <a:latin typeface="+mj-ea"/>
                <a:ea typeface="+mj-ea"/>
                <a:cs typeface="Arial" panose="020B0604020202020204" pitchFamily="34" charset="0"/>
                <a:sym typeface="+mn-ea"/>
              </a:rPr>
              <a:t>Copyright © </a:t>
            </a:r>
            <a:r>
              <a:rPr lang="en-US" altLang="zh-CN" sz="1200" dirty="0">
                <a:ln>
                  <a:noFill/>
                </a:ln>
                <a:solidFill>
                  <a:schemeClr val="bg1">
                    <a:lumMod val="65000"/>
                  </a:schemeClr>
                </a:solidFill>
                <a:effectLst/>
                <a:latin typeface="+mj-ea"/>
                <a:ea typeface="+mj-ea"/>
                <a:cs typeface="Arial" panose="020B0604020202020204" pitchFamily="34" charset="0"/>
                <a:sym typeface="+mn-ea"/>
              </a:rPr>
              <a:t>(</a:t>
            </a:r>
            <a:r>
              <a:rPr lang="zh-CN" altLang="zh-CN" sz="1200" dirty="0">
                <a:ln>
                  <a:noFill/>
                </a:ln>
                <a:solidFill>
                  <a:schemeClr val="bg1">
                    <a:lumMod val="65000"/>
                  </a:schemeClr>
                </a:solidFill>
                <a:effectLst/>
                <a:latin typeface="+mj-ea"/>
                <a:ea typeface="+mj-ea"/>
                <a:cs typeface="Arial" panose="020B0604020202020204" pitchFamily="34" charset="0"/>
                <a:sym typeface="+mn-ea"/>
              </a:rPr>
              <a:t>20</a:t>
            </a:r>
            <a:r>
              <a:rPr lang="en-US" altLang="zh-CN" sz="1200" dirty="0">
                <a:ln>
                  <a:noFill/>
                </a:ln>
                <a:solidFill>
                  <a:schemeClr val="bg1">
                    <a:lumMod val="65000"/>
                  </a:schemeClr>
                </a:solidFill>
                <a:effectLst/>
                <a:latin typeface="+mj-ea"/>
                <a:ea typeface="+mj-ea"/>
                <a:cs typeface="Arial" panose="020B0604020202020204" pitchFamily="34" charset="0"/>
                <a:sym typeface="+mn-ea"/>
              </a:rPr>
              <a:t>18</a:t>
            </a:r>
            <a:r>
              <a:rPr lang="zh-CN" altLang="zh-CN" sz="1200" dirty="0">
                <a:ln>
                  <a:noFill/>
                </a:ln>
                <a:solidFill>
                  <a:schemeClr val="bg1">
                    <a:lumMod val="65000"/>
                  </a:schemeClr>
                </a:solidFill>
                <a:effectLst/>
                <a:latin typeface="+mj-ea"/>
                <a:ea typeface="+mj-ea"/>
                <a:cs typeface="Arial" panose="020B0604020202020204" pitchFamily="34" charset="0"/>
                <a:sym typeface="+mn-ea"/>
              </a:rPr>
              <a:t>-20</a:t>
            </a:r>
            <a:r>
              <a:rPr lang="en-US" altLang="zh-CN" sz="1200" dirty="0">
                <a:ln>
                  <a:noFill/>
                </a:ln>
                <a:solidFill>
                  <a:schemeClr val="bg1">
                    <a:lumMod val="65000"/>
                  </a:schemeClr>
                </a:solidFill>
                <a:effectLst/>
                <a:latin typeface="+mj-ea"/>
                <a:ea typeface="+mj-ea"/>
                <a:cs typeface="Arial" panose="020B0604020202020204" pitchFamily="34" charset="0"/>
                <a:sym typeface="+mn-ea"/>
              </a:rPr>
              <a:t>19)</a:t>
            </a:r>
            <a:endParaRPr lang="zh-CN" altLang="en-US" sz="12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2019/4/8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t>2019/4/8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2019/4/8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2019/4/8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2019/4/8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2019/4/8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jpeg"/><Relationship Id="rId7" Type="http://schemas.openxmlformats.org/officeDocument/2006/relationships/image" Target="../media/image31.png"/><Relationship Id="rId2" Type="http://schemas.openxmlformats.org/officeDocument/2006/relationships/image" Target="../media/image26.jpeg"/><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tortoisegit.org/download/"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6096000" y="3157951"/>
            <a:ext cx="5939520" cy="769441"/>
          </a:xfrm>
          <a:prstGeom prst="rect">
            <a:avLst/>
          </a:prstGeom>
          <a:noFill/>
        </p:spPr>
        <p:txBody>
          <a:bodyPr wrap="square" rtlCol="0">
            <a:spAutoFit/>
          </a:bodyPr>
          <a:lstStyle/>
          <a:p>
            <a:r>
              <a:rPr kumimoji="1" lang="zh-CN" altLang="en-US" sz="4400" dirty="0">
                <a:solidFill>
                  <a:srgbClr val="12459A"/>
                </a:solidFill>
                <a:latin typeface="微软雅黑" panose="020B0503020204020204" charset="-122"/>
                <a:ea typeface="微软雅黑" panose="020B0503020204020204" charset="-122"/>
              </a:rPr>
              <a:t>版本管理工具</a:t>
            </a:r>
            <a:r>
              <a:rPr kumimoji="1" lang="en-US" altLang="zh-CN" sz="4400" dirty="0">
                <a:solidFill>
                  <a:srgbClr val="12459A"/>
                </a:solidFill>
                <a:latin typeface="微软雅黑" panose="020B0503020204020204" charset="-122"/>
                <a:ea typeface="微软雅黑" panose="020B0503020204020204" charset="-122"/>
              </a:rPr>
              <a:t>—GIT</a:t>
            </a:r>
            <a:endParaRPr kumimoji="1" lang="zh-CN" altLang="en-US" sz="4400" dirty="0">
              <a:solidFill>
                <a:srgbClr val="12459A"/>
              </a:solidFill>
              <a:latin typeface="微软雅黑" panose="020B0503020204020204" charset="-122"/>
              <a:ea typeface="微软雅黑" panose="020B0503020204020204" charset="-122"/>
            </a:endParaRPr>
          </a:p>
        </p:txBody>
      </p:sp>
      <p:sp>
        <p:nvSpPr>
          <p:cNvPr id="8" name="文本框 7"/>
          <p:cNvSpPr txBox="1"/>
          <p:nvPr/>
        </p:nvSpPr>
        <p:spPr>
          <a:xfrm>
            <a:off x="8748949" y="4416430"/>
            <a:ext cx="3641834" cy="461665"/>
          </a:xfrm>
          <a:prstGeom prst="rect">
            <a:avLst/>
          </a:prstGeom>
          <a:noFill/>
        </p:spPr>
        <p:txBody>
          <a:bodyPr wrap="square" rtlCol="0">
            <a:spAutoFit/>
          </a:bodyPr>
          <a:lstStyle/>
          <a:p>
            <a:r>
              <a:rPr kumimoji="1" lang="zh-CN" altLang="en-US" sz="2400" dirty="0">
                <a:solidFill>
                  <a:srgbClr val="12459A"/>
                </a:solidFill>
                <a:latin typeface="微软雅黑" panose="020B0503020204020204" charset="-122"/>
                <a:ea typeface="微软雅黑" panose="020B0503020204020204" charset="-122"/>
                <a:cs typeface="Yuanti SC" charset="-122"/>
              </a:rPr>
              <a:t> 研发管理中心授权部</a:t>
            </a:r>
            <a:endParaRPr kumimoji="1" lang="en-US" altLang="zh-CN" sz="2400" dirty="0">
              <a:solidFill>
                <a:srgbClr val="12459A"/>
              </a:solidFill>
              <a:latin typeface="微软雅黑" panose="020B0503020204020204" charset="-122"/>
              <a:ea typeface="微软雅黑" panose="020B0503020204020204" charset="-122"/>
              <a:cs typeface="Yuanti SC"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38356376-17B8-4D44-AFC3-3829E1AAB368}"/>
              </a:ext>
            </a:extLst>
          </p:cNvPr>
          <p:cNvSpPr/>
          <p:nvPr/>
        </p:nvSpPr>
        <p:spPr>
          <a:xfrm>
            <a:off x="296560" y="803643"/>
            <a:ext cx="4379716" cy="923330"/>
          </a:xfrm>
          <a:prstGeom prst="rect">
            <a:avLst/>
          </a:prstGeom>
        </p:spPr>
        <p:txBody>
          <a:bodyPr wrap="square">
            <a:spAutoFit/>
          </a:bodyPr>
          <a:lstStyle/>
          <a:p>
            <a:r>
              <a:rPr lang="en-US" altLang="zh-CN" b="1" dirty="0">
                <a:solidFill>
                  <a:srgbClr val="111111"/>
                </a:solidFill>
                <a:latin typeface="Georgia" panose="02040502050405020303" pitchFamily="18" charset="0"/>
              </a:rPr>
              <a:t>Master</a:t>
            </a:r>
            <a:r>
              <a:rPr lang="zh-CN" altLang="en-US" dirty="0">
                <a:solidFill>
                  <a:srgbClr val="111111"/>
                </a:solidFill>
                <a:latin typeface="Georgia" panose="02040502050405020303" pitchFamily="18" charset="0"/>
              </a:rPr>
              <a:t>：</a:t>
            </a:r>
            <a:r>
              <a:rPr lang="zh-CN" altLang="en-US" dirty="0">
                <a:latin typeface="微软雅黑" panose="020B0503020204020204" pitchFamily="34" charset="-122"/>
                <a:ea typeface="微软雅黑" panose="020B0503020204020204" pitchFamily="34" charset="-122"/>
              </a:rPr>
              <a:t>代码库应该有且只有一个主分支。所有提供给用户使用的正式版本，都在这个主分支上发布</a:t>
            </a:r>
          </a:p>
        </p:txBody>
      </p:sp>
      <p:sp>
        <p:nvSpPr>
          <p:cNvPr id="4" name="矩形 3">
            <a:extLst>
              <a:ext uri="{FF2B5EF4-FFF2-40B4-BE49-F238E27FC236}">
                <a16:creationId xmlns:a16="http://schemas.microsoft.com/office/drawing/2014/main" xmlns="" id="{03FB87F0-E378-4316-8269-C74B04CE6426}"/>
              </a:ext>
            </a:extLst>
          </p:cNvPr>
          <p:cNvSpPr/>
          <p:nvPr/>
        </p:nvSpPr>
        <p:spPr>
          <a:xfrm>
            <a:off x="5294398" y="2559663"/>
            <a:ext cx="2154440" cy="2031325"/>
          </a:xfrm>
          <a:prstGeom prst="rect">
            <a:avLst/>
          </a:prstGeom>
        </p:spPr>
        <p:txBody>
          <a:bodyPr wrap="square">
            <a:spAutoFit/>
          </a:bodyPr>
          <a:lstStyle/>
          <a:p>
            <a:r>
              <a:rPr lang="en-US" altLang="zh-CN" b="1" dirty="0">
                <a:latin typeface="微软雅黑" panose="020B0503020204020204" pitchFamily="34" charset="-122"/>
                <a:ea typeface="微软雅黑" panose="020B0503020204020204" pitchFamily="34" charset="-122"/>
              </a:rPr>
              <a:t>Develop</a:t>
            </a:r>
            <a:r>
              <a:rPr lang="zh-CN" altLang="en-US" dirty="0">
                <a:latin typeface="微软雅黑" panose="020B0503020204020204" pitchFamily="34" charset="-122"/>
                <a:ea typeface="微软雅黑" panose="020B0503020204020204" pitchFamily="34" charset="-122"/>
              </a:rPr>
              <a:t>：日常开发分支，日常新功能开发在此分支上但其他分支所做的操作最终都会合并在此分支上</a:t>
            </a:r>
          </a:p>
          <a:p>
            <a:endParaRPr lang="zh-CN" altLang="en-US" dirty="0"/>
          </a:p>
        </p:txBody>
      </p:sp>
      <p:pic>
        <p:nvPicPr>
          <p:cNvPr id="11" name="图片 10">
            <a:extLst>
              <a:ext uri="{FF2B5EF4-FFF2-40B4-BE49-F238E27FC236}">
                <a16:creationId xmlns:a16="http://schemas.microsoft.com/office/drawing/2014/main" xmlns="" id="{93887354-8CC1-4BDF-A6ED-29AD31F6CD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803" y="1781314"/>
            <a:ext cx="2477673" cy="4955346"/>
          </a:xfrm>
          <a:prstGeom prst="rect">
            <a:avLst/>
          </a:prstGeom>
        </p:spPr>
      </p:pic>
      <p:pic>
        <p:nvPicPr>
          <p:cNvPr id="15" name="图片 14">
            <a:extLst>
              <a:ext uri="{FF2B5EF4-FFF2-40B4-BE49-F238E27FC236}">
                <a16:creationId xmlns:a16="http://schemas.microsoft.com/office/drawing/2014/main" xmlns="" id="{2B990BEA-F118-48DE-B76B-1FE1A332CB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6073" y="1521723"/>
            <a:ext cx="4480421" cy="4955346"/>
          </a:xfrm>
          <a:prstGeom prst="rect">
            <a:avLst/>
          </a:prstGeom>
        </p:spPr>
      </p:pic>
      <p:sp>
        <p:nvSpPr>
          <p:cNvPr id="5" name="矩形 4">
            <a:extLst>
              <a:ext uri="{FF2B5EF4-FFF2-40B4-BE49-F238E27FC236}">
                <a16:creationId xmlns:a16="http://schemas.microsoft.com/office/drawing/2014/main" xmlns="" id="{51E6E1DC-E905-4DDF-9CE2-2A822D2002C7}"/>
              </a:ext>
            </a:extLst>
          </p:cNvPr>
          <p:cNvSpPr/>
          <p:nvPr/>
        </p:nvSpPr>
        <p:spPr>
          <a:xfrm>
            <a:off x="4969629" y="338554"/>
            <a:ext cx="1114408" cy="369332"/>
          </a:xfrm>
          <a:prstGeom prst="rect">
            <a:avLst/>
          </a:prstGeom>
        </p:spPr>
        <p:txBody>
          <a:bodyPr wrap="none">
            <a:spAutoFit/>
          </a:bodyPr>
          <a:lstStyle/>
          <a:p>
            <a:r>
              <a:rPr lang="zh-CN" altLang="en-US" b="1" dirty="0">
                <a:latin typeface="Arial" charset="0"/>
              </a:rPr>
              <a:t>分支类型</a:t>
            </a:r>
          </a:p>
        </p:txBody>
      </p:sp>
      <p:sp>
        <p:nvSpPr>
          <p:cNvPr id="8" name="矩形 7">
            <a:extLst>
              <a:ext uri="{FF2B5EF4-FFF2-40B4-BE49-F238E27FC236}">
                <a16:creationId xmlns:a16="http://schemas.microsoft.com/office/drawing/2014/main" xmlns="" id="{C5FB2147-C4FB-4563-B03A-2E860B37CEF6}"/>
              </a:ext>
            </a:extLst>
          </p:cNvPr>
          <p:cNvSpPr/>
          <p:nvPr/>
        </p:nvSpPr>
        <p:spPr>
          <a:xfrm>
            <a:off x="132522" y="14576"/>
            <a:ext cx="5549030" cy="523220"/>
          </a:xfrm>
          <a:prstGeom prst="rect">
            <a:avLst/>
          </a:prstGeom>
        </p:spPr>
        <p:txBody>
          <a:bodyPr wrap="square">
            <a:spAutoFit/>
          </a:bodyPr>
          <a:lstStyle/>
          <a:p>
            <a:pPr eaLnBrk="0" hangingPunct="0"/>
            <a:r>
              <a:rPr lang="zh-CN" altLang="en-US" sz="2800" b="1" dirty="0">
                <a:solidFill>
                  <a:schemeClr val="accent1"/>
                </a:solidFill>
              </a:rPr>
              <a:t>版本管理工具</a:t>
            </a:r>
            <a:r>
              <a:rPr lang="en-US" altLang="zh-CN" sz="2800" b="1" dirty="0">
                <a:solidFill>
                  <a:schemeClr val="accent1"/>
                </a:solidFill>
              </a:rPr>
              <a:t>—GIT</a:t>
            </a:r>
          </a:p>
        </p:txBody>
      </p:sp>
    </p:spTree>
    <p:extLst>
      <p:ext uri="{BB962C8B-B14F-4D97-AF65-F5344CB8AC3E}">
        <p14:creationId xmlns:p14="http://schemas.microsoft.com/office/powerpoint/2010/main" val="1259269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A469ED89-4818-4C10-92BC-57C0815BC4AA}"/>
              </a:ext>
            </a:extLst>
          </p:cNvPr>
          <p:cNvSpPr/>
          <p:nvPr/>
        </p:nvSpPr>
        <p:spPr>
          <a:xfrm>
            <a:off x="4505739" y="311569"/>
            <a:ext cx="1114408" cy="369332"/>
          </a:xfrm>
          <a:prstGeom prst="rect">
            <a:avLst/>
          </a:prstGeom>
        </p:spPr>
        <p:txBody>
          <a:bodyPr wrap="none">
            <a:spAutoFit/>
          </a:bodyPr>
          <a:lstStyle/>
          <a:p>
            <a:r>
              <a:rPr lang="zh-CN" altLang="en-US" b="1" dirty="0">
                <a:latin typeface="Arial" charset="0"/>
              </a:rPr>
              <a:t>分支类型</a:t>
            </a:r>
          </a:p>
        </p:txBody>
      </p:sp>
      <p:sp>
        <p:nvSpPr>
          <p:cNvPr id="4" name="矩形 3">
            <a:extLst>
              <a:ext uri="{FF2B5EF4-FFF2-40B4-BE49-F238E27FC236}">
                <a16:creationId xmlns:a16="http://schemas.microsoft.com/office/drawing/2014/main" xmlns="" id="{BDB8E692-4DD2-4318-8572-271339CAB793}"/>
              </a:ext>
            </a:extLst>
          </p:cNvPr>
          <p:cNvSpPr/>
          <p:nvPr/>
        </p:nvSpPr>
        <p:spPr>
          <a:xfrm>
            <a:off x="424262" y="888014"/>
            <a:ext cx="2117370" cy="2031325"/>
          </a:xfrm>
          <a:prstGeom prst="rect">
            <a:avLst/>
          </a:prstGeom>
        </p:spPr>
        <p:txBody>
          <a:bodyPr wrap="square">
            <a:spAutoFit/>
          </a:bodyPr>
          <a:lstStyle/>
          <a:p>
            <a:r>
              <a:rPr lang="zh-CN" altLang="en-US" b="1" dirty="0">
                <a:solidFill>
                  <a:srgbClr val="111111"/>
                </a:solidFill>
                <a:latin typeface="微软雅黑" panose="020B0503020204020204" pitchFamily="34" charset="-122"/>
                <a:ea typeface="微软雅黑" panose="020B0503020204020204" pitchFamily="34" charset="-122"/>
              </a:rPr>
              <a:t>功能分支</a:t>
            </a:r>
            <a:r>
              <a:rPr lang="en-US" altLang="zh-CN" b="1" dirty="0">
                <a:solidFill>
                  <a:srgbClr val="111111"/>
                </a:solidFill>
                <a:latin typeface="微软雅黑" panose="020B0503020204020204" pitchFamily="34" charset="-122"/>
                <a:ea typeface="微软雅黑" panose="020B0503020204020204" pitchFamily="34" charset="-122"/>
              </a:rPr>
              <a:t>feature</a:t>
            </a:r>
            <a:r>
              <a:rPr lang="zh-CN" altLang="en-US" b="1" dirty="0">
                <a:solidFill>
                  <a:srgbClr val="111111"/>
                </a:solidFill>
                <a:latin typeface="Georgia" panose="02040502050405020303" pitchFamily="18" charset="0"/>
              </a:rPr>
              <a:t>：</a:t>
            </a:r>
            <a:r>
              <a:rPr lang="zh-CN" altLang="en-US" dirty="0">
                <a:latin typeface="微软雅黑" panose="020B0503020204020204" pitchFamily="34" charset="-122"/>
                <a:ea typeface="微软雅黑" panose="020B0503020204020204" pitchFamily="34" charset="-122"/>
              </a:rPr>
              <a:t>是为了开发某种特定功能，从</a:t>
            </a:r>
            <a:r>
              <a:rPr lang="en-US" altLang="zh-CN" dirty="0">
                <a:latin typeface="微软雅黑" panose="020B0503020204020204" pitchFamily="34" charset="-122"/>
                <a:ea typeface="微软雅黑" panose="020B0503020204020204" pitchFamily="34" charset="-122"/>
              </a:rPr>
              <a:t>Develop</a:t>
            </a:r>
            <a:r>
              <a:rPr lang="zh-CN" altLang="en-US" dirty="0">
                <a:latin typeface="微软雅黑" panose="020B0503020204020204" pitchFamily="34" charset="-122"/>
                <a:ea typeface="微软雅黑" panose="020B0503020204020204" pitchFamily="34" charset="-122"/>
              </a:rPr>
              <a:t>分支上面分出来的。开发完成后，要再并入</a:t>
            </a:r>
            <a:r>
              <a:rPr lang="en-US" altLang="zh-CN" dirty="0">
                <a:latin typeface="微软雅黑" panose="020B0503020204020204" pitchFamily="34" charset="-122"/>
                <a:ea typeface="微软雅黑" panose="020B0503020204020204" pitchFamily="34" charset="-122"/>
              </a:rPr>
              <a:t>Develop</a:t>
            </a:r>
            <a:endParaRPr lang="zh-CN" altLang="en-US"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xmlns="" id="{AA7849B1-C1B6-4533-AA35-A6F2C6DC5C14}"/>
              </a:ext>
            </a:extLst>
          </p:cNvPr>
          <p:cNvSpPr/>
          <p:nvPr/>
        </p:nvSpPr>
        <p:spPr>
          <a:xfrm>
            <a:off x="5972827" y="888014"/>
            <a:ext cx="4185782" cy="1200329"/>
          </a:xfrm>
          <a:prstGeom prst="rect">
            <a:avLst/>
          </a:prstGeom>
        </p:spPr>
        <p:txBody>
          <a:bodyPr wrap="square">
            <a:spAutoFit/>
          </a:bodyPr>
          <a:lstStyle/>
          <a:p>
            <a:r>
              <a:rPr lang="zh-CN" altLang="en-US" b="1" dirty="0">
                <a:solidFill>
                  <a:srgbClr val="111111"/>
                </a:solidFill>
                <a:latin typeface="微软雅黑" panose="020B0503020204020204" pitchFamily="34" charset="-122"/>
                <a:ea typeface="微软雅黑" panose="020B0503020204020204" pitchFamily="34" charset="-122"/>
              </a:rPr>
              <a:t>修复</a:t>
            </a:r>
            <a:r>
              <a:rPr lang="en-US" altLang="zh-CN" b="1" dirty="0">
                <a:solidFill>
                  <a:srgbClr val="111111"/>
                </a:solidFill>
                <a:latin typeface="微软雅黑" panose="020B0503020204020204" pitchFamily="34" charset="-122"/>
                <a:ea typeface="微软雅黑" panose="020B0503020204020204" pitchFamily="34" charset="-122"/>
              </a:rPr>
              <a:t>bug</a:t>
            </a:r>
            <a:r>
              <a:rPr lang="zh-CN" altLang="en-US" b="1" dirty="0">
                <a:solidFill>
                  <a:srgbClr val="111111"/>
                </a:solidFill>
                <a:latin typeface="微软雅黑" panose="020B0503020204020204" pitchFamily="34" charset="-122"/>
                <a:ea typeface="微软雅黑" panose="020B0503020204020204" pitchFamily="34" charset="-122"/>
              </a:rPr>
              <a:t>（</a:t>
            </a:r>
            <a:r>
              <a:rPr lang="en-US" altLang="zh-CN" b="1" dirty="0" err="1">
                <a:solidFill>
                  <a:srgbClr val="111111"/>
                </a:solidFill>
                <a:latin typeface="微软雅黑" panose="020B0503020204020204" pitchFamily="34" charset="-122"/>
                <a:ea typeface="微软雅黑" panose="020B0503020204020204" pitchFamily="34" charset="-122"/>
              </a:rPr>
              <a:t>fixbug</a:t>
            </a:r>
            <a:r>
              <a:rPr lang="zh-CN" altLang="en-US" b="1" dirty="0">
                <a:solidFill>
                  <a:srgbClr val="111111"/>
                </a:solidFill>
                <a:latin typeface="微软雅黑" panose="020B0503020204020204" pitchFamily="34" charset="-122"/>
                <a:ea typeface="微软雅黑" panose="020B0503020204020204" pitchFamily="34" charset="-122"/>
              </a:rPr>
              <a:t>）分支</a:t>
            </a:r>
            <a:r>
              <a:rPr lang="en-US" altLang="zh-CN" b="1" dirty="0">
                <a:solidFill>
                  <a:srgbClr val="111111"/>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仅用于正式环境版本发布后修复正式环境</a:t>
            </a:r>
            <a:r>
              <a:rPr lang="en-US" altLang="zh-CN" dirty="0">
                <a:latin typeface="微软雅黑" panose="020B0503020204020204" pitchFamily="34" charset="-122"/>
                <a:ea typeface="微软雅黑" panose="020B0503020204020204" pitchFamily="34" charset="-122"/>
              </a:rPr>
              <a:t>BUG,</a:t>
            </a:r>
            <a:r>
              <a:rPr lang="zh-CN" altLang="en-US" dirty="0">
                <a:latin typeface="微软雅黑" panose="020B0503020204020204" pitchFamily="34" charset="-122"/>
                <a:ea typeface="微软雅黑" panose="020B0503020204020204" pitchFamily="34" charset="-122"/>
              </a:rPr>
              <a:t>当</a:t>
            </a:r>
            <a:r>
              <a:rPr lang="en-US" altLang="zh-CN" dirty="0">
                <a:latin typeface="微软雅黑" panose="020B0503020204020204" pitchFamily="34" charset="-122"/>
                <a:ea typeface="微软雅黑" panose="020B0503020204020204" pitchFamily="34" charset="-122"/>
              </a:rPr>
              <a:t>bug</a:t>
            </a:r>
            <a:r>
              <a:rPr lang="zh-CN" altLang="en-US" dirty="0">
                <a:latin typeface="微软雅黑" panose="020B0503020204020204" pitchFamily="34" charset="-122"/>
                <a:ea typeface="微软雅黑" panose="020B0503020204020204" pitchFamily="34" charset="-122"/>
              </a:rPr>
              <a:t>修复完成且通过测试后需合并至</a:t>
            </a:r>
            <a:r>
              <a:rPr lang="en-US" altLang="zh-CN" dirty="0">
                <a:latin typeface="微软雅黑" panose="020B0503020204020204" pitchFamily="34" charset="-122"/>
                <a:ea typeface="微软雅黑" panose="020B0503020204020204" pitchFamily="34" charset="-122"/>
              </a:rPr>
              <a:t>develop</a:t>
            </a:r>
            <a:r>
              <a:rPr lang="zh-CN" altLang="en-US" dirty="0">
                <a:latin typeface="微软雅黑" panose="020B0503020204020204" pitchFamily="34" charset="-122"/>
                <a:ea typeface="微软雅黑" panose="020B0503020204020204" pitchFamily="34" charset="-122"/>
              </a:rPr>
              <a:t>以及</a:t>
            </a:r>
            <a:r>
              <a:rPr lang="en-US" altLang="zh-CN" dirty="0">
                <a:latin typeface="微软雅黑" panose="020B0503020204020204" pitchFamily="34" charset="-122"/>
                <a:ea typeface="微软雅黑" panose="020B0503020204020204" pitchFamily="34" charset="-122"/>
              </a:rPr>
              <a:t>master</a:t>
            </a:r>
            <a:r>
              <a:rPr lang="zh-CN" altLang="en-US" dirty="0">
                <a:latin typeface="微软雅黑" panose="020B0503020204020204" pitchFamily="34" charset="-122"/>
                <a:ea typeface="微软雅黑" panose="020B0503020204020204" pitchFamily="34" charset="-122"/>
              </a:rPr>
              <a:t>分支。</a:t>
            </a:r>
            <a:endParaRPr lang="en-US" altLang="zh-CN" dirty="0">
              <a:solidFill>
                <a:srgbClr val="111111"/>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xmlns="" id="{37D8C1EA-EE00-4F20-8EEC-046730FA5C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5238" y="2303644"/>
            <a:ext cx="4762500" cy="4067175"/>
          </a:xfrm>
          <a:prstGeom prst="rect">
            <a:avLst/>
          </a:prstGeom>
        </p:spPr>
      </p:pic>
      <p:pic>
        <p:nvPicPr>
          <p:cNvPr id="10" name="图片 9">
            <a:extLst>
              <a:ext uri="{FF2B5EF4-FFF2-40B4-BE49-F238E27FC236}">
                <a16:creationId xmlns:a16="http://schemas.microsoft.com/office/drawing/2014/main" xmlns="" id="{4367E6BA-80B6-457A-BAC9-88D0EEEB7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1632" y="1304784"/>
            <a:ext cx="3055414" cy="5553216"/>
          </a:xfrm>
          <a:prstGeom prst="rect">
            <a:avLst/>
          </a:prstGeom>
        </p:spPr>
      </p:pic>
      <p:sp>
        <p:nvSpPr>
          <p:cNvPr id="9" name="矩形 8">
            <a:extLst>
              <a:ext uri="{FF2B5EF4-FFF2-40B4-BE49-F238E27FC236}">
                <a16:creationId xmlns:a16="http://schemas.microsoft.com/office/drawing/2014/main" xmlns="" id="{07D3F43A-3B89-4971-A194-C5F782C31B5C}"/>
              </a:ext>
            </a:extLst>
          </p:cNvPr>
          <p:cNvSpPr/>
          <p:nvPr/>
        </p:nvSpPr>
        <p:spPr>
          <a:xfrm>
            <a:off x="132522" y="14576"/>
            <a:ext cx="5549030" cy="523220"/>
          </a:xfrm>
          <a:prstGeom prst="rect">
            <a:avLst/>
          </a:prstGeom>
        </p:spPr>
        <p:txBody>
          <a:bodyPr wrap="square">
            <a:spAutoFit/>
          </a:bodyPr>
          <a:lstStyle/>
          <a:p>
            <a:pPr eaLnBrk="0" hangingPunct="0"/>
            <a:r>
              <a:rPr lang="zh-CN" altLang="en-US" sz="2800" b="1" dirty="0">
                <a:solidFill>
                  <a:schemeClr val="accent1"/>
                </a:solidFill>
              </a:rPr>
              <a:t>版本管理工具</a:t>
            </a:r>
            <a:r>
              <a:rPr lang="en-US" altLang="zh-CN" sz="2800" b="1" dirty="0">
                <a:solidFill>
                  <a:schemeClr val="accent1"/>
                </a:solidFill>
              </a:rPr>
              <a:t>—GIT</a:t>
            </a:r>
          </a:p>
        </p:txBody>
      </p:sp>
    </p:spTree>
    <p:extLst>
      <p:ext uri="{BB962C8B-B14F-4D97-AF65-F5344CB8AC3E}">
        <p14:creationId xmlns:p14="http://schemas.microsoft.com/office/powerpoint/2010/main" val="20991281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658DD53-7E70-47C3-BEA4-9A85F9B42168}"/>
              </a:ext>
            </a:extLst>
          </p:cNvPr>
          <p:cNvSpPr/>
          <p:nvPr/>
        </p:nvSpPr>
        <p:spPr>
          <a:xfrm>
            <a:off x="4844259" y="342972"/>
            <a:ext cx="1114408" cy="369332"/>
          </a:xfrm>
          <a:prstGeom prst="rect">
            <a:avLst/>
          </a:prstGeom>
        </p:spPr>
        <p:txBody>
          <a:bodyPr wrap="none">
            <a:spAutoFit/>
          </a:bodyPr>
          <a:lstStyle/>
          <a:p>
            <a:r>
              <a:rPr lang="zh-CN" altLang="en-US" b="1" dirty="0">
                <a:latin typeface="Arial" charset="0"/>
              </a:rPr>
              <a:t>分支新建</a:t>
            </a:r>
          </a:p>
        </p:txBody>
      </p:sp>
      <p:sp>
        <p:nvSpPr>
          <p:cNvPr id="3" name="矩形 2">
            <a:extLst>
              <a:ext uri="{FF2B5EF4-FFF2-40B4-BE49-F238E27FC236}">
                <a16:creationId xmlns:a16="http://schemas.microsoft.com/office/drawing/2014/main" xmlns="" id="{A3238CE2-97D1-47D3-8D77-CC01C372DC1D}"/>
              </a:ext>
            </a:extLst>
          </p:cNvPr>
          <p:cNvSpPr/>
          <p:nvPr/>
        </p:nvSpPr>
        <p:spPr>
          <a:xfrm>
            <a:off x="1105576" y="1467897"/>
            <a:ext cx="3497624"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右键</a:t>
            </a:r>
            <a:r>
              <a:rPr lang="en-US" altLang="zh-CN" dirty="0">
                <a:latin typeface="微软雅黑" panose="020B0503020204020204" pitchFamily="34" charset="-122"/>
                <a:ea typeface="微软雅黑" panose="020B0503020204020204" pitchFamily="34" charset="-122"/>
              </a:rPr>
              <a:t>--&gt;</a:t>
            </a:r>
            <a:r>
              <a:rPr lang="en-US" altLang="zh-CN" dirty="0" err="1">
                <a:latin typeface="微软雅黑" panose="020B0503020204020204" pitchFamily="34" charset="-122"/>
                <a:ea typeface="微软雅黑" panose="020B0503020204020204" pitchFamily="34" charset="-122"/>
              </a:rPr>
              <a:t>TortoiseGit</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创建分支</a:t>
            </a:r>
            <a:endParaRPr lang="zh-CN" altLang="en-US" dirty="0"/>
          </a:p>
        </p:txBody>
      </p:sp>
      <p:pic>
        <p:nvPicPr>
          <p:cNvPr id="5" name="图片 4">
            <a:extLst>
              <a:ext uri="{FF2B5EF4-FFF2-40B4-BE49-F238E27FC236}">
                <a16:creationId xmlns:a16="http://schemas.microsoft.com/office/drawing/2014/main" xmlns="" id="{4247FA8C-AEEF-4179-A4D1-51A6F74196F7}"/>
              </a:ext>
            </a:extLst>
          </p:cNvPr>
          <p:cNvPicPr>
            <a:picLocks noChangeAspect="1"/>
          </p:cNvPicPr>
          <p:nvPr/>
        </p:nvPicPr>
        <p:blipFill>
          <a:blip r:embed="rId2"/>
          <a:stretch>
            <a:fillRect/>
          </a:stretch>
        </p:blipFill>
        <p:spPr>
          <a:xfrm>
            <a:off x="227879" y="2035792"/>
            <a:ext cx="5730788" cy="4479236"/>
          </a:xfrm>
          <a:prstGeom prst="rect">
            <a:avLst/>
          </a:prstGeom>
        </p:spPr>
      </p:pic>
      <p:pic>
        <p:nvPicPr>
          <p:cNvPr id="6" name="图片 5">
            <a:extLst>
              <a:ext uri="{FF2B5EF4-FFF2-40B4-BE49-F238E27FC236}">
                <a16:creationId xmlns:a16="http://schemas.microsoft.com/office/drawing/2014/main" xmlns="" id="{8CFAD991-F546-40D2-8B0A-6619372DA881}"/>
              </a:ext>
            </a:extLst>
          </p:cNvPr>
          <p:cNvPicPr>
            <a:picLocks noChangeAspect="1"/>
          </p:cNvPicPr>
          <p:nvPr/>
        </p:nvPicPr>
        <p:blipFill>
          <a:blip r:embed="rId3"/>
          <a:stretch>
            <a:fillRect/>
          </a:stretch>
        </p:blipFill>
        <p:spPr>
          <a:xfrm>
            <a:off x="6745356" y="1348628"/>
            <a:ext cx="5314286" cy="3504762"/>
          </a:xfrm>
          <a:prstGeom prst="rect">
            <a:avLst/>
          </a:prstGeom>
        </p:spPr>
      </p:pic>
      <p:sp>
        <p:nvSpPr>
          <p:cNvPr id="7" name="矩形 6">
            <a:extLst>
              <a:ext uri="{FF2B5EF4-FFF2-40B4-BE49-F238E27FC236}">
                <a16:creationId xmlns:a16="http://schemas.microsoft.com/office/drawing/2014/main" xmlns="" id="{20F2F3AF-7BB0-4F34-8ED1-F4A0CB0FD69F}"/>
              </a:ext>
            </a:extLst>
          </p:cNvPr>
          <p:cNvSpPr/>
          <p:nvPr/>
        </p:nvSpPr>
        <p:spPr>
          <a:xfrm>
            <a:off x="6247220" y="825571"/>
            <a:ext cx="5575116"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右键</a:t>
            </a:r>
            <a:r>
              <a:rPr lang="en-US" altLang="zh-CN" dirty="0">
                <a:latin typeface="微软雅黑" panose="020B0503020204020204" pitchFamily="34" charset="-122"/>
                <a:ea typeface="微软雅黑" panose="020B0503020204020204" pitchFamily="34" charset="-122"/>
              </a:rPr>
              <a:t>--&gt;</a:t>
            </a:r>
            <a:r>
              <a:rPr lang="en-US" altLang="zh-CN" dirty="0" err="1">
                <a:latin typeface="微软雅黑" panose="020B0503020204020204" pitchFamily="34" charset="-122"/>
                <a:ea typeface="微软雅黑" panose="020B0503020204020204" pitchFamily="34" charset="-122"/>
              </a:rPr>
              <a:t>TortoiseGit</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切换检出，切换到新建的分支</a:t>
            </a:r>
            <a:endParaRPr lang="zh-CN" altLang="en-US" dirty="0"/>
          </a:p>
        </p:txBody>
      </p:sp>
      <p:sp>
        <p:nvSpPr>
          <p:cNvPr id="12" name="箭头: 右 11">
            <a:extLst>
              <a:ext uri="{FF2B5EF4-FFF2-40B4-BE49-F238E27FC236}">
                <a16:creationId xmlns:a16="http://schemas.microsoft.com/office/drawing/2014/main" xmlns="" id="{2FDFDC27-78E6-4A36-8C82-4D606527B5D4}"/>
              </a:ext>
            </a:extLst>
          </p:cNvPr>
          <p:cNvSpPr/>
          <p:nvPr/>
        </p:nvSpPr>
        <p:spPr>
          <a:xfrm>
            <a:off x="5958667" y="3101009"/>
            <a:ext cx="879455" cy="675861"/>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xmlns="" id="{E198933E-098C-4BF0-8139-9EE6E3E5FE83}"/>
              </a:ext>
            </a:extLst>
          </p:cNvPr>
          <p:cNvSpPr/>
          <p:nvPr/>
        </p:nvSpPr>
        <p:spPr>
          <a:xfrm>
            <a:off x="132522" y="14576"/>
            <a:ext cx="5549030" cy="523220"/>
          </a:xfrm>
          <a:prstGeom prst="rect">
            <a:avLst/>
          </a:prstGeom>
        </p:spPr>
        <p:txBody>
          <a:bodyPr wrap="square">
            <a:spAutoFit/>
          </a:bodyPr>
          <a:lstStyle/>
          <a:p>
            <a:pPr eaLnBrk="0" hangingPunct="0"/>
            <a:r>
              <a:rPr lang="zh-CN" altLang="en-US" sz="2800" b="1" dirty="0">
                <a:solidFill>
                  <a:schemeClr val="accent1"/>
                </a:solidFill>
              </a:rPr>
              <a:t>版本管理工具</a:t>
            </a:r>
            <a:r>
              <a:rPr lang="en-US" altLang="zh-CN" sz="2800" b="1" dirty="0">
                <a:solidFill>
                  <a:schemeClr val="accent1"/>
                </a:solidFill>
              </a:rPr>
              <a:t>—GIT</a:t>
            </a:r>
          </a:p>
        </p:txBody>
      </p:sp>
    </p:spTree>
    <p:extLst>
      <p:ext uri="{BB962C8B-B14F-4D97-AF65-F5344CB8AC3E}">
        <p14:creationId xmlns:p14="http://schemas.microsoft.com/office/powerpoint/2010/main" val="35487596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90DBCB05-16C6-4E18-A6F4-500A770D1670}"/>
              </a:ext>
            </a:extLst>
          </p:cNvPr>
          <p:cNvSpPr/>
          <p:nvPr/>
        </p:nvSpPr>
        <p:spPr>
          <a:xfrm>
            <a:off x="5791138" y="286920"/>
            <a:ext cx="1114408" cy="369332"/>
          </a:xfrm>
          <a:prstGeom prst="rect">
            <a:avLst/>
          </a:prstGeom>
        </p:spPr>
        <p:txBody>
          <a:bodyPr wrap="none">
            <a:spAutoFit/>
          </a:bodyPr>
          <a:lstStyle/>
          <a:p>
            <a:r>
              <a:rPr lang="zh-CN" altLang="en-US" b="1" dirty="0">
                <a:latin typeface="Arial" charset="0"/>
              </a:rPr>
              <a:t>分支合并</a:t>
            </a:r>
          </a:p>
        </p:txBody>
      </p:sp>
      <p:sp>
        <p:nvSpPr>
          <p:cNvPr id="3" name="矩形 2">
            <a:extLst>
              <a:ext uri="{FF2B5EF4-FFF2-40B4-BE49-F238E27FC236}">
                <a16:creationId xmlns:a16="http://schemas.microsoft.com/office/drawing/2014/main" xmlns="" id="{0A87842C-AC89-4548-989C-A6E28F5B1B82}"/>
              </a:ext>
            </a:extLst>
          </p:cNvPr>
          <p:cNvSpPr/>
          <p:nvPr/>
        </p:nvSpPr>
        <p:spPr>
          <a:xfrm>
            <a:off x="610287" y="711001"/>
            <a:ext cx="5936287"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新增一个文件，并</a:t>
            </a:r>
            <a:r>
              <a:rPr lang="en-US" altLang="zh-CN" dirty="0">
                <a:latin typeface="微软雅黑" panose="020B0503020204020204" pitchFamily="34" charset="-122"/>
                <a:ea typeface="微软雅黑" panose="020B0503020204020204" pitchFamily="34" charset="-122"/>
              </a:rPr>
              <a:t>push</a:t>
            </a:r>
            <a:r>
              <a:rPr lang="zh-CN" altLang="en-US" dirty="0">
                <a:latin typeface="微软雅黑" panose="020B0503020204020204" pitchFamily="34" charset="-122"/>
                <a:ea typeface="微软雅黑" panose="020B0503020204020204" pitchFamily="34" charset="-122"/>
              </a:rPr>
              <a:t>到</a:t>
            </a:r>
            <a:r>
              <a:rPr lang="en-US" altLang="zh-CN" dirty="0">
                <a:latin typeface="微软雅黑" panose="020B0503020204020204" pitchFamily="34" charset="-122"/>
                <a:ea typeface="微软雅黑" panose="020B0503020204020204" pitchFamily="34" charset="-122"/>
              </a:rPr>
              <a:t>DEV_20181128</a:t>
            </a:r>
            <a:r>
              <a:rPr lang="zh-CN" altLang="en-US" dirty="0">
                <a:latin typeface="微软雅黑" panose="020B0503020204020204" pitchFamily="34" charset="-122"/>
                <a:ea typeface="微软雅黑" panose="020B0503020204020204" pitchFamily="34" charset="-122"/>
              </a:rPr>
              <a:t>分支</a:t>
            </a:r>
          </a:p>
          <a:p>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右键</a:t>
            </a:r>
            <a:r>
              <a:rPr lang="en-US" altLang="zh-CN" dirty="0">
                <a:latin typeface="微软雅黑" panose="020B0503020204020204" pitchFamily="34" charset="-122"/>
                <a:ea typeface="微软雅黑" panose="020B0503020204020204" pitchFamily="34" charset="-122"/>
              </a:rPr>
              <a:t>--&gt;</a:t>
            </a:r>
            <a:r>
              <a:rPr lang="en-US" altLang="zh-CN" dirty="0" err="1">
                <a:latin typeface="微软雅黑" panose="020B0503020204020204" pitchFamily="34" charset="-122"/>
                <a:ea typeface="微软雅黑" panose="020B0503020204020204" pitchFamily="34" charset="-122"/>
              </a:rPr>
              <a:t>TortoiseGit</a:t>
            </a:r>
            <a:r>
              <a:rPr lang="en-US" altLang="zh-CN" dirty="0">
                <a:latin typeface="微软雅黑" panose="020B0503020204020204" pitchFamily="34" charset="-122"/>
                <a:ea typeface="微软雅黑" panose="020B0503020204020204" pitchFamily="34" charset="-122"/>
              </a:rPr>
              <a:t>--&gt;Merge</a:t>
            </a:r>
            <a:r>
              <a:rPr lang="zh-CN" altLang="en-US" dirty="0">
                <a:latin typeface="微软雅黑" panose="020B0503020204020204" pitchFamily="34" charset="-122"/>
                <a:ea typeface="微软雅黑" panose="020B0503020204020204" pitchFamily="34" charset="-122"/>
              </a:rPr>
              <a:t>，选择被合并的分支</a:t>
            </a:r>
          </a:p>
        </p:txBody>
      </p:sp>
      <p:sp>
        <p:nvSpPr>
          <p:cNvPr id="5" name="矩形 4">
            <a:extLst>
              <a:ext uri="{FF2B5EF4-FFF2-40B4-BE49-F238E27FC236}">
                <a16:creationId xmlns:a16="http://schemas.microsoft.com/office/drawing/2014/main" xmlns="" id="{4A5490A3-E8C7-4130-86CE-EDE3CDCCA442}"/>
              </a:ext>
            </a:extLst>
          </p:cNvPr>
          <p:cNvSpPr/>
          <p:nvPr/>
        </p:nvSpPr>
        <p:spPr>
          <a:xfrm>
            <a:off x="6671512" y="1576331"/>
            <a:ext cx="7859245"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点击</a:t>
            </a:r>
            <a:r>
              <a:rPr lang="en-US" altLang="zh-CN" dirty="0">
                <a:latin typeface="微软雅黑" panose="020B0503020204020204" pitchFamily="34" charset="-122"/>
                <a:ea typeface="微软雅黑" panose="020B0503020204020204" pitchFamily="34" charset="-122"/>
              </a:rPr>
              <a:t>Ok</a:t>
            </a:r>
            <a:r>
              <a:rPr lang="zh-CN" altLang="en-US" dirty="0">
                <a:latin typeface="微软雅黑" panose="020B0503020204020204" pitchFamily="34" charset="-122"/>
                <a:ea typeface="微软雅黑" panose="020B0503020204020204" pitchFamily="34" charset="-122"/>
              </a:rPr>
              <a:t>按钮，会出现下图弹框。弹框中会列出被</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合并的文件，图所示：</a:t>
            </a:r>
          </a:p>
        </p:txBody>
      </p:sp>
      <p:sp>
        <p:nvSpPr>
          <p:cNvPr id="8" name="矩形 7">
            <a:extLst>
              <a:ext uri="{FF2B5EF4-FFF2-40B4-BE49-F238E27FC236}">
                <a16:creationId xmlns:a16="http://schemas.microsoft.com/office/drawing/2014/main" xmlns="" id="{E01A3882-5100-4806-90C3-AAD241A72F0C}"/>
              </a:ext>
            </a:extLst>
          </p:cNvPr>
          <p:cNvSpPr/>
          <p:nvPr/>
        </p:nvSpPr>
        <p:spPr>
          <a:xfrm>
            <a:off x="1105447" y="4771736"/>
            <a:ext cx="7870752"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查看文件是否合并完成</a:t>
            </a:r>
          </a:p>
        </p:txBody>
      </p:sp>
      <p:pic>
        <p:nvPicPr>
          <p:cNvPr id="6" name="图片 5">
            <a:extLst>
              <a:ext uri="{FF2B5EF4-FFF2-40B4-BE49-F238E27FC236}">
                <a16:creationId xmlns:a16="http://schemas.microsoft.com/office/drawing/2014/main" xmlns="" id="{DA17809F-2D1E-4238-8AF9-DD042E08AD97}"/>
              </a:ext>
            </a:extLst>
          </p:cNvPr>
          <p:cNvPicPr>
            <a:picLocks noChangeAspect="1"/>
          </p:cNvPicPr>
          <p:nvPr/>
        </p:nvPicPr>
        <p:blipFill>
          <a:blip r:embed="rId2"/>
          <a:stretch>
            <a:fillRect/>
          </a:stretch>
        </p:blipFill>
        <p:spPr>
          <a:xfrm>
            <a:off x="862628" y="1576331"/>
            <a:ext cx="5485714" cy="4580952"/>
          </a:xfrm>
          <a:prstGeom prst="rect">
            <a:avLst/>
          </a:prstGeom>
        </p:spPr>
      </p:pic>
      <p:pic>
        <p:nvPicPr>
          <p:cNvPr id="11" name="图片 10">
            <a:extLst>
              <a:ext uri="{FF2B5EF4-FFF2-40B4-BE49-F238E27FC236}">
                <a16:creationId xmlns:a16="http://schemas.microsoft.com/office/drawing/2014/main" xmlns="" id="{155178EB-CB93-4FA1-93FB-CDED1B8E5E58}"/>
              </a:ext>
            </a:extLst>
          </p:cNvPr>
          <p:cNvPicPr>
            <a:picLocks noChangeAspect="1"/>
          </p:cNvPicPr>
          <p:nvPr/>
        </p:nvPicPr>
        <p:blipFill>
          <a:blip r:embed="rId3"/>
          <a:stretch>
            <a:fillRect/>
          </a:stretch>
        </p:blipFill>
        <p:spPr>
          <a:xfrm>
            <a:off x="6706286" y="2410301"/>
            <a:ext cx="5485714" cy="3312629"/>
          </a:xfrm>
          <a:prstGeom prst="rect">
            <a:avLst/>
          </a:prstGeom>
        </p:spPr>
      </p:pic>
      <p:sp>
        <p:nvSpPr>
          <p:cNvPr id="10" name="矩形 9">
            <a:extLst>
              <a:ext uri="{FF2B5EF4-FFF2-40B4-BE49-F238E27FC236}">
                <a16:creationId xmlns:a16="http://schemas.microsoft.com/office/drawing/2014/main" xmlns="" id="{08FDFC44-A75C-4ED7-B8C5-ADC2126FD583}"/>
              </a:ext>
            </a:extLst>
          </p:cNvPr>
          <p:cNvSpPr/>
          <p:nvPr/>
        </p:nvSpPr>
        <p:spPr>
          <a:xfrm>
            <a:off x="132522" y="14576"/>
            <a:ext cx="5549030" cy="523220"/>
          </a:xfrm>
          <a:prstGeom prst="rect">
            <a:avLst/>
          </a:prstGeom>
        </p:spPr>
        <p:txBody>
          <a:bodyPr wrap="square">
            <a:spAutoFit/>
          </a:bodyPr>
          <a:lstStyle/>
          <a:p>
            <a:pPr eaLnBrk="0" hangingPunct="0"/>
            <a:r>
              <a:rPr lang="zh-CN" altLang="en-US" sz="2800" b="1" dirty="0">
                <a:solidFill>
                  <a:schemeClr val="accent1"/>
                </a:solidFill>
              </a:rPr>
              <a:t>版本管理工具</a:t>
            </a:r>
            <a:r>
              <a:rPr lang="en-US" altLang="zh-CN" sz="2800" b="1" dirty="0">
                <a:solidFill>
                  <a:schemeClr val="accent1"/>
                </a:solidFill>
              </a:rPr>
              <a:t>—GIT</a:t>
            </a:r>
          </a:p>
        </p:txBody>
      </p:sp>
    </p:spTree>
    <p:extLst>
      <p:ext uri="{BB962C8B-B14F-4D97-AF65-F5344CB8AC3E}">
        <p14:creationId xmlns:p14="http://schemas.microsoft.com/office/powerpoint/2010/main" val="36065686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EDE8AA20-1E06-40C6-9ADB-8B36B6E2D6EA}"/>
              </a:ext>
            </a:extLst>
          </p:cNvPr>
          <p:cNvSpPr/>
          <p:nvPr/>
        </p:nvSpPr>
        <p:spPr>
          <a:xfrm>
            <a:off x="5327374" y="416836"/>
            <a:ext cx="1114408" cy="369332"/>
          </a:xfrm>
          <a:prstGeom prst="rect">
            <a:avLst/>
          </a:prstGeom>
        </p:spPr>
        <p:txBody>
          <a:bodyPr wrap="none">
            <a:spAutoFit/>
          </a:bodyPr>
          <a:lstStyle/>
          <a:p>
            <a:r>
              <a:rPr lang="zh-CN" altLang="en-US" b="1" dirty="0">
                <a:latin typeface="Arial" charset="0"/>
              </a:rPr>
              <a:t>审核提交</a:t>
            </a:r>
          </a:p>
        </p:txBody>
      </p:sp>
      <p:pic>
        <p:nvPicPr>
          <p:cNvPr id="4" name="图片 3">
            <a:extLst>
              <a:ext uri="{FF2B5EF4-FFF2-40B4-BE49-F238E27FC236}">
                <a16:creationId xmlns:a16="http://schemas.microsoft.com/office/drawing/2014/main" xmlns="" id="{E3D44854-F620-4C0B-B401-91CE95558B5B}"/>
              </a:ext>
            </a:extLst>
          </p:cNvPr>
          <p:cNvPicPr>
            <a:picLocks noChangeAspect="1"/>
          </p:cNvPicPr>
          <p:nvPr/>
        </p:nvPicPr>
        <p:blipFill>
          <a:blip r:embed="rId2"/>
          <a:stretch>
            <a:fillRect/>
          </a:stretch>
        </p:blipFill>
        <p:spPr>
          <a:xfrm>
            <a:off x="1091859" y="1728180"/>
            <a:ext cx="5197456" cy="3893079"/>
          </a:xfrm>
          <a:prstGeom prst="rect">
            <a:avLst/>
          </a:prstGeom>
        </p:spPr>
      </p:pic>
      <p:sp>
        <p:nvSpPr>
          <p:cNvPr id="5" name="矩形 4">
            <a:extLst>
              <a:ext uri="{FF2B5EF4-FFF2-40B4-BE49-F238E27FC236}">
                <a16:creationId xmlns:a16="http://schemas.microsoft.com/office/drawing/2014/main" xmlns="" id="{CD40D57F-B1A3-49BA-B803-29F6B645F420}"/>
              </a:ext>
            </a:extLst>
          </p:cNvPr>
          <p:cNvSpPr/>
          <p:nvPr/>
        </p:nvSpPr>
        <p:spPr>
          <a:xfrm>
            <a:off x="1534648" y="1072508"/>
            <a:ext cx="9316589"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产品</a:t>
            </a:r>
            <a:r>
              <a:rPr lang="en-US" altLang="zh-CN" dirty="0">
                <a:latin typeface="微软雅黑" panose="020B0503020204020204" pitchFamily="34" charset="-122"/>
                <a:ea typeface="微软雅黑" panose="020B0503020204020204" pitchFamily="34" charset="-122"/>
              </a:rPr>
              <a:t>Master</a:t>
            </a: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gitlab</a:t>
            </a:r>
            <a:r>
              <a:rPr lang="zh-CN" altLang="en-US" dirty="0">
                <a:latin typeface="微软雅黑" panose="020B0503020204020204" pitchFamily="34" charset="-122"/>
                <a:ea typeface="微软雅黑" panose="020B0503020204020204" pitchFamily="34" charset="-122"/>
              </a:rPr>
              <a:t>上有审核</a:t>
            </a:r>
            <a:r>
              <a:rPr lang="en-US" altLang="zh-CN" dirty="0">
                <a:latin typeface="微软雅黑" panose="020B0503020204020204" pitchFamily="34" charset="-122"/>
                <a:ea typeface="微软雅黑" panose="020B0503020204020204" pitchFamily="34" charset="-122"/>
              </a:rPr>
              <a:t>merge</a:t>
            </a:r>
            <a:r>
              <a:rPr lang="zh-CN" altLang="en-US" dirty="0">
                <a:latin typeface="微软雅黑" panose="020B0503020204020204" pitchFamily="34" charset="-122"/>
                <a:ea typeface="微软雅黑" panose="020B0503020204020204" pitchFamily="34" charset="-122"/>
              </a:rPr>
              <a:t>提交的权限   合并请求</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合并</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查看结果（</a:t>
            </a:r>
            <a:r>
              <a:rPr lang="en-US" altLang="zh-CN" dirty="0">
                <a:latin typeface="微软雅黑" panose="020B0503020204020204" pitchFamily="34" charset="-122"/>
                <a:ea typeface="微软雅黑" panose="020B0503020204020204" pitchFamily="34" charset="-122"/>
              </a:rPr>
              <a:t>git pull</a:t>
            </a:r>
            <a:r>
              <a:rPr lang="zh-CN" altLang="en-US" dirty="0">
                <a:latin typeface="微软雅黑" panose="020B0503020204020204" pitchFamily="34" charset="-122"/>
                <a:ea typeface="微软雅黑" panose="020B0503020204020204" pitchFamily="34" charset="-122"/>
              </a:rPr>
              <a:t>）</a:t>
            </a:r>
            <a:endParaRPr lang="zh-CN" altLang="en-US" dirty="0"/>
          </a:p>
        </p:txBody>
      </p:sp>
      <p:pic>
        <p:nvPicPr>
          <p:cNvPr id="6" name="图片 5">
            <a:extLst>
              <a:ext uri="{FF2B5EF4-FFF2-40B4-BE49-F238E27FC236}">
                <a16:creationId xmlns:a16="http://schemas.microsoft.com/office/drawing/2014/main" xmlns="" id="{338BCB08-8A22-4A12-AEFE-1DC2BCC5667F}"/>
              </a:ext>
            </a:extLst>
          </p:cNvPr>
          <p:cNvPicPr>
            <a:picLocks noChangeAspect="1"/>
          </p:cNvPicPr>
          <p:nvPr/>
        </p:nvPicPr>
        <p:blipFill>
          <a:blip r:embed="rId3"/>
          <a:stretch>
            <a:fillRect/>
          </a:stretch>
        </p:blipFill>
        <p:spPr>
          <a:xfrm>
            <a:off x="6671025" y="2280239"/>
            <a:ext cx="4845114" cy="3914286"/>
          </a:xfrm>
          <a:prstGeom prst="rect">
            <a:avLst/>
          </a:prstGeom>
        </p:spPr>
      </p:pic>
      <p:sp>
        <p:nvSpPr>
          <p:cNvPr id="8" name="矩形 7">
            <a:extLst>
              <a:ext uri="{FF2B5EF4-FFF2-40B4-BE49-F238E27FC236}">
                <a16:creationId xmlns:a16="http://schemas.microsoft.com/office/drawing/2014/main" xmlns="" id="{D924AE97-4D1D-4E70-9394-C32B2D59DF8D}"/>
              </a:ext>
            </a:extLst>
          </p:cNvPr>
          <p:cNvSpPr/>
          <p:nvPr/>
        </p:nvSpPr>
        <p:spPr>
          <a:xfrm>
            <a:off x="132522" y="14576"/>
            <a:ext cx="5549030" cy="523220"/>
          </a:xfrm>
          <a:prstGeom prst="rect">
            <a:avLst/>
          </a:prstGeom>
        </p:spPr>
        <p:txBody>
          <a:bodyPr wrap="square">
            <a:spAutoFit/>
          </a:bodyPr>
          <a:lstStyle/>
          <a:p>
            <a:pPr eaLnBrk="0" hangingPunct="0"/>
            <a:r>
              <a:rPr lang="zh-CN" altLang="en-US" sz="2800" b="1" dirty="0">
                <a:solidFill>
                  <a:schemeClr val="accent1"/>
                </a:solidFill>
              </a:rPr>
              <a:t>版本管理工具</a:t>
            </a:r>
            <a:r>
              <a:rPr lang="en-US" altLang="zh-CN" sz="2800" b="1" dirty="0">
                <a:solidFill>
                  <a:schemeClr val="accent1"/>
                </a:solidFill>
              </a:rPr>
              <a:t>—GIT</a:t>
            </a:r>
          </a:p>
        </p:txBody>
      </p:sp>
    </p:spTree>
    <p:extLst>
      <p:ext uri="{BB962C8B-B14F-4D97-AF65-F5344CB8AC3E}">
        <p14:creationId xmlns:p14="http://schemas.microsoft.com/office/powerpoint/2010/main" val="4032513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AEBBAAA-6DD8-4958-BA69-89EC6D066A8D}"/>
              </a:ext>
            </a:extLst>
          </p:cNvPr>
          <p:cNvSpPr txBox="1">
            <a:spLocks/>
          </p:cNvSpPr>
          <p:nvPr/>
        </p:nvSpPr>
        <p:spPr>
          <a:xfrm>
            <a:off x="5275685" y="508859"/>
            <a:ext cx="2529112" cy="5465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800" b="1" dirty="0" smtClean="0">
                <a:latin typeface="Arial" charset="0"/>
                <a:ea typeface="+mn-ea"/>
                <a:cs typeface="+mn-cs"/>
              </a:rPr>
              <a:t>稳定主干，分支开发</a:t>
            </a:r>
            <a:endParaRPr lang="zh-CN" altLang="en-US" sz="1800" b="1" dirty="0">
              <a:latin typeface="Arial" charset="0"/>
              <a:ea typeface="+mn-ea"/>
              <a:cs typeface="+mn-cs"/>
            </a:endParaRPr>
          </a:p>
        </p:txBody>
      </p:sp>
      <p:sp>
        <p:nvSpPr>
          <p:cNvPr id="3" name="矩形 2">
            <a:extLst>
              <a:ext uri="{FF2B5EF4-FFF2-40B4-BE49-F238E27FC236}">
                <a16:creationId xmlns:a16="http://schemas.microsoft.com/office/drawing/2014/main" xmlns="" id="{426F1B7C-79BA-47CE-B098-77CF85BFC188}"/>
              </a:ext>
            </a:extLst>
          </p:cNvPr>
          <p:cNvSpPr/>
          <p:nvPr/>
        </p:nvSpPr>
        <p:spPr>
          <a:xfrm>
            <a:off x="403730" y="2473151"/>
            <a:ext cx="432048" cy="288032"/>
          </a:xfrm>
          <a:prstGeom prst="rect">
            <a:avLst/>
          </a:prstGeom>
          <a:solidFill>
            <a:schemeClr val="accent6">
              <a:lumMod val="40000"/>
              <a:lumOff val="6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2"/>
                </a:solidFill>
                <a:latin typeface="Microsoft YaHei" charset="0"/>
                <a:ea typeface="Microsoft YaHei" charset="0"/>
                <a:cs typeface="Microsoft YaHei" charset="0"/>
              </a:rPr>
              <a:t>C</a:t>
            </a:r>
            <a:endParaRPr kumimoji="1" lang="zh-CN" altLang="en-US" sz="1400" dirty="0">
              <a:solidFill>
                <a:schemeClr val="tx2"/>
              </a:solidFill>
              <a:latin typeface="Microsoft YaHei" charset="0"/>
              <a:ea typeface="Microsoft YaHei" charset="0"/>
              <a:cs typeface="Microsoft YaHei" charset="0"/>
            </a:endParaRPr>
          </a:p>
        </p:txBody>
      </p:sp>
      <p:sp>
        <p:nvSpPr>
          <p:cNvPr id="4" name="矩形 3">
            <a:extLst>
              <a:ext uri="{FF2B5EF4-FFF2-40B4-BE49-F238E27FC236}">
                <a16:creationId xmlns:a16="http://schemas.microsoft.com/office/drawing/2014/main" xmlns="" id="{1BF38947-2617-4F79-BF78-206D909C1E50}"/>
              </a:ext>
            </a:extLst>
          </p:cNvPr>
          <p:cNvSpPr/>
          <p:nvPr/>
        </p:nvSpPr>
        <p:spPr>
          <a:xfrm>
            <a:off x="403730" y="3068960"/>
            <a:ext cx="432048" cy="288032"/>
          </a:xfrm>
          <a:prstGeom prst="rect">
            <a:avLst/>
          </a:prstGeom>
          <a:solidFill>
            <a:schemeClr val="accent2">
              <a:lumMod val="60000"/>
              <a:lumOff val="4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2"/>
                </a:solidFill>
                <a:latin typeface="Microsoft YaHei" charset="0"/>
                <a:ea typeface="Microsoft YaHei" charset="0"/>
                <a:cs typeface="Microsoft YaHei" charset="0"/>
              </a:rPr>
              <a:t>R</a:t>
            </a:r>
            <a:endParaRPr kumimoji="1" lang="zh-CN" altLang="en-US" sz="1400" dirty="0">
              <a:solidFill>
                <a:schemeClr val="tx2"/>
              </a:solidFill>
              <a:latin typeface="Microsoft YaHei" charset="0"/>
              <a:ea typeface="Microsoft YaHei" charset="0"/>
              <a:cs typeface="Microsoft YaHei" charset="0"/>
            </a:endParaRPr>
          </a:p>
        </p:txBody>
      </p:sp>
      <p:sp>
        <p:nvSpPr>
          <p:cNvPr id="5" name="矩形 4">
            <a:extLst>
              <a:ext uri="{FF2B5EF4-FFF2-40B4-BE49-F238E27FC236}">
                <a16:creationId xmlns:a16="http://schemas.microsoft.com/office/drawing/2014/main" xmlns="" id="{13E41A2B-9C45-47F2-A09B-405BCD170229}"/>
              </a:ext>
            </a:extLst>
          </p:cNvPr>
          <p:cNvSpPr/>
          <p:nvPr/>
        </p:nvSpPr>
        <p:spPr>
          <a:xfrm>
            <a:off x="403730" y="3645024"/>
            <a:ext cx="432048" cy="288032"/>
          </a:xfrm>
          <a:prstGeom prst="rect">
            <a:avLst/>
          </a:prstGeom>
          <a:solidFill>
            <a:schemeClr val="bg1">
              <a:lumMod val="5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2"/>
                </a:solidFill>
                <a:latin typeface="Microsoft YaHei" charset="0"/>
                <a:ea typeface="Microsoft YaHei" charset="0"/>
                <a:cs typeface="Microsoft YaHei" charset="0"/>
              </a:rPr>
              <a:t>M</a:t>
            </a:r>
          </a:p>
        </p:txBody>
      </p:sp>
      <p:sp>
        <p:nvSpPr>
          <p:cNvPr id="6" name="文本框 5">
            <a:extLst>
              <a:ext uri="{FF2B5EF4-FFF2-40B4-BE49-F238E27FC236}">
                <a16:creationId xmlns:a16="http://schemas.microsoft.com/office/drawing/2014/main" xmlns="" id="{C0C9D95C-6640-4272-9E99-F067FEC2918F}"/>
              </a:ext>
            </a:extLst>
          </p:cNvPr>
          <p:cNvSpPr txBox="1"/>
          <p:nvPr/>
        </p:nvSpPr>
        <p:spPr>
          <a:xfrm>
            <a:off x="835778" y="2473151"/>
            <a:ext cx="840295" cy="307777"/>
          </a:xfrm>
          <a:prstGeom prst="rect">
            <a:avLst/>
          </a:prstGeom>
          <a:noFill/>
        </p:spPr>
        <p:txBody>
          <a:bodyPr wrap="none" rtlCol="0">
            <a:spAutoFit/>
          </a:bodyPr>
          <a:lstStyle/>
          <a:p>
            <a:r>
              <a:rPr kumimoji="1" lang="en-US" altLang="zh-CN" sz="1400">
                <a:latin typeface="Microsoft YaHei" charset="0"/>
                <a:ea typeface="Microsoft YaHei" charset="0"/>
                <a:cs typeface="Microsoft YaHei" charset="0"/>
              </a:rPr>
              <a:t>commit</a:t>
            </a:r>
            <a:endParaRPr kumimoji="1" lang="zh-CN" altLang="en-US" sz="1400" dirty="0">
              <a:latin typeface="Microsoft YaHei" charset="0"/>
              <a:ea typeface="Microsoft YaHei" charset="0"/>
              <a:cs typeface="Microsoft YaHei" charset="0"/>
            </a:endParaRPr>
          </a:p>
        </p:txBody>
      </p:sp>
      <p:sp>
        <p:nvSpPr>
          <p:cNvPr id="7" name="文本框 6">
            <a:extLst>
              <a:ext uri="{FF2B5EF4-FFF2-40B4-BE49-F238E27FC236}">
                <a16:creationId xmlns:a16="http://schemas.microsoft.com/office/drawing/2014/main" xmlns="" id="{74656A80-6A07-4085-853D-7E264747FF6C}"/>
              </a:ext>
            </a:extLst>
          </p:cNvPr>
          <p:cNvSpPr txBox="1"/>
          <p:nvPr/>
        </p:nvSpPr>
        <p:spPr>
          <a:xfrm>
            <a:off x="835778" y="3049215"/>
            <a:ext cx="789703" cy="307777"/>
          </a:xfrm>
          <a:prstGeom prst="rect">
            <a:avLst/>
          </a:prstGeom>
          <a:noFill/>
        </p:spPr>
        <p:txBody>
          <a:bodyPr wrap="none" rtlCol="0">
            <a:spAutoFit/>
          </a:bodyPr>
          <a:lstStyle/>
          <a:p>
            <a:r>
              <a:rPr kumimoji="1" lang="en-US" altLang="zh-CN" sz="1400" dirty="0">
                <a:latin typeface="Microsoft YaHei" charset="0"/>
                <a:ea typeface="Microsoft YaHei" charset="0"/>
                <a:cs typeface="Microsoft YaHei" charset="0"/>
              </a:rPr>
              <a:t>release</a:t>
            </a:r>
            <a:endParaRPr kumimoji="1" lang="zh-CN" altLang="en-US" sz="1400" dirty="0">
              <a:latin typeface="Microsoft YaHei" charset="0"/>
              <a:ea typeface="Microsoft YaHei" charset="0"/>
              <a:cs typeface="Microsoft YaHei" charset="0"/>
            </a:endParaRPr>
          </a:p>
        </p:txBody>
      </p:sp>
      <p:sp>
        <p:nvSpPr>
          <p:cNvPr id="8" name="文本框 7">
            <a:extLst>
              <a:ext uri="{FF2B5EF4-FFF2-40B4-BE49-F238E27FC236}">
                <a16:creationId xmlns:a16="http://schemas.microsoft.com/office/drawing/2014/main" xmlns="" id="{42C2D598-2194-4665-83A7-014D14F05A25}"/>
              </a:ext>
            </a:extLst>
          </p:cNvPr>
          <p:cNvSpPr txBox="1"/>
          <p:nvPr/>
        </p:nvSpPr>
        <p:spPr>
          <a:xfrm>
            <a:off x="835778" y="3625279"/>
            <a:ext cx="740011" cy="307777"/>
          </a:xfrm>
          <a:prstGeom prst="rect">
            <a:avLst/>
          </a:prstGeom>
          <a:noFill/>
        </p:spPr>
        <p:txBody>
          <a:bodyPr wrap="none" rtlCol="0">
            <a:spAutoFit/>
          </a:bodyPr>
          <a:lstStyle/>
          <a:p>
            <a:r>
              <a:rPr kumimoji="1" lang="en-US" altLang="zh-CN" sz="1400" dirty="0">
                <a:latin typeface="Microsoft YaHei" charset="0"/>
                <a:ea typeface="Microsoft YaHei" charset="0"/>
                <a:cs typeface="Microsoft YaHei" charset="0"/>
              </a:rPr>
              <a:t>merge</a:t>
            </a:r>
            <a:endParaRPr kumimoji="1" lang="zh-CN" altLang="en-US" sz="1400" dirty="0">
              <a:latin typeface="Microsoft YaHei" charset="0"/>
              <a:ea typeface="Microsoft YaHei" charset="0"/>
              <a:cs typeface="Microsoft YaHei" charset="0"/>
            </a:endParaRPr>
          </a:p>
        </p:txBody>
      </p:sp>
      <p:cxnSp>
        <p:nvCxnSpPr>
          <p:cNvPr id="9" name="直线箭头连接符 16">
            <a:extLst>
              <a:ext uri="{FF2B5EF4-FFF2-40B4-BE49-F238E27FC236}">
                <a16:creationId xmlns:a16="http://schemas.microsoft.com/office/drawing/2014/main" xmlns="" id="{2F8F1E55-43E1-46A4-8D1E-183D714892C2}"/>
              </a:ext>
            </a:extLst>
          </p:cNvPr>
          <p:cNvCxnSpPr/>
          <p:nvPr/>
        </p:nvCxnSpPr>
        <p:spPr>
          <a:xfrm>
            <a:off x="2482821" y="2678576"/>
            <a:ext cx="8725747" cy="0"/>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xmlns="" id="{2BE01009-893F-4A94-A986-57CF6214E040}"/>
              </a:ext>
            </a:extLst>
          </p:cNvPr>
          <p:cNvSpPr/>
          <p:nvPr/>
        </p:nvSpPr>
        <p:spPr>
          <a:xfrm>
            <a:off x="2711624" y="2534560"/>
            <a:ext cx="432048" cy="288032"/>
          </a:xfrm>
          <a:prstGeom prst="rect">
            <a:avLst/>
          </a:prstGeom>
          <a:solidFill>
            <a:schemeClr val="accent6">
              <a:lumMod val="40000"/>
              <a:lumOff val="6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2"/>
                </a:solidFill>
                <a:latin typeface="Microsoft YaHei" charset="0"/>
                <a:ea typeface="Microsoft YaHei" charset="0"/>
                <a:cs typeface="Microsoft YaHei" charset="0"/>
              </a:rPr>
              <a:t>C</a:t>
            </a:r>
            <a:endParaRPr kumimoji="1" lang="zh-CN" altLang="en-US" sz="1400" dirty="0">
              <a:solidFill>
                <a:schemeClr val="tx2"/>
              </a:solidFill>
              <a:latin typeface="Microsoft YaHei" charset="0"/>
              <a:ea typeface="Microsoft YaHei" charset="0"/>
              <a:cs typeface="Microsoft YaHei" charset="0"/>
            </a:endParaRPr>
          </a:p>
        </p:txBody>
      </p:sp>
      <p:sp>
        <p:nvSpPr>
          <p:cNvPr id="11" name="矩形 10">
            <a:extLst>
              <a:ext uri="{FF2B5EF4-FFF2-40B4-BE49-F238E27FC236}">
                <a16:creationId xmlns:a16="http://schemas.microsoft.com/office/drawing/2014/main" xmlns="" id="{3E972D38-DD0A-4A17-AB3F-FCBC53E51A94}"/>
              </a:ext>
            </a:extLst>
          </p:cNvPr>
          <p:cNvSpPr/>
          <p:nvPr/>
        </p:nvSpPr>
        <p:spPr>
          <a:xfrm>
            <a:off x="3575720" y="2534560"/>
            <a:ext cx="432048" cy="288032"/>
          </a:xfrm>
          <a:prstGeom prst="rect">
            <a:avLst/>
          </a:prstGeom>
          <a:solidFill>
            <a:schemeClr val="accent6">
              <a:lumMod val="40000"/>
              <a:lumOff val="6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2"/>
                </a:solidFill>
                <a:latin typeface="Microsoft YaHei" charset="0"/>
                <a:ea typeface="Microsoft YaHei" charset="0"/>
                <a:cs typeface="Microsoft YaHei" charset="0"/>
              </a:rPr>
              <a:t>C</a:t>
            </a:r>
            <a:endParaRPr kumimoji="1" lang="zh-CN" altLang="en-US" sz="1400" dirty="0">
              <a:solidFill>
                <a:schemeClr val="tx2"/>
              </a:solidFill>
              <a:latin typeface="Microsoft YaHei" charset="0"/>
              <a:ea typeface="Microsoft YaHei" charset="0"/>
              <a:cs typeface="Microsoft YaHei" charset="0"/>
            </a:endParaRPr>
          </a:p>
        </p:txBody>
      </p:sp>
      <p:sp>
        <p:nvSpPr>
          <p:cNvPr id="12" name="矩形 11">
            <a:extLst>
              <a:ext uri="{FF2B5EF4-FFF2-40B4-BE49-F238E27FC236}">
                <a16:creationId xmlns:a16="http://schemas.microsoft.com/office/drawing/2014/main" xmlns="" id="{604FA0B5-6284-447F-B775-E6EF88437F8B}"/>
              </a:ext>
            </a:extLst>
          </p:cNvPr>
          <p:cNvSpPr/>
          <p:nvPr/>
        </p:nvSpPr>
        <p:spPr>
          <a:xfrm>
            <a:off x="4223792" y="2534560"/>
            <a:ext cx="432048" cy="288032"/>
          </a:xfrm>
          <a:prstGeom prst="rect">
            <a:avLst/>
          </a:prstGeom>
          <a:solidFill>
            <a:schemeClr val="accent6">
              <a:lumMod val="40000"/>
              <a:lumOff val="6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2"/>
                </a:solidFill>
                <a:latin typeface="Microsoft YaHei" charset="0"/>
                <a:ea typeface="Microsoft YaHei" charset="0"/>
                <a:cs typeface="Microsoft YaHei" charset="0"/>
              </a:rPr>
              <a:t>C</a:t>
            </a:r>
            <a:endParaRPr kumimoji="1" lang="zh-CN" altLang="en-US" sz="1400" dirty="0">
              <a:solidFill>
                <a:schemeClr val="tx2"/>
              </a:solidFill>
              <a:latin typeface="Microsoft YaHei" charset="0"/>
              <a:ea typeface="Microsoft YaHei" charset="0"/>
              <a:cs typeface="Microsoft YaHei" charset="0"/>
            </a:endParaRPr>
          </a:p>
        </p:txBody>
      </p:sp>
      <p:sp>
        <p:nvSpPr>
          <p:cNvPr id="13" name="矩形 12">
            <a:extLst>
              <a:ext uri="{FF2B5EF4-FFF2-40B4-BE49-F238E27FC236}">
                <a16:creationId xmlns:a16="http://schemas.microsoft.com/office/drawing/2014/main" xmlns="" id="{973A4532-76D0-4C61-9C2A-03F674EE407A}"/>
              </a:ext>
            </a:extLst>
          </p:cNvPr>
          <p:cNvSpPr/>
          <p:nvPr/>
        </p:nvSpPr>
        <p:spPr>
          <a:xfrm>
            <a:off x="5087888" y="2534560"/>
            <a:ext cx="432048" cy="288032"/>
          </a:xfrm>
          <a:prstGeom prst="rect">
            <a:avLst/>
          </a:prstGeom>
          <a:solidFill>
            <a:schemeClr val="accent6">
              <a:lumMod val="40000"/>
              <a:lumOff val="6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2"/>
                </a:solidFill>
                <a:latin typeface="Microsoft YaHei" charset="0"/>
                <a:ea typeface="Microsoft YaHei" charset="0"/>
                <a:cs typeface="Microsoft YaHei" charset="0"/>
              </a:rPr>
              <a:t>C</a:t>
            </a:r>
            <a:endParaRPr kumimoji="1" lang="zh-CN" altLang="en-US" sz="1400" dirty="0">
              <a:solidFill>
                <a:schemeClr val="tx2"/>
              </a:solidFill>
              <a:latin typeface="Microsoft YaHei" charset="0"/>
              <a:ea typeface="Microsoft YaHei" charset="0"/>
              <a:cs typeface="Microsoft YaHei" charset="0"/>
            </a:endParaRPr>
          </a:p>
        </p:txBody>
      </p:sp>
      <p:sp>
        <p:nvSpPr>
          <p:cNvPr id="14" name="矩形 13">
            <a:extLst>
              <a:ext uri="{FF2B5EF4-FFF2-40B4-BE49-F238E27FC236}">
                <a16:creationId xmlns:a16="http://schemas.microsoft.com/office/drawing/2014/main" xmlns="" id="{D3E6DF80-7E0C-4433-85E7-AE634D6A9465}"/>
              </a:ext>
            </a:extLst>
          </p:cNvPr>
          <p:cNvSpPr/>
          <p:nvPr/>
        </p:nvSpPr>
        <p:spPr>
          <a:xfrm>
            <a:off x="5735960" y="2534560"/>
            <a:ext cx="432048" cy="288032"/>
          </a:xfrm>
          <a:prstGeom prst="rect">
            <a:avLst/>
          </a:prstGeom>
          <a:solidFill>
            <a:schemeClr val="accent6">
              <a:lumMod val="40000"/>
              <a:lumOff val="6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2"/>
                </a:solidFill>
                <a:latin typeface="Microsoft YaHei" charset="0"/>
                <a:ea typeface="Microsoft YaHei" charset="0"/>
                <a:cs typeface="Microsoft YaHei" charset="0"/>
              </a:rPr>
              <a:t>C</a:t>
            </a:r>
            <a:endParaRPr kumimoji="1" lang="zh-CN" altLang="en-US" sz="1400" dirty="0">
              <a:solidFill>
                <a:schemeClr val="tx2"/>
              </a:solidFill>
              <a:latin typeface="Microsoft YaHei" charset="0"/>
              <a:ea typeface="Microsoft YaHei" charset="0"/>
              <a:cs typeface="Microsoft YaHei" charset="0"/>
            </a:endParaRPr>
          </a:p>
        </p:txBody>
      </p:sp>
      <p:sp>
        <p:nvSpPr>
          <p:cNvPr id="15" name="矩形 14">
            <a:extLst>
              <a:ext uri="{FF2B5EF4-FFF2-40B4-BE49-F238E27FC236}">
                <a16:creationId xmlns:a16="http://schemas.microsoft.com/office/drawing/2014/main" xmlns="" id="{2FBDBAA0-3F2C-4D63-ADA9-C93B881FAE5B}"/>
              </a:ext>
            </a:extLst>
          </p:cNvPr>
          <p:cNvSpPr/>
          <p:nvPr/>
        </p:nvSpPr>
        <p:spPr>
          <a:xfrm>
            <a:off x="6528048" y="2534560"/>
            <a:ext cx="432048" cy="288032"/>
          </a:xfrm>
          <a:prstGeom prst="rect">
            <a:avLst/>
          </a:prstGeom>
          <a:solidFill>
            <a:schemeClr val="accent6">
              <a:lumMod val="40000"/>
              <a:lumOff val="6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2"/>
                </a:solidFill>
                <a:latin typeface="Microsoft YaHei" charset="0"/>
                <a:ea typeface="Microsoft YaHei" charset="0"/>
                <a:cs typeface="Microsoft YaHei" charset="0"/>
              </a:rPr>
              <a:t>C</a:t>
            </a:r>
            <a:endParaRPr kumimoji="1" lang="zh-CN" altLang="en-US" sz="1400" dirty="0">
              <a:solidFill>
                <a:schemeClr val="tx2"/>
              </a:solidFill>
              <a:latin typeface="Microsoft YaHei" charset="0"/>
              <a:ea typeface="Microsoft YaHei" charset="0"/>
              <a:cs typeface="Microsoft YaHei" charset="0"/>
            </a:endParaRPr>
          </a:p>
        </p:txBody>
      </p:sp>
      <p:sp>
        <p:nvSpPr>
          <p:cNvPr id="16" name="矩形 15">
            <a:extLst>
              <a:ext uri="{FF2B5EF4-FFF2-40B4-BE49-F238E27FC236}">
                <a16:creationId xmlns:a16="http://schemas.microsoft.com/office/drawing/2014/main" xmlns="" id="{45976F20-6818-4342-8BC3-4C153B1B131C}"/>
              </a:ext>
            </a:extLst>
          </p:cNvPr>
          <p:cNvSpPr/>
          <p:nvPr/>
        </p:nvSpPr>
        <p:spPr>
          <a:xfrm>
            <a:off x="7176120" y="2534560"/>
            <a:ext cx="432048" cy="288032"/>
          </a:xfrm>
          <a:prstGeom prst="rect">
            <a:avLst/>
          </a:prstGeom>
          <a:solidFill>
            <a:schemeClr val="accent6">
              <a:lumMod val="40000"/>
              <a:lumOff val="6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2"/>
                </a:solidFill>
                <a:latin typeface="Microsoft YaHei" charset="0"/>
                <a:ea typeface="Microsoft YaHei" charset="0"/>
                <a:cs typeface="Microsoft YaHei" charset="0"/>
              </a:rPr>
              <a:t>C</a:t>
            </a:r>
            <a:endParaRPr kumimoji="1" lang="zh-CN" altLang="en-US" sz="1400" dirty="0">
              <a:solidFill>
                <a:schemeClr val="tx2"/>
              </a:solidFill>
              <a:latin typeface="Microsoft YaHei" charset="0"/>
              <a:ea typeface="Microsoft YaHei" charset="0"/>
              <a:cs typeface="Microsoft YaHei" charset="0"/>
            </a:endParaRPr>
          </a:p>
        </p:txBody>
      </p:sp>
      <p:sp>
        <p:nvSpPr>
          <p:cNvPr id="17" name="矩形 16">
            <a:extLst>
              <a:ext uri="{FF2B5EF4-FFF2-40B4-BE49-F238E27FC236}">
                <a16:creationId xmlns:a16="http://schemas.microsoft.com/office/drawing/2014/main" xmlns="" id="{91B2989D-CFB6-4281-A41F-3F4DCCAD2FF5}"/>
              </a:ext>
            </a:extLst>
          </p:cNvPr>
          <p:cNvSpPr/>
          <p:nvPr/>
        </p:nvSpPr>
        <p:spPr>
          <a:xfrm>
            <a:off x="8184232" y="2534560"/>
            <a:ext cx="432048" cy="288032"/>
          </a:xfrm>
          <a:prstGeom prst="rect">
            <a:avLst/>
          </a:prstGeom>
          <a:solidFill>
            <a:schemeClr val="accent6">
              <a:lumMod val="40000"/>
              <a:lumOff val="6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2"/>
                </a:solidFill>
                <a:latin typeface="Microsoft YaHei" charset="0"/>
                <a:ea typeface="Microsoft YaHei" charset="0"/>
                <a:cs typeface="Microsoft YaHei" charset="0"/>
              </a:rPr>
              <a:t>C</a:t>
            </a:r>
            <a:endParaRPr kumimoji="1" lang="zh-CN" altLang="en-US" sz="1400" dirty="0">
              <a:solidFill>
                <a:schemeClr val="tx2"/>
              </a:solidFill>
              <a:latin typeface="Microsoft YaHei" charset="0"/>
              <a:ea typeface="Microsoft YaHei" charset="0"/>
              <a:cs typeface="Microsoft YaHei" charset="0"/>
            </a:endParaRPr>
          </a:p>
        </p:txBody>
      </p:sp>
      <p:sp>
        <p:nvSpPr>
          <p:cNvPr id="18" name="矩形 17">
            <a:extLst>
              <a:ext uri="{FF2B5EF4-FFF2-40B4-BE49-F238E27FC236}">
                <a16:creationId xmlns:a16="http://schemas.microsoft.com/office/drawing/2014/main" xmlns="" id="{1E59CB0B-BB74-4952-A827-C74950499B9D}"/>
              </a:ext>
            </a:extLst>
          </p:cNvPr>
          <p:cNvSpPr/>
          <p:nvPr/>
        </p:nvSpPr>
        <p:spPr>
          <a:xfrm>
            <a:off x="8760296" y="2534560"/>
            <a:ext cx="432048" cy="288032"/>
          </a:xfrm>
          <a:prstGeom prst="rect">
            <a:avLst/>
          </a:prstGeom>
          <a:solidFill>
            <a:schemeClr val="accent6">
              <a:lumMod val="40000"/>
              <a:lumOff val="6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2"/>
                </a:solidFill>
                <a:latin typeface="Microsoft YaHei" charset="0"/>
                <a:ea typeface="Microsoft YaHei" charset="0"/>
                <a:cs typeface="Microsoft YaHei" charset="0"/>
              </a:rPr>
              <a:t>C</a:t>
            </a:r>
            <a:endParaRPr kumimoji="1" lang="zh-CN" altLang="en-US" sz="1400" dirty="0">
              <a:solidFill>
                <a:schemeClr val="tx2"/>
              </a:solidFill>
              <a:latin typeface="Microsoft YaHei" charset="0"/>
              <a:ea typeface="Microsoft YaHei" charset="0"/>
              <a:cs typeface="Microsoft YaHei" charset="0"/>
            </a:endParaRPr>
          </a:p>
        </p:txBody>
      </p:sp>
      <p:cxnSp>
        <p:nvCxnSpPr>
          <p:cNvPr id="19" name="直线箭头连接符 38">
            <a:extLst>
              <a:ext uri="{FF2B5EF4-FFF2-40B4-BE49-F238E27FC236}">
                <a16:creationId xmlns:a16="http://schemas.microsoft.com/office/drawing/2014/main" xmlns="" id="{4C50CD8A-B227-412E-950B-A626354F5234}"/>
              </a:ext>
            </a:extLst>
          </p:cNvPr>
          <p:cNvCxnSpPr/>
          <p:nvPr/>
        </p:nvCxnSpPr>
        <p:spPr>
          <a:xfrm>
            <a:off x="2135560" y="3632150"/>
            <a:ext cx="9073008" cy="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线连接符 59">
            <a:extLst>
              <a:ext uri="{FF2B5EF4-FFF2-40B4-BE49-F238E27FC236}">
                <a16:creationId xmlns:a16="http://schemas.microsoft.com/office/drawing/2014/main" xmlns="" id="{FE81B4B6-88A7-4FAD-9995-80A2DA3B9C56}"/>
              </a:ext>
            </a:extLst>
          </p:cNvPr>
          <p:cNvCxnSpPr/>
          <p:nvPr/>
        </p:nvCxnSpPr>
        <p:spPr>
          <a:xfrm flipV="1">
            <a:off x="2135560" y="2678576"/>
            <a:ext cx="347261" cy="953574"/>
          </a:xfrm>
          <a:prstGeom prst="line">
            <a:avLst/>
          </a:prstGeom>
          <a:ln>
            <a:solidFill>
              <a:schemeClr val="tx2">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xmlns="" id="{54E3CFD4-E338-44A9-8A21-5A6E1272BD35}"/>
              </a:ext>
            </a:extLst>
          </p:cNvPr>
          <p:cNvSpPr txBox="1"/>
          <p:nvPr/>
        </p:nvSpPr>
        <p:spPr>
          <a:xfrm>
            <a:off x="11049755" y="2268014"/>
            <a:ext cx="972126" cy="338554"/>
          </a:xfrm>
          <a:prstGeom prst="rect">
            <a:avLst/>
          </a:prstGeom>
          <a:noFill/>
        </p:spPr>
        <p:txBody>
          <a:bodyPr wrap="none" rtlCol="0">
            <a:spAutoFit/>
          </a:bodyPr>
          <a:lstStyle/>
          <a:p>
            <a:r>
              <a:rPr kumimoji="1" lang="en-US" altLang="zh-CN" sz="1600" dirty="0">
                <a:latin typeface="Microsoft YaHei" charset="0"/>
                <a:ea typeface="Microsoft YaHei" charset="0"/>
                <a:cs typeface="Microsoft YaHei" charset="0"/>
              </a:rPr>
              <a:t>develop</a:t>
            </a:r>
            <a:endParaRPr kumimoji="1" lang="zh-CN" altLang="en-US" sz="1600" dirty="0">
              <a:latin typeface="Microsoft YaHei" charset="0"/>
              <a:ea typeface="Microsoft YaHei" charset="0"/>
              <a:cs typeface="Microsoft YaHei" charset="0"/>
            </a:endParaRPr>
          </a:p>
        </p:txBody>
      </p:sp>
      <p:sp>
        <p:nvSpPr>
          <p:cNvPr id="22" name="文本框 21">
            <a:extLst>
              <a:ext uri="{FF2B5EF4-FFF2-40B4-BE49-F238E27FC236}">
                <a16:creationId xmlns:a16="http://schemas.microsoft.com/office/drawing/2014/main" xmlns="" id="{82E266FD-9CD9-4710-BD44-2F0EEC3C3542}"/>
              </a:ext>
            </a:extLst>
          </p:cNvPr>
          <p:cNvSpPr txBox="1"/>
          <p:nvPr/>
        </p:nvSpPr>
        <p:spPr>
          <a:xfrm>
            <a:off x="11058271" y="3221587"/>
            <a:ext cx="856260" cy="338554"/>
          </a:xfrm>
          <a:prstGeom prst="rect">
            <a:avLst/>
          </a:prstGeom>
          <a:noFill/>
        </p:spPr>
        <p:txBody>
          <a:bodyPr wrap="none" rtlCol="0">
            <a:spAutoFit/>
          </a:bodyPr>
          <a:lstStyle/>
          <a:p>
            <a:r>
              <a:rPr kumimoji="1" lang="en-US" altLang="zh-CN" sz="1600" dirty="0">
                <a:latin typeface="Microsoft YaHei" charset="0"/>
                <a:ea typeface="Microsoft YaHei" charset="0"/>
                <a:cs typeface="Microsoft YaHei" charset="0"/>
              </a:rPr>
              <a:t>master</a:t>
            </a:r>
            <a:endParaRPr kumimoji="1" lang="zh-CN" altLang="en-US" sz="1600" dirty="0">
              <a:latin typeface="Microsoft YaHei" charset="0"/>
              <a:ea typeface="Microsoft YaHei" charset="0"/>
              <a:cs typeface="Microsoft YaHei" charset="0"/>
            </a:endParaRPr>
          </a:p>
        </p:txBody>
      </p:sp>
      <p:cxnSp>
        <p:nvCxnSpPr>
          <p:cNvPr id="23" name="直线连接符 65">
            <a:extLst>
              <a:ext uri="{FF2B5EF4-FFF2-40B4-BE49-F238E27FC236}">
                <a16:creationId xmlns:a16="http://schemas.microsoft.com/office/drawing/2014/main" xmlns="" id="{7BDEA61B-283E-4E3D-BA18-B2CAE2AA4BF6}"/>
              </a:ext>
            </a:extLst>
          </p:cNvPr>
          <p:cNvCxnSpPr/>
          <p:nvPr/>
        </p:nvCxnSpPr>
        <p:spPr>
          <a:xfrm flipH="1" flipV="1">
            <a:off x="4871864" y="2672721"/>
            <a:ext cx="432048" cy="959429"/>
          </a:xfrm>
          <a:prstGeom prst="line">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直线连接符 68">
            <a:extLst>
              <a:ext uri="{FF2B5EF4-FFF2-40B4-BE49-F238E27FC236}">
                <a16:creationId xmlns:a16="http://schemas.microsoft.com/office/drawing/2014/main" xmlns="" id="{50F9CA30-6B34-4F19-9F85-FEAD28612EE0}"/>
              </a:ext>
            </a:extLst>
          </p:cNvPr>
          <p:cNvCxnSpPr/>
          <p:nvPr/>
        </p:nvCxnSpPr>
        <p:spPr>
          <a:xfrm flipH="1" flipV="1">
            <a:off x="7804797" y="2684434"/>
            <a:ext cx="307427" cy="947716"/>
          </a:xfrm>
          <a:prstGeom prst="line">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xmlns="" id="{2F161677-7201-4E65-9EE8-6DD65F5C28DD}"/>
              </a:ext>
            </a:extLst>
          </p:cNvPr>
          <p:cNvSpPr/>
          <p:nvPr/>
        </p:nvSpPr>
        <p:spPr>
          <a:xfrm>
            <a:off x="4871864" y="2993951"/>
            <a:ext cx="432048" cy="288032"/>
          </a:xfrm>
          <a:prstGeom prst="rect">
            <a:avLst/>
          </a:prstGeom>
          <a:solidFill>
            <a:schemeClr val="bg1">
              <a:lumMod val="5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2"/>
                </a:solidFill>
                <a:latin typeface="Microsoft YaHei" charset="0"/>
                <a:ea typeface="Microsoft YaHei" charset="0"/>
                <a:cs typeface="Microsoft YaHei" charset="0"/>
              </a:rPr>
              <a:t>M</a:t>
            </a:r>
          </a:p>
        </p:txBody>
      </p:sp>
      <p:sp>
        <p:nvSpPr>
          <p:cNvPr id="26" name="矩形 25">
            <a:extLst>
              <a:ext uri="{FF2B5EF4-FFF2-40B4-BE49-F238E27FC236}">
                <a16:creationId xmlns:a16="http://schemas.microsoft.com/office/drawing/2014/main" xmlns="" id="{55902B7F-2010-4766-9B4E-6CB340864C91}"/>
              </a:ext>
            </a:extLst>
          </p:cNvPr>
          <p:cNvSpPr/>
          <p:nvPr/>
        </p:nvSpPr>
        <p:spPr>
          <a:xfrm>
            <a:off x="7752184" y="2993951"/>
            <a:ext cx="432048" cy="288032"/>
          </a:xfrm>
          <a:prstGeom prst="rect">
            <a:avLst/>
          </a:prstGeom>
          <a:solidFill>
            <a:schemeClr val="bg1">
              <a:lumMod val="5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2"/>
                </a:solidFill>
                <a:latin typeface="Microsoft YaHei" charset="0"/>
                <a:ea typeface="Microsoft YaHei" charset="0"/>
                <a:cs typeface="Microsoft YaHei" charset="0"/>
              </a:rPr>
              <a:t>M</a:t>
            </a:r>
          </a:p>
        </p:txBody>
      </p:sp>
      <p:cxnSp>
        <p:nvCxnSpPr>
          <p:cNvPr id="27" name="直线连接符 72">
            <a:extLst>
              <a:ext uri="{FF2B5EF4-FFF2-40B4-BE49-F238E27FC236}">
                <a16:creationId xmlns:a16="http://schemas.microsoft.com/office/drawing/2014/main" xmlns="" id="{6AA26582-CC9C-4CB5-9026-A9E0C685E143}"/>
              </a:ext>
            </a:extLst>
          </p:cNvPr>
          <p:cNvCxnSpPr/>
          <p:nvPr/>
        </p:nvCxnSpPr>
        <p:spPr>
          <a:xfrm flipH="1" flipV="1">
            <a:off x="9460981" y="2678577"/>
            <a:ext cx="379435" cy="953573"/>
          </a:xfrm>
          <a:prstGeom prst="line">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xmlns="" id="{EAE4385A-BEC3-4BFC-81BA-CE54A1819368}"/>
              </a:ext>
            </a:extLst>
          </p:cNvPr>
          <p:cNvSpPr/>
          <p:nvPr/>
        </p:nvSpPr>
        <p:spPr>
          <a:xfrm>
            <a:off x="9408368" y="2988094"/>
            <a:ext cx="432048" cy="288032"/>
          </a:xfrm>
          <a:prstGeom prst="rect">
            <a:avLst/>
          </a:prstGeom>
          <a:solidFill>
            <a:schemeClr val="bg1">
              <a:lumMod val="5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2"/>
                </a:solidFill>
                <a:latin typeface="Microsoft YaHei" charset="0"/>
                <a:ea typeface="Microsoft YaHei" charset="0"/>
                <a:cs typeface="Microsoft YaHei" charset="0"/>
              </a:rPr>
              <a:t>M</a:t>
            </a:r>
          </a:p>
        </p:txBody>
      </p:sp>
      <p:sp>
        <p:nvSpPr>
          <p:cNvPr id="29" name="矩形 28">
            <a:extLst>
              <a:ext uri="{FF2B5EF4-FFF2-40B4-BE49-F238E27FC236}">
                <a16:creationId xmlns:a16="http://schemas.microsoft.com/office/drawing/2014/main" xmlns="" id="{FB540E00-1FE3-4B3B-922B-B00189FFCF29}"/>
              </a:ext>
            </a:extLst>
          </p:cNvPr>
          <p:cNvSpPr/>
          <p:nvPr/>
        </p:nvSpPr>
        <p:spPr>
          <a:xfrm>
            <a:off x="407368" y="4483546"/>
            <a:ext cx="11377264" cy="1871628"/>
          </a:xfrm>
          <a:prstGeom prst="rect">
            <a:avLst/>
          </a:prstGeom>
          <a:solidFill>
            <a:schemeClr val="bg1"/>
          </a:solidFill>
          <a:ln w="12700">
            <a:solidFill>
              <a:schemeClr val="tx2">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charset="0"/>
              <a:buChar char="•"/>
            </a:pPr>
            <a:r>
              <a:rPr kumimoji="1" lang="zh-CN" altLang="en-US" dirty="0">
                <a:solidFill>
                  <a:schemeClr val="tx1"/>
                </a:solidFill>
                <a:latin typeface="Microsoft YaHei" charset="0"/>
                <a:ea typeface="Microsoft YaHei" charset="0"/>
                <a:cs typeface="Microsoft YaHei" charset="0"/>
              </a:rPr>
              <a:t>在初始化代码库后，默认需要基于</a:t>
            </a:r>
            <a:r>
              <a:rPr kumimoji="1" lang="en-US" altLang="zh-CN" dirty="0">
                <a:solidFill>
                  <a:schemeClr val="tx1"/>
                </a:solidFill>
                <a:latin typeface="Microsoft YaHei" charset="0"/>
                <a:ea typeface="Microsoft YaHei" charset="0"/>
                <a:cs typeface="Microsoft YaHei" charset="0"/>
              </a:rPr>
              <a:t>master</a:t>
            </a:r>
            <a:r>
              <a:rPr kumimoji="1" lang="zh-CN" altLang="en-US" dirty="0">
                <a:solidFill>
                  <a:schemeClr val="tx1"/>
                </a:solidFill>
                <a:latin typeface="Microsoft YaHei" charset="0"/>
                <a:ea typeface="Microsoft YaHei" charset="0"/>
                <a:cs typeface="Microsoft YaHei" charset="0"/>
              </a:rPr>
              <a:t>创建一个开发分支（</a:t>
            </a:r>
            <a:r>
              <a:rPr kumimoji="1" lang="en-US" altLang="zh-CN" dirty="0">
                <a:solidFill>
                  <a:schemeClr val="tx1"/>
                </a:solidFill>
                <a:latin typeface="Microsoft YaHei" charset="0"/>
                <a:ea typeface="Microsoft YaHei" charset="0"/>
                <a:cs typeface="Microsoft YaHei" charset="0"/>
              </a:rPr>
              <a:t>dev</a:t>
            </a:r>
            <a:r>
              <a:rPr kumimoji="1" lang="zh-CN" altLang="en-US" dirty="0">
                <a:solidFill>
                  <a:schemeClr val="tx1"/>
                </a:solidFill>
                <a:latin typeface="Microsoft YaHei" charset="0"/>
                <a:ea typeface="Microsoft YaHei" charset="0"/>
                <a:cs typeface="Microsoft YaHei" charset="0"/>
              </a:rPr>
              <a:t>），所有开发人员都往此分支提交代码</a:t>
            </a:r>
            <a:endParaRPr kumimoji="1" lang="en-US" altLang="zh-CN" dirty="0">
              <a:solidFill>
                <a:schemeClr val="tx1"/>
              </a:solidFill>
              <a:latin typeface="Microsoft YaHei" charset="0"/>
              <a:ea typeface="Microsoft YaHei" charset="0"/>
              <a:cs typeface="Microsoft YaHei" charset="0"/>
            </a:endParaRPr>
          </a:p>
          <a:p>
            <a:pPr marL="285750" indent="-285750">
              <a:lnSpc>
                <a:spcPct val="150000"/>
              </a:lnSpc>
              <a:buFont typeface="Arial" charset="0"/>
              <a:buChar char="•"/>
            </a:pPr>
            <a:r>
              <a:rPr kumimoji="1" lang="en-US" altLang="zh-CN" dirty="0">
                <a:solidFill>
                  <a:schemeClr val="tx1"/>
                </a:solidFill>
                <a:latin typeface="Microsoft YaHei" charset="0"/>
                <a:ea typeface="Microsoft YaHei" charset="0"/>
                <a:cs typeface="Microsoft YaHei" charset="0"/>
              </a:rPr>
              <a:t>dev</a:t>
            </a:r>
            <a:r>
              <a:rPr kumimoji="1" lang="zh-CN" altLang="en-US" dirty="0">
                <a:solidFill>
                  <a:schemeClr val="tx1"/>
                </a:solidFill>
                <a:latin typeface="Microsoft YaHei" charset="0"/>
                <a:ea typeface="Microsoft YaHei" charset="0"/>
                <a:cs typeface="Microsoft YaHei" charset="0"/>
              </a:rPr>
              <a:t>分支进行每日构建，保证代码随时可以编译通过</a:t>
            </a:r>
            <a:endParaRPr kumimoji="1" lang="en-US" altLang="zh-CN" dirty="0">
              <a:solidFill>
                <a:schemeClr val="tx1"/>
              </a:solidFill>
              <a:latin typeface="Microsoft YaHei" charset="0"/>
              <a:ea typeface="Microsoft YaHei" charset="0"/>
              <a:cs typeface="Microsoft YaHei" charset="0"/>
            </a:endParaRPr>
          </a:p>
          <a:p>
            <a:pPr marL="285750" indent="-285750">
              <a:lnSpc>
                <a:spcPct val="150000"/>
              </a:lnSpc>
              <a:buFont typeface="Arial" charset="0"/>
              <a:buChar char="•"/>
            </a:pPr>
            <a:r>
              <a:rPr kumimoji="1" lang="en-US" altLang="zh-CN" dirty="0">
                <a:solidFill>
                  <a:schemeClr val="tx1"/>
                </a:solidFill>
                <a:latin typeface="Microsoft YaHei" charset="0"/>
                <a:ea typeface="Microsoft YaHei" charset="0"/>
                <a:cs typeface="Microsoft YaHei" charset="0"/>
              </a:rPr>
              <a:t>dev</a:t>
            </a:r>
            <a:r>
              <a:rPr kumimoji="1" lang="zh-CN" altLang="en-US" dirty="0">
                <a:solidFill>
                  <a:schemeClr val="tx1"/>
                </a:solidFill>
                <a:latin typeface="Microsoft YaHei" charset="0"/>
                <a:ea typeface="Microsoft YaHei" charset="0"/>
                <a:cs typeface="Microsoft YaHei" charset="0"/>
              </a:rPr>
              <a:t>分支通过</a:t>
            </a:r>
            <a:r>
              <a:rPr kumimoji="1" lang="en-US" altLang="zh-CN" dirty="0">
                <a:solidFill>
                  <a:schemeClr val="tx1"/>
                </a:solidFill>
                <a:latin typeface="Microsoft YaHei" charset="0"/>
                <a:ea typeface="Microsoft YaHei" charset="0"/>
                <a:cs typeface="Microsoft YaHei" charset="0"/>
              </a:rPr>
              <a:t>merge</a:t>
            </a:r>
            <a:r>
              <a:rPr kumimoji="1" lang="zh-CN" altLang="en-US" dirty="0">
                <a:solidFill>
                  <a:schemeClr val="tx1"/>
                </a:solidFill>
                <a:latin typeface="Microsoft YaHei" charset="0"/>
                <a:ea typeface="Microsoft YaHei" charset="0"/>
                <a:cs typeface="Microsoft YaHei" charset="0"/>
              </a:rPr>
              <a:t>请求发送给产品组</a:t>
            </a:r>
            <a:r>
              <a:rPr kumimoji="1" lang="en-US" altLang="zh-CN" dirty="0">
                <a:solidFill>
                  <a:schemeClr val="tx1"/>
                </a:solidFill>
                <a:latin typeface="Microsoft YaHei" charset="0"/>
                <a:ea typeface="Microsoft YaHei" charset="0"/>
                <a:cs typeface="Microsoft YaHei" charset="0"/>
              </a:rPr>
              <a:t>mater</a:t>
            </a:r>
            <a:r>
              <a:rPr kumimoji="1" lang="zh-CN" altLang="en-US" dirty="0">
                <a:solidFill>
                  <a:schemeClr val="tx1"/>
                </a:solidFill>
                <a:latin typeface="Microsoft YaHei" charset="0"/>
                <a:ea typeface="Microsoft YaHei" charset="0"/>
                <a:cs typeface="Microsoft YaHei" charset="0"/>
              </a:rPr>
              <a:t>，</a:t>
            </a:r>
            <a:r>
              <a:rPr kumimoji="1" lang="en-US" altLang="zh-CN" dirty="0">
                <a:solidFill>
                  <a:schemeClr val="tx1"/>
                </a:solidFill>
                <a:latin typeface="Microsoft YaHei" charset="0"/>
                <a:ea typeface="Microsoft YaHei" charset="0"/>
                <a:cs typeface="Microsoft YaHei" charset="0"/>
              </a:rPr>
              <a:t>mater</a:t>
            </a:r>
            <a:r>
              <a:rPr kumimoji="1" lang="zh-CN" altLang="en-US" dirty="0">
                <a:solidFill>
                  <a:schemeClr val="tx1"/>
                </a:solidFill>
                <a:latin typeface="Microsoft YaHei" charset="0"/>
                <a:ea typeface="Microsoft YaHei" charset="0"/>
                <a:cs typeface="Microsoft YaHei" charset="0"/>
              </a:rPr>
              <a:t>需要对其进行</a:t>
            </a:r>
            <a:r>
              <a:rPr kumimoji="1" lang="en-US" altLang="zh-CN" dirty="0">
                <a:solidFill>
                  <a:schemeClr val="tx1"/>
                </a:solidFill>
                <a:latin typeface="Microsoft YaHei" charset="0"/>
                <a:ea typeface="Microsoft YaHei" charset="0"/>
                <a:cs typeface="Microsoft YaHei" charset="0"/>
              </a:rPr>
              <a:t>review</a:t>
            </a:r>
            <a:r>
              <a:rPr kumimoji="1" lang="zh-CN" altLang="en-US" dirty="0">
                <a:solidFill>
                  <a:schemeClr val="tx1"/>
                </a:solidFill>
                <a:latin typeface="Microsoft YaHei" charset="0"/>
                <a:ea typeface="Microsoft YaHei" charset="0"/>
                <a:cs typeface="Microsoft YaHei" charset="0"/>
              </a:rPr>
              <a:t>后，方可合并</a:t>
            </a:r>
            <a:endParaRPr kumimoji="1" lang="en-US" altLang="zh-CN" dirty="0">
              <a:solidFill>
                <a:schemeClr val="tx1"/>
              </a:solidFill>
              <a:latin typeface="Microsoft YaHei" charset="0"/>
              <a:ea typeface="Microsoft YaHei" charset="0"/>
              <a:cs typeface="Microsoft YaHei" charset="0"/>
            </a:endParaRPr>
          </a:p>
          <a:p>
            <a:pPr marL="285750" indent="-285750">
              <a:lnSpc>
                <a:spcPct val="150000"/>
              </a:lnSpc>
              <a:buFont typeface="Arial" charset="0"/>
              <a:buChar char="•"/>
            </a:pPr>
            <a:r>
              <a:rPr kumimoji="1" lang="zh-CN" altLang="en-US" dirty="0">
                <a:solidFill>
                  <a:schemeClr val="tx1"/>
                </a:solidFill>
                <a:latin typeface="Microsoft YaHei" charset="0"/>
                <a:ea typeface="Microsoft YaHei" charset="0"/>
                <a:cs typeface="Microsoft YaHei" charset="0"/>
              </a:rPr>
              <a:t>版本发布都是在</a:t>
            </a:r>
            <a:r>
              <a:rPr kumimoji="1" lang="en-US" altLang="zh-CN" dirty="0">
                <a:solidFill>
                  <a:schemeClr val="tx1"/>
                </a:solidFill>
                <a:latin typeface="Microsoft YaHei" charset="0"/>
                <a:ea typeface="Microsoft YaHei" charset="0"/>
                <a:cs typeface="Microsoft YaHei" charset="0"/>
              </a:rPr>
              <a:t>master</a:t>
            </a:r>
            <a:r>
              <a:rPr kumimoji="1" lang="zh-CN" altLang="en-US" dirty="0">
                <a:solidFill>
                  <a:schemeClr val="tx1"/>
                </a:solidFill>
                <a:latin typeface="Microsoft YaHei" charset="0"/>
                <a:ea typeface="Microsoft YaHei" charset="0"/>
                <a:cs typeface="Microsoft YaHei" charset="0"/>
              </a:rPr>
              <a:t>分支上进行，通过打</a:t>
            </a:r>
            <a:r>
              <a:rPr kumimoji="1" lang="en-US" altLang="zh-CN" dirty="0">
                <a:solidFill>
                  <a:schemeClr val="tx1"/>
                </a:solidFill>
                <a:latin typeface="Microsoft YaHei" charset="0"/>
                <a:ea typeface="Microsoft YaHei" charset="0"/>
                <a:cs typeface="Microsoft YaHei" charset="0"/>
              </a:rPr>
              <a:t>tag</a:t>
            </a:r>
            <a:r>
              <a:rPr kumimoji="1" lang="zh-CN" altLang="en-US" dirty="0">
                <a:solidFill>
                  <a:schemeClr val="tx1"/>
                </a:solidFill>
                <a:latin typeface="Microsoft YaHei" charset="0"/>
                <a:ea typeface="Microsoft YaHei" charset="0"/>
                <a:cs typeface="Microsoft YaHei" charset="0"/>
              </a:rPr>
              <a:t>的方式进行标记</a:t>
            </a:r>
            <a:endParaRPr kumimoji="1" lang="en-US" altLang="zh-CN" dirty="0">
              <a:solidFill>
                <a:schemeClr val="tx1"/>
              </a:solidFill>
              <a:latin typeface="Microsoft YaHei" charset="0"/>
              <a:ea typeface="Microsoft YaHei" charset="0"/>
              <a:cs typeface="Microsoft YaHei" charset="0"/>
            </a:endParaRPr>
          </a:p>
        </p:txBody>
      </p:sp>
      <p:grpSp>
        <p:nvGrpSpPr>
          <p:cNvPr id="41" name="组合 40">
            <a:extLst>
              <a:ext uri="{FF2B5EF4-FFF2-40B4-BE49-F238E27FC236}">
                <a16:creationId xmlns:a16="http://schemas.microsoft.com/office/drawing/2014/main" xmlns="" id="{A4D733D9-FC2E-4B21-A830-2F7AC924148A}"/>
              </a:ext>
            </a:extLst>
          </p:cNvPr>
          <p:cNvGrpSpPr/>
          <p:nvPr/>
        </p:nvGrpSpPr>
        <p:grpSpPr>
          <a:xfrm>
            <a:off x="407368" y="1121958"/>
            <a:ext cx="5496066" cy="506842"/>
            <a:chOff x="407368" y="1121958"/>
            <a:chExt cx="5496066" cy="506842"/>
          </a:xfrm>
        </p:grpSpPr>
        <p:sp>
          <p:nvSpPr>
            <p:cNvPr id="30" name="矩形 29">
              <a:extLst>
                <a:ext uri="{FF2B5EF4-FFF2-40B4-BE49-F238E27FC236}">
                  <a16:creationId xmlns:a16="http://schemas.microsoft.com/office/drawing/2014/main" xmlns="" id="{1A03DA32-8A04-49EB-A011-EA9C46AF9038}"/>
                </a:ext>
              </a:extLst>
            </p:cNvPr>
            <p:cNvSpPr/>
            <p:nvPr/>
          </p:nvSpPr>
          <p:spPr>
            <a:xfrm>
              <a:off x="1391678" y="1121959"/>
              <a:ext cx="4511756" cy="506841"/>
            </a:xfrm>
            <a:prstGeom prst="rect">
              <a:avLst/>
            </a:prstGeom>
            <a:solidFill>
              <a:schemeClr val="bg1"/>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2"/>
                  </a:solidFill>
                  <a:latin typeface="Microsoft YaHei" charset="0"/>
                  <a:ea typeface="Microsoft YaHei" charset="0"/>
                  <a:cs typeface="Microsoft YaHei" charset="0"/>
                </a:rPr>
                <a:t>简单，主干稳定，通过</a:t>
              </a:r>
              <a:r>
                <a:rPr kumimoji="1" lang="en-US" altLang="zh-CN" dirty="0">
                  <a:solidFill>
                    <a:schemeClr val="tx2"/>
                  </a:solidFill>
                  <a:latin typeface="Microsoft YaHei" charset="0"/>
                  <a:ea typeface="Microsoft YaHei" charset="0"/>
                  <a:cs typeface="Microsoft YaHei" charset="0"/>
                </a:rPr>
                <a:t>Merge</a:t>
              </a:r>
              <a:r>
                <a:rPr kumimoji="1" lang="zh-CN" altLang="en-US" dirty="0">
                  <a:solidFill>
                    <a:schemeClr val="tx2"/>
                  </a:solidFill>
                  <a:latin typeface="Microsoft YaHei" charset="0"/>
                  <a:ea typeface="Microsoft YaHei" charset="0"/>
                  <a:cs typeface="Microsoft YaHei" charset="0"/>
                </a:rPr>
                <a:t>做</a:t>
              </a:r>
              <a:r>
                <a:rPr kumimoji="1" lang="en-US" altLang="zh-CN" dirty="0">
                  <a:solidFill>
                    <a:schemeClr val="tx2"/>
                  </a:solidFill>
                  <a:latin typeface="Microsoft YaHei" charset="0"/>
                  <a:ea typeface="Microsoft YaHei" charset="0"/>
                  <a:cs typeface="Microsoft YaHei" charset="0"/>
                </a:rPr>
                <a:t>review</a:t>
              </a:r>
              <a:endParaRPr kumimoji="1" lang="zh-CN" altLang="en-US" dirty="0">
                <a:solidFill>
                  <a:schemeClr val="tx2"/>
                </a:solidFill>
                <a:latin typeface="Microsoft YaHei" charset="0"/>
                <a:ea typeface="Microsoft YaHei" charset="0"/>
                <a:cs typeface="Microsoft YaHei" charset="0"/>
              </a:endParaRPr>
            </a:p>
          </p:txBody>
        </p:sp>
        <p:sp>
          <p:nvSpPr>
            <p:cNvPr id="31" name="矩形 30">
              <a:extLst>
                <a:ext uri="{FF2B5EF4-FFF2-40B4-BE49-F238E27FC236}">
                  <a16:creationId xmlns:a16="http://schemas.microsoft.com/office/drawing/2014/main" xmlns="" id="{83260408-BD31-44C1-9E0C-F6D530390712}"/>
                </a:ext>
              </a:extLst>
            </p:cNvPr>
            <p:cNvSpPr/>
            <p:nvPr/>
          </p:nvSpPr>
          <p:spPr>
            <a:xfrm>
              <a:off x="407368" y="1121958"/>
              <a:ext cx="984311" cy="506842"/>
            </a:xfrm>
            <a:prstGeom prst="rect">
              <a:avLst/>
            </a:prstGeom>
            <a:solidFill>
              <a:srgbClr val="00B0F0"/>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a:solidFill>
                    <a:schemeClr val="tx2"/>
                  </a:solidFill>
                  <a:latin typeface="Microsoft YaHei" charset="0"/>
                  <a:ea typeface="Microsoft YaHei" charset="0"/>
                  <a:cs typeface="Microsoft YaHei" charset="0"/>
                </a:rPr>
                <a:t>优势</a:t>
              </a:r>
            </a:p>
          </p:txBody>
        </p:sp>
      </p:grpSp>
      <p:grpSp>
        <p:nvGrpSpPr>
          <p:cNvPr id="42" name="组合 41">
            <a:extLst>
              <a:ext uri="{FF2B5EF4-FFF2-40B4-BE49-F238E27FC236}">
                <a16:creationId xmlns:a16="http://schemas.microsoft.com/office/drawing/2014/main" xmlns="" id="{CBC557D9-A499-4477-A14E-2516E324C369}"/>
              </a:ext>
            </a:extLst>
          </p:cNvPr>
          <p:cNvGrpSpPr/>
          <p:nvPr/>
        </p:nvGrpSpPr>
        <p:grpSpPr>
          <a:xfrm>
            <a:off x="6207766" y="1121957"/>
            <a:ext cx="6009794" cy="506842"/>
            <a:chOff x="6207766" y="1121957"/>
            <a:chExt cx="6009794" cy="506842"/>
          </a:xfrm>
        </p:grpSpPr>
        <p:sp>
          <p:nvSpPr>
            <p:cNvPr id="32" name="矩形 31">
              <a:extLst>
                <a:ext uri="{FF2B5EF4-FFF2-40B4-BE49-F238E27FC236}">
                  <a16:creationId xmlns:a16="http://schemas.microsoft.com/office/drawing/2014/main" xmlns="" id="{91E64049-E883-4925-8B3D-B17C26EF868C}"/>
                </a:ext>
              </a:extLst>
            </p:cNvPr>
            <p:cNvSpPr/>
            <p:nvPr/>
          </p:nvSpPr>
          <p:spPr>
            <a:xfrm>
              <a:off x="7176120" y="1121957"/>
              <a:ext cx="5041440" cy="506841"/>
            </a:xfrm>
            <a:prstGeom prst="rect">
              <a:avLst/>
            </a:prstGeom>
            <a:solidFill>
              <a:schemeClr val="bg1"/>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2"/>
                  </a:solidFill>
                  <a:latin typeface="Microsoft YaHei" charset="0"/>
                  <a:ea typeface="Microsoft YaHei" charset="0"/>
                  <a:cs typeface="Microsoft YaHei" charset="0"/>
                </a:rPr>
                <a:t>当有多版本并发时，需要对架构有非常好的设计</a:t>
              </a:r>
            </a:p>
          </p:txBody>
        </p:sp>
        <p:sp>
          <p:nvSpPr>
            <p:cNvPr id="33" name="矩形 32">
              <a:extLst>
                <a:ext uri="{FF2B5EF4-FFF2-40B4-BE49-F238E27FC236}">
                  <a16:creationId xmlns:a16="http://schemas.microsoft.com/office/drawing/2014/main" xmlns="" id="{32C22D4C-2FC5-44F5-8899-69F02110CD76}"/>
                </a:ext>
              </a:extLst>
            </p:cNvPr>
            <p:cNvSpPr/>
            <p:nvPr/>
          </p:nvSpPr>
          <p:spPr>
            <a:xfrm>
              <a:off x="6207766" y="1121957"/>
              <a:ext cx="984311" cy="506842"/>
            </a:xfrm>
            <a:prstGeom prst="rect">
              <a:avLst/>
            </a:prstGeom>
            <a:solidFill>
              <a:srgbClr val="00B0F0"/>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a:solidFill>
                    <a:schemeClr val="tx2"/>
                  </a:solidFill>
                  <a:latin typeface="Microsoft YaHei" charset="0"/>
                  <a:ea typeface="Microsoft YaHei" charset="0"/>
                  <a:cs typeface="Microsoft YaHei" charset="0"/>
                </a:rPr>
                <a:t>影响</a:t>
              </a:r>
            </a:p>
          </p:txBody>
        </p:sp>
      </p:grpSp>
      <p:cxnSp>
        <p:nvCxnSpPr>
          <p:cNvPr id="34" name="直线连接符 86">
            <a:extLst>
              <a:ext uri="{FF2B5EF4-FFF2-40B4-BE49-F238E27FC236}">
                <a16:creationId xmlns:a16="http://schemas.microsoft.com/office/drawing/2014/main" xmlns="" id="{B894EAEE-998E-49F0-9252-28F4B679B4D9}"/>
              </a:ext>
            </a:extLst>
          </p:cNvPr>
          <p:cNvCxnSpPr/>
          <p:nvPr/>
        </p:nvCxnSpPr>
        <p:spPr>
          <a:xfrm flipH="1" flipV="1">
            <a:off x="3359696" y="2676737"/>
            <a:ext cx="432048" cy="959429"/>
          </a:xfrm>
          <a:prstGeom prst="line">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xmlns="" id="{931A4D85-7688-43B4-BD25-FED1A199C24C}"/>
              </a:ext>
            </a:extLst>
          </p:cNvPr>
          <p:cNvSpPr/>
          <p:nvPr/>
        </p:nvSpPr>
        <p:spPr>
          <a:xfrm>
            <a:off x="3359696" y="2997967"/>
            <a:ext cx="432048" cy="288032"/>
          </a:xfrm>
          <a:prstGeom prst="rect">
            <a:avLst/>
          </a:prstGeom>
          <a:solidFill>
            <a:schemeClr val="bg1">
              <a:lumMod val="5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2"/>
                </a:solidFill>
                <a:latin typeface="Microsoft YaHei" charset="0"/>
                <a:ea typeface="Microsoft YaHei" charset="0"/>
                <a:cs typeface="Microsoft YaHei" charset="0"/>
              </a:rPr>
              <a:t>M</a:t>
            </a:r>
          </a:p>
        </p:txBody>
      </p:sp>
      <p:cxnSp>
        <p:nvCxnSpPr>
          <p:cNvPr id="36" name="直线连接符 102">
            <a:extLst>
              <a:ext uri="{FF2B5EF4-FFF2-40B4-BE49-F238E27FC236}">
                <a16:creationId xmlns:a16="http://schemas.microsoft.com/office/drawing/2014/main" xmlns="" id="{0896EFA6-E1B2-4960-8D91-7AA2C10FE530}"/>
              </a:ext>
            </a:extLst>
          </p:cNvPr>
          <p:cNvCxnSpPr/>
          <p:nvPr/>
        </p:nvCxnSpPr>
        <p:spPr>
          <a:xfrm flipH="1" flipV="1">
            <a:off x="6321722" y="2685595"/>
            <a:ext cx="432048" cy="959429"/>
          </a:xfrm>
          <a:prstGeom prst="line">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xmlns="" id="{E51F2EFF-CE0B-4496-A851-38DBC7AC1E53}"/>
              </a:ext>
            </a:extLst>
          </p:cNvPr>
          <p:cNvSpPr/>
          <p:nvPr/>
        </p:nvSpPr>
        <p:spPr>
          <a:xfrm>
            <a:off x="6321722" y="3006825"/>
            <a:ext cx="432048" cy="288032"/>
          </a:xfrm>
          <a:prstGeom prst="rect">
            <a:avLst/>
          </a:prstGeom>
          <a:solidFill>
            <a:schemeClr val="bg1">
              <a:lumMod val="5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2"/>
                </a:solidFill>
                <a:latin typeface="Microsoft YaHei" charset="0"/>
                <a:ea typeface="Microsoft YaHei" charset="0"/>
                <a:cs typeface="Microsoft YaHei" charset="0"/>
              </a:rPr>
              <a:t>M</a:t>
            </a:r>
          </a:p>
        </p:txBody>
      </p:sp>
      <p:sp>
        <p:nvSpPr>
          <p:cNvPr id="38" name="矩形 37">
            <a:extLst>
              <a:ext uri="{FF2B5EF4-FFF2-40B4-BE49-F238E27FC236}">
                <a16:creationId xmlns:a16="http://schemas.microsoft.com/office/drawing/2014/main" xmlns="" id="{1086439E-D3E5-4603-BC66-87A16BDEF5EF}"/>
              </a:ext>
            </a:extLst>
          </p:cNvPr>
          <p:cNvSpPr/>
          <p:nvPr/>
        </p:nvSpPr>
        <p:spPr>
          <a:xfrm>
            <a:off x="5626025" y="3454934"/>
            <a:ext cx="432048" cy="288032"/>
          </a:xfrm>
          <a:prstGeom prst="rect">
            <a:avLst/>
          </a:prstGeom>
          <a:solidFill>
            <a:schemeClr val="accent2">
              <a:lumMod val="60000"/>
              <a:lumOff val="4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2"/>
                </a:solidFill>
                <a:latin typeface="Microsoft YaHei" charset="0"/>
                <a:ea typeface="Microsoft YaHei" charset="0"/>
                <a:cs typeface="Microsoft YaHei" charset="0"/>
              </a:rPr>
              <a:t>R</a:t>
            </a:r>
            <a:endParaRPr kumimoji="1" lang="zh-CN" altLang="en-US" sz="1400" dirty="0">
              <a:solidFill>
                <a:schemeClr val="tx2"/>
              </a:solidFill>
              <a:latin typeface="Microsoft YaHei" charset="0"/>
              <a:ea typeface="Microsoft YaHei" charset="0"/>
              <a:cs typeface="Microsoft YaHei" charset="0"/>
            </a:endParaRPr>
          </a:p>
        </p:txBody>
      </p:sp>
      <p:sp>
        <p:nvSpPr>
          <p:cNvPr id="39" name="矩形 38">
            <a:extLst>
              <a:ext uri="{FF2B5EF4-FFF2-40B4-BE49-F238E27FC236}">
                <a16:creationId xmlns:a16="http://schemas.microsoft.com/office/drawing/2014/main" xmlns="" id="{E0B13A74-6271-43EF-9DFB-9523F157D17D}"/>
              </a:ext>
            </a:extLst>
          </p:cNvPr>
          <p:cNvSpPr/>
          <p:nvPr/>
        </p:nvSpPr>
        <p:spPr>
          <a:xfrm>
            <a:off x="8724768" y="3454934"/>
            <a:ext cx="432048" cy="288032"/>
          </a:xfrm>
          <a:prstGeom prst="rect">
            <a:avLst/>
          </a:prstGeom>
          <a:solidFill>
            <a:schemeClr val="accent2">
              <a:lumMod val="60000"/>
              <a:lumOff val="4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2"/>
                </a:solidFill>
                <a:latin typeface="Microsoft YaHei" charset="0"/>
                <a:ea typeface="Microsoft YaHei" charset="0"/>
                <a:cs typeface="Microsoft YaHei" charset="0"/>
              </a:rPr>
              <a:t>R</a:t>
            </a:r>
            <a:endParaRPr kumimoji="1" lang="zh-CN" altLang="en-US" sz="1400" dirty="0">
              <a:solidFill>
                <a:schemeClr val="tx2"/>
              </a:solidFill>
              <a:latin typeface="Microsoft YaHei" charset="0"/>
              <a:ea typeface="Microsoft YaHei" charset="0"/>
              <a:cs typeface="Microsoft YaHei" charset="0"/>
            </a:endParaRPr>
          </a:p>
        </p:txBody>
      </p:sp>
      <p:sp>
        <p:nvSpPr>
          <p:cNvPr id="40" name="矩形 39">
            <a:extLst>
              <a:ext uri="{FF2B5EF4-FFF2-40B4-BE49-F238E27FC236}">
                <a16:creationId xmlns:a16="http://schemas.microsoft.com/office/drawing/2014/main" xmlns="" id="{35449979-20F9-4012-A7AB-73BA6ED315F1}"/>
              </a:ext>
            </a:extLst>
          </p:cNvPr>
          <p:cNvSpPr/>
          <p:nvPr/>
        </p:nvSpPr>
        <p:spPr>
          <a:xfrm>
            <a:off x="-51580" y="72182"/>
            <a:ext cx="2852063" cy="523220"/>
          </a:xfrm>
          <a:prstGeom prst="rect">
            <a:avLst/>
          </a:prstGeom>
        </p:spPr>
        <p:txBody>
          <a:bodyPr wrap="none">
            <a:spAutoFit/>
          </a:bodyPr>
          <a:lstStyle/>
          <a:p>
            <a:r>
              <a:rPr lang="en-US" altLang="zh-CN" sz="2800" b="1" dirty="0">
                <a:solidFill>
                  <a:schemeClr val="accent1"/>
                </a:solidFill>
              </a:rPr>
              <a:t>GIT</a:t>
            </a:r>
            <a:r>
              <a:rPr lang="zh-CN" altLang="en-US" sz="2800" b="1" dirty="0">
                <a:solidFill>
                  <a:schemeClr val="accent1"/>
                </a:solidFill>
              </a:rPr>
              <a:t>分支产品应用</a:t>
            </a:r>
          </a:p>
        </p:txBody>
      </p:sp>
      <p:sp>
        <p:nvSpPr>
          <p:cNvPr id="43" name="矩形 42">
            <a:extLst>
              <a:ext uri="{FF2B5EF4-FFF2-40B4-BE49-F238E27FC236}">
                <a16:creationId xmlns:a16="http://schemas.microsoft.com/office/drawing/2014/main" xmlns="" id="{B488AD62-91AF-47CB-BE38-3A411CD88EDD}"/>
              </a:ext>
            </a:extLst>
          </p:cNvPr>
          <p:cNvSpPr/>
          <p:nvPr/>
        </p:nvSpPr>
        <p:spPr>
          <a:xfrm>
            <a:off x="10158647" y="3467104"/>
            <a:ext cx="432048" cy="288032"/>
          </a:xfrm>
          <a:prstGeom prst="rect">
            <a:avLst/>
          </a:prstGeom>
          <a:solidFill>
            <a:schemeClr val="accent2">
              <a:lumMod val="60000"/>
              <a:lumOff val="4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2"/>
                </a:solidFill>
                <a:latin typeface="Microsoft YaHei" charset="0"/>
                <a:ea typeface="Microsoft YaHei" charset="0"/>
                <a:cs typeface="Microsoft YaHei" charset="0"/>
              </a:rPr>
              <a:t>R</a:t>
            </a:r>
            <a:endParaRPr kumimoji="1" lang="zh-CN" altLang="en-US" sz="1400" dirty="0">
              <a:solidFill>
                <a:schemeClr val="tx2"/>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516397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21" name="图片 20" descr="百胜软件订阅号二维码"/>
          <p:cNvPicPr>
            <a:picLocks noChangeAspect="1"/>
          </p:cNvPicPr>
          <p:nvPr/>
        </p:nvPicPr>
        <p:blipFill>
          <a:blip r:embed="rId3"/>
          <a:stretch>
            <a:fillRect/>
          </a:stretch>
        </p:blipFill>
        <p:spPr>
          <a:xfrm>
            <a:off x="7244080" y="4335780"/>
            <a:ext cx="1123950" cy="1123950"/>
          </a:xfrm>
          <a:prstGeom prst="rect">
            <a:avLst/>
          </a:prstGeom>
        </p:spPr>
      </p:pic>
      <p:sp>
        <p:nvSpPr>
          <p:cNvPr id="6" name="文本框 5"/>
          <p:cNvSpPr txBox="1"/>
          <p:nvPr/>
        </p:nvSpPr>
        <p:spPr>
          <a:xfrm>
            <a:off x="3656965" y="2212340"/>
            <a:ext cx="5321300" cy="2553335"/>
          </a:xfrm>
          <a:prstGeom prst="rect">
            <a:avLst/>
          </a:prstGeom>
          <a:noFill/>
        </p:spPr>
        <p:txBody>
          <a:bodyPr wrap="square" rtlCol="0">
            <a:spAutoFit/>
          </a:bodyPr>
          <a:lstStyle/>
          <a:p>
            <a:pPr algn="ctr"/>
            <a:r>
              <a:rPr lang="en-US" altLang="zh-CN" sz="8000" b="1" kern="0" noProof="0" dirty="0">
                <a:ln>
                  <a:noFill/>
                </a:ln>
                <a:solidFill>
                  <a:srgbClr val="12459A"/>
                </a:solidFill>
                <a:effectLst/>
                <a:uLnTx/>
                <a:uFillTx/>
                <a:latin typeface="微软雅黑" panose="020B0503020204020204" charset="-122"/>
                <a:ea typeface="微软雅黑" panose="020B0503020204020204" charset="-122"/>
                <a:sym typeface="+mn-ea"/>
              </a:rPr>
              <a:t>THANKS!</a:t>
            </a:r>
            <a:endParaRPr kumimoji="0" lang="en-US" altLang="zh-CN" sz="8000" b="1" i="0" u="none" strike="noStrike" kern="0" cap="none" spc="0" normalizeH="0" baseline="0" noProof="0" dirty="0">
              <a:ln>
                <a:noFill/>
              </a:ln>
              <a:solidFill>
                <a:srgbClr val="12459A"/>
              </a:solidFill>
              <a:effectLst/>
              <a:uLnTx/>
              <a:uFillTx/>
              <a:latin typeface="微软雅黑" panose="020B0503020204020204" charset="-122"/>
              <a:ea typeface="微软雅黑" panose="020B0503020204020204" charset="-122"/>
              <a:sym typeface="+mn-ea"/>
            </a:endParaRPr>
          </a:p>
          <a:p>
            <a:pPr algn="ctr"/>
            <a:endParaRPr lang="zh-CN" altLang="en-US" sz="8000" b="1" dirty="0"/>
          </a:p>
        </p:txBody>
      </p:sp>
      <p:grpSp>
        <p:nvGrpSpPr>
          <p:cNvPr id="19" name="组合 18"/>
          <p:cNvGrpSpPr/>
          <p:nvPr/>
        </p:nvGrpSpPr>
        <p:grpSpPr>
          <a:xfrm>
            <a:off x="4310380" y="4307205"/>
            <a:ext cx="5733415" cy="1405255"/>
            <a:chOff x="6465" y="6965"/>
            <a:chExt cx="9029" cy="2213"/>
          </a:xfrm>
        </p:grpSpPr>
        <p:grpSp>
          <p:nvGrpSpPr>
            <p:cNvPr id="17" name="组合 16"/>
            <p:cNvGrpSpPr/>
            <p:nvPr/>
          </p:nvGrpSpPr>
          <p:grpSpPr>
            <a:xfrm>
              <a:off x="6481" y="7898"/>
              <a:ext cx="3924" cy="510"/>
              <a:chOff x="6481" y="7866"/>
              <a:chExt cx="3924" cy="510"/>
            </a:xfrm>
          </p:grpSpPr>
          <p:pic>
            <p:nvPicPr>
              <p:cNvPr id="7" name="图片 6" descr="微博"/>
              <p:cNvPicPr>
                <a:picLocks noChangeAspect="1"/>
              </p:cNvPicPr>
              <p:nvPr/>
            </p:nvPicPr>
            <p:blipFill>
              <a:blip r:embed="rId4"/>
              <a:stretch>
                <a:fillRect/>
              </a:stretch>
            </p:blipFill>
            <p:spPr>
              <a:xfrm>
                <a:off x="6481" y="7954"/>
                <a:ext cx="422" cy="422"/>
              </a:xfrm>
              <a:prstGeom prst="rect">
                <a:avLst/>
              </a:prstGeom>
              <a:solidFill>
                <a:srgbClr val="12459A"/>
              </a:solidFill>
            </p:spPr>
          </p:pic>
          <p:sp>
            <p:nvSpPr>
              <p:cNvPr id="8" name="文本框 7"/>
              <p:cNvSpPr txBox="1"/>
              <p:nvPr/>
            </p:nvSpPr>
            <p:spPr>
              <a:xfrm>
                <a:off x="7026" y="7866"/>
                <a:ext cx="3379" cy="434"/>
              </a:xfrm>
              <a:prstGeom prst="rect">
                <a:avLst/>
              </a:prstGeom>
              <a:noFill/>
            </p:spPr>
            <p:txBody>
              <a:bodyPr wrap="none" rtlCol="0">
                <a:spAutoFit/>
              </a:bodyPr>
              <a:lstStyle/>
              <a:p>
                <a:pPr algn="l"/>
                <a:r>
                  <a:rPr lang="zh-CN" altLang="en-US" sz="1200" dirty="0">
                    <a:solidFill>
                      <a:srgbClr val="12459A"/>
                    </a:solidFill>
                    <a:latin typeface="微软雅黑" panose="020B0503020204020204" charset="-122"/>
                    <a:ea typeface="微软雅黑" panose="020B0503020204020204" charset="-122"/>
                  </a:rPr>
                  <a:t>weibo.com/baisonsoftware</a:t>
                </a:r>
              </a:p>
            </p:txBody>
          </p:sp>
        </p:grpSp>
        <p:grpSp>
          <p:nvGrpSpPr>
            <p:cNvPr id="18" name="组合 17"/>
            <p:cNvGrpSpPr/>
            <p:nvPr/>
          </p:nvGrpSpPr>
          <p:grpSpPr>
            <a:xfrm>
              <a:off x="6472" y="8338"/>
              <a:ext cx="9022" cy="840"/>
              <a:chOff x="6472" y="8338"/>
              <a:chExt cx="9022" cy="840"/>
            </a:xfrm>
          </p:grpSpPr>
          <p:pic>
            <p:nvPicPr>
              <p:cNvPr id="9" name="图片 8" descr="地址"/>
              <p:cNvPicPr>
                <a:picLocks noChangeAspect="1"/>
              </p:cNvPicPr>
              <p:nvPr/>
            </p:nvPicPr>
            <p:blipFill>
              <a:blip r:embed="rId5"/>
              <a:stretch>
                <a:fillRect/>
              </a:stretch>
            </p:blipFill>
            <p:spPr>
              <a:xfrm>
                <a:off x="6472" y="8516"/>
                <a:ext cx="424" cy="424"/>
              </a:xfrm>
              <a:prstGeom prst="rect">
                <a:avLst/>
              </a:prstGeom>
              <a:solidFill>
                <a:srgbClr val="12459A"/>
              </a:solidFill>
            </p:spPr>
          </p:pic>
          <p:sp>
            <p:nvSpPr>
              <p:cNvPr id="10" name="文本框 9"/>
              <p:cNvSpPr txBox="1"/>
              <p:nvPr/>
            </p:nvSpPr>
            <p:spPr>
              <a:xfrm>
                <a:off x="7026" y="8338"/>
                <a:ext cx="8468" cy="840"/>
              </a:xfrm>
              <a:prstGeom prst="rect">
                <a:avLst/>
              </a:prstGeom>
              <a:noFill/>
            </p:spPr>
            <p:txBody>
              <a:bodyPr wrap="square" rtlCol="0">
                <a:spAutoFit/>
              </a:bodyPr>
              <a:lstStyle/>
              <a:p>
                <a:pPr algn="l">
                  <a:lnSpc>
                    <a:spcPct val="120000"/>
                  </a:lnSpc>
                </a:pPr>
                <a:r>
                  <a:rPr lang="zh-CN" altLang="en-US" sz="1200" dirty="0">
                    <a:solidFill>
                      <a:srgbClr val="12459A"/>
                    </a:solidFill>
                    <a:latin typeface="微软雅黑" panose="020B0503020204020204" charset="-122"/>
                    <a:ea typeface="微软雅黑" panose="020B0503020204020204" charset="-122"/>
                  </a:rPr>
                  <a:t>上海市浦东新区峨山路91弄100号</a:t>
                </a:r>
              </a:p>
              <a:p>
                <a:pPr algn="l">
                  <a:lnSpc>
                    <a:spcPct val="120000"/>
                  </a:lnSpc>
                </a:pPr>
                <a:r>
                  <a:rPr lang="zh-CN" altLang="en-US" sz="1200" dirty="0">
                    <a:solidFill>
                      <a:srgbClr val="12459A"/>
                    </a:solidFill>
                    <a:latin typeface="微软雅黑" panose="020B0503020204020204" charset="-122"/>
                    <a:ea typeface="微软雅黑" panose="020B0503020204020204" charset="-122"/>
                  </a:rPr>
                  <a:t>陆家嘴软件园2号楼5楼</a:t>
                </a:r>
              </a:p>
            </p:txBody>
          </p:sp>
        </p:grpSp>
        <p:grpSp>
          <p:nvGrpSpPr>
            <p:cNvPr id="15" name="组合 14"/>
            <p:cNvGrpSpPr/>
            <p:nvPr/>
          </p:nvGrpSpPr>
          <p:grpSpPr>
            <a:xfrm>
              <a:off x="6481" y="6965"/>
              <a:ext cx="2451" cy="438"/>
              <a:chOff x="6481" y="6274"/>
              <a:chExt cx="2451" cy="438"/>
            </a:xfrm>
          </p:grpSpPr>
          <p:pic>
            <p:nvPicPr>
              <p:cNvPr id="11" name="图片 10" descr="电话 正在拨号"/>
              <p:cNvPicPr>
                <a:picLocks noChangeAspect="1"/>
              </p:cNvPicPr>
              <p:nvPr/>
            </p:nvPicPr>
            <p:blipFill>
              <a:blip r:embed="rId6"/>
              <a:stretch>
                <a:fillRect/>
              </a:stretch>
            </p:blipFill>
            <p:spPr>
              <a:xfrm>
                <a:off x="6481" y="6274"/>
                <a:ext cx="438" cy="438"/>
              </a:xfrm>
              <a:prstGeom prst="rect">
                <a:avLst/>
              </a:prstGeom>
              <a:solidFill>
                <a:srgbClr val="12459A"/>
              </a:solidFill>
            </p:spPr>
          </p:pic>
          <p:sp>
            <p:nvSpPr>
              <p:cNvPr id="12" name="文本框 11"/>
              <p:cNvSpPr txBox="1"/>
              <p:nvPr/>
            </p:nvSpPr>
            <p:spPr>
              <a:xfrm>
                <a:off x="7026" y="6278"/>
                <a:ext cx="1906" cy="434"/>
              </a:xfrm>
              <a:prstGeom prst="rect">
                <a:avLst/>
              </a:prstGeom>
              <a:noFill/>
            </p:spPr>
            <p:txBody>
              <a:bodyPr wrap="none" rtlCol="0">
                <a:spAutoFit/>
              </a:bodyPr>
              <a:lstStyle/>
              <a:p>
                <a:pPr algn="l"/>
                <a:r>
                  <a:rPr lang="zh-CN" altLang="en-US" sz="1200" dirty="0">
                    <a:solidFill>
                      <a:srgbClr val="12459A"/>
                    </a:solidFill>
                    <a:latin typeface="微软雅黑" panose="020B0503020204020204" charset="-122"/>
                    <a:ea typeface="微软雅黑" panose="020B0503020204020204" charset="-122"/>
                  </a:rPr>
                  <a:t>400-600-9585</a:t>
                </a:r>
              </a:p>
            </p:txBody>
          </p:sp>
        </p:grpSp>
        <p:grpSp>
          <p:nvGrpSpPr>
            <p:cNvPr id="16" name="组合 15"/>
            <p:cNvGrpSpPr/>
            <p:nvPr/>
          </p:nvGrpSpPr>
          <p:grpSpPr>
            <a:xfrm>
              <a:off x="6465" y="7409"/>
              <a:ext cx="3243" cy="526"/>
              <a:chOff x="6465" y="7024"/>
              <a:chExt cx="3243" cy="526"/>
            </a:xfrm>
          </p:grpSpPr>
          <p:pic>
            <p:nvPicPr>
              <p:cNvPr id="13" name="图片 12" descr="网址"/>
              <p:cNvPicPr>
                <a:picLocks noChangeAspect="1"/>
              </p:cNvPicPr>
              <p:nvPr/>
            </p:nvPicPr>
            <p:blipFill>
              <a:blip r:embed="rId7"/>
              <a:stretch>
                <a:fillRect/>
              </a:stretch>
            </p:blipFill>
            <p:spPr>
              <a:xfrm>
                <a:off x="6465" y="7103"/>
                <a:ext cx="447" cy="447"/>
              </a:xfrm>
              <a:prstGeom prst="rect">
                <a:avLst/>
              </a:prstGeom>
              <a:solidFill>
                <a:srgbClr val="12459A"/>
              </a:solidFill>
            </p:spPr>
          </p:pic>
          <p:sp>
            <p:nvSpPr>
              <p:cNvPr id="14" name="文本框 13"/>
              <p:cNvSpPr txBox="1"/>
              <p:nvPr/>
            </p:nvSpPr>
            <p:spPr>
              <a:xfrm>
                <a:off x="7026" y="7024"/>
                <a:ext cx="2682" cy="434"/>
              </a:xfrm>
              <a:prstGeom prst="rect">
                <a:avLst/>
              </a:prstGeom>
              <a:noFill/>
            </p:spPr>
            <p:txBody>
              <a:bodyPr wrap="none" rtlCol="0">
                <a:spAutoFit/>
              </a:bodyPr>
              <a:lstStyle/>
              <a:p>
                <a:pPr algn="l"/>
                <a:r>
                  <a:rPr lang="zh-CN" altLang="en-US" sz="1200" dirty="0">
                    <a:solidFill>
                      <a:srgbClr val="12459A"/>
                    </a:solidFill>
                    <a:latin typeface="微软雅黑" panose="020B0503020204020204" charset="-122"/>
                    <a:ea typeface="微软雅黑" panose="020B0503020204020204" charset="-122"/>
                  </a:rPr>
                  <a:t>www.baison.com.cn  </a:t>
                </a:r>
              </a:p>
            </p:txBody>
          </p:sp>
        </p:gr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xmlns="" id="{C9848821-D8EF-468F-B4E2-2C5CDDB08B26}"/>
              </a:ext>
            </a:extLst>
          </p:cNvPr>
          <p:cNvSpPr/>
          <p:nvPr/>
        </p:nvSpPr>
        <p:spPr>
          <a:xfrm rot="2700000">
            <a:off x="3940122" y="-1358828"/>
            <a:ext cx="2717656" cy="2717656"/>
          </a:xfrm>
          <a:custGeom>
            <a:avLst/>
            <a:gdLst>
              <a:gd name="connsiteX0" fmla="*/ 0 w 2717656"/>
              <a:gd name="connsiteY0" fmla="*/ 2703351 h 2717656"/>
              <a:gd name="connsiteX1" fmla="*/ 2703351 w 2717656"/>
              <a:gd name="connsiteY1" fmla="*/ 0 h 2717656"/>
              <a:gd name="connsiteX2" fmla="*/ 2717656 w 2717656"/>
              <a:gd name="connsiteY2" fmla="*/ 70857 h 2717656"/>
              <a:gd name="connsiteX3" fmla="*/ 2717656 w 2717656"/>
              <a:gd name="connsiteY3" fmla="*/ 2511563 h 2717656"/>
              <a:gd name="connsiteX4" fmla="*/ 2511563 w 2717656"/>
              <a:gd name="connsiteY4" fmla="*/ 2717656 h 2717656"/>
              <a:gd name="connsiteX5" fmla="*/ 70857 w 2717656"/>
              <a:gd name="connsiteY5" fmla="*/ 2717656 h 271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7656" h="2717656">
                <a:moveTo>
                  <a:pt x="0" y="2703351"/>
                </a:moveTo>
                <a:lnTo>
                  <a:pt x="2703351" y="0"/>
                </a:lnTo>
                <a:lnTo>
                  <a:pt x="2717656" y="70857"/>
                </a:lnTo>
                <a:lnTo>
                  <a:pt x="2717656" y="2511563"/>
                </a:lnTo>
                <a:cubicBezTo>
                  <a:pt x="2717656" y="2625385"/>
                  <a:pt x="2625385" y="2717656"/>
                  <a:pt x="2511563" y="2717656"/>
                </a:cubicBezTo>
                <a:lnTo>
                  <a:pt x="70857" y="271765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xmlns="" id="{6D4806BE-6E2E-4238-91E7-0851DFC5166A}"/>
              </a:ext>
            </a:extLst>
          </p:cNvPr>
          <p:cNvSpPr txBox="1"/>
          <p:nvPr/>
        </p:nvSpPr>
        <p:spPr>
          <a:xfrm>
            <a:off x="4219167" y="685011"/>
            <a:ext cx="2159566" cy="523220"/>
          </a:xfrm>
          <a:prstGeom prst="rect">
            <a:avLst/>
          </a:prstGeom>
          <a:noFill/>
        </p:spPr>
        <p:txBody>
          <a:bodyPr wrap="none" rtlCol="0">
            <a:spAutoFit/>
          </a:bodyPr>
          <a:lstStyle/>
          <a:p>
            <a:pPr algn="ctr"/>
            <a:r>
              <a:rPr lang="en-US" altLang="zh-CN" sz="2800" b="1" dirty="0">
                <a:solidFill>
                  <a:schemeClr val="bg1"/>
                </a:solidFill>
              </a:rPr>
              <a:t>CONTENTS</a:t>
            </a:r>
            <a:endParaRPr lang="zh-CN" altLang="en-US" sz="2800" b="1" dirty="0">
              <a:solidFill>
                <a:schemeClr val="bg1"/>
              </a:solidFill>
            </a:endParaRPr>
          </a:p>
        </p:txBody>
      </p:sp>
      <p:grpSp>
        <p:nvGrpSpPr>
          <p:cNvPr id="9" name="组合 8">
            <a:extLst>
              <a:ext uri="{FF2B5EF4-FFF2-40B4-BE49-F238E27FC236}">
                <a16:creationId xmlns:a16="http://schemas.microsoft.com/office/drawing/2014/main" xmlns="" id="{6974B9F1-078E-4AEE-B3E9-A9F682D3A976}"/>
              </a:ext>
            </a:extLst>
          </p:cNvPr>
          <p:cNvGrpSpPr/>
          <p:nvPr/>
        </p:nvGrpSpPr>
        <p:grpSpPr>
          <a:xfrm>
            <a:off x="3795792" y="3155604"/>
            <a:ext cx="2425847" cy="523220"/>
            <a:chOff x="6918586" y="3267889"/>
            <a:chExt cx="2425847" cy="523220"/>
          </a:xfrm>
        </p:grpSpPr>
        <p:sp>
          <p:nvSpPr>
            <p:cNvPr id="10" name="文本框 9">
              <a:extLst>
                <a:ext uri="{FF2B5EF4-FFF2-40B4-BE49-F238E27FC236}">
                  <a16:creationId xmlns:a16="http://schemas.microsoft.com/office/drawing/2014/main" xmlns="" id="{C491991F-C44B-4DBC-B4FB-8141E6564652}"/>
                </a:ext>
              </a:extLst>
            </p:cNvPr>
            <p:cNvSpPr txBox="1"/>
            <p:nvPr/>
          </p:nvSpPr>
          <p:spPr>
            <a:xfrm>
              <a:off x="7717064" y="3267889"/>
              <a:ext cx="1627369" cy="523220"/>
            </a:xfrm>
            <a:prstGeom prst="rect">
              <a:avLst/>
            </a:prstGeom>
            <a:noFill/>
          </p:spPr>
          <p:txBody>
            <a:bodyPr wrap="none" rtlCol="0">
              <a:spAutoFit/>
              <a:scene3d>
                <a:camera prst="orthographicFront"/>
                <a:lightRig rig="threePt" dir="t"/>
              </a:scene3d>
              <a:sp3d contourW="6350"/>
            </a:bodyPr>
            <a:lstStyle/>
            <a:p>
              <a:pPr eaLnBrk="0" hangingPunct="0"/>
              <a:r>
                <a:rPr lang="zh-CN" altLang="en-US" sz="2800" b="1" dirty="0" smtClean="0">
                  <a:solidFill>
                    <a:schemeClr val="accent1"/>
                  </a:solidFill>
                </a:rPr>
                <a:t>常用术语</a:t>
              </a:r>
              <a:endParaRPr lang="en-US" altLang="zh-CN" sz="2800" b="1" dirty="0">
                <a:solidFill>
                  <a:schemeClr val="accent1"/>
                </a:solidFill>
              </a:endParaRPr>
            </a:p>
          </p:txBody>
        </p:sp>
        <p:sp>
          <p:nvSpPr>
            <p:cNvPr id="11" name="文本框 10">
              <a:extLst>
                <a:ext uri="{FF2B5EF4-FFF2-40B4-BE49-F238E27FC236}">
                  <a16:creationId xmlns:a16="http://schemas.microsoft.com/office/drawing/2014/main" xmlns="" id="{6BE6D0F9-50ED-4D22-A6E8-6344B72F6AE0}"/>
                </a:ext>
              </a:extLst>
            </p:cNvPr>
            <p:cNvSpPr txBox="1"/>
            <p:nvPr/>
          </p:nvSpPr>
          <p:spPr>
            <a:xfrm>
              <a:off x="6918586" y="3267889"/>
              <a:ext cx="646331" cy="52322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en-US" altLang="zh-CN" dirty="0">
                  <a:solidFill>
                    <a:schemeClr val="accent1"/>
                  </a:solidFill>
                </a:rPr>
                <a:t>02.</a:t>
              </a:r>
              <a:endParaRPr lang="zh-CN" altLang="en-US" dirty="0">
                <a:solidFill>
                  <a:schemeClr val="accent1"/>
                </a:solidFill>
              </a:endParaRPr>
            </a:p>
          </p:txBody>
        </p:sp>
      </p:grpSp>
      <p:grpSp>
        <p:nvGrpSpPr>
          <p:cNvPr id="12" name="组合 11">
            <a:extLst>
              <a:ext uri="{FF2B5EF4-FFF2-40B4-BE49-F238E27FC236}">
                <a16:creationId xmlns:a16="http://schemas.microsoft.com/office/drawing/2014/main" xmlns="" id="{78561041-D5E1-4BAF-8631-2AEE1B6294AA}"/>
              </a:ext>
            </a:extLst>
          </p:cNvPr>
          <p:cNvGrpSpPr/>
          <p:nvPr/>
        </p:nvGrpSpPr>
        <p:grpSpPr>
          <a:xfrm>
            <a:off x="3791617" y="3829640"/>
            <a:ext cx="2425847" cy="523220"/>
            <a:chOff x="6918586" y="4083646"/>
            <a:chExt cx="2425847" cy="523220"/>
          </a:xfrm>
        </p:grpSpPr>
        <p:sp>
          <p:nvSpPr>
            <p:cNvPr id="13" name="文本框 12">
              <a:extLst>
                <a:ext uri="{FF2B5EF4-FFF2-40B4-BE49-F238E27FC236}">
                  <a16:creationId xmlns:a16="http://schemas.microsoft.com/office/drawing/2014/main" xmlns="" id="{1A32DE2C-DC63-405F-96C0-2B5C9CA4363F}"/>
                </a:ext>
              </a:extLst>
            </p:cNvPr>
            <p:cNvSpPr txBox="1"/>
            <p:nvPr/>
          </p:nvSpPr>
          <p:spPr>
            <a:xfrm>
              <a:off x="7717064" y="4083646"/>
              <a:ext cx="1627369" cy="523220"/>
            </a:xfrm>
            <a:prstGeom prst="rect">
              <a:avLst/>
            </a:prstGeom>
            <a:noFill/>
          </p:spPr>
          <p:txBody>
            <a:bodyPr wrap="none" rtlCol="0">
              <a:spAutoFit/>
              <a:scene3d>
                <a:camera prst="orthographicFront"/>
                <a:lightRig rig="threePt" dir="t"/>
              </a:scene3d>
              <a:sp3d contourW="6350"/>
            </a:bodyPr>
            <a:lstStyle/>
            <a:p>
              <a:pPr eaLnBrk="0" hangingPunct="0"/>
              <a:r>
                <a:rPr lang="zh-CN" altLang="en-US" sz="2800" b="1" dirty="0" smtClean="0">
                  <a:solidFill>
                    <a:schemeClr val="accent1"/>
                  </a:solidFill>
                </a:rPr>
                <a:t>常用操作</a:t>
              </a:r>
              <a:endParaRPr lang="en-US" altLang="zh-CN" sz="2800" b="1" dirty="0">
                <a:solidFill>
                  <a:schemeClr val="accent1"/>
                </a:solidFill>
              </a:endParaRPr>
            </a:p>
          </p:txBody>
        </p:sp>
        <p:sp>
          <p:nvSpPr>
            <p:cNvPr id="14" name="文本框 13">
              <a:extLst>
                <a:ext uri="{FF2B5EF4-FFF2-40B4-BE49-F238E27FC236}">
                  <a16:creationId xmlns:a16="http://schemas.microsoft.com/office/drawing/2014/main" xmlns="" id="{2A633607-2CC6-428A-8755-BEBDE4B40014}"/>
                </a:ext>
              </a:extLst>
            </p:cNvPr>
            <p:cNvSpPr txBox="1"/>
            <p:nvPr/>
          </p:nvSpPr>
          <p:spPr>
            <a:xfrm>
              <a:off x="6918586" y="4083646"/>
              <a:ext cx="646331" cy="52322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en-US" altLang="zh-CN" dirty="0">
                  <a:solidFill>
                    <a:schemeClr val="accent1"/>
                  </a:solidFill>
                </a:rPr>
                <a:t>03.</a:t>
              </a:r>
              <a:endParaRPr lang="zh-CN" altLang="en-US" dirty="0">
                <a:solidFill>
                  <a:schemeClr val="accent1"/>
                </a:solidFill>
              </a:endParaRPr>
            </a:p>
          </p:txBody>
        </p:sp>
      </p:grpSp>
      <p:grpSp>
        <p:nvGrpSpPr>
          <p:cNvPr id="21" name="组合 20">
            <a:extLst>
              <a:ext uri="{FF2B5EF4-FFF2-40B4-BE49-F238E27FC236}">
                <a16:creationId xmlns:a16="http://schemas.microsoft.com/office/drawing/2014/main" xmlns="" id="{8E9D2224-8B33-496E-90EF-2181955B997B}"/>
              </a:ext>
            </a:extLst>
          </p:cNvPr>
          <p:cNvGrpSpPr/>
          <p:nvPr/>
        </p:nvGrpSpPr>
        <p:grpSpPr>
          <a:xfrm>
            <a:off x="3795792" y="2499232"/>
            <a:ext cx="2207838" cy="523220"/>
            <a:chOff x="6918586" y="3267889"/>
            <a:chExt cx="2207838" cy="523220"/>
          </a:xfrm>
        </p:grpSpPr>
        <p:sp>
          <p:nvSpPr>
            <p:cNvPr id="22" name="文本框 21">
              <a:extLst>
                <a:ext uri="{FF2B5EF4-FFF2-40B4-BE49-F238E27FC236}">
                  <a16:creationId xmlns:a16="http://schemas.microsoft.com/office/drawing/2014/main" xmlns="" id="{A5FBF420-C9B0-47B8-BE94-EE8D7FC8FB71}"/>
                </a:ext>
              </a:extLst>
            </p:cNvPr>
            <p:cNvSpPr txBox="1"/>
            <p:nvPr/>
          </p:nvSpPr>
          <p:spPr>
            <a:xfrm>
              <a:off x="7717064" y="3267889"/>
              <a:ext cx="1409360" cy="523220"/>
            </a:xfrm>
            <a:prstGeom prst="rect">
              <a:avLst/>
            </a:prstGeom>
            <a:noFill/>
          </p:spPr>
          <p:txBody>
            <a:bodyPr wrap="none" rtlCol="0">
              <a:spAutoFit/>
              <a:scene3d>
                <a:camera prst="orthographicFront"/>
                <a:lightRig rig="threePt" dir="t"/>
              </a:scene3d>
              <a:sp3d contourW="6350"/>
            </a:bodyPr>
            <a:lstStyle/>
            <a:p>
              <a:pPr eaLnBrk="0" hangingPunct="0"/>
              <a:r>
                <a:rPr lang="en-US" altLang="zh-CN" sz="2800" b="1" dirty="0">
                  <a:solidFill>
                    <a:schemeClr val="accent1"/>
                  </a:solidFill>
                </a:rPr>
                <a:t>GIT</a:t>
              </a:r>
              <a:r>
                <a:rPr lang="zh-CN" altLang="en-US" sz="2800" b="1" dirty="0">
                  <a:solidFill>
                    <a:schemeClr val="accent1"/>
                  </a:solidFill>
                </a:rPr>
                <a:t>简介</a:t>
              </a:r>
              <a:endParaRPr lang="en-US" altLang="zh-CN" sz="2800" b="1" dirty="0">
                <a:solidFill>
                  <a:schemeClr val="accent1"/>
                </a:solidFill>
              </a:endParaRPr>
            </a:p>
          </p:txBody>
        </p:sp>
        <p:sp>
          <p:nvSpPr>
            <p:cNvPr id="23" name="文本框 22">
              <a:extLst>
                <a:ext uri="{FF2B5EF4-FFF2-40B4-BE49-F238E27FC236}">
                  <a16:creationId xmlns:a16="http://schemas.microsoft.com/office/drawing/2014/main" xmlns="" id="{08914C68-BD62-4256-96F5-B696EA77F4D3}"/>
                </a:ext>
              </a:extLst>
            </p:cNvPr>
            <p:cNvSpPr txBox="1"/>
            <p:nvPr/>
          </p:nvSpPr>
          <p:spPr>
            <a:xfrm>
              <a:off x="6918586" y="3267889"/>
              <a:ext cx="646331" cy="52322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en-US" altLang="zh-CN" dirty="0">
                  <a:solidFill>
                    <a:schemeClr val="accent1"/>
                  </a:solidFill>
                </a:rPr>
                <a:t>01.</a:t>
              </a:r>
              <a:endParaRPr lang="zh-CN" altLang="en-US" dirty="0">
                <a:solidFill>
                  <a:schemeClr val="accent1"/>
                </a:solidFill>
              </a:endParaRPr>
            </a:p>
          </p:txBody>
        </p:sp>
      </p:grpSp>
      <p:sp>
        <p:nvSpPr>
          <p:cNvPr id="18" name="文本框 17">
            <a:extLst>
              <a:ext uri="{FF2B5EF4-FFF2-40B4-BE49-F238E27FC236}">
                <a16:creationId xmlns:a16="http://schemas.microsoft.com/office/drawing/2014/main" xmlns="" id="{E3CA00CA-DC56-4021-BCEA-A94211A7DF1D}"/>
              </a:ext>
            </a:extLst>
          </p:cNvPr>
          <p:cNvSpPr txBox="1"/>
          <p:nvPr/>
        </p:nvSpPr>
        <p:spPr>
          <a:xfrm>
            <a:off x="3791616" y="4503676"/>
            <a:ext cx="4570505" cy="523220"/>
          </a:xfrm>
          <a:prstGeom prst="rect">
            <a:avLst/>
          </a:prstGeom>
          <a:noFill/>
        </p:spPr>
        <p:txBody>
          <a:bodyPr wrap="square" rtlCol="0">
            <a:spAutoFit/>
            <a:scene3d>
              <a:camera prst="orthographicFront"/>
              <a:lightRig rig="threePt" dir="t"/>
            </a:scene3d>
            <a:sp3d contourW="6350"/>
          </a:bodyPr>
          <a:lstStyle/>
          <a:p>
            <a:pPr eaLnBrk="0" hangingPunct="0"/>
            <a:r>
              <a:rPr lang="en-US" altLang="zh-CN" sz="2800" b="1" dirty="0">
                <a:solidFill>
                  <a:schemeClr val="accent1"/>
                </a:solidFill>
              </a:rPr>
              <a:t>04.    GIT</a:t>
            </a:r>
            <a:r>
              <a:rPr lang="zh-CN" altLang="en-US" sz="2800" b="1" dirty="0">
                <a:solidFill>
                  <a:schemeClr val="accent1"/>
                </a:solidFill>
              </a:rPr>
              <a:t>分支产品</a:t>
            </a:r>
            <a:r>
              <a:rPr lang="zh-CN" altLang="en-US" sz="2800" b="1" dirty="0" smtClean="0">
                <a:solidFill>
                  <a:schemeClr val="accent1"/>
                </a:solidFill>
              </a:rPr>
              <a:t>应用</a:t>
            </a:r>
            <a:endParaRPr lang="en-US" altLang="zh-CN" sz="2800" b="1" dirty="0">
              <a:solidFill>
                <a:schemeClr val="accent1"/>
              </a:solidFill>
            </a:endParaRPr>
          </a:p>
        </p:txBody>
      </p:sp>
    </p:spTree>
    <p:extLst>
      <p:ext uri="{BB962C8B-B14F-4D97-AF65-F5344CB8AC3E}">
        <p14:creationId xmlns:p14="http://schemas.microsoft.com/office/powerpoint/2010/main" val="3344504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xmlns="" id="{A5FBF420-C9B0-47B8-BE94-EE8D7FC8FB71}"/>
              </a:ext>
            </a:extLst>
          </p:cNvPr>
          <p:cNvSpPr txBox="1"/>
          <p:nvPr/>
        </p:nvSpPr>
        <p:spPr>
          <a:xfrm>
            <a:off x="94907" y="0"/>
            <a:ext cx="1409360" cy="523220"/>
          </a:xfrm>
          <a:prstGeom prst="rect">
            <a:avLst/>
          </a:prstGeom>
          <a:noFill/>
        </p:spPr>
        <p:txBody>
          <a:bodyPr wrap="none" rtlCol="0">
            <a:spAutoFit/>
            <a:scene3d>
              <a:camera prst="orthographicFront"/>
              <a:lightRig rig="threePt" dir="t"/>
            </a:scene3d>
            <a:sp3d contourW="6350"/>
          </a:bodyPr>
          <a:lstStyle/>
          <a:p>
            <a:pPr eaLnBrk="0" hangingPunct="0"/>
            <a:r>
              <a:rPr lang="en-US" altLang="zh-CN" sz="2800" b="1" dirty="0" smtClean="0">
                <a:solidFill>
                  <a:schemeClr val="accent1"/>
                </a:solidFill>
              </a:rPr>
              <a:t>GIT</a:t>
            </a:r>
            <a:r>
              <a:rPr lang="zh-CN" altLang="en-US" sz="2800" b="1" dirty="0">
                <a:solidFill>
                  <a:schemeClr val="accent1"/>
                </a:solidFill>
              </a:rPr>
              <a:t>简介</a:t>
            </a:r>
            <a:endParaRPr lang="en-US" altLang="zh-CN" sz="2800" b="1" dirty="0">
              <a:solidFill>
                <a:schemeClr val="accent1"/>
              </a:solidFill>
            </a:endParaRPr>
          </a:p>
        </p:txBody>
      </p:sp>
      <p:sp>
        <p:nvSpPr>
          <p:cNvPr id="12" name="矩形 11">
            <a:extLst>
              <a:ext uri="{FF2B5EF4-FFF2-40B4-BE49-F238E27FC236}">
                <a16:creationId xmlns:a16="http://schemas.microsoft.com/office/drawing/2014/main" xmlns="" id="{85A477BD-8B16-4DA5-A732-13F633814653}"/>
              </a:ext>
            </a:extLst>
          </p:cNvPr>
          <p:cNvSpPr/>
          <p:nvPr/>
        </p:nvSpPr>
        <p:spPr>
          <a:xfrm>
            <a:off x="7000725" y="1427198"/>
            <a:ext cx="5503430" cy="646331"/>
          </a:xfrm>
          <a:prstGeom prst="rect">
            <a:avLst/>
          </a:prstGeom>
        </p:spPr>
        <p:txBody>
          <a:bodyPr wrap="none">
            <a:spAutoFit/>
          </a:bodyPr>
          <a:lstStyle/>
          <a:p>
            <a:r>
              <a:rPr lang="zh-CN" altLang="en-US" b="1" dirty="0">
                <a:latin typeface="Arial" charset="0"/>
              </a:rPr>
              <a:t>分布式管理：</a:t>
            </a:r>
            <a:r>
              <a:rPr lang="zh-CN" altLang="en-US" dirty="0" smtClean="0">
                <a:latin typeface="微软雅黑" panose="020B0503020204020204" pitchFamily="34" charset="-122"/>
                <a:ea typeface="微软雅黑" panose="020B0503020204020204" pitchFamily="34" charset="-122"/>
              </a:rPr>
              <a:t>开发代码</a:t>
            </a:r>
            <a:r>
              <a:rPr lang="zh-CN" altLang="en-US" dirty="0">
                <a:latin typeface="微软雅黑" panose="020B0503020204020204" pitchFamily="34" charset="-122"/>
                <a:ea typeface="微软雅黑" panose="020B0503020204020204" pitchFamily="34" charset="-122"/>
              </a:rPr>
              <a:t>库的镜像，</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每个人的工作空间都是一个</a:t>
            </a:r>
            <a:r>
              <a:rPr lang="zh-CN" altLang="en-US" dirty="0">
                <a:latin typeface="微软雅黑" panose="020B0503020204020204" pitchFamily="34" charset="-122"/>
                <a:ea typeface="微软雅黑" panose="020B0503020204020204" pitchFamily="34" charset="-122"/>
              </a:rPr>
              <a:t>服务器可在本地克隆整个</a:t>
            </a:r>
            <a:endParaRPr lang="zh-CN" altLang="en-US" dirty="0"/>
          </a:p>
        </p:txBody>
      </p:sp>
      <p:sp>
        <p:nvSpPr>
          <p:cNvPr id="13" name="矩形 12">
            <a:extLst>
              <a:ext uri="{FF2B5EF4-FFF2-40B4-BE49-F238E27FC236}">
                <a16:creationId xmlns:a16="http://schemas.microsoft.com/office/drawing/2014/main" xmlns="" id="{DEA94557-CD10-4735-97E7-18177C895DAC}"/>
              </a:ext>
            </a:extLst>
          </p:cNvPr>
          <p:cNvSpPr/>
          <p:nvPr/>
        </p:nvSpPr>
        <p:spPr>
          <a:xfrm>
            <a:off x="231820" y="1427199"/>
            <a:ext cx="6376313" cy="646331"/>
          </a:xfrm>
          <a:prstGeom prst="rect">
            <a:avLst/>
          </a:prstGeom>
        </p:spPr>
        <p:txBody>
          <a:bodyPr wrap="square">
            <a:spAutoFit/>
          </a:bodyPr>
          <a:lstStyle/>
          <a:p>
            <a:r>
              <a:rPr lang="en-US" altLang="zh-CN" b="1" dirty="0" err="1">
                <a:latin typeface="Arial" charset="0"/>
              </a:rPr>
              <a:t>GitLab</a:t>
            </a:r>
            <a:r>
              <a:rPr lang="zh-CN" altLang="en-US" b="1" dirty="0" smtClean="0">
                <a:latin typeface="Arial" charset="0"/>
              </a:rPr>
              <a:t>：</a:t>
            </a:r>
            <a:r>
              <a:rPr lang="zh-CN" altLang="en-US" dirty="0" smtClean="0">
                <a:latin typeface="微软雅黑" panose="020B0503020204020204" pitchFamily="34" charset="-122"/>
                <a:ea typeface="微软雅黑" panose="020B0503020204020204" pitchFamily="34" charset="-122"/>
              </a:rPr>
              <a:t>是一个开源的版本管理系统，托管</a:t>
            </a:r>
            <a:r>
              <a:rPr lang="en-US" altLang="zh-CN" dirty="0" err="1" smtClean="0">
                <a:latin typeface="微软雅黑" panose="020B0503020204020204" pitchFamily="34" charset="-122"/>
                <a:ea typeface="微软雅黑" panose="020B0503020204020204" pitchFamily="34" charset="-122"/>
              </a:rPr>
              <a:t>git</a:t>
            </a:r>
            <a:r>
              <a:rPr lang="zh-CN" altLang="en-US" dirty="0" smtClean="0">
                <a:latin typeface="微软雅黑" panose="020B0503020204020204" pitchFamily="34" charset="-122"/>
                <a:ea typeface="微软雅黑" panose="020B0503020204020204" pitchFamily="34" charset="-122"/>
              </a:rPr>
              <a:t>项目的一个仓库</a:t>
            </a:r>
            <a:endParaRPr lang="zh-CN" altLang="en-US"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xmlns="" id="{3B62C63F-229C-4804-8389-1DD4B69AE0A1}"/>
              </a:ext>
            </a:extLst>
          </p:cNvPr>
          <p:cNvPicPr>
            <a:picLocks noChangeAspect="1"/>
          </p:cNvPicPr>
          <p:nvPr/>
        </p:nvPicPr>
        <p:blipFill>
          <a:blip r:embed="rId2"/>
          <a:stretch>
            <a:fillRect/>
          </a:stretch>
        </p:blipFill>
        <p:spPr>
          <a:xfrm>
            <a:off x="122065" y="2119697"/>
            <a:ext cx="6376313" cy="2662275"/>
          </a:xfrm>
          <a:prstGeom prst="rect">
            <a:avLst/>
          </a:prstGeom>
        </p:spPr>
      </p:pic>
      <p:sp>
        <p:nvSpPr>
          <p:cNvPr id="15" name="矩形 14">
            <a:extLst>
              <a:ext uri="{FF2B5EF4-FFF2-40B4-BE49-F238E27FC236}">
                <a16:creationId xmlns:a16="http://schemas.microsoft.com/office/drawing/2014/main" xmlns="" id="{CB993EE1-DD72-443F-8B66-D91FE60A8FDD}"/>
              </a:ext>
            </a:extLst>
          </p:cNvPr>
          <p:cNvSpPr/>
          <p:nvPr/>
        </p:nvSpPr>
        <p:spPr>
          <a:xfrm>
            <a:off x="132523" y="4947698"/>
            <a:ext cx="5963477" cy="1764527"/>
          </a:xfrm>
          <a:prstGeom prst="rect">
            <a:avLst/>
          </a:prstGeom>
          <a:solidFill>
            <a:schemeClr val="bg1"/>
          </a:solidFill>
          <a:ln w="12700">
            <a:solidFill>
              <a:schemeClr val="tx2">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charset="0"/>
              <a:buChar char="•"/>
            </a:pPr>
            <a:r>
              <a:rPr lang="zh-CN" altLang="en-US" dirty="0">
                <a:solidFill>
                  <a:srgbClr val="494949"/>
                </a:solidFill>
                <a:latin typeface="Arial" panose="020B0604020202020204" pitchFamily="34" charset="0"/>
              </a:rPr>
              <a:t>适合分布式开发，强调个体。 </a:t>
            </a:r>
            <a:endParaRPr lang="en-US" altLang="zh-CN" dirty="0">
              <a:solidFill>
                <a:srgbClr val="494949"/>
              </a:solidFill>
              <a:latin typeface="Arial" panose="020B0604020202020204" pitchFamily="34" charset="0"/>
            </a:endParaRPr>
          </a:p>
          <a:p>
            <a:pPr marL="285750" indent="-285750">
              <a:lnSpc>
                <a:spcPct val="150000"/>
              </a:lnSpc>
              <a:buFont typeface="Arial" charset="0"/>
              <a:buChar char="•"/>
            </a:pPr>
            <a:r>
              <a:rPr lang="zh-CN" altLang="en-US" dirty="0">
                <a:solidFill>
                  <a:srgbClr val="494949"/>
                </a:solidFill>
                <a:latin typeface="Arial" panose="020B0604020202020204" pitchFamily="34" charset="0"/>
              </a:rPr>
              <a:t>分支使用灵活。 </a:t>
            </a:r>
            <a:endParaRPr lang="en-US" altLang="zh-CN" dirty="0">
              <a:solidFill>
                <a:srgbClr val="494949"/>
              </a:solidFill>
              <a:latin typeface="Arial" panose="020B0604020202020204" pitchFamily="34" charset="0"/>
            </a:endParaRPr>
          </a:p>
          <a:p>
            <a:pPr marL="285750" indent="-285750">
              <a:lnSpc>
                <a:spcPct val="150000"/>
              </a:lnSpc>
              <a:buFont typeface="Arial" charset="0"/>
              <a:buChar char="•"/>
            </a:pPr>
            <a:r>
              <a:rPr lang="zh-CN" altLang="en-US" dirty="0">
                <a:solidFill>
                  <a:srgbClr val="494949"/>
                </a:solidFill>
                <a:latin typeface="Arial" panose="020B0604020202020204" pitchFamily="34" charset="0"/>
              </a:rPr>
              <a:t>速度快、相对独立。  </a:t>
            </a:r>
            <a:endParaRPr lang="en-US" altLang="zh-CN" dirty="0">
              <a:solidFill>
                <a:srgbClr val="494949"/>
              </a:solidFill>
              <a:latin typeface="Arial" panose="020B0604020202020204" pitchFamily="34" charset="0"/>
            </a:endParaRPr>
          </a:p>
          <a:p>
            <a:pPr marL="285750" indent="-285750">
              <a:lnSpc>
                <a:spcPct val="150000"/>
              </a:lnSpc>
              <a:buFont typeface="Arial" charset="0"/>
              <a:buChar char="•"/>
            </a:pPr>
            <a:r>
              <a:rPr lang="zh-CN" altLang="en-US" dirty="0">
                <a:solidFill>
                  <a:srgbClr val="494949"/>
                </a:solidFill>
                <a:latin typeface="Arial" panose="020B0604020202020204" pitchFamily="34" charset="0"/>
              </a:rPr>
              <a:t>离线工作。</a:t>
            </a:r>
            <a:endParaRPr kumimoji="1" lang="en-US" altLang="zh-CN" dirty="0">
              <a:solidFill>
                <a:schemeClr val="tx1"/>
              </a:solidFill>
              <a:latin typeface="Microsoft YaHei" charset="0"/>
              <a:ea typeface="Microsoft YaHei" charset="0"/>
              <a:cs typeface="Microsoft YaHei" charset="0"/>
            </a:endParaRPr>
          </a:p>
        </p:txBody>
      </p:sp>
      <p:pic>
        <p:nvPicPr>
          <p:cNvPr id="16" name="图片 15">
            <a:extLst>
              <a:ext uri="{FF2B5EF4-FFF2-40B4-BE49-F238E27FC236}">
                <a16:creationId xmlns:a16="http://schemas.microsoft.com/office/drawing/2014/main" xmlns="" id="{F757D3C0-DEF7-4810-A366-E17F75E2E4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2583" y="2357511"/>
            <a:ext cx="3653552" cy="3317806"/>
          </a:xfrm>
          <a:prstGeom prst="rect">
            <a:avLst/>
          </a:prstGeom>
        </p:spPr>
      </p:pic>
      <p:sp>
        <p:nvSpPr>
          <p:cNvPr id="17" name="矩形 16">
            <a:extLst>
              <a:ext uri="{FF2B5EF4-FFF2-40B4-BE49-F238E27FC236}">
                <a16:creationId xmlns:a16="http://schemas.microsoft.com/office/drawing/2014/main" xmlns="" id="{2F22201D-2D92-4E64-B34B-154C257D16E2}"/>
              </a:ext>
            </a:extLst>
          </p:cNvPr>
          <p:cNvSpPr/>
          <p:nvPr/>
        </p:nvSpPr>
        <p:spPr>
          <a:xfrm>
            <a:off x="799587" y="639860"/>
            <a:ext cx="9957834" cy="369332"/>
          </a:xfrm>
          <a:prstGeom prst="rect">
            <a:avLst/>
          </a:prstGeom>
        </p:spPr>
        <p:txBody>
          <a:bodyPr wrap="square">
            <a:spAutoFit/>
          </a:bodyPr>
          <a:lstStyle/>
          <a:p>
            <a:r>
              <a:rPr lang="en-US" altLang="zh-CN" b="1" dirty="0">
                <a:solidFill>
                  <a:schemeClr val="accent1"/>
                </a:solidFill>
              </a:rPr>
              <a:t>GIT:</a:t>
            </a:r>
            <a:r>
              <a:rPr lang="zh-CN" altLang="en-US" b="1" dirty="0">
                <a:solidFill>
                  <a:schemeClr val="accent1"/>
                </a:solidFill>
              </a:rPr>
              <a:t>是一个开源的分布式</a:t>
            </a:r>
            <a:r>
              <a:rPr lang="zh-CN" altLang="en-US" b="1" dirty="0" smtClean="0">
                <a:solidFill>
                  <a:schemeClr val="accent1"/>
                </a:solidFill>
              </a:rPr>
              <a:t>版本控制</a:t>
            </a:r>
            <a:r>
              <a:rPr lang="zh-CN" altLang="en-US" b="1" dirty="0">
                <a:solidFill>
                  <a:schemeClr val="accent1"/>
                </a:solidFill>
              </a:rPr>
              <a:t>工具</a:t>
            </a:r>
            <a:r>
              <a:rPr lang="zh-CN" altLang="en-US" b="1" dirty="0" smtClean="0">
                <a:solidFill>
                  <a:schemeClr val="accent1"/>
                </a:solidFill>
              </a:rPr>
              <a:t>，可用于无网状态下正常工作</a:t>
            </a:r>
            <a:endParaRPr lang="zh-CN" altLang="en-US" b="1" dirty="0">
              <a:solidFill>
                <a:schemeClr val="accent1"/>
              </a:solidFill>
            </a:endParaRPr>
          </a:p>
        </p:txBody>
      </p:sp>
      <p:sp>
        <p:nvSpPr>
          <p:cNvPr id="18" name="矩形 17"/>
          <p:cNvSpPr/>
          <p:nvPr/>
        </p:nvSpPr>
        <p:spPr>
          <a:xfrm>
            <a:off x="799587" y="985173"/>
            <a:ext cx="2889574" cy="369332"/>
          </a:xfrm>
          <a:prstGeom prst="rect">
            <a:avLst/>
          </a:prstGeom>
        </p:spPr>
        <p:txBody>
          <a:bodyPr wrap="none">
            <a:spAutoFit/>
          </a:bodyPr>
          <a:lstStyle/>
          <a:p>
            <a:r>
              <a:rPr lang="zh-CN" altLang="en-US" b="1" dirty="0">
                <a:solidFill>
                  <a:schemeClr val="accent1"/>
                </a:solidFill>
              </a:rPr>
              <a:t>官网：https://git-scm.com/</a:t>
            </a:r>
          </a:p>
        </p:txBody>
      </p:sp>
    </p:spTree>
    <p:extLst>
      <p:ext uri="{BB962C8B-B14F-4D97-AF65-F5344CB8AC3E}">
        <p14:creationId xmlns:p14="http://schemas.microsoft.com/office/powerpoint/2010/main" val="271029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anim calcmode="lin" valueType="num">
                                      <p:cBhvr>
                                        <p:cTn id="25" dur="1000" fill="hold"/>
                                        <p:tgtEl>
                                          <p:spTgt spid="16"/>
                                        </p:tgtEl>
                                        <p:attrNameLst>
                                          <p:attrName>ppt_x</p:attrName>
                                        </p:attrNameLst>
                                      </p:cBhvr>
                                      <p:tavLst>
                                        <p:tav tm="0">
                                          <p:val>
                                            <p:strVal val="#ppt_x"/>
                                          </p:val>
                                        </p:tav>
                                        <p:tav tm="100000">
                                          <p:val>
                                            <p:strVal val="#ppt_x"/>
                                          </p:val>
                                        </p:tav>
                                      </p:tavLst>
                                    </p:anim>
                                    <p:anim calcmode="lin" valueType="num">
                                      <p:cBhvr>
                                        <p:cTn id="2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1000"/>
                                        <p:tgtEl>
                                          <p:spTgt spid="17"/>
                                        </p:tgtEl>
                                      </p:cBhvr>
                                    </p:animEffect>
                                    <p:anim calcmode="lin" valueType="num">
                                      <p:cBhvr>
                                        <p:cTn id="37" dur="1000" fill="hold"/>
                                        <p:tgtEl>
                                          <p:spTgt spid="17"/>
                                        </p:tgtEl>
                                        <p:attrNameLst>
                                          <p:attrName>ppt_x</p:attrName>
                                        </p:attrNameLst>
                                      </p:cBhvr>
                                      <p:tavLst>
                                        <p:tav tm="0">
                                          <p:val>
                                            <p:strVal val="#ppt_x"/>
                                          </p:val>
                                        </p:tav>
                                        <p:tav tm="100000">
                                          <p:val>
                                            <p:strVal val="#ppt_x"/>
                                          </p:val>
                                        </p:tav>
                                      </p:tavLst>
                                    </p:anim>
                                    <p:anim calcmode="lin" valueType="num">
                                      <p:cBhvr>
                                        <p:cTn id="3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animBg="1"/>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custDataLst>
              <p:tags r:id="rId1"/>
            </p:custDataLst>
          </p:nvPr>
        </p:nvSpPr>
        <p:spPr>
          <a:xfrm>
            <a:off x="853227" y="1111876"/>
            <a:ext cx="9346842" cy="51816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7472" indent="-347472">
              <a:spcBef>
                <a:spcPts val="768"/>
              </a:spcBef>
              <a:buClr>
                <a:schemeClr val="tx1"/>
              </a:buClr>
            </a:pPr>
            <a:r>
              <a:rPr lang="zh-CN" altLang="en-US" sz="1800" dirty="0">
                <a:latin typeface="微软雅黑" panose="020B0503020204020204" pitchFamily="34" charset="-122"/>
                <a:ea typeface="微软雅黑" panose="020B0503020204020204" pitchFamily="34" charset="-122"/>
              </a:rPr>
              <a:t>分支</a:t>
            </a:r>
            <a:r>
              <a:rPr lang="en-US" altLang="zh-CN" sz="1800" dirty="0">
                <a:latin typeface="微软雅黑" panose="020B0503020204020204" pitchFamily="34" charset="-122"/>
                <a:ea typeface="微软雅黑" panose="020B0503020204020204" pitchFamily="34" charset="-122"/>
              </a:rPr>
              <a:t>(Branch): </a:t>
            </a:r>
            <a:r>
              <a:rPr lang="zh-CN" altLang="en-US" sz="1800" dirty="0">
                <a:latin typeface="微软雅黑" panose="020B0503020204020204" pitchFamily="34" charset="-122"/>
                <a:ea typeface="微软雅黑" panose="020B0503020204020204" pitchFamily="34" charset="-122"/>
              </a:rPr>
              <a:t>在一个时间点，复制一份处于版本控制之下的文件，从这之后，这两份拷贝就可以独立的互不干扰的进行各自开发</a:t>
            </a:r>
            <a:r>
              <a:rPr lang="zh-CN" altLang="en-US" sz="1800" dirty="0" smtClean="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a:p>
            <a:pPr marL="347472" indent="-347472">
              <a:spcBef>
                <a:spcPts val="768"/>
              </a:spcBef>
              <a:buClr>
                <a:schemeClr val="tx1"/>
              </a:buClr>
            </a:pPr>
            <a:r>
              <a:rPr lang="zh-CN" altLang="en-US" sz="1800" dirty="0" smtClean="0">
                <a:latin typeface="微软雅黑" panose="020B0503020204020204" pitchFamily="34" charset="-122"/>
                <a:ea typeface="微软雅黑" panose="020B0503020204020204" pitchFamily="34" charset="-122"/>
              </a:rPr>
              <a:t>冲突</a:t>
            </a:r>
            <a:r>
              <a:rPr lang="en-US" altLang="zh-CN" sz="1800" dirty="0">
                <a:latin typeface="微软雅黑" panose="020B0503020204020204" pitchFamily="34" charset="-122"/>
                <a:ea typeface="微软雅黑" panose="020B0503020204020204" pitchFamily="34" charset="-122"/>
              </a:rPr>
              <a:t>(Conflict): </a:t>
            </a:r>
            <a:r>
              <a:rPr lang="zh-CN" altLang="en-US" sz="1800" dirty="0">
                <a:latin typeface="微软雅黑" panose="020B0503020204020204" pitchFamily="34" charset="-122"/>
                <a:ea typeface="微软雅黑" panose="020B0503020204020204" pitchFamily="34" charset="-122"/>
              </a:rPr>
              <a:t>当开发者们同时提交对同一文件的修改，而且版本系统不能把它们合并到一起，就会引起冲突，就需要人工来进行合并。</a:t>
            </a:r>
          </a:p>
          <a:p>
            <a:pPr marL="347472" indent="-347472">
              <a:spcBef>
                <a:spcPts val="768"/>
              </a:spcBef>
              <a:buClr>
                <a:schemeClr val="tx1"/>
              </a:buClr>
            </a:pPr>
            <a:r>
              <a:rPr lang="zh-CN" altLang="en-US" sz="1800" dirty="0">
                <a:latin typeface="微软雅黑" panose="020B0503020204020204" pitchFamily="34" charset="-122"/>
                <a:ea typeface="微软雅黑" panose="020B0503020204020204" pitchFamily="34" charset="-122"/>
              </a:rPr>
              <a:t>合并</a:t>
            </a:r>
            <a:r>
              <a:rPr lang="en-US" altLang="zh-CN" sz="1800" dirty="0">
                <a:latin typeface="微软雅黑" panose="020B0503020204020204" pitchFamily="34" charset="-122"/>
                <a:ea typeface="微软雅黑" panose="020B0503020204020204" pitchFamily="34" charset="-122"/>
              </a:rPr>
              <a:t>(Merge</a:t>
            </a:r>
            <a:r>
              <a:rPr lang="en-US" altLang="zh-CN" sz="1800" dirty="0" smtClean="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如果我正在编辑一个新版本</a:t>
            </a:r>
            <a:r>
              <a:rPr lang="en-US" altLang="zh-CN" sz="1800" dirty="0">
                <a:latin typeface="微软雅黑" panose="020B0503020204020204" pitchFamily="34" charset="-122"/>
                <a:ea typeface="微软雅黑" panose="020B0503020204020204" pitchFamily="34" charset="-122"/>
              </a:rPr>
              <a:t>a</a:t>
            </a:r>
            <a:r>
              <a:rPr lang="zh-CN" altLang="en-US" sz="1800" dirty="0">
                <a:latin typeface="微软雅黑" panose="020B0503020204020204" pitchFamily="34" charset="-122"/>
                <a:ea typeface="微软雅黑" panose="020B0503020204020204" pitchFamily="34" charset="-122"/>
              </a:rPr>
              <a:t>，有人在编辑新版本</a:t>
            </a:r>
            <a:r>
              <a:rPr lang="en-US" altLang="zh-CN" sz="1800" dirty="0">
                <a:latin typeface="微软雅黑" panose="020B0503020204020204" pitchFamily="34" charset="-122"/>
                <a:ea typeface="微软雅黑" panose="020B0503020204020204" pitchFamily="34" charset="-122"/>
              </a:rPr>
              <a:t>b</a:t>
            </a:r>
            <a:r>
              <a:rPr lang="zh-CN" altLang="en-US" sz="1800" dirty="0">
                <a:latin typeface="微软雅黑" panose="020B0503020204020204" pitchFamily="34" charset="-122"/>
                <a:ea typeface="微软雅黑" panose="020B0503020204020204" pitchFamily="34" charset="-122"/>
              </a:rPr>
              <a:t>，我们想把两个版本合成一个，就可以用</a:t>
            </a:r>
            <a:r>
              <a:rPr lang="en-US" altLang="zh-CN" sz="1800" dirty="0">
                <a:latin typeface="微软雅黑" panose="020B0503020204020204" pitchFamily="34" charset="-122"/>
                <a:ea typeface="微软雅黑" panose="020B0503020204020204" pitchFamily="34" charset="-122"/>
              </a:rPr>
              <a:t>merge</a:t>
            </a:r>
            <a:r>
              <a:rPr lang="zh-CN" altLang="en-US" sz="1800" dirty="0">
                <a:latin typeface="微软雅黑" panose="020B0503020204020204" pitchFamily="34" charset="-122"/>
                <a:ea typeface="微软雅黑" panose="020B0503020204020204" pitchFamily="34" charset="-122"/>
              </a:rPr>
              <a:t>。当然，合的过程中，有时候会检出有哪些地方不一样，询问到底要保留哪一个，需要手动处理不同的地方。事实上，这更像一个审查的过程</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pPr marL="347472" indent="-347472">
              <a:spcBef>
                <a:spcPts val="768"/>
              </a:spcBef>
              <a:buClr>
                <a:schemeClr val="tx1"/>
              </a:buClr>
            </a:pPr>
            <a:r>
              <a:rPr lang="zh-CN" altLang="en-US" sz="1800" dirty="0" smtClean="0">
                <a:latin typeface="微软雅黑" panose="020B0503020204020204" pitchFamily="34" charset="-122"/>
                <a:ea typeface="微软雅黑" panose="020B0503020204020204" pitchFamily="34" charset="-122"/>
              </a:rPr>
              <a:t>仓库</a:t>
            </a:r>
            <a:r>
              <a:rPr lang="en-US" altLang="zh-CN" sz="1800" dirty="0">
                <a:latin typeface="微软雅黑" panose="020B0503020204020204" pitchFamily="34" charset="-122"/>
                <a:ea typeface="微软雅黑" panose="020B0503020204020204" pitchFamily="34" charset="-122"/>
              </a:rPr>
              <a:t>(Repository): </a:t>
            </a:r>
            <a:r>
              <a:rPr lang="zh-CN" altLang="en-US" sz="1800" dirty="0">
                <a:latin typeface="微软雅黑" panose="020B0503020204020204" pitchFamily="34" charset="-122"/>
                <a:ea typeface="微软雅黑" panose="020B0503020204020204" pitchFamily="34" charset="-122"/>
              </a:rPr>
              <a:t>仓库就是当前的和历史的处于版本控制之下的文件所在的地方，通常在服务器端。</a:t>
            </a:r>
          </a:p>
          <a:p>
            <a:pPr marL="347472" indent="-347472">
              <a:spcBef>
                <a:spcPts val="768"/>
              </a:spcBef>
              <a:buClr>
                <a:schemeClr val="tx1"/>
              </a:buClr>
            </a:pPr>
            <a:r>
              <a:rPr lang="zh-CN" altLang="en-US" sz="1800" dirty="0" smtClean="0">
                <a:latin typeface="微软雅黑" panose="020B0503020204020204" pitchFamily="34" charset="-122"/>
                <a:ea typeface="微软雅黑" panose="020B0503020204020204" pitchFamily="34" charset="-122"/>
              </a:rPr>
              <a:t>拉</a:t>
            </a:r>
            <a:r>
              <a:rPr lang="zh-CN" altLang="en-US" sz="1800" dirty="0">
                <a:latin typeface="微软雅黑" panose="020B0503020204020204" pitchFamily="34" charset="-122"/>
                <a:ea typeface="微软雅黑" panose="020B0503020204020204" pitchFamily="34" charset="-122"/>
              </a:rPr>
              <a:t>取（</a:t>
            </a:r>
            <a:r>
              <a:rPr lang="en-US" altLang="zh-CN" sz="1800" dirty="0" smtClean="0">
                <a:latin typeface="微软雅黑" panose="020B0503020204020204" pitchFamily="34" charset="-122"/>
                <a:ea typeface="微软雅黑" panose="020B0503020204020204" pitchFamily="34" charset="-122"/>
              </a:rPr>
              <a:t>pull</a:t>
            </a:r>
            <a:r>
              <a:rPr lang="zh-CN" altLang="en-US" sz="1800" dirty="0" smtClean="0">
                <a:latin typeface="微软雅黑" panose="020B0503020204020204" pitchFamily="34" charset="-122"/>
                <a:ea typeface="微软雅黑" panose="020B0503020204020204" pitchFamily="34" charset="-122"/>
              </a:rPr>
              <a:t>）：获取远程仓库的代码，并提示代码合并</a:t>
            </a:r>
            <a:endParaRPr lang="en-US" altLang="zh-CN" sz="1800" dirty="0" smtClean="0">
              <a:latin typeface="微软雅黑" panose="020B0503020204020204" pitchFamily="34" charset="-122"/>
              <a:ea typeface="微软雅黑" panose="020B0503020204020204" pitchFamily="34" charset="-122"/>
            </a:endParaRPr>
          </a:p>
          <a:p>
            <a:pPr marL="347472" indent="-347472">
              <a:spcBef>
                <a:spcPts val="768"/>
              </a:spcBef>
              <a:buClr>
                <a:schemeClr val="tx1"/>
              </a:buClr>
            </a:pPr>
            <a:r>
              <a:rPr lang="zh-CN" altLang="en-US" sz="1800" dirty="0">
                <a:latin typeface="微软雅黑" panose="020B0503020204020204" pitchFamily="34" charset="-122"/>
                <a:ea typeface="微软雅黑" panose="020B0503020204020204" pitchFamily="34" charset="-122"/>
              </a:rPr>
              <a:t>拉</a:t>
            </a:r>
            <a:r>
              <a:rPr lang="zh-CN" altLang="en-US" sz="1800" dirty="0" smtClean="0">
                <a:latin typeface="微软雅黑" panose="020B0503020204020204" pitchFamily="34" charset="-122"/>
                <a:ea typeface="微软雅黑" panose="020B0503020204020204" pitchFamily="34" charset="-122"/>
              </a:rPr>
              <a:t>取（</a:t>
            </a:r>
            <a:r>
              <a:rPr lang="en-US" altLang="zh-CN" sz="1800" dirty="0" smtClean="0">
                <a:latin typeface="微软雅黑" panose="020B0503020204020204" pitchFamily="34" charset="-122"/>
                <a:ea typeface="微软雅黑" panose="020B0503020204020204" pitchFamily="34" charset="-122"/>
              </a:rPr>
              <a:t>fetch</a:t>
            </a:r>
            <a:r>
              <a:rPr lang="zh-CN" altLang="en-US" sz="1800" dirty="0" smtClean="0">
                <a:latin typeface="微软雅黑" panose="020B0503020204020204" pitchFamily="34" charset="-122"/>
                <a:ea typeface="微软雅黑" panose="020B0503020204020204" pitchFamily="34" charset="-122"/>
              </a:rPr>
              <a:t>）：获取远程仓库的代码</a:t>
            </a:r>
            <a:endParaRPr lang="en-US" altLang="zh-CN" sz="1800" dirty="0" smtClean="0">
              <a:latin typeface="微软雅黑" panose="020B0503020204020204" pitchFamily="34" charset="-122"/>
              <a:ea typeface="微软雅黑" panose="020B0503020204020204" pitchFamily="34" charset="-122"/>
            </a:endParaRPr>
          </a:p>
          <a:p>
            <a:pPr marL="347472" indent="-347472">
              <a:spcBef>
                <a:spcPts val="768"/>
              </a:spcBef>
              <a:buClr>
                <a:schemeClr val="tx1"/>
              </a:buClr>
            </a:pPr>
            <a:r>
              <a:rPr lang="zh-CN" altLang="en-US" sz="1800" dirty="0" smtClean="0">
                <a:latin typeface="微软雅黑" panose="020B0503020204020204" pitchFamily="34" charset="-122"/>
                <a:ea typeface="微软雅黑" panose="020B0503020204020204" pitchFamily="34" charset="-122"/>
              </a:rPr>
              <a:t>分支切换</a:t>
            </a:r>
            <a:r>
              <a:rPr lang="en-US" altLang="zh-CN" sz="1800" dirty="0" smtClean="0">
                <a:latin typeface="微软雅黑" panose="020B0503020204020204" pitchFamily="34" charset="-122"/>
                <a:ea typeface="微软雅黑" panose="020B0503020204020204" pitchFamily="34" charset="-122"/>
              </a:rPr>
              <a:t>(checkout)</a:t>
            </a:r>
            <a:r>
              <a:rPr lang="zh-CN" altLang="en-US" sz="1800" dirty="0" smtClean="0">
                <a:latin typeface="微软雅黑" panose="020B0503020204020204" pitchFamily="34" charset="-122"/>
                <a:ea typeface="微软雅黑" panose="020B0503020204020204" pitchFamily="34" charset="-122"/>
              </a:rPr>
              <a:t>：分支间切换</a:t>
            </a:r>
            <a:endParaRPr lang="en-US" altLang="zh-CN" sz="1800" dirty="0" smtClean="0">
              <a:latin typeface="微软雅黑" panose="020B0503020204020204" pitchFamily="34" charset="-122"/>
              <a:ea typeface="微软雅黑" panose="020B0503020204020204" pitchFamily="34" charset="-122"/>
            </a:endParaRPr>
          </a:p>
          <a:p>
            <a:pPr marL="347472" indent="-347472">
              <a:spcBef>
                <a:spcPts val="768"/>
              </a:spcBef>
              <a:buClr>
                <a:schemeClr val="tx1"/>
              </a:buClr>
            </a:pPr>
            <a:r>
              <a:rPr lang="zh-CN" altLang="en-US" sz="1800" dirty="0">
                <a:latin typeface="微软雅黑" panose="020B0503020204020204" pitchFamily="34" charset="-122"/>
                <a:ea typeface="微软雅黑" panose="020B0503020204020204" pitchFamily="34" charset="-122"/>
              </a:rPr>
              <a:t>撤销修改（</a:t>
            </a:r>
            <a:r>
              <a:rPr lang="en-US" altLang="zh-CN" sz="1800" dirty="0">
                <a:latin typeface="微软雅黑" panose="020B0503020204020204" pitchFamily="34" charset="-122"/>
                <a:ea typeface="微软雅黑" panose="020B0503020204020204" pitchFamily="34" charset="-122"/>
              </a:rPr>
              <a:t>reset</a:t>
            </a:r>
            <a:r>
              <a:rPr lang="zh-CN" altLang="en-US" sz="1800" dirty="0">
                <a:latin typeface="微软雅黑" panose="020B0503020204020204" pitchFamily="34" charset="-122"/>
                <a:ea typeface="微软雅黑" panose="020B0503020204020204" pitchFamily="34" charset="-122"/>
              </a:rPr>
              <a:t>）：如果你正在编辑的文件乱了，可以选择从前面的</a:t>
            </a:r>
            <a:r>
              <a:rPr lang="en-US" altLang="zh-CN" sz="1800" dirty="0">
                <a:latin typeface="微软雅黑" panose="020B0503020204020204" pitchFamily="34" charset="-122"/>
                <a:ea typeface="微软雅黑" panose="020B0503020204020204" pitchFamily="34" charset="-122"/>
              </a:rPr>
              <a:t>commit</a:t>
            </a:r>
            <a:r>
              <a:rPr lang="zh-CN" altLang="en-US" sz="1800" dirty="0">
                <a:latin typeface="微软雅黑" panose="020B0503020204020204" pitchFamily="34" charset="-122"/>
                <a:ea typeface="微软雅黑" panose="020B0503020204020204" pitchFamily="34" charset="-122"/>
              </a:rPr>
              <a:t>点</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假设是</a:t>
            </a:r>
            <a:r>
              <a:rPr lang="en-US" altLang="zh-CN" sz="1800" dirty="0">
                <a:latin typeface="微软雅黑" panose="020B0503020204020204" pitchFamily="34" charset="-122"/>
                <a:ea typeface="微软雅黑" panose="020B0503020204020204" pitchFamily="34" charset="-122"/>
              </a:rPr>
              <a:t>a</a:t>
            </a:r>
            <a:r>
              <a:rPr lang="zh-CN" altLang="en-US" sz="1800" dirty="0">
                <a:latin typeface="微软雅黑" panose="020B0503020204020204" pitchFamily="34" charset="-122"/>
                <a:ea typeface="微软雅黑" panose="020B0503020204020204" pitchFamily="34" charset="-122"/>
              </a:rPr>
              <a:t>点）重新开始编辑，通常是选择恢复到上一个编辑点</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pPr marL="347472" indent="-347472">
              <a:spcBef>
                <a:spcPts val="768"/>
              </a:spcBef>
              <a:buClr>
                <a:schemeClr val="tx1"/>
              </a:buClr>
            </a:pPr>
            <a:r>
              <a:rPr lang="zh-CN" altLang="en-US" sz="1800" dirty="0" smtClean="0">
                <a:latin typeface="微软雅黑" panose="020B0503020204020204" pitchFamily="34" charset="-122"/>
                <a:ea typeface="微软雅黑" panose="020B0503020204020204" pitchFamily="34" charset="-122"/>
              </a:rPr>
              <a:t>克隆</a:t>
            </a:r>
            <a:r>
              <a:rPr lang="en-US" altLang="zh-CN" sz="1800" dirty="0" smtClean="0">
                <a:latin typeface="微软雅黑" panose="020B0503020204020204" pitchFamily="34" charset="-122"/>
                <a:ea typeface="微软雅黑" panose="020B0503020204020204" pitchFamily="34" charset="-122"/>
              </a:rPr>
              <a:t>(</a:t>
            </a:r>
            <a:r>
              <a:rPr lang="en-US" altLang="zh-CN" sz="1800" dirty="0" err="1" smtClean="0">
                <a:latin typeface="微软雅黑" panose="020B0503020204020204" pitchFamily="34" charset="-122"/>
                <a:ea typeface="微软雅黑" panose="020B0503020204020204" pitchFamily="34" charset="-122"/>
              </a:rPr>
              <a:t>git</a:t>
            </a:r>
            <a:r>
              <a:rPr lang="en-US" altLang="zh-CN" sz="1800" dirty="0" smtClean="0">
                <a:latin typeface="微软雅黑" panose="020B0503020204020204" pitchFamily="34" charset="-122"/>
                <a:ea typeface="微软雅黑" panose="020B0503020204020204" pitchFamily="34" charset="-122"/>
              </a:rPr>
              <a:t> clone) </a:t>
            </a:r>
            <a:r>
              <a:rPr lang="zh-CN" altLang="en-US" sz="1800" dirty="0" smtClean="0">
                <a:latin typeface="微软雅黑" panose="020B0503020204020204" pitchFamily="34" charset="-122"/>
                <a:ea typeface="微软雅黑" panose="020B0503020204020204" pitchFamily="34" charset="-122"/>
              </a:rPr>
              <a:t>将项目库下载到本地</a:t>
            </a:r>
            <a:endParaRPr lang="en-US" altLang="zh-CN" sz="1800" dirty="0" smtClean="0">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xmlns="" id="{03F728D8-A683-42A8-95EC-6D385E3647CA}"/>
              </a:ext>
            </a:extLst>
          </p:cNvPr>
          <p:cNvSpPr/>
          <p:nvPr/>
        </p:nvSpPr>
        <p:spPr>
          <a:xfrm>
            <a:off x="167367" y="231819"/>
            <a:ext cx="1627369" cy="523220"/>
          </a:xfrm>
          <a:prstGeom prst="rect">
            <a:avLst/>
          </a:prstGeom>
        </p:spPr>
        <p:txBody>
          <a:bodyPr wrap="none">
            <a:spAutoFit/>
          </a:bodyPr>
          <a:lstStyle/>
          <a:p>
            <a:pPr eaLnBrk="0" hangingPunct="0"/>
            <a:r>
              <a:rPr lang="zh-CN" altLang="en-US" sz="2800" b="1" dirty="0" smtClean="0">
                <a:solidFill>
                  <a:schemeClr val="accent1"/>
                </a:solidFill>
              </a:rPr>
              <a:t>常用术语</a:t>
            </a:r>
            <a:endParaRPr lang="en-US" altLang="zh-CN" sz="2800" b="1" dirty="0">
              <a:solidFill>
                <a:schemeClr val="accent1"/>
              </a:solidFill>
            </a:endParaRPr>
          </a:p>
        </p:txBody>
      </p:sp>
    </p:spTree>
    <p:extLst>
      <p:ext uri="{BB962C8B-B14F-4D97-AF65-F5344CB8AC3E}">
        <p14:creationId xmlns:p14="http://schemas.microsoft.com/office/powerpoint/2010/main" val="11651119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xmlns="" id="{C06F7DD9-1207-417E-A62E-528899B27B65}"/>
              </a:ext>
            </a:extLst>
          </p:cNvPr>
          <p:cNvSpPr/>
          <p:nvPr/>
        </p:nvSpPr>
        <p:spPr>
          <a:xfrm>
            <a:off x="474455" y="959688"/>
            <a:ext cx="6096000" cy="369332"/>
          </a:xfrm>
          <a:prstGeom prst="rect">
            <a:avLst/>
          </a:prstGeom>
        </p:spPr>
        <p:txBody>
          <a:bodyPr>
            <a:spAutoFit/>
          </a:bodyPr>
          <a:lstStyle/>
          <a:p>
            <a:r>
              <a:rPr lang="zh-CN" altLang="en-US" dirty="0">
                <a:latin typeface="微软雅黑" panose="020B0503020204020204" pitchFamily="34" charset="-122"/>
                <a:ea typeface="微软雅黑" panose="020B0503020204020204" pitchFamily="34" charset="-122"/>
              </a:rPr>
              <a:t>客户端下载地址：</a:t>
            </a:r>
            <a:r>
              <a:rPr lang="en-US" altLang="zh-CN" dirty="0">
                <a:latin typeface="微软雅黑" panose="020B0503020204020204" pitchFamily="34" charset="-122"/>
                <a:ea typeface="微软雅黑" panose="020B0503020204020204" pitchFamily="34" charset="-122"/>
                <a:hlinkClick r:id="rId4"/>
              </a:rPr>
              <a:t>https://tortoisegit.org/download/</a:t>
            </a:r>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xmlns="" id="{81FE128F-AC51-4383-B225-36032B602440}"/>
              </a:ext>
            </a:extLst>
          </p:cNvPr>
          <p:cNvPicPr>
            <a:picLocks noChangeAspect="1"/>
          </p:cNvPicPr>
          <p:nvPr/>
        </p:nvPicPr>
        <p:blipFill>
          <a:blip r:embed="rId5"/>
          <a:stretch>
            <a:fillRect/>
          </a:stretch>
        </p:blipFill>
        <p:spPr>
          <a:xfrm>
            <a:off x="606977" y="1691871"/>
            <a:ext cx="5286531" cy="4058298"/>
          </a:xfrm>
          <a:prstGeom prst="rect">
            <a:avLst/>
          </a:prstGeom>
        </p:spPr>
      </p:pic>
      <p:sp>
        <p:nvSpPr>
          <p:cNvPr id="8" name="矩形 7">
            <a:extLst>
              <a:ext uri="{FF2B5EF4-FFF2-40B4-BE49-F238E27FC236}">
                <a16:creationId xmlns:a16="http://schemas.microsoft.com/office/drawing/2014/main" xmlns="" id="{147B8A32-EBB2-4080-9FC2-3FA4AB82CE1B}"/>
              </a:ext>
            </a:extLst>
          </p:cNvPr>
          <p:cNvSpPr/>
          <p:nvPr/>
        </p:nvSpPr>
        <p:spPr>
          <a:xfrm>
            <a:off x="6442090" y="1703504"/>
            <a:ext cx="5856156"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语言包下载地址：</a:t>
            </a:r>
            <a:r>
              <a:rPr lang="en-US" altLang="zh-CN" dirty="0">
                <a:latin typeface="微软雅黑" panose="020B0503020204020204" pitchFamily="34" charset="-122"/>
                <a:ea typeface="微软雅黑" panose="020B0503020204020204" pitchFamily="34" charset="-122"/>
                <a:hlinkClick r:id="rId4">
                  <a:extLst>
                    <a:ext uri="{A12FA001-AC4F-418D-AE19-62706E023703}">
                      <ahyp:hlinkClr xmlns:ahyp="http://schemas.microsoft.com/office/drawing/2018/hyperlinkcolor" xmlns="" val="tx"/>
                    </a:ext>
                  </a:extLst>
                </a:hlinkClick>
              </a:rPr>
              <a:t>https://tortoisegit.org/download/</a:t>
            </a:r>
            <a:endParaRPr lang="zh-CN" altLang="en-US" dirty="0">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xmlns="" id="{ECF8DF30-1E57-4414-B53E-0456F40B2CE6}"/>
              </a:ext>
            </a:extLst>
          </p:cNvPr>
          <p:cNvPicPr>
            <a:picLocks noChangeAspect="1"/>
          </p:cNvPicPr>
          <p:nvPr/>
        </p:nvPicPr>
        <p:blipFill>
          <a:blip r:embed="rId6"/>
          <a:stretch>
            <a:fillRect/>
          </a:stretch>
        </p:blipFill>
        <p:spPr>
          <a:xfrm flipV="1">
            <a:off x="6096000" y="2754499"/>
            <a:ext cx="5489023" cy="2995670"/>
          </a:xfrm>
          <a:prstGeom prst="rect">
            <a:avLst/>
          </a:prstGeom>
        </p:spPr>
      </p:pic>
      <p:sp>
        <p:nvSpPr>
          <p:cNvPr id="2" name="矩形 1">
            <a:extLst>
              <a:ext uri="{FF2B5EF4-FFF2-40B4-BE49-F238E27FC236}">
                <a16:creationId xmlns:a16="http://schemas.microsoft.com/office/drawing/2014/main" xmlns="" id="{113CE9EF-82F1-484C-BAEA-C282ADC6CEA8}"/>
              </a:ext>
            </a:extLst>
          </p:cNvPr>
          <p:cNvSpPr/>
          <p:nvPr/>
        </p:nvSpPr>
        <p:spPr>
          <a:xfrm>
            <a:off x="4847288" y="408931"/>
            <a:ext cx="649537" cy="369332"/>
          </a:xfrm>
          <a:prstGeom prst="rect">
            <a:avLst/>
          </a:prstGeom>
        </p:spPr>
        <p:txBody>
          <a:bodyPr wrap="none">
            <a:spAutoFit/>
          </a:bodyPr>
          <a:lstStyle/>
          <a:p>
            <a:r>
              <a:rPr lang="zh-CN" altLang="en-US" b="1" dirty="0">
                <a:latin typeface="Arial" charset="0"/>
              </a:rPr>
              <a:t>下载</a:t>
            </a:r>
            <a:endParaRPr lang="zh-CN" altLang="en-US" dirty="0"/>
          </a:p>
        </p:txBody>
      </p:sp>
      <p:sp>
        <p:nvSpPr>
          <p:cNvPr id="12" name="矩形 11">
            <a:extLst>
              <a:ext uri="{FF2B5EF4-FFF2-40B4-BE49-F238E27FC236}">
                <a16:creationId xmlns:a16="http://schemas.microsoft.com/office/drawing/2014/main" xmlns="" id="{91B4121F-54D6-4945-AA50-FE6805770570}"/>
              </a:ext>
            </a:extLst>
          </p:cNvPr>
          <p:cNvSpPr/>
          <p:nvPr/>
        </p:nvSpPr>
        <p:spPr>
          <a:xfrm>
            <a:off x="132522" y="14576"/>
            <a:ext cx="5549030" cy="523220"/>
          </a:xfrm>
          <a:prstGeom prst="rect">
            <a:avLst/>
          </a:prstGeom>
        </p:spPr>
        <p:txBody>
          <a:bodyPr wrap="square">
            <a:spAutoFit/>
          </a:bodyPr>
          <a:lstStyle/>
          <a:p>
            <a:pPr eaLnBrk="0" hangingPunct="0"/>
            <a:r>
              <a:rPr lang="zh-CN" altLang="en-US" sz="2800" b="1" dirty="0">
                <a:solidFill>
                  <a:schemeClr val="accent1"/>
                </a:solidFill>
              </a:rPr>
              <a:t>版本管理工具</a:t>
            </a:r>
            <a:r>
              <a:rPr lang="en-US" altLang="zh-CN" sz="2800" b="1" dirty="0">
                <a:solidFill>
                  <a:schemeClr val="accent1"/>
                </a:solidFill>
              </a:rPr>
              <a:t>—GIT</a:t>
            </a:r>
          </a:p>
        </p:txBody>
      </p:sp>
    </p:spTree>
    <p:extLst>
      <p:ext uri="{BB962C8B-B14F-4D97-AF65-F5344CB8AC3E}">
        <p14:creationId xmlns:p14="http://schemas.microsoft.com/office/powerpoint/2010/main" val="335111313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F79F4F7D-D099-43A8-92ED-B16C44E0A8AD}"/>
              </a:ext>
            </a:extLst>
          </p:cNvPr>
          <p:cNvSpPr/>
          <p:nvPr/>
        </p:nvSpPr>
        <p:spPr>
          <a:xfrm>
            <a:off x="713054" y="827472"/>
            <a:ext cx="5209321"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下载后安装客户端，一路</a:t>
            </a:r>
            <a:r>
              <a:rPr lang="en-US" altLang="zh-CN" dirty="0">
                <a:latin typeface="微软雅黑" panose="020B0503020204020204" pitchFamily="34" charset="-122"/>
                <a:ea typeface="微软雅黑" panose="020B0503020204020204" pitchFamily="34" charset="-122"/>
              </a:rPr>
              <a:t>next</a:t>
            </a:r>
            <a:r>
              <a:rPr lang="zh-CN" altLang="en-US" dirty="0">
                <a:latin typeface="微软雅黑" panose="020B0503020204020204" pitchFamily="34" charset="-122"/>
                <a:ea typeface="微软雅黑" panose="020B0503020204020204" pitchFamily="34" charset="-122"/>
              </a:rPr>
              <a:t>到安装完成</a:t>
            </a:r>
          </a:p>
        </p:txBody>
      </p:sp>
      <p:pic>
        <p:nvPicPr>
          <p:cNvPr id="6" name="图片 5">
            <a:extLst>
              <a:ext uri="{FF2B5EF4-FFF2-40B4-BE49-F238E27FC236}">
                <a16:creationId xmlns:a16="http://schemas.microsoft.com/office/drawing/2014/main" xmlns="" id="{7693C91F-DB9B-4224-9D58-70E544FE9DC5}"/>
              </a:ext>
            </a:extLst>
          </p:cNvPr>
          <p:cNvPicPr>
            <a:picLocks noChangeAspect="1"/>
          </p:cNvPicPr>
          <p:nvPr/>
        </p:nvPicPr>
        <p:blipFill>
          <a:blip r:embed="rId2"/>
          <a:stretch>
            <a:fillRect/>
          </a:stretch>
        </p:blipFill>
        <p:spPr>
          <a:xfrm>
            <a:off x="1463590" y="1333042"/>
            <a:ext cx="3242491" cy="2672041"/>
          </a:xfrm>
          <a:prstGeom prst="rect">
            <a:avLst/>
          </a:prstGeom>
        </p:spPr>
      </p:pic>
      <p:pic>
        <p:nvPicPr>
          <p:cNvPr id="7" name="图片 6">
            <a:extLst>
              <a:ext uri="{FF2B5EF4-FFF2-40B4-BE49-F238E27FC236}">
                <a16:creationId xmlns:a16="http://schemas.microsoft.com/office/drawing/2014/main" xmlns="" id="{A5AD83D1-6FAF-4B77-9635-2401FCE0A694}"/>
              </a:ext>
            </a:extLst>
          </p:cNvPr>
          <p:cNvPicPr>
            <a:picLocks noChangeAspect="1"/>
          </p:cNvPicPr>
          <p:nvPr/>
        </p:nvPicPr>
        <p:blipFill>
          <a:blip r:embed="rId3"/>
          <a:stretch>
            <a:fillRect/>
          </a:stretch>
        </p:blipFill>
        <p:spPr>
          <a:xfrm>
            <a:off x="5480797" y="1333042"/>
            <a:ext cx="3518989" cy="2706915"/>
          </a:xfrm>
          <a:prstGeom prst="rect">
            <a:avLst/>
          </a:prstGeom>
        </p:spPr>
      </p:pic>
      <p:pic>
        <p:nvPicPr>
          <p:cNvPr id="8" name="图片 7">
            <a:extLst>
              <a:ext uri="{FF2B5EF4-FFF2-40B4-BE49-F238E27FC236}">
                <a16:creationId xmlns:a16="http://schemas.microsoft.com/office/drawing/2014/main" xmlns="" id="{6B0263B9-4547-4066-80A6-2A5C2D2ABDF2}"/>
              </a:ext>
            </a:extLst>
          </p:cNvPr>
          <p:cNvPicPr>
            <a:picLocks noChangeAspect="1"/>
          </p:cNvPicPr>
          <p:nvPr/>
        </p:nvPicPr>
        <p:blipFill>
          <a:blip r:embed="rId4"/>
          <a:stretch>
            <a:fillRect/>
          </a:stretch>
        </p:blipFill>
        <p:spPr>
          <a:xfrm>
            <a:off x="363701" y="4607182"/>
            <a:ext cx="5152679" cy="2156498"/>
          </a:xfrm>
          <a:prstGeom prst="rect">
            <a:avLst/>
          </a:prstGeom>
        </p:spPr>
      </p:pic>
      <p:sp>
        <p:nvSpPr>
          <p:cNvPr id="9" name="矩形 8">
            <a:extLst>
              <a:ext uri="{FF2B5EF4-FFF2-40B4-BE49-F238E27FC236}">
                <a16:creationId xmlns:a16="http://schemas.microsoft.com/office/drawing/2014/main" xmlns="" id="{29DA511B-43D4-49BD-9479-14C65052F628}"/>
              </a:ext>
            </a:extLst>
          </p:cNvPr>
          <p:cNvSpPr/>
          <p:nvPr/>
        </p:nvSpPr>
        <p:spPr>
          <a:xfrm>
            <a:off x="229608" y="4045034"/>
            <a:ext cx="5032147"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双击安装语言包，填写账号以及邮箱到安装完成</a:t>
            </a:r>
            <a:endParaRPr lang="zh-CN" altLang="en-US" dirty="0"/>
          </a:p>
        </p:txBody>
      </p:sp>
      <p:pic>
        <p:nvPicPr>
          <p:cNvPr id="10" name="图片 9">
            <a:extLst>
              <a:ext uri="{FF2B5EF4-FFF2-40B4-BE49-F238E27FC236}">
                <a16:creationId xmlns:a16="http://schemas.microsoft.com/office/drawing/2014/main" xmlns="" id="{4837ABC0-1F6F-4DC7-BC05-CAF53B53ABFE}"/>
              </a:ext>
            </a:extLst>
          </p:cNvPr>
          <p:cNvPicPr>
            <a:picLocks noChangeAspect="1"/>
          </p:cNvPicPr>
          <p:nvPr/>
        </p:nvPicPr>
        <p:blipFill>
          <a:blip r:embed="rId5"/>
          <a:stretch>
            <a:fillRect/>
          </a:stretch>
        </p:blipFill>
        <p:spPr>
          <a:xfrm>
            <a:off x="5942618" y="4317611"/>
            <a:ext cx="4028936" cy="2446069"/>
          </a:xfrm>
          <a:prstGeom prst="rect">
            <a:avLst/>
          </a:prstGeom>
        </p:spPr>
      </p:pic>
      <p:sp>
        <p:nvSpPr>
          <p:cNvPr id="14" name="矩形 13">
            <a:extLst>
              <a:ext uri="{FF2B5EF4-FFF2-40B4-BE49-F238E27FC236}">
                <a16:creationId xmlns:a16="http://schemas.microsoft.com/office/drawing/2014/main" xmlns="" id="{F86B4B2E-8141-4083-BF8E-099532927546}"/>
              </a:ext>
            </a:extLst>
          </p:cNvPr>
          <p:cNvSpPr/>
          <p:nvPr/>
        </p:nvSpPr>
        <p:spPr>
          <a:xfrm>
            <a:off x="4403414" y="387411"/>
            <a:ext cx="764953" cy="400110"/>
          </a:xfrm>
          <a:prstGeom prst="rect">
            <a:avLst/>
          </a:prstGeom>
        </p:spPr>
        <p:txBody>
          <a:bodyPr wrap="none">
            <a:spAutoFit/>
          </a:bodyPr>
          <a:lstStyle/>
          <a:p>
            <a:r>
              <a:rPr lang="en-US" altLang="zh-CN" b="1" dirty="0">
                <a:latin typeface="Arial" charset="0"/>
                <a:ea typeface="宋体" charset="-122"/>
              </a:rPr>
              <a:t> </a:t>
            </a:r>
            <a:r>
              <a:rPr lang="zh-CN" altLang="en-US" sz="2000" b="1" dirty="0">
                <a:latin typeface="Arial" charset="0"/>
              </a:rPr>
              <a:t>安装</a:t>
            </a:r>
          </a:p>
        </p:txBody>
      </p:sp>
      <p:pic>
        <p:nvPicPr>
          <p:cNvPr id="3" name="图片 2">
            <a:extLst>
              <a:ext uri="{FF2B5EF4-FFF2-40B4-BE49-F238E27FC236}">
                <a16:creationId xmlns:a16="http://schemas.microsoft.com/office/drawing/2014/main" xmlns="" id="{9A6CF8B7-7A1E-4DC2-81A2-E869F96FE053}"/>
              </a:ext>
            </a:extLst>
          </p:cNvPr>
          <p:cNvPicPr>
            <a:picLocks noChangeAspect="1"/>
          </p:cNvPicPr>
          <p:nvPr/>
        </p:nvPicPr>
        <p:blipFill>
          <a:blip r:embed="rId6"/>
          <a:stretch>
            <a:fillRect/>
          </a:stretch>
        </p:blipFill>
        <p:spPr>
          <a:xfrm>
            <a:off x="10049321" y="4078259"/>
            <a:ext cx="1913071" cy="2570508"/>
          </a:xfrm>
          <a:prstGeom prst="rect">
            <a:avLst/>
          </a:prstGeom>
        </p:spPr>
      </p:pic>
      <p:sp>
        <p:nvSpPr>
          <p:cNvPr id="12" name="矩形 11">
            <a:extLst>
              <a:ext uri="{FF2B5EF4-FFF2-40B4-BE49-F238E27FC236}">
                <a16:creationId xmlns:a16="http://schemas.microsoft.com/office/drawing/2014/main" xmlns="" id="{06FB9B9C-3BBE-4D33-BF60-85E5583D7424}"/>
              </a:ext>
            </a:extLst>
          </p:cNvPr>
          <p:cNvSpPr/>
          <p:nvPr/>
        </p:nvSpPr>
        <p:spPr>
          <a:xfrm>
            <a:off x="132522" y="14576"/>
            <a:ext cx="5549030" cy="523220"/>
          </a:xfrm>
          <a:prstGeom prst="rect">
            <a:avLst/>
          </a:prstGeom>
        </p:spPr>
        <p:txBody>
          <a:bodyPr wrap="square">
            <a:spAutoFit/>
          </a:bodyPr>
          <a:lstStyle/>
          <a:p>
            <a:pPr eaLnBrk="0" hangingPunct="0"/>
            <a:r>
              <a:rPr lang="zh-CN" altLang="en-US" sz="2800" b="1" dirty="0">
                <a:solidFill>
                  <a:schemeClr val="accent1"/>
                </a:solidFill>
              </a:rPr>
              <a:t>版本管理工具</a:t>
            </a:r>
            <a:r>
              <a:rPr lang="en-US" altLang="zh-CN" sz="2800" b="1" dirty="0">
                <a:solidFill>
                  <a:schemeClr val="accent1"/>
                </a:solidFill>
              </a:rPr>
              <a:t>—GIT</a:t>
            </a:r>
          </a:p>
        </p:txBody>
      </p:sp>
    </p:spTree>
    <p:extLst>
      <p:ext uri="{BB962C8B-B14F-4D97-AF65-F5344CB8AC3E}">
        <p14:creationId xmlns:p14="http://schemas.microsoft.com/office/powerpoint/2010/main" val="272987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0CA581F3-6A45-4977-B86D-325F423861D7}"/>
              </a:ext>
            </a:extLst>
          </p:cNvPr>
          <p:cNvSpPr/>
          <p:nvPr/>
        </p:nvSpPr>
        <p:spPr>
          <a:xfrm>
            <a:off x="4367498" y="328557"/>
            <a:ext cx="1394934" cy="400110"/>
          </a:xfrm>
          <a:prstGeom prst="rect">
            <a:avLst/>
          </a:prstGeom>
        </p:spPr>
        <p:txBody>
          <a:bodyPr wrap="none">
            <a:spAutoFit/>
          </a:bodyPr>
          <a:lstStyle/>
          <a:p>
            <a:r>
              <a:rPr lang="en-US" altLang="zh-CN" sz="2000" b="1" dirty="0">
                <a:latin typeface="Arial" charset="0"/>
              </a:rPr>
              <a:t>GIT Clone</a:t>
            </a:r>
            <a:endParaRPr lang="zh-CN" altLang="en-US" sz="2000" b="1" dirty="0">
              <a:latin typeface="Arial" charset="0"/>
            </a:endParaRPr>
          </a:p>
        </p:txBody>
      </p:sp>
      <p:pic>
        <p:nvPicPr>
          <p:cNvPr id="4" name="图片 3">
            <a:extLst>
              <a:ext uri="{FF2B5EF4-FFF2-40B4-BE49-F238E27FC236}">
                <a16:creationId xmlns:a16="http://schemas.microsoft.com/office/drawing/2014/main" xmlns="" id="{4D0F0D18-F950-497C-A080-30977681F5D0}"/>
              </a:ext>
            </a:extLst>
          </p:cNvPr>
          <p:cNvPicPr>
            <a:picLocks noChangeAspect="1"/>
          </p:cNvPicPr>
          <p:nvPr/>
        </p:nvPicPr>
        <p:blipFill>
          <a:blip r:embed="rId2"/>
          <a:stretch>
            <a:fillRect/>
          </a:stretch>
        </p:blipFill>
        <p:spPr>
          <a:xfrm>
            <a:off x="1351722" y="1002988"/>
            <a:ext cx="7426487" cy="4749657"/>
          </a:xfrm>
          <a:prstGeom prst="rect">
            <a:avLst/>
          </a:prstGeom>
        </p:spPr>
      </p:pic>
      <p:sp>
        <p:nvSpPr>
          <p:cNvPr id="5" name="矩形 4">
            <a:extLst>
              <a:ext uri="{FF2B5EF4-FFF2-40B4-BE49-F238E27FC236}">
                <a16:creationId xmlns:a16="http://schemas.microsoft.com/office/drawing/2014/main" xmlns="" id="{D964C197-C838-4056-B593-7644D34409F2}"/>
              </a:ext>
            </a:extLst>
          </p:cNvPr>
          <p:cNvSpPr/>
          <p:nvPr/>
        </p:nvSpPr>
        <p:spPr>
          <a:xfrm>
            <a:off x="1552525" y="5901178"/>
            <a:ext cx="9168484"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点击</a:t>
            </a:r>
            <a:r>
              <a:rPr lang="en-US" altLang="zh-CN" dirty="0">
                <a:latin typeface="微软雅黑" panose="020B0503020204020204" pitchFamily="34" charset="-122"/>
                <a:ea typeface="微软雅黑" panose="020B0503020204020204" pitchFamily="34" charset="-122"/>
              </a:rPr>
              <a:t>OK</a:t>
            </a:r>
            <a:r>
              <a:rPr lang="zh-CN" altLang="en-US" dirty="0">
                <a:latin typeface="微软雅黑" panose="020B0503020204020204" pitchFamily="34" charset="-122"/>
                <a:ea typeface="微软雅黑" panose="020B0503020204020204" pitchFamily="34" charset="-122"/>
              </a:rPr>
              <a:t>后，如果顺利，你将可以将服务器上的版本库克隆到本地。</a:t>
            </a:r>
          </a:p>
        </p:txBody>
      </p:sp>
      <p:sp>
        <p:nvSpPr>
          <p:cNvPr id="7" name="矩形 6">
            <a:extLst>
              <a:ext uri="{FF2B5EF4-FFF2-40B4-BE49-F238E27FC236}">
                <a16:creationId xmlns:a16="http://schemas.microsoft.com/office/drawing/2014/main" xmlns="" id="{BD08340E-3525-418D-A639-76530EE5EAB7}"/>
              </a:ext>
            </a:extLst>
          </p:cNvPr>
          <p:cNvSpPr/>
          <p:nvPr/>
        </p:nvSpPr>
        <p:spPr>
          <a:xfrm>
            <a:off x="132522" y="14576"/>
            <a:ext cx="5549030" cy="523220"/>
          </a:xfrm>
          <a:prstGeom prst="rect">
            <a:avLst/>
          </a:prstGeom>
        </p:spPr>
        <p:txBody>
          <a:bodyPr wrap="square">
            <a:spAutoFit/>
          </a:bodyPr>
          <a:lstStyle/>
          <a:p>
            <a:pPr eaLnBrk="0" hangingPunct="0"/>
            <a:r>
              <a:rPr lang="zh-CN" altLang="en-US" sz="2800" b="1" dirty="0">
                <a:solidFill>
                  <a:schemeClr val="accent1"/>
                </a:solidFill>
              </a:rPr>
              <a:t>版本管理工具</a:t>
            </a:r>
            <a:r>
              <a:rPr lang="en-US" altLang="zh-CN" sz="2800" b="1" dirty="0">
                <a:solidFill>
                  <a:schemeClr val="accent1"/>
                </a:solidFill>
              </a:rPr>
              <a:t>—GIT</a:t>
            </a:r>
          </a:p>
        </p:txBody>
      </p:sp>
    </p:spTree>
    <p:extLst>
      <p:ext uri="{BB962C8B-B14F-4D97-AF65-F5344CB8AC3E}">
        <p14:creationId xmlns:p14="http://schemas.microsoft.com/office/powerpoint/2010/main" val="20373102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DA9E91BE-331A-4BD5-AB06-8360F7567BC5}"/>
              </a:ext>
            </a:extLst>
          </p:cNvPr>
          <p:cNvSpPr/>
          <p:nvPr/>
        </p:nvSpPr>
        <p:spPr>
          <a:xfrm>
            <a:off x="381548" y="1119110"/>
            <a:ext cx="5263011" cy="286232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Git add :</a:t>
            </a:r>
            <a:r>
              <a:rPr lang="zh-CN" altLang="en-US" dirty="0">
                <a:latin typeface="微软雅黑" panose="020B0503020204020204" pitchFamily="34" charset="-122"/>
                <a:ea typeface="微软雅黑" panose="020B0503020204020204" pitchFamily="34" charset="-122"/>
              </a:rPr>
              <a:t>添加到缓存区</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Git Commit:</a:t>
            </a:r>
            <a:r>
              <a:rPr lang="zh-CN" altLang="en-US" dirty="0">
                <a:latin typeface="微软雅黑" panose="020B0503020204020204" pitchFamily="34" charset="-122"/>
                <a:ea typeface="微软雅黑" panose="020B0503020204020204" pitchFamily="34" charset="-122"/>
              </a:rPr>
              <a:t>添加到本地仓库</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Git push:</a:t>
            </a:r>
            <a:r>
              <a:rPr lang="zh-CN" altLang="en-US" dirty="0">
                <a:latin typeface="微软雅黑" panose="020B0503020204020204" pitchFamily="34" charset="-122"/>
                <a:ea typeface="微软雅黑" panose="020B0503020204020204" pitchFamily="34" charset="-122"/>
              </a:rPr>
              <a:t>提交到中心仓库</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Git pull:</a:t>
            </a:r>
            <a:r>
              <a:rPr lang="zh-CN" altLang="en-US" dirty="0">
                <a:latin typeface="微软雅黑" panose="020B0503020204020204" pitchFamily="34" charset="-122"/>
                <a:ea typeface="微软雅黑" panose="020B0503020204020204" pitchFamily="34" charset="-122"/>
              </a:rPr>
              <a:t>从代码库获取最新代码</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Git checkout</a:t>
            </a:r>
            <a:r>
              <a:rPr lang="zh-CN" altLang="en-US" dirty="0">
                <a:latin typeface="微软雅黑" panose="020B0503020204020204" pitchFamily="34" charset="-122"/>
                <a:ea typeface="微软雅黑" panose="020B0503020204020204" pitchFamily="34" charset="-122"/>
              </a:rPr>
              <a:t>：创建分支</a:t>
            </a:r>
            <a:endParaRPr lang="en-US" altLang="zh-CN" dirty="0">
              <a:latin typeface="微软雅黑" panose="020B0503020204020204" pitchFamily="34" charset="-122"/>
              <a:ea typeface="微软雅黑" panose="020B0503020204020204" pitchFamily="34" charset="-122"/>
            </a:endParaRPr>
          </a:p>
          <a:p>
            <a:endParaRPr lang="zh-CN" altLang="en-US" dirty="0"/>
          </a:p>
        </p:txBody>
      </p:sp>
      <p:sp>
        <p:nvSpPr>
          <p:cNvPr id="3" name="矩形 2">
            <a:extLst>
              <a:ext uri="{FF2B5EF4-FFF2-40B4-BE49-F238E27FC236}">
                <a16:creationId xmlns:a16="http://schemas.microsoft.com/office/drawing/2014/main" xmlns="" id="{299FE599-77DA-4B4E-A301-C3EC9A56CF3B}"/>
              </a:ext>
            </a:extLst>
          </p:cNvPr>
          <p:cNvSpPr/>
          <p:nvPr/>
        </p:nvSpPr>
        <p:spPr>
          <a:xfrm>
            <a:off x="4833587" y="523220"/>
            <a:ext cx="1217000" cy="400110"/>
          </a:xfrm>
          <a:prstGeom prst="rect">
            <a:avLst/>
          </a:prstGeom>
        </p:spPr>
        <p:txBody>
          <a:bodyPr wrap="none">
            <a:spAutoFit/>
          </a:bodyPr>
          <a:lstStyle/>
          <a:p>
            <a:r>
              <a:rPr lang="zh-CN" altLang="en-US" sz="2000" b="1" dirty="0">
                <a:latin typeface="Arial" charset="0"/>
              </a:rPr>
              <a:t>提交更新</a:t>
            </a:r>
          </a:p>
        </p:txBody>
      </p:sp>
      <p:pic>
        <p:nvPicPr>
          <p:cNvPr id="6" name="图片 5">
            <a:extLst>
              <a:ext uri="{FF2B5EF4-FFF2-40B4-BE49-F238E27FC236}">
                <a16:creationId xmlns:a16="http://schemas.microsoft.com/office/drawing/2014/main" xmlns="" id="{B6C7101E-F4FA-4105-8B09-7BDEB7A10A70}"/>
              </a:ext>
            </a:extLst>
          </p:cNvPr>
          <p:cNvPicPr>
            <a:picLocks noChangeAspect="1"/>
          </p:cNvPicPr>
          <p:nvPr/>
        </p:nvPicPr>
        <p:blipFill>
          <a:blip r:embed="rId2"/>
          <a:stretch>
            <a:fillRect/>
          </a:stretch>
        </p:blipFill>
        <p:spPr>
          <a:xfrm>
            <a:off x="4087334" y="1873162"/>
            <a:ext cx="7390693" cy="4251361"/>
          </a:xfrm>
          <a:prstGeom prst="rect">
            <a:avLst/>
          </a:prstGeom>
        </p:spPr>
      </p:pic>
      <p:sp>
        <p:nvSpPr>
          <p:cNvPr id="7" name="矩形 6">
            <a:extLst>
              <a:ext uri="{FF2B5EF4-FFF2-40B4-BE49-F238E27FC236}">
                <a16:creationId xmlns:a16="http://schemas.microsoft.com/office/drawing/2014/main" xmlns="" id="{CCA7DE1E-4369-4BBB-991E-D25629841D3F}"/>
              </a:ext>
            </a:extLst>
          </p:cNvPr>
          <p:cNvSpPr/>
          <p:nvPr/>
        </p:nvSpPr>
        <p:spPr>
          <a:xfrm>
            <a:off x="132522" y="14576"/>
            <a:ext cx="5549030" cy="523220"/>
          </a:xfrm>
          <a:prstGeom prst="rect">
            <a:avLst/>
          </a:prstGeom>
        </p:spPr>
        <p:txBody>
          <a:bodyPr wrap="square">
            <a:spAutoFit/>
          </a:bodyPr>
          <a:lstStyle/>
          <a:p>
            <a:pPr eaLnBrk="0" hangingPunct="0"/>
            <a:r>
              <a:rPr lang="zh-CN" altLang="en-US" sz="2800" b="1" dirty="0">
                <a:solidFill>
                  <a:schemeClr val="accent1"/>
                </a:solidFill>
              </a:rPr>
              <a:t>版本管理工具</a:t>
            </a:r>
            <a:r>
              <a:rPr lang="en-US" altLang="zh-CN" sz="2800" b="1" dirty="0">
                <a:solidFill>
                  <a:schemeClr val="accent1"/>
                </a:solidFill>
              </a:rPr>
              <a:t>—GIT</a:t>
            </a:r>
          </a:p>
        </p:txBody>
      </p:sp>
    </p:spTree>
    <p:extLst>
      <p:ext uri="{BB962C8B-B14F-4D97-AF65-F5344CB8AC3E}">
        <p14:creationId xmlns:p14="http://schemas.microsoft.com/office/powerpoint/2010/main" val="37003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xmlns="" id="{B1444FA1-D66E-40D3-AF43-8B63340C4955}"/>
              </a:ext>
            </a:extLst>
          </p:cNvPr>
          <p:cNvSpPr/>
          <p:nvPr/>
        </p:nvSpPr>
        <p:spPr>
          <a:xfrm>
            <a:off x="224674" y="1072419"/>
            <a:ext cx="4519604" cy="923330"/>
          </a:xfrm>
          <a:prstGeom prst="rect">
            <a:avLst/>
          </a:prstGeom>
        </p:spPr>
        <p:txBody>
          <a:bodyPr wrap="square">
            <a:spAutoFit/>
          </a:bodyPr>
          <a:lstStyle/>
          <a:p>
            <a:r>
              <a:rPr lang="en-US" altLang="zh-CN" b="1" dirty="0">
                <a:solidFill>
                  <a:srgbClr val="525252"/>
                </a:solidFill>
                <a:latin typeface="PingFangSC"/>
              </a:rPr>
              <a:t>Git log</a:t>
            </a:r>
            <a:r>
              <a:rPr lang="zh-CN" altLang="en-US" b="1" dirty="0">
                <a:solidFill>
                  <a:srgbClr val="525252"/>
                </a:solidFill>
                <a:latin typeface="PingFangSC"/>
              </a:rPr>
              <a:t>：</a:t>
            </a:r>
            <a:r>
              <a:rPr lang="zh-CN" altLang="en-US" dirty="0">
                <a:latin typeface="微软雅黑" panose="020B0503020204020204" pitchFamily="34" charset="-122"/>
                <a:ea typeface="微软雅黑" panose="020B0503020204020204" pitchFamily="34" charset="-122"/>
              </a:rPr>
              <a:t>所有配置库上的文件经过修改提交会生成一个新版本，</a:t>
            </a:r>
            <a:r>
              <a:rPr lang="en-US" altLang="zh-CN" dirty="0">
                <a:latin typeface="微软雅黑" panose="020B0503020204020204" pitchFamily="34" charset="-122"/>
                <a:ea typeface="微软雅黑" panose="020B0503020204020204" pitchFamily="34" charset="-122"/>
              </a:rPr>
              <a:t>log</a:t>
            </a:r>
            <a:r>
              <a:rPr lang="zh-CN" altLang="en-US" dirty="0">
                <a:latin typeface="微软雅黑" panose="020B0503020204020204" pitchFamily="34" charset="-122"/>
                <a:ea typeface="微软雅黑" panose="020B0503020204020204" pitchFamily="34" charset="-122"/>
              </a:rPr>
              <a:t>就是记录配置库文件的修改历程</a:t>
            </a:r>
          </a:p>
        </p:txBody>
      </p:sp>
      <p:sp>
        <p:nvSpPr>
          <p:cNvPr id="7" name="矩形 6">
            <a:extLst>
              <a:ext uri="{FF2B5EF4-FFF2-40B4-BE49-F238E27FC236}">
                <a16:creationId xmlns:a16="http://schemas.microsoft.com/office/drawing/2014/main" xmlns="" id="{3CFD9432-DE89-4D8E-B49E-D02E5CFE9508}"/>
              </a:ext>
            </a:extLst>
          </p:cNvPr>
          <p:cNvSpPr/>
          <p:nvPr/>
        </p:nvSpPr>
        <p:spPr>
          <a:xfrm>
            <a:off x="365393" y="3955631"/>
            <a:ext cx="5501827" cy="646331"/>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版本回退：当配置库上的文本已经提交到中心仓库，</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但是又需要历史的某个版本信息，用到版本回退功能</a:t>
            </a:r>
          </a:p>
        </p:txBody>
      </p:sp>
      <p:pic>
        <p:nvPicPr>
          <p:cNvPr id="9" name="图片 8">
            <a:extLst>
              <a:ext uri="{FF2B5EF4-FFF2-40B4-BE49-F238E27FC236}">
                <a16:creationId xmlns:a16="http://schemas.microsoft.com/office/drawing/2014/main" xmlns="" id="{88BFD396-3DCF-4D0F-8160-461E180790DC}"/>
              </a:ext>
            </a:extLst>
          </p:cNvPr>
          <p:cNvPicPr>
            <a:picLocks noChangeAspect="1"/>
          </p:cNvPicPr>
          <p:nvPr/>
        </p:nvPicPr>
        <p:blipFill>
          <a:blip r:embed="rId2"/>
          <a:stretch>
            <a:fillRect/>
          </a:stretch>
        </p:blipFill>
        <p:spPr>
          <a:xfrm>
            <a:off x="5867220" y="3939832"/>
            <a:ext cx="3454634" cy="2770904"/>
          </a:xfrm>
          <a:prstGeom prst="rect">
            <a:avLst/>
          </a:prstGeom>
        </p:spPr>
      </p:pic>
      <p:pic>
        <p:nvPicPr>
          <p:cNvPr id="11" name="图片 10">
            <a:extLst>
              <a:ext uri="{FF2B5EF4-FFF2-40B4-BE49-F238E27FC236}">
                <a16:creationId xmlns:a16="http://schemas.microsoft.com/office/drawing/2014/main" xmlns="" id="{B0EC1023-7682-4FBE-9A46-9F4BFC81AEA9}"/>
              </a:ext>
            </a:extLst>
          </p:cNvPr>
          <p:cNvPicPr>
            <a:picLocks noChangeAspect="1"/>
          </p:cNvPicPr>
          <p:nvPr/>
        </p:nvPicPr>
        <p:blipFill>
          <a:blip r:embed="rId3"/>
          <a:stretch>
            <a:fillRect/>
          </a:stretch>
        </p:blipFill>
        <p:spPr>
          <a:xfrm>
            <a:off x="4744278" y="1072419"/>
            <a:ext cx="6095238" cy="2704762"/>
          </a:xfrm>
          <a:prstGeom prst="rect">
            <a:avLst/>
          </a:prstGeom>
        </p:spPr>
      </p:pic>
      <p:sp>
        <p:nvSpPr>
          <p:cNvPr id="2" name="矩形 1">
            <a:extLst>
              <a:ext uri="{FF2B5EF4-FFF2-40B4-BE49-F238E27FC236}">
                <a16:creationId xmlns:a16="http://schemas.microsoft.com/office/drawing/2014/main" xmlns="" id="{C8DE3DC0-8AC2-4E3D-B42A-FDE24A813F5C}"/>
              </a:ext>
            </a:extLst>
          </p:cNvPr>
          <p:cNvSpPr/>
          <p:nvPr/>
        </p:nvSpPr>
        <p:spPr>
          <a:xfrm>
            <a:off x="4509501" y="285761"/>
            <a:ext cx="1217000" cy="400110"/>
          </a:xfrm>
          <a:prstGeom prst="rect">
            <a:avLst/>
          </a:prstGeom>
        </p:spPr>
        <p:txBody>
          <a:bodyPr wrap="none">
            <a:spAutoFit/>
          </a:bodyPr>
          <a:lstStyle/>
          <a:p>
            <a:r>
              <a:rPr lang="zh-CN" altLang="en-US" sz="2000" b="1" dirty="0">
                <a:latin typeface="Arial" charset="0"/>
              </a:rPr>
              <a:t>日志回退</a:t>
            </a:r>
          </a:p>
        </p:txBody>
      </p:sp>
      <p:sp>
        <p:nvSpPr>
          <p:cNvPr id="10" name="矩形 9">
            <a:extLst>
              <a:ext uri="{FF2B5EF4-FFF2-40B4-BE49-F238E27FC236}">
                <a16:creationId xmlns:a16="http://schemas.microsoft.com/office/drawing/2014/main" xmlns="" id="{01D174A1-5A04-40A8-89EE-DA9598551D48}"/>
              </a:ext>
            </a:extLst>
          </p:cNvPr>
          <p:cNvSpPr/>
          <p:nvPr/>
        </p:nvSpPr>
        <p:spPr>
          <a:xfrm>
            <a:off x="132522" y="14576"/>
            <a:ext cx="5549030" cy="523220"/>
          </a:xfrm>
          <a:prstGeom prst="rect">
            <a:avLst/>
          </a:prstGeom>
        </p:spPr>
        <p:txBody>
          <a:bodyPr wrap="square">
            <a:spAutoFit/>
          </a:bodyPr>
          <a:lstStyle/>
          <a:p>
            <a:pPr eaLnBrk="0" hangingPunct="0"/>
            <a:r>
              <a:rPr lang="zh-CN" altLang="en-US" sz="2800" b="1" dirty="0">
                <a:solidFill>
                  <a:schemeClr val="accent1"/>
                </a:solidFill>
              </a:rPr>
              <a:t>版本管理工具</a:t>
            </a:r>
            <a:r>
              <a:rPr lang="en-US" altLang="zh-CN" sz="2800" b="1" dirty="0">
                <a:solidFill>
                  <a:schemeClr val="accent1"/>
                </a:solidFill>
              </a:rPr>
              <a:t>—GIT</a:t>
            </a:r>
          </a:p>
        </p:txBody>
      </p:sp>
    </p:spTree>
    <p:extLst>
      <p:ext uri="{BB962C8B-B14F-4D97-AF65-F5344CB8AC3E}">
        <p14:creationId xmlns:p14="http://schemas.microsoft.com/office/powerpoint/2010/main" val="237561002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3001</TotalTime>
  <Words>959</Words>
  <Application>Microsoft Office PowerPoint</Application>
  <PresentationFormat>宽屏</PresentationFormat>
  <Paragraphs>120</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PingFangSC</vt:lpstr>
      <vt:lpstr>Yuanti SC</vt:lpstr>
      <vt:lpstr>宋体</vt:lpstr>
      <vt:lpstr>Microsoft YaHei</vt:lpstr>
      <vt:lpstr>Microsoft YaHei</vt:lpstr>
      <vt:lpstr>Arial</vt:lpstr>
      <vt:lpstr>Calibri</vt:lpstr>
      <vt:lpstr>Calibri Light</vt:lpstr>
      <vt:lpstr>Georgia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球球 胡</cp:lastModifiedBy>
  <cp:revision>864</cp:revision>
  <dcterms:created xsi:type="dcterms:W3CDTF">2018-03-30T07:32:00Z</dcterms:created>
  <dcterms:modified xsi:type="dcterms:W3CDTF">2019-04-08T08:29:57Z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