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20" autoAdjust="0"/>
    <p:restoredTop sz="92955" autoAdjust="0"/>
  </p:normalViewPr>
  <p:slideViewPr>
    <p:cSldViewPr>
      <p:cViewPr varScale="1">
        <p:scale>
          <a:sx n="71" d="100"/>
          <a:sy n="71" d="100"/>
        </p:scale>
        <p:origin x="-2510" y="-8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3ABA-9B2F-4012-87AB-C34CD208AFB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49FF-6FE0-41B1-B588-2761A5AD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71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3ABA-9B2F-4012-87AB-C34CD208AFB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49FF-6FE0-41B1-B588-2761A5AD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06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3ABA-9B2F-4012-87AB-C34CD208AFB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49FF-6FE0-41B1-B588-2761A5AD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982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3ABA-9B2F-4012-87AB-C34CD208AFB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49FF-6FE0-41B1-B588-2761A5AD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837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3ABA-9B2F-4012-87AB-C34CD208AFB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49FF-6FE0-41B1-B588-2761A5AD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664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3ABA-9B2F-4012-87AB-C34CD208AFB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49FF-6FE0-41B1-B588-2761A5AD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022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3ABA-9B2F-4012-87AB-C34CD208AFB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49FF-6FE0-41B1-B588-2761A5AD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394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3ABA-9B2F-4012-87AB-C34CD208AFB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49FF-6FE0-41B1-B588-2761A5AD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6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3ABA-9B2F-4012-87AB-C34CD208AFB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49FF-6FE0-41B1-B588-2761A5AD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6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3ABA-9B2F-4012-87AB-C34CD208AFB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49FF-6FE0-41B1-B588-2761A5AD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771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83ABA-9B2F-4012-87AB-C34CD208AFB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E49FF-6FE0-41B1-B588-2761A5AD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870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983ABA-9B2F-4012-87AB-C34CD208AFBD}" type="datetimeFigureOut">
              <a:rPr lang="en-US" smtClean="0"/>
              <a:t>7/1/2014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3E49FF-6FE0-41B1-B588-2761A5AD19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98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ririvers.org/images/AutumnOliv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9"/>
          <a:stretch/>
        </p:blipFill>
        <p:spPr bwMode="auto">
          <a:xfrm>
            <a:off x="3649783" y="1137519"/>
            <a:ext cx="3139437" cy="209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http://keyserver.lucidcentral.org/weeds/data/03030800-0b07-490a-8d04-0605030c0f01/media/Images/Lonicera_japonica/lonicera%20japonica5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7037" y="7109528"/>
            <a:ext cx="3054245" cy="2034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www.carolinanature.com/trees/beth6395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120" y="938539"/>
            <a:ext cx="3333750" cy="2505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302807" y="0"/>
            <a:ext cx="6190221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err="1"/>
              <a:t>SCBI_ForesGEO</a:t>
            </a:r>
            <a:r>
              <a:rPr lang="en-US" sz="2300" b="1" dirty="0"/>
              <a:t> </a:t>
            </a:r>
            <a:r>
              <a:rPr lang="en-US" sz="2300" b="1" dirty="0" smtClean="0"/>
              <a:t>- WOODY PLANTS-Highly Invasive</a:t>
            </a:r>
            <a:endParaRPr lang="en-US" sz="23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3720664" y="402056"/>
            <a:ext cx="204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ELUM</a:t>
            </a:r>
            <a:r>
              <a:rPr lang="en-US" b="1" dirty="0" smtClean="0"/>
              <a:t>: </a:t>
            </a:r>
            <a:r>
              <a:rPr lang="en-US" dirty="0" err="1" smtClean="0"/>
              <a:t>Autum</a:t>
            </a:r>
            <a:r>
              <a:rPr lang="en-US" dirty="0" smtClean="0"/>
              <a:t> Olive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04112" y="3733800"/>
            <a:ext cx="1921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RUPH</a:t>
            </a:r>
            <a:r>
              <a:rPr lang="en-US" b="1" dirty="0" smtClean="0"/>
              <a:t>: </a:t>
            </a:r>
            <a:r>
              <a:rPr lang="en-US" dirty="0" smtClean="0"/>
              <a:t>Wine berry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3613376" y="3751521"/>
            <a:ext cx="23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ROMU</a:t>
            </a:r>
            <a:r>
              <a:rPr lang="en-US" b="1" dirty="0" smtClean="0"/>
              <a:t>: </a:t>
            </a:r>
            <a:r>
              <a:rPr lang="en-US" dirty="0" err="1" smtClean="0"/>
              <a:t>Multiflora</a:t>
            </a:r>
            <a:r>
              <a:rPr lang="en-US" dirty="0" smtClean="0"/>
              <a:t> rose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17834" y="431735"/>
            <a:ext cx="2567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BETH: </a:t>
            </a:r>
            <a:r>
              <a:rPr lang="en-US" dirty="0"/>
              <a:t>Japanese Barberry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57501" y="6762224"/>
            <a:ext cx="2888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LOJA: </a:t>
            </a:r>
            <a:r>
              <a:rPr lang="en-US" dirty="0"/>
              <a:t>Japanese honeysuckle</a:t>
            </a:r>
            <a:r>
              <a:rPr lang="en-US" b="1" dirty="0" smtClean="0"/>
              <a:t> 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4969260" y="3253471"/>
            <a:ext cx="1941814" cy="3231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1500" dirty="0" smtClean="0"/>
              <a:t>Leaves silvery </a:t>
            </a:r>
            <a:r>
              <a:rPr lang="en-US" sz="1500" dirty="0"/>
              <a:t>beneath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4120" y="975937"/>
            <a:ext cx="1657441" cy="3231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sz="1500" dirty="0" smtClean="0"/>
              <a:t>Dense, spiny shrub</a:t>
            </a:r>
            <a:endParaRPr lang="en-US" sz="1500" dirty="0"/>
          </a:p>
        </p:txBody>
      </p:sp>
      <p:sp>
        <p:nvSpPr>
          <p:cNvPr id="25" name="Rectangle 24"/>
          <p:cNvSpPr/>
          <p:nvPr/>
        </p:nvSpPr>
        <p:spPr>
          <a:xfrm>
            <a:off x="2094528" y="3022638"/>
            <a:ext cx="1409168" cy="5539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lvl="0"/>
            <a:r>
              <a:rPr lang="en-US" sz="1500" dirty="0" smtClean="0"/>
              <a:t>Round leaves</a:t>
            </a:r>
          </a:p>
          <a:p>
            <a:pPr lvl="0"/>
            <a:r>
              <a:rPr lang="en-US" sz="1500" dirty="0" smtClean="0"/>
              <a:t>Needle at base!</a:t>
            </a:r>
            <a:endParaRPr lang="en-US" sz="1500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 flipV="1">
            <a:off x="2302639" y="2514600"/>
            <a:ext cx="582949" cy="508038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767716" y="983913"/>
            <a:ext cx="972382" cy="3231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sz="1500" dirty="0" smtClean="0"/>
              <a:t>Small tree</a:t>
            </a:r>
            <a:endParaRPr lang="en-US" sz="1500" dirty="0"/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5398674" y="2694390"/>
            <a:ext cx="228600" cy="47222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43" name="Picture 19" descr="5238059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35"/>
          <a:stretch/>
        </p:blipFill>
        <p:spPr bwMode="auto">
          <a:xfrm>
            <a:off x="286801" y="7208721"/>
            <a:ext cx="2743200" cy="1935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" name="Rectangle 31"/>
          <p:cNvSpPr/>
          <p:nvPr/>
        </p:nvSpPr>
        <p:spPr>
          <a:xfrm>
            <a:off x="286801" y="7059865"/>
            <a:ext cx="1109535" cy="3231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sz="1500" dirty="0" smtClean="0"/>
              <a:t>Woody vine</a:t>
            </a:r>
            <a:endParaRPr lang="en-US" sz="1500" dirty="0"/>
          </a:p>
        </p:txBody>
      </p:sp>
      <p:sp>
        <p:nvSpPr>
          <p:cNvPr id="33" name="Rectangle 32"/>
          <p:cNvSpPr/>
          <p:nvPr/>
        </p:nvSpPr>
        <p:spPr>
          <a:xfrm>
            <a:off x="1961224" y="7383030"/>
            <a:ext cx="1421479" cy="3231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sz="1500" dirty="0" smtClean="0"/>
              <a:t>Opposite leaves</a:t>
            </a:r>
            <a:endParaRPr lang="en-US" sz="1500" dirty="0"/>
          </a:p>
        </p:txBody>
      </p:sp>
      <p:cxnSp>
        <p:nvCxnSpPr>
          <p:cNvPr id="34" name="Straight Arrow Connector 33"/>
          <p:cNvCxnSpPr/>
          <p:nvPr/>
        </p:nvCxnSpPr>
        <p:spPr>
          <a:xfrm flipH="1">
            <a:off x="1717079" y="7656235"/>
            <a:ext cx="797521" cy="52012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567807" y="7383030"/>
            <a:ext cx="372360" cy="74373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4468" y="670560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>
            <a:off x="0" y="431735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4" name="Picture 30" descr="http://luirig.altervista.org/cpm/albums/bot-009/normal_rubus-phoenicolasius11917.jpg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61"/>
          <a:stretch/>
        </p:blipFill>
        <p:spPr bwMode="auto">
          <a:xfrm rot="10800000">
            <a:off x="172362" y="4103132"/>
            <a:ext cx="3281690" cy="24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9" name="Straight Arrow Connector 48"/>
          <p:cNvCxnSpPr/>
          <p:nvPr/>
        </p:nvCxnSpPr>
        <p:spPr>
          <a:xfrm>
            <a:off x="485044" y="4742765"/>
            <a:ext cx="0" cy="96442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186659" y="4419600"/>
            <a:ext cx="911211" cy="3231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sz="1500" dirty="0" smtClean="0"/>
              <a:t>Red stem</a:t>
            </a:r>
            <a:endParaRPr lang="en-US" sz="1500" dirty="0"/>
          </a:p>
        </p:txBody>
      </p:sp>
      <p:pic>
        <p:nvPicPr>
          <p:cNvPr id="1056" name="Picture 32" descr="http://www.hiltonpond.org/images/RoseMultifloraLeaf02.jp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9783" y="4581182"/>
            <a:ext cx="3042368" cy="1740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TextBox 52"/>
          <p:cNvSpPr txBox="1"/>
          <p:nvPr/>
        </p:nvSpPr>
        <p:spPr>
          <a:xfrm>
            <a:off x="5348851" y="6122743"/>
            <a:ext cx="1562223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500" dirty="0" smtClean="0"/>
              <a:t>Annoying prickles</a:t>
            </a:r>
            <a:endParaRPr lang="en-US" sz="1500" dirty="0"/>
          </a:p>
        </p:txBody>
      </p:sp>
      <p:cxnSp>
        <p:nvCxnSpPr>
          <p:cNvPr id="54" name="Straight Arrow Connector 53"/>
          <p:cNvCxnSpPr/>
          <p:nvPr/>
        </p:nvCxnSpPr>
        <p:spPr>
          <a:xfrm flipH="1" flipV="1">
            <a:off x="3767716" y="6019801"/>
            <a:ext cx="1630958" cy="20588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>
            <a:off x="77758" y="3726084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3367371" y="4140671"/>
            <a:ext cx="1743426" cy="3231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sz="1500" dirty="0" smtClean="0"/>
              <a:t>Both slender </a:t>
            </a:r>
            <a:r>
              <a:rPr lang="en-US" sz="1500" dirty="0" smtClean="0"/>
              <a:t>shrubs</a:t>
            </a:r>
            <a:endParaRPr lang="en-US" sz="1500" dirty="0"/>
          </a:p>
        </p:txBody>
      </p:sp>
      <p:sp>
        <p:nvSpPr>
          <p:cNvPr id="35" name="Rectangle 34"/>
          <p:cNvSpPr/>
          <p:nvPr/>
        </p:nvSpPr>
        <p:spPr>
          <a:xfrm>
            <a:off x="4950024" y="6947945"/>
            <a:ext cx="1980286" cy="323165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pPr lvl="0"/>
            <a:r>
              <a:rPr lang="en-US" sz="1500" dirty="0"/>
              <a:t>3-5 cm between leaves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183589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3" descr="V:\SIGEO\Invasives\Wavyleaf basketgrass\Pictures WLBG_Quad_0630\Quad_0630b.JPG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96" t="3819" r="28184" b="41867"/>
          <a:stretch/>
        </p:blipFill>
        <p:spPr bwMode="auto">
          <a:xfrm>
            <a:off x="486842" y="5677086"/>
            <a:ext cx="2726220" cy="3162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/>
          <p:cNvSpPr txBox="1"/>
          <p:nvPr/>
        </p:nvSpPr>
        <p:spPr>
          <a:xfrm>
            <a:off x="458075" y="5282925"/>
            <a:ext cx="2839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OPHI</a:t>
            </a:r>
            <a:r>
              <a:rPr lang="en-US" b="1" dirty="0" smtClean="0"/>
              <a:t>: </a:t>
            </a:r>
            <a:r>
              <a:rPr lang="en-US" dirty="0" err="1" smtClean="0"/>
              <a:t>Wavyleaf</a:t>
            </a:r>
            <a:r>
              <a:rPr lang="en-US" dirty="0" smtClean="0"/>
              <a:t> basket grass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2375492" y="6257371"/>
            <a:ext cx="1099916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500" dirty="0" smtClean="0"/>
              <a:t>Hairy stems</a:t>
            </a:r>
            <a:endParaRPr lang="en-US" sz="15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1842445" y="6570685"/>
            <a:ext cx="685800" cy="102386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4770" y="5908627"/>
            <a:ext cx="1813189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500" dirty="0" smtClean="0"/>
              <a:t>Ripples across leaves</a:t>
            </a:r>
            <a:endParaRPr lang="en-US" sz="1500" dirty="0"/>
          </a:p>
        </p:txBody>
      </p:sp>
      <p:pic>
        <p:nvPicPr>
          <p:cNvPr id="36" name="Picture 35" descr="http://1.bp.blogspot.com/-Es2GIHsAEHo/UYA4mDqrCfI/AAAAAAAAA3c/n1upkGPR0Y8/s1600/garlic_mustard.jpeg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42" y="1204651"/>
            <a:ext cx="2684175" cy="343590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TextBox 36"/>
          <p:cNvSpPr txBox="1"/>
          <p:nvPr/>
        </p:nvSpPr>
        <p:spPr>
          <a:xfrm>
            <a:off x="687516" y="705654"/>
            <a:ext cx="21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ALPE</a:t>
            </a:r>
            <a:r>
              <a:rPr lang="en-US" b="1" dirty="0" smtClean="0"/>
              <a:t>: </a:t>
            </a:r>
            <a:r>
              <a:rPr lang="en-US" dirty="0" smtClean="0"/>
              <a:t>Garlic mustard</a:t>
            </a:r>
            <a:endParaRPr lang="en-US" dirty="0"/>
          </a:p>
        </p:txBody>
      </p:sp>
      <p:pic>
        <p:nvPicPr>
          <p:cNvPr id="39" name="Picture 4" descr="http://village14.com/files/2012/05/Garlic-mustard-seed-pods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952" y="2773670"/>
            <a:ext cx="1447747" cy="1931490"/>
          </a:xfrm>
          <a:prstGeom prst="rect">
            <a:avLst/>
          </a:prstGeom>
          <a:noFill/>
          <a:ln w="28575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" name="Straight Arrow Connector 41"/>
          <p:cNvCxnSpPr/>
          <p:nvPr/>
        </p:nvCxnSpPr>
        <p:spPr>
          <a:xfrm>
            <a:off x="2386125" y="2660022"/>
            <a:ext cx="3314" cy="56245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Picture 6" descr="http://www.turfgrass.ncsu.edu/images/Plants/Japanesestiltgrass/web/JapaneseStiltgrass_P1130914.jpg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56" t="36378" r="43205" b="6298"/>
          <a:stretch/>
        </p:blipFill>
        <p:spPr bwMode="auto">
          <a:xfrm>
            <a:off x="3830218" y="1304679"/>
            <a:ext cx="2459965" cy="3335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3727321" y="769567"/>
            <a:ext cx="254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MIVI</a:t>
            </a:r>
            <a:r>
              <a:rPr lang="en-US" b="1" dirty="0" smtClean="0"/>
              <a:t>: </a:t>
            </a:r>
            <a:r>
              <a:rPr lang="en-US" dirty="0" smtClean="0"/>
              <a:t>Japanese stilt grass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3946702" y="1356939"/>
            <a:ext cx="2357056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500" dirty="0" smtClean="0"/>
              <a:t>Elongated leaves, no ripples</a:t>
            </a:r>
            <a:endParaRPr lang="en-US" sz="1500" dirty="0"/>
          </a:p>
        </p:txBody>
      </p:sp>
      <p:sp>
        <p:nvSpPr>
          <p:cNvPr id="46" name="TextBox 45"/>
          <p:cNvSpPr txBox="1"/>
          <p:nvPr/>
        </p:nvSpPr>
        <p:spPr>
          <a:xfrm>
            <a:off x="5370811" y="4175702"/>
            <a:ext cx="1357295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500" dirty="0" smtClean="0">
                <a:solidFill>
                  <a:srgbClr val="FF0000"/>
                </a:solidFill>
              </a:rPr>
              <a:t>Everywhere!!!!</a:t>
            </a:r>
            <a:endParaRPr lang="en-US" sz="1500" dirty="0">
              <a:solidFill>
                <a:srgbClr val="FF0000"/>
              </a:solidFill>
            </a:endParaRPr>
          </a:p>
        </p:txBody>
      </p:sp>
      <p:cxnSp>
        <p:nvCxnSpPr>
          <p:cNvPr id="47" name="Straight Arrow Connector 46"/>
          <p:cNvCxnSpPr/>
          <p:nvPr/>
        </p:nvCxnSpPr>
        <p:spPr>
          <a:xfrm>
            <a:off x="4235707" y="1611599"/>
            <a:ext cx="206541" cy="6855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Picture 8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85" t="54631" r="51726" b="22848"/>
          <a:stretch/>
        </p:blipFill>
        <p:spPr bwMode="auto">
          <a:xfrm>
            <a:off x="3517190" y="5677086"/>
            <a:ext cx="2828641" cy="30750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9" name="TextBox 48"/>
          <p:cNvSpPr txBox="1"/>
          <p:nvPr/>
        </p:nvSpPr>
        <p:spPr>
          <a:xfrm>
            <a:off x="3852979" y="5246265"/>
            <a:ext cx="2157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 smtClean="0"/>
              <a:t>POPE</a:t>
            </a:r>
            <a:r>
              <a:rPr lang="en-US" b="1" dirty="0" smtClean="0"/>
              <a:t>: </a:t>
            </a:r>
            <a:r>
              <a:rPr lang="en-US" dirty="0" smtClean="0"/>
              <a:t>Mile-a-minute</a:t>
            </a:r>
            <a:endParaRPr lang="en-US" dirty="0"/>
          </a:p>
        </p:txBody>
      </p:sp>
      <p:sp>
        <p:nvSpPr>
          <p:cNvPr id="50" name="TextBox 49"/>
          <p:cNvSpPr txBox="1"/>
          <p:nvPr/>
        </p:nvSpPr>
        <p:spPr>
          <a:xfrm>
            <a:off x="5144059" y="5910007"/>
            <a:ext cx="1493358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500" dirty="0" smtClean="0"/>
              <a:t>Triangular leaves</a:t>
            </a:r>
            <a:endParaRPr lang="en-US" sz="1500" dirty="0"/>
          </a:p>
        </p:txBody>
      </p:sp>
      <p:cxnSp>
        <p:nvCxnSpPr>
          <p:cNvPr id="51" name="Straight Arrow Connector 50"/>
          <p:cNvCxnSpPr/>
          <p:nvPr/>
        </p:nvCxnSpPr>
        <p:spPr>
          <a:xfrm flipH="1">
            <a:off x="4907670" y="6271213"/>
            <a:ext cx="782075" cy="65210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001420" y="7589834"/>
            <a:ext cx="1562223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500" dirty="0" smtClean="0"/>
              <a:t>Annoying prickles</a:t>
            </a:r>
            <a:endParaRPr lang="en-US" sz="1500" dirty="0"/>
          </a:p>
        </p:txBody>
      </p:sp>
      <p:cxnSp>
        <p:nvCxnSpPr>
          <p:cNvPr id="53" name="Straight Arrow Connector 52"/>
          <p:cNvCxnSpPr/>
          <p:nvPr/>
        </p:nvCxnSpPr>
        <p:spPr>
          <a:xfrm flipH="1">
            <a:off x="5185696" y="7912999"/>
            <a:ext cx="504049" cy="35734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2405" y="218236"/>
            <a:ext cx="6855595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b="1" dirty="0" err="1" smtClean="0"/>
              <a:t>SCBI_ForesGEO</a:t>
            </a:r>
            <a:r>
              <a:rPr lang="en-US" sz="2300" b="1" dirty="0" smtClean="0"/>
              <a:t> - HERBACEOUS PLANTS-Highly Invasive</a:t>
            </a:r>
            <a:endParaRPr lang="en-US" sz="2300" b="1" dirty="0"/>
          </a:p>
        </p:txBody>
      </p:sp>
      <p:sp>
        <p:nvSpPr>
          <p:cNvPr id="55" name="TextBox 54"/>
          <p:cNvSpPr txBox="1"/>
          <p:nvPr/>
        </p:nvSpPr>
        <p:spPr>
          <a:xfrm>
            <a:off x="1523910" y="2413801"/>
            <a:ext cx="2187971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500" dirty="0" smtClean="0"/>
              <a:t>Seed pods on top of plant</a:t>
            </a:r>
            <a:endParaRPr lang="en-US" sz="1500" dirty="0"/>
          </a:p>
        </p:txBody>
      </p:sp>
      <p:sp>
        <p:nvSpPr>
          <p:cNvPr id="56" name="TextBox 55"/>
          <p:cNvSpPr txBox="1"/>
          <p:nvPr/>
        </p:nvSpPr>
        <p:spPr>
          <a:xfrm>
            <a:off x="519970" y="1304679"/>
            <a:ext cx="1414746" cy="3231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500" dirty="0" smtClean="0"/>
              <a:t>Rounded leaves</a:t>
            </a:r>
            <a:endParaRPr lang="en-US" sz="1500" dirty="0"/>
          </a:p>
        </p:txBody>
      </p:sp>
      <p:cxnSp>
        <p:nvCxnSpPr>
          <p:cNvPr id="57" name="Straight Arrow Connector 56"/>
          <p:cNvCxnSpPr/>
          <p:nvPr/>
        </p:nvCxnSpPr>
        <p:spPr>
          <a:xfrm>
            <a:off x="858758" y="1618263"/>
            <a:ext cx="165516" cy="1604216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1523910" y="6257371"/>
            <a:ext cx="67906" cy="33989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405" y="4953000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8190" y="697551"/>
            <a:ext cx="685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216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</TotalTime>
  <Words>101</Words>
  <Application>Microsoft Office PowerPoint</Application>
  <PresentationFormat>On-screen Show (4:3)</PresentationFormat>
  <Paragraphs>30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Company>Smithsonian Institution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Gonzalez, Erika B.</dc:creator>
  <cp:lastModifiedBy>Gonzalez, Erika B.</cp:lastModifiedBy>
  <cp:revision>17</cp:revision>
  <dcterms:created xsi:type="dcterms:W3CDTF">2014-06-30T23:32:29Z</dcterms:created>
  <dcterms:modified xsi:type="dcterms:W3CDTF">2014-07-01T23:52:53Z</dcterms:modified>
</cp:coreProperties>
</file>