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29732b267a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29732b267a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9732b267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9732b267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29732b267a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29732b267a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9732b267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9732b267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9732b267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9732b267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29732b267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29732b267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9732b267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29732b267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29732b267a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29732b267a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29732b267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29732b267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zh-CN"/>
              <a:t>LabellingTool使用说明</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Support</a:t>
            </a:r>
            <a:endParaRPr/>
          </a:p>
        </p:txBody>
      </p:sp>
      <p:sp>
        <p:nvSpPr>
          <p:cNvPr id="129" name="Google Shape;129;p22"/>
          <p:cNvSpPr txBox="1"/>
          <p:nvPr/>
        </p:nvSpPr>
        <p:spPr>
          <a:xfrm>
            <a:off x="311700" y="1126175"/>
            <a:ext cx="82575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800">
                <a:solidFill>
                  <a:schemeClr val="dk2"/>
                </a:solidFill>
              </a:rPr>
              <a:t>所有功能在Help——&gt;About中有详细的说明</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zh-CN" sz="1800">
                <a:solidFill>
                  <a:schemeClr val="dk2"/>
                </a:solidFill>
              </a:rPr>
              <a:t>Config生成器功能一般由管理者使用，About中已有详细说明，因此不再赘述</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zh-CN" sz="1800">
                <a:solidFill>
                  <a:schemeClr val="dk2"/>
                </a:solidFill>
              </a:rPr>
              <a:t>潜在问题：</a:t>
            </a:r>
            <a:endParaRPr sz="1800">
              <a:solidFill>
                <a:schemeClr val="dk2"/>
              </a:solidFill>
            </a:endParaRPr>
          </a:p>
          <a:p>
            <a:pPr indent="-342900" lvl="0" marL="457200" rtl="0" algn="l">
              <a:spcBef>
                <a:spcPts val="0"/>
              </a:spcBef>
              <a:spcAft>
                <a:spcPts val="0"/>
              </a:spcAft>
              <a:buClr>
                <a:schemeClr val="dk2"/>
              </a:buClr>
              <a:buSzPts val="1800"/>
              <a:buChar char="●"/>
            </a:pPr>
            <a:r>
              <a:rPr lang="zh-CN" sz="1800">
                <a:solidFill>
                  <a:schemeClr val="dk2"/>
                </a:solidFill>
              </a:rPr>
              <a:t>多次导入config时会出现bug，如需要再次导入请关闭软件之后重新开启</a:t>
            </a:r>
            <a:endParaRPr sz="1800">
              <a:solidFill>
                <a:schemeClr val="dk2"/>
              </a:solidFill>
            </a:endParaRPr>
          </a:p>
          <a:p>
            <a:pPr indent="-342900" lvl="0" marL="457200" rtl="0" algn="l">
              <a:spcBef>
                <a:spcPts val="0"/>
              </a:spcBef>
              <a:spcAft>
                <a:spcPts val="0"/>
              </a:spcAft>
              <a:buClr>
                <a:schemeClr val="dk2"/>
              </a:buClr>
              <a:buSzPts val="1800"/>
              <a:buChar char="●"/>
            </a:pPr>
            <a:r>
              <a:rPr lang="zh-CN" sz="1800">
                <a:solidFill>
                  <a:schemeClr val="dk2"/>
                </a:solidFill>
              </a:rPr>
              <a:t>卡顿闪退有极小概率发生，请不要频繁调整视窗大小，如出现卡顿闪退可以记下当前标注进度，随后重新开启</a:t>
            </a:r>
            <a:endParaRPr sz="1800">
              <a:solidFill>
                <a:schemeClr val="dk2"/>
              </a:solidFill>
            </a:endParaRPr>
          </a:p>
          <a:p>
            <a:pPr indent="-342900" lvl="0" marL="457200" rtl="0" algn="l">
              <a:spcBef>
                <a:spcPts val="0"/>
              </a:spcBef>
              <a:spcAft>
                <a:spcPts val="0"/>
              </a:spcAft>
              <a:buClr>
                <a:schemeClr val="dk2"/>
              </a:buClr>
              <a:buSzPts val="1800"/>
              <a:buChar char="●"/>
            </a:pPr>
            <a:r>
              <a:rPr lang="zh-CN" sz="1800">
                <a:solidFill>
                  <a:schemeClr val="dk2"/>
                </a:solidFill>
              </a:rPr>
              <a:t>初次导入的JSON文件的预标注点顺序是随机的，所以对于AI预测点，点击Delete可能不会按顺序</a:t>
            </a:r>
            <a:r>
              <a:rPr lang="zh-CN" sz="1800">
                <a:solidFill>
                  <a:schemeClr val="dk2"/>
                </a:solidFill>
              </a:rPr>
              <a:t>删除</a:t>
            </a:r>
            <a:r>
              <a:rPr lang="zh-CN" sz="1800">
                <a:solidFill>
                  <a:schemeClr val="dk2"/>
                </a:solidFill>
              </a:rPr>
              <a:t>用户想要删除的具体点，但是用户新标的点是按顺序排列的，Delete可以正常使用</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zh-CN" sz="1800">
                <a:solidFill>
                  <a:schemeClr val="dk2"/>
                </a:solidFill>
              </a:rPr>
              <a:t>如有任何其他问题请联系开发者</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214425" y="286975"/>
            <a:ext cx="3387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导入文件</a:t>
            </a:r>
            <a:endParaRPr/>
          </a:p>
          <a:p>
            <a:pPr indent="0" lvl="0" marL="0" rtl="0" algn="l">
              <a:spcBef>
                <a:spcPts val="0"/>
              </a:spcBef>
              <a:spcAft>
                <a:spcPts val="0"/>
              </a:spcAft>
              <a:buNone/>
            </a:pPr>
            <a:r>
              <a:t/>
            </a:r>
            <a:endParaRPr/>
          </a:p>
        </p:txBody>
      </p:sp>
      <p:pic>
        <p:nvPicPr>
          <p:cNvPr id="61" name="Google Shape;61;p14"/>
          <p:cNvPicPr preferRelativeResize="0"/>
          <p:nvPr/>
        </p:nvPicPr>
        <p:blipFill>
          <a:blip r:embed="rId3">
            <a:alphaModFix/>
          </a:blip>
          <a:stretch>
            <a:fillRect/>
          </a:stretch>
        </p:blipFill>
        <p:spPr>
          <a:xfrm>
            <a:off x="3638550" y="471025"/>
            <a:ext cx="3617786" cy="1979200"/>
          </a:xfrm>
          <a:prstGeom prst="rect">
            <a:avLst/>
          </a:prstGeom>
          <a:noFill/>
          <a:ln>
            <a:noFill/>
          </a:ln>
        </p:spPr>
      </p:pic>
      <p:pic>
        <p:nvPicPr>
          <p:cNvPr id="62" name="Google Shape;62;p14"/>
          <p:cNvPicPr preferRelativeResize="0"/>
          <p:nvPr/>
        </p:nvPicPr>
        <p:blipFill>
          <a:blip r:embed="rId4">
            <a:alphaModFix/>
          </a:blip>
          <a:stretch>
            <a:fillRect/>
          </a:stretch>
        </p:blipFill>
        <p:spPr>
          <a:xfrm>
            <a:off x="491625" y="1387884"/>
            <a:ext cx="1666875" cy="1133475"/>
          </a:xfrm>
          <a:prstGeom prst="rect">
            <a:avLst/>
          </a:prstGeom>
          <a:noFill/>
          <a:ln>
            <a:noFill/>
          </a:ln>
        </p:spPr>
      </p:pic>
      <p:sp>
        <p:nvSpPr>
          <p:cNvPr id="63" name="Google Shape;63;p14"/>
          <p:cNvSpPr txBox="1"/>
          <p:nvPr/>
        </p:nvSpPr>
        <p:spPr>
          <a:xfrm>
            <a:off x="251400" y="878375"/>
            <a:ext cx="3387300" cy="36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dk2"/>
                </a:solidFill>
              </a:rPr>
              <a:t>打开位置：左上角Settings——&gt;Load Settings</a:t>
            </a:r>
            <a:endParaRPr sz="1200">
              <a:solidFill>
                <a:schemeClr val="dk2"/>
              </a:solidFill>
            </a:endParaRPr>
          </a:p>
        </p:txBody>
      </p:sp>
      <p:cxnSp>
        <p:nvCxnSpPr>
          <p:cNvPr id="64" name="Google Shape;64;p14"/>
          <p:cNvCxnSpPr>
            <a:stCxn id="62" idx="3"/>
            <a:endCxn id="61" idx="1"/>
          </p:cNvCxnSpPr>
          <p:nvPr/>
        </p:nvCxnSpPr>
        <p:spPr>
          <a:xfrm flipH="1" rot="10800000">
            <a:off x="2158500" y="1460522"/>
            <a:ext cx="1480200" cy="494100"/>
          </a:xfrm>
          <a:prstGeom prst="straightConnector1">
            <a:avLst/>
          </a:prstGeom>
          <a:noFill/>
          <a:ln cap="flat" cmpd="sng" w="9525">
            <a:solidFill>
              <a:schemeClr val="dk2"/>
            </a:solidFill>
            <a:prstDash val="solid"/>
            <a:round/>
            <a:headEnd len="med" w="med" type="none"/>
            <a:tailEnd len="med" w="med" type="triangle"/>
          </a:ln>
        </p:spPr>
      </p:cxnSp>
      <p:sp>
        <p:nvSpPr>
          <p:cNvPr id="65" name="Google Shape;65;p14"/>
          <p:cNvSpPr txBox="1"/>
          <p:nvPr/>
        </p:nvSpPr>
        <p:spPr>
          <a:xfrm>
            <a:off x="3933425" y="89350"/>
            <a:ext cx="3437700" cy="43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dk2"/>
                </a:solidFill>
              </a:rPr>
              <a:t>选择Config文件、图片文件夹、标注文件夹</a:t>
            </a:r>
            <a:endParaRPr sz="1200">
              <a:solidFill>
                <a:schemeClr val="dk2"/>
              </a:solidFill>
            </a:endParaRPr>
          </a:p>
        </p:txBody>
      </p:sp>
      <p:cxnSp>
        <p:nvCxnSpPr>
          <p:cNvPr id="66" name="Google Shape;66;p14"/>
          <p:cNvCxnSpPr>
            <a:stCxn id="61" idx="2"/>
            <a:endCxn id="67" idx="0"/>
          </p:cNvCxnSpPr>
          <p:nvPr/>
        </p:nvCxnSpPr>
        <p:spPr>
          <a:xfrm flipH="1">
            <a:off x="2763043" y="2450225"/>
            <a:ext cx="2684400" cy="220200"/>
          </a:xfrm>
          <a:prstGeom prst="straightConnector1">
            <a:avLst/>
          </a:prstGeom>
          <a:noFill/>
          <a:ln cap="flat" cmpd="sng" w="9525">
            <a:solidFill>
              <a:schemeClr val="dk2"/>
            </a:solidFill>
            <a:prstDash val="solid"/>
            <a:round/>
            <a:headEnd len="med" w="med" type="none"/>
            <a:tailEnd len="med" w="med" type="triangle"/>
          </a:ln>
        </p:spPr>
      </p:cxnSp>
      <p:pic>
        <p:nvPicPr>
          <p:cNvPr id="67" name="Google Shape;67;p14"/>
          <p:cNvPicPr preferRelativeResize="0"/>
          <p:nvPr/>
        </p:nvPicPr>
        <p:blipFill>
          <a:blip r:embed="rId5">
            <a:alphaModFix/>
          </a:blip>
          <a:stretch>
            <a:fillRect/>
          </a:stretch>
        </p:blipFill>
        <p:spPr>
          <a:xfrm>
            <a:off x="954236" y="2670550"/>
            <a:ext cx="3617776" cy="1979194"/>
          </a:xfrm>
          <a:prstGeom prst="rect">
            <a:avLst/>
          </a:prstGeom>
          <a:noFill/>
          <a:ln>
            <a:noFill/>
          </a:ln>
        </p:spPr>
      </p:pic>
      <p:cxnSp>
        <p:nvCxnSpPr>
          <p:cNvPr id="68" name="Google Shape;68;p14"/>
          <p:cNvCxnSpPr>
            <a:stCxn id="61" idx="2"/>
            <a:endCxn id="69" idx="0"/>
          </p:cNvCxnSpPr>
          <p:nvPr/>
        </p:nvCxnSpPr>
        <p:spPr>
          <a:xfrm>
            <a:off x="5447443" y="2450225"/>
            <a:ext cx="1119300" cy="220200"/>
          </a:xfrm>
          <a:prstGeom prst="straightConnector1">
            <a:avLst/>
          </a:prstGeom>
          <a:noFill/>
          <a:ln cap="flat" cmpd="sng" w="9525">
            <a:solidFill>
              <a:schemeClr val="dk2"/>
            </a:solidFill>
            <a:prstDash val="solid"/>
            <a:round/>
            <a:headEnd len="med" w="med" type="none"/>
            <a:tailEnd len="med" w="med" type="triangle"/>
          </a:ln>
        </p:spPr>
      </p:cxnSp>
      <p:sp>
        <p:nvSpPr>
          <p:cNvPr id="70" name="Google Shape;70;p14"/>
          <p:cNvSpPr txBox="1"/>
          <p:nvPr/>
        </p:nvSpPr>
        <p:spPr>
          <a:xfrm>
            <a:off x="844500" y="4649750"/>
            <a:ext cx="3339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CN" sz="1200">
                <a:solidFill>
                  <a:schemeClr val="dk2"/>
                </a:solidFill>
              </a:rPr>
              <a:t>默认情况下，有预先标注的文件</a:t>
            </a:r>
            <a:endParaRPr sz="1200">
              <a:solidFill>
                <a:schemeClr val="dk2"/>
              </a:solidFill>
            </a:endParaRPr>
          </a:p>
        </p:txBody>
      </p:sp>
      <p:sp>
        <p:nvSpPr>
          <p:cNvPr id="71" name="Google Shape;71;p14"/>
          <p:cNvSpPr txBox="1"/>
          <p:nvPr/>
        </p:nvSpPr>
        <p:spPr>
          <a:xfrm>
            <a:off x="4813250" y="4649850"/>
            <a:ext cx="36177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zh-CN" sz="1200">
                <a:solidFill>
                  <a:schemeClr val="dk2"/>
                </a:solidFill>
              </a:rPr>
              <a:t>如果要从头开始标注，可以选择Start new labeling，并选择一个文件夹保存生成的标注文件</a:t>
            </a:r>
            <a:endParaRPr sz="1200">
              <a:solidFill>
                <a:schemeClr val="dk2"/>
              </a:solidFill>
            </a:endParaRPr>
          </a:p>
        </p:txBody>
      </p:sp>
      <p:pic>
        <p:nvPicPr>
          <p:cNvPr id="72" name="Google Shape;72;p14"/>
          <p:cNvPicPr preferRelativeResize="0"/>
          <p:nvPr/>
        </p:nvPicPr>
        <p:blipFill>
          <a:blip r:embed="rId6">
            <a:alphaModFix/>
          </a:blip>
          <a:stretch>
            <a:fillRect/>
          </a:stretch>
        </p:blipFill>
        <p:spPr>
          <a:xfrm>
            <a:off x="4771250" y="2670537"/>
            <a:ext cx="3617776" cy="197921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zh-CN"/>
              <a:t>匹配文件</a:t>
            </a:r>
            <a:endParaRPr/>
          </a:p>
          <a:p>
            <a:pPr indent="0" lvl="0" marL="0" rtl="0" algn="l">
              <a:spcBef>
                <a:spcPts val="0"/>
              </a:spcBef>
              <a:spcAft>
                <a:spcPts val="0"/>
              </a:spcAft>
              <a:buNone/>
            </a:pPr>
            <a:r>
              <a:t/>
            </a:r>
            <a:endParaRPr/>
          </a:p>
        </p:txBody>
      </p:sp>
      <p:sp>
        <p:nvSpPr>
          <p:cNvPr id="78" name="Google Shape;78;p15"/>
          <p:cNvSpPr txBox="1"/>
          <p:nvPr>
            <p:ph idx="1" type="body"/>
          </p:nvPr>
        </p:nvSpPr>
        <p:spPr>
          <a:xfrm>
            <a:off x="311700" y="1152475"/>
            <a:ext cx="3141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zh-CN" sz="1200"/>
              <a:t>当Config文件、图片文件夹、标注文件夹的地址都确认无误之后可以点击Match Files按钮，进行匹配文件，成功匹配的文件会显示在下方的日志栏。</a:t>
            </a:r>
            <a:endParaRPr sz="1200"/>
          </a:p>
          <a:p>
            <a:pPr indent="0" lvl="0" marL="0" rtl="0" algn="l">
              <a:spcBef>
                <a:spcPts val="1200"/>
              </a:spcBef>
              <a:spcAft>
                <a:spcPts val="0"/>
              </a:spcAft>
              <a:buNone/>
            </a:pPr>
            <a:r>
              <a:rPr lang="zh-CN" sz="1200"/>
              <a:t>如果选择的是从头开始标注，软件会在选定的保存标注文件的文件夹中为每张图片生成一个同名的JSON文件，之后会自动匹配。</a:t>
            </a:r>
            <a:endParaRPr sz="1200"/>
          </a:p>
          <a:p>
            <a:pPr indent="0" lvl="0" marL="0" rtl="0" algn="l">
              <a:spcBef>
                <a:spcPts val="1200"/>
              </a:spcBef>
              <a:spcAft>
                <a:spcPts val="0"/>
              </a:spcAft>
              <a:buNone/>
            </a:pPr>
            <a:r>
              <a:rPr lang="zh-CN" sz="1200"/>
              <a:t>请注意！文件匹配需要图片文件名和标注文件名</a:t>
            </a:r>
            <a:r>
              <a:rPr b="1" lang="zh-CN" sz="1200">
                <a:solidFill>
                  <a:srgbClr val="CC4125"/>
                </a:solidFill>
              </a:rPr>
              <a:t>完全一致</a:t>
            </a:r>
            <a:r>
              <a:rPr lang="zh-CN" sz="1200"/>
              <a:t>，所以请在标注前务必确认文件名的形式，如果是从头标注就不需要考虑这个潜在的问题。</a:t>
            </a:r>
            <a:endParaRPr sz="1200"/>
          </a:p>
          <a:p>
            <a:pPr indent="0" lvl="0" marL="0" rtl="0" algn="l">
              <a:spcBef>
                <a:spcPts val="1200"/>
              </a:spcBef>
              <a:spcAft>
                <a:spcPts val="1200"/>
              </a:spcAft>
              <a:buNone/>
            </a:pPr>
            <a:r>
              <a:rPr lang="zh-CN" sz="1200"/>
              <a:t>正确匹配的结果如右图所示，当前的标注图片、流程进度都正常显示</a:t>
            </a:r>
            <a:endParaRPr sz="1200"/>
          </a:p>
        </p:txBody>
      </p:sp>
      <p:pic>
        <p:nvPicPr>
          <p:cNvPr id="79" name="Google Shape;79;p15"/>
          <p:cNvPicPr preferRelativeResize="0"/>
          <p:nvPr/>
        </p:nvPicPr>
        <p:blipFill>
          <a:blip r:embed="rId3">
            <a:alphaModFix/>
          </a:blip>
          <a:stretch>
            <a:fillRect/>
          </a:stretch>
        </p:blipFill>
        <p:spPr>
          <a:xfrm>
            <a:off x="3652775" y="703150"/>
            <a:ext cx="5056695"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133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标注</a:t>
            </a:r>
            <a:endParaRPr/>
          </a:p>
        </p:txBody>
      </p:sp>
      <p:sp>
        <p:nvSpPr>
          <p:cNvPr id="85" name="Google Shape;85;p16"/>
          <p:cNvSpPr txBox="1"/>
          <p:nvPr>
            <p:ph idx="1" type="body"/>
          </p:nvPr>
        </p:nvSpPr>
        <p:spPr>
          <a:xfrm>
            <a:off x="203425" y="639738"/>
            <a:ext cx="6031200" cy="42837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zh-CN" sz="1200"/>
              <a:t>图片控制</a:t>
            </a:r>
            <a:endParaRPr b="1" sz="1200"/>
          </a:p>
          <a:p>
            <a:pPr indent="-304800" lvl="0" marL="457200" rtl="0" algn="l">
              <a:spcBef>
                <a:spcPts val="1200"/>
              </a:spcBef>
              <a:spcAft>
                <a:spcPts val="0"/>
              </a:spcAft>
              <a:buSzPts val="1200"/>
              <a:buChar char="●"/>
            </a:pPr>
            <a:r>
              <a:rPr lang="zh-CN" sz="1200"/>
              <a:t>视窗大小可以通过拖动界面边界控制</a:t>
            </a:r>
            <a:endParaRPr sz="1200"/>
          </a:p>
          <a:p>
            <a:pPr indent="-304800" lvl="0" marL="457200" rtl="0" algn="l">
              <a:spcBef>
                <a:spcPts val="0"/>
              </a:spcBef>
              <a:spcAft>
                <a:spcPts val="0"/>
              </a:spcAft>
              <a:buSzPts val="1200"/>
              <a:buChar char="●"/>
            </a:pPr>
            <a:r>
              <a:rPr lang="zh-CN" sz="1200"/>
              <a:t>滚动鼠标中键可以控制缩放尺寸</a:t>
            </a:r>
            <a:endParaRPr sz="1200"/>
          </a:p>
          <a:p>
            <a:pPr indent="-304800" lvl="0" marL="457200" rtl="0" algn="l">
              <a:spcBef>
                <a:spcPts val="0"/>
              </a:spcBef>
              <a:spcAft>
                <a:spcPts val="0"/>
              </a:spcAft>
              <a:buSzPts val="1200"/>
              <a:buChar char="●"/>
            </a:pPr>
            <a:r>
              <a:rPr lang="zh-CN" sz="1200"/>
              <a:t>按住鼠标中间并拖动可以控制图像在视窗上显示部分</a:t>
            </a:r>
            <a:endParaRPr sz="1200"/>
          </a:p>
          <a:p>
            <a:pPr indent="-304800" lvl="0" marL="457200" rtl="0" algn="l">
              <a:spcBef>
                <a:spcPts val="0"/>
              </a:spcBef>
              <a:spcAft>
                <a:spcPts val="0"/>
              </a:spcAft>
              <a:buSzPts val="1200"/>
              <a:buChar char="●"/>
            </a:pPr>
            <a:r>
              <a:rPr lang="zh-CN" sz="1200"/>
              <a:t>单击鼠标右键可以使图片缩放和位置回到初始设定</a:t>
            </a:r>
            <a:endParaRPr sz="1200"/>
          </a:p>
          <a:p>
            <a:pPr indent="0" lvl="0" marL="0" rtl="0" algn="l">
              <a:spcBef>
                <a:spcPts val="1200"/>
              </a:spcBef>
              <a:spcAft>
                <a:spcPts val="0"/>
              </a:spcAft>
              <a:buNone/>
            </a:pPr>
            <a:r>
              <a:rPr b="1" lang="zh-CN" sz="1200"/>
              <a:t>标注</a:t>
            </a:r>
            <a:endParaRPr b="1" sz="1200"/>
          </a:p>
          <a:p>
            <a:pPr indent="-304800" lvl="0" marL="457200" rtl="0" algn="l">
              <a:spcBef>
                <a:spcPts val="1200"/>
              </a:spcBef>
              <a:spcAft>
                <a:spcPts val="0"/>
              </a:spcAft>
              <a:buSzPts val="1200"/>
              <a:buChar char="●"/>
            </a:pPr>
            <a:r>
              <a:rPr lang="zh-CN" sz="1200"/>
              <a:t>单机鼠标左键可以在鼠标光标位置新增一个当前选中的类别的标注点</a:t>
            </a:r>
            <a:endParaRPr sz="1200"/>
          </a:p>
          <a:p>
            <a:pPr indent="-304800" lvl="0" marL="457200" rtl="0" algn="l">
              <a:spcBef>
                <a:spcPts val="0"/>
              </a:spcBef>
              <a:spcAft>
                <a:spcPts val="0"/>
              </a:spcAft>
              <a:buSzPts val="1200"/>
              <a:buChar char="●"/>
            </a:pPr>
            <a:r>
              <a:rPr lang="zh-CN" sz="1200"/>
              <a:t>光标放于已有的标注点上方，并由十字变成小手之后按住鼠标左键并拖动可以调整已有的标注点位置</a:t>
            </a:r>
            <a:endParaRPr sz="1200"/>
          </a:p>
          <a:p>
            <a:pPr indent="-304800" lvl="0" marL="457200" rtl="0" algn="l">
              <a:spcBef>
                <a:spcPts val="0"/>
              </a:spcBef>
              <a:spcAft>
                <a:spcPts val="0"/>
              </a:spcAft>
              <a:buSzPts val="1200"/>
              <a:buChar char="●"/>
            </a:pPr>
            <a:r>
              <a:rPr lang="zh-CN" sz="1200"/>
              <a:t>当前选中的标注点类别显示在界面左侧上部分，可以使用鼠标左键点击切换</a:t>
            </a:r>
            <a:endParaRPr sz="1200"/>
          </a:p>
          <a:p>
            <a:pPr indent="-304800" lvl="0" marL="457200" rtl="0" algn="l">
              <a:spcBef>
                <a:spcPts val="0"/>
              </a:spcBef>
              <a:spcAft>
                <a:spcPts val="0"/>
              </a:spcAft>
              <a:buSzPts val="1200"/>
              <a:buChar char="●"/>
            </a:pPr>
            <a:r>
              <a:rPr lang="zh-CN" sz="1200"/>
              <a:t>标注可见性由左侧的眼睛图标控制，上方“Show/Hide ALL”按钮可以控制所有标注类别的可见性</a:t>
            </a:r>
            <a:endParaRPr sz="1200"/>
          </a:p>
          <a:p>
            <a:pPr indent="-304800" lvl="0" marL="457200" rtl="0" algn="l">
              <a:spcBef>
                <a:spcPts val="0"/>
              </a:spcBef>
              <a:spcAft>
                <a:spcPts val="0"/>
              </a:spcAft>
              <a:buSzPts val="1200"/>
              <a:buChar char="●"/>
            </a:pPr>
            <a:r>
              <a:rPr lang="zh-CN" sz="1200"/>
              <a:t>切换图片可以点击“Previous”或“Next”按钮</a:t>
            </a:r>
            <a:endParaRPr sz="1200"/>
          </a:p>
          <a:p>
            <a:pPr indent="-304800" lvl="0" marL="457200" rtl="0" algn="l">
              <a:spcBef>
                <a:spcPts val="0"/>
              </a:spcBef>
              <a:spcAft>
                <a:spcPts val="0"/>
              </a:spcAft>
              <a:buSzPts val="1200"/>
              <a:buChar char="●"/>
            </a:pPr>
            <a:r>
              <a:rPr lang="zh-CN" sz="1200"/>
              <a:t>“Clean”可以清除所有的标注点，由于操作不可逆，会有弹窗跳出，需要用户确认之后才会执行</a:t>
            </a:r>
            <a:endParaRPr sz="1200"/>
          </a:p>
          <a:p>
            <a:pPr indent="-304800" lvl="0" marL="457200" rtl="0" algn="l">
              <a:spcBef>
                <a:spcPts val="0"/>
              </a:spcBef>
              <a:spcAft>
                <a:spcPts val="0"/>
              </a:spcAft>
              <a:buSzPts val="1200"/>
              <a:buChar char="●"/>
            </a:pPr>
            <a:r>
              <a:rPr lang="zh-CN" sz="1200"/>
              <a:t>“Save”可以保存当前的标注信息到对应的JSON文件</a:t>
            </a:r>
            <a:endParaRPr sz="1200"/>
          </a:p>
          <a:p>
            <a:pPr indent="-304800" lvl="0" marL="457200" rtl="0" algn="l">
              <a:spcBef>
                <a:spcPts val="0"/>
              </a:spcBef>
              <a:spcAft>
                <a:spcPts val="0"/>
              </a:spcAft>
              <a:buSzPts val="1200"/>
              <a:buChar char="●"/>
            </a:pPr>
            <a:r>
              <a:rPr lang="zh-CN" sz="1200"/>
              <a:t>左下角的“Delete”按钮可以清除当前选中类别中最新的一个标注点，为防止误触将其放在了远离常用功能的地方</a:t>
            </a:r>
            <a:endParaRPr sz="1200"/>
          </a:p>
        </p:txBody>
      </p:sp>
      <p:pic>
        <p:nvPicPr>
          <p:cNvPr id="86" name="Google Shape;86;p16"/>
          <p:cNvPicPr preferRelativeResize="0"/>
          <p:nvPr/>
        </p:nvPicPr>
        <p:blipFill>
          <a:blip r:embed="rId3">
            <a:alphaModFix/>
          </a:blip>
          <a:stretch>
            <a:fillRect/>
          </a:stretch>
        </p:blipFill>
        <p:spPr>
          <a:xfrm>
            <a:off x="6294525" y="871088"/>
            <a:ext cx="2414531" cy="3820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其他功能</a:t>
            </a:r>
            <a:endParaRPr/>
          </a:p>
        </p:txBody>
      </p:sp>
      <p:sp>
        <p:nvSpPr>
          <p:cNvPr id="92" name="Google Shape;92;p17"/>
          <p:cNvSpPr txBox="1"/>
          <p:nvPr>
            <p:ph idx="1" type="body"/>
          </p:nvPr>
        </p:nvSpPr>
        <p:spPr>
          <a:xfrm>
            <a:off x="311700" y="1152475"/>
            <a:ext cx="4014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sz="1200"/>
              <a:t>图像快速导航</a:t>
            </a:r>
            <a:endParaRPr b="1" sz="1200"/>
          </a:p>
          <a:p>
            <a:pPr indent="0" lvl="0" marL="0" rtl="0" algn="l">
              <a:spcBef>
                <a:spcPts val="1200"/>
              </a:spcBef>
              <a:spcAft>
                <a:spcPts val="0"/>
              </a:spcAft>
              <a:buNone/>
            </a:pPr>
            <a:r>
              <a:rPr lang="zh-CN" sz="1200"/>
              <a:t>输入标注进度，再点击“Jump”按钮就能在需要标注的文件中快速导航，适用于继续上一次未完成的标注任务或者极小情况下出现的闪退bug。</a:t>
            </a:r>
            <a:endParaRPr sz="1200"/>
          </a:p>
          <a:p>
            <a:pPr indent="0" lvl="0" marL="0" rtl="0" algn="l">
              <a:spcBef>
                <a:spcPts val="1200"/>
              </a:spcBef>
              <a:spcAft>
                <a:spcPts val="0"/>
              </a:spcAft>
              <a:buNone/>
            </a:pPr>
            <a:r>
              <a:rPr b="1" lang="zh-CN" sz="1200"/>
              <a:t>标注点查找</a:t>
            </a:r>
            <a:endParaRPr b="1" sz="1200"/>
          </a:p>
          <a:p>
            <a:pPr indent="0" lvl="0" marL="0" rtl="0" algn="l">
              <a:spcBef>
                <a:spcPts val="1200"/>
              </a:spcBef>
              <a:spcAft>
                <a:spcPts val="1200"/>
              </a:spcAft>
              <a:buNone/>
            </a:pPr>
            <a:r>
              <a:rPr lang="zh-CN" sz="1200"/>
              <a:t>由于标注点重叠的情况时有发生，这可能会导致难以找到对应的标注点。这时用户可以在标注点查找栏输入想要找的标注点名字，然后点击“Search”按钮，就会出现一根红色箭头指向这个标注点。并且此时所有其他标注点会变为不可见，只有箭头和需要查找标注点可见，以方便用户查找。当用户确认了需要查找的标注点的位置后，可以点击“Clear”按钮清除箭头。</a:t>
            </a:r>
            <a:endParaRPr sz="1200"/>
          </a:p>
        </p:txBody>
      </p:sp>
      <p:pic>
        <p:nvPicPr>
          <p:cNvPr id="93" name="Google Shape;93;p17"/>
          <p:cNvPicPr preferRelativeResize="0"/>
          <p:nvPr/>
        </p:nvPicPr>
        <p:blipFill>
          <a:blip r:embed="rId3">
            <a:alphaModFix/>
          </a:blip>
          <a:stretch>
            <a:fillRect/>
          </a:stretch>
        </p:blipFill>
        <p:spPr>
          <a:xfrm>
            <a:off x="5046900" y="318263"/>
            <a:ext cx="3251725" cy="4506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其他功能</a:t>
            </a:r>
            <a:endParaRPr/>
          </a:p>
        </p:txBody>
      </p:sp>
      <p:sp>
        <p:nvSpPr>
          <p:cNvPr id="99" name="Google Shape;99;p18"/>
          <p:cNvSpPr txBox="1"/>
          <p:nvPr>
            <p:ph idx="1" type="body"/>
          </p:nvPr>
        </p:nvSpPr>
        <p:spPr>
          <a:xfrm>
            <a:off x="311700" y="1152475"/>
            <a:ext cx="3946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zh-CN" sz="1200"/>
              <a:t>自动保存设定</a:t>
            </a:r>
            <a:endParaRPr b="1" sz="1200"/>
          </a:p>
          <a:p>
            <a:pPr indent="0" lvl="0" marL="0" rtl="0" algn="l">
              <a:spcBef>
                <a:spcPts val="1200"/>
              </a:spcBef>
              <a:spcAft>
                <a:spcPts val="0"/>
              </a:spcAft>
              <a:buNone/>
            </a:pPr>
            <a:r>
              <a:rPr lang="zh-CN" sz="1200"/>
              <a:t>打开位置：左上角Settings——&gt;Auto Save Settings</a:t>
            </a:r>
            <a:endParaRPr sz="1200"/>
          </a:p>
          <a:p>
            <a:pPr indent="0" lvl="0" marL="0" rtl="0" algn="l">
              <a:spcBef>
                <a:spcPts val="1200"/>
              </a:spcBef>
              <a:spcAft>
                <a:spcPts val="0"/>
              </a:spcAft>
              <a:buNone/>
            </a:pPr>
            <a:r>
              <a:rPr lang="zh-CN" sz="1200"/>
              <a:t>可以设定自动保存的程度为三档：</a:t>
            </a:r>
            <a:endParaRPr sz="1200"/>
          </a:p>
          <a:p>
            <a:pPr indent="-304800" lvl="0" marL="457200" rtl="0" algn="l">
              <a:spcBef>
                <a:spcPts val="1200"/>
              </a:spcBef>
              <a:spcAft>
                <a:spcPts val="0"/>
              </a:spcAft>
              <a:buSzPts val="1200"/>
              <a:buAutoNum type="arabicPeriod"/>
            </a:pPr>
            <a:r>
              <a:rPr lang="zh-CN" sz="1200"/>
              <a:t>没有自动保存</a:t>
            </a:r>
            <a:endParaRPr sz="1200"/>
          </a:p>
          <a:p>
            <a:pPr indent="-304800" lvl="0" marL="457200" rtl="0" algn="l">
              <a:spcBef>
                <a:spcPts val="0"/>
              </a:spcBef>
              <a:spcAft>
                <a:spcPts val="0"/>
              </a:spcAft>
              <a:buSzPts val="1200"/>
              <a:buAutoNum type="arabicPeriod"/>
            </a:pPr>
            <a:r>
              <a:rPr lang="zh-CN" sz="1200"/>
              <a:t>在切换图片时自动保存（默认）</a:t>
            </a:r>
            <a:endParaRPr sz="1200"/>
          </a:p>
          <a:p>
            <a:pPr indent="-304800" lvl="0" marL="457200" rtl="0" algn="l">
              <a:spcBef>
                <a:spcPts val="0"/>
              </a:spcBef>
              <a:spcAft>
                <a:spcPts val="0"/>
              </a:spcAft>
              <a:buSzPts val="1200"/>
              <a:buAutoNum type="arabicPeriod"/>
            </a:pPr>
            <a:r>
              <a:rPr lang="zh-CN" sz="1200"/>
              <a:t>在做任何操作时自动保存</a:t>
            </a:r>
            <a:endParaRPr sz="1200"/>
          </a:p>
          <a:p>
            <a:pPr indent="0" lvl="0" marL="0" rtl="0" algn="l">
              <a:spcBef>
                <a:spcPts val="1200"/>
              </a:spcBef>
              <a:spcAft>
                <a:spcPts val="0"/>
              </a:spcAft>
              <a:buNone/>
            </a:pPr>
            <a:r>
              <a:rPr b="1" lang="zh-CN" sz="1200"/>
              <a:t>尺寸设置</a:t>
            </a:r>
            <a:endParaRPr b="1" sz="1200"/>
          </a:p>
          <a:p>
            <a:pPr indent="0" lvl="0" marL="0" rtl="0" algn="l">
              <a:spcBef>
                <a:spcPts val="1200"/>
              </a:spcBef>
              <a:spcAft>
                <a:spcPts val="0"/>
              </a:spcAft>
              <a:buNone/>
            </a:pPr>
            <a:r>
              <a:rPr lang="zh-CN" sz="1200"/>
              <a:t>打开位置：左上角Settings——&gt;Size Settings</a:t>
            </a:r>
            <a:endParaRPr sz="1200"/>
          </a:p>
          <a:p>
            <a:pPr indent="0" lvl="0" marL="0" rtl="0" algn="l">
              <a:spcBef>
                <a:spcPts val="1200"/>
              </a:spcBef>
              <a:spcAft>
                <a:spcPts val="1200"/>
              </a:spcAft>
              <a:buNone/>
            </a:pPr>
            <a:r>
              <a:rPr lang="zh-CN" sz="1200"/>
              <a:t>拖动滑块可以调整字体和标注点的大小，右侧可以改变尺寸的上限</a:t>
            </a:r>
            <a:endParaRPr sz="1200"/>
          </a:p>
        </p:txBody>
      </p:sp>
      <p:pic>
        <p:nvPicPr>
          <p:cNvPr id="100" name="Google Shape;100;p18"/>
          <p:cNvPicPr preferRelativeResize="0"/>
          <p:nvPr/>
        </p:nvPicPr>
        <p:blipFill>
          <a:blip r:embed="rId3">
            <a:alphaModFix/>
          </a:blip>
          <a:stretch>
            <a:fillRect/>
          </a:stretch>
        </p:blipFill>
        <p:spPr>
          <a:xfrm>
            <a:off x="5134750" y="445025"/>
            <a:ext cx="3009900" cy="1600200"/>
          </a:xfrm>
          <a:prstGeom prst="rect">
            <a:avLst/>
          </a:prstGeom>
          <a:noFill/>
          <a:ln>
            <a:noFill/>
          </a:ln>
        </p:spPr>
      </p:pic>
      <p:pic>
        <p:nvPicPr>
          <p:cNvPr id="101" name="Google Shape;101;p18"/>
          <p:cNvPicPr preferRelativeResize="0"/>
          <p:nvPr/>
        </p:nvPicPr>
        <p:blipFill>
          <a:blip r:embed="rId4">
            <a:alphaModFix/>
          </a:blip>
          <a:stretch>
            <a:fillRect/>
          </a:stretch>
        </p:blipFill>
        <p:spPr>
          <a:xfrm>
            <a:off x="5155888" y="2637525"/>
            <a:ext cx="2967625" cy="1455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快捷键</a:t>
            </a:r>
            <a:endParaRPr/>
          </a:p>
        </p:txBody>
      </p:sp>
      <p:sp>
        <p:nvSpPr>
          <p:cNvPr id="107" name="Google Shape;107;p19"/>
          <p:cNvSpPr txBox="1"/>
          <p:nvPr/>
        </p:nvSpPr>
        <p:spPr>
          <a:xfrm>
            <a:off x="379025" y="1186925"/>
            <a:ext cx="4975800" cy="2986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a:t>快捷键      		功能</a:t>
            </a:r>
            <a:endParaRPr b="1"/>
          </a:p>
          <a:p>
            <a:pPr indent="0" lvl="0" marL="0" rtl="0" algn="l">
              <a:spcBef>
                <a:spcPts val="0"/>
              </a:spcBef>
              <a:spcAft>
                <a:spcPts val="0"/>
              </a:spcAft>
              <a:buNone/>
            </a:pPr>
            <a:r>
              <a:rPr lang="zh-CN"/>
              <a:t>Ctrl + S   		保存</a:t>
            </a:r>
            <a:r>
              <a:rPr lang="zh-CN"/>
              <a:t>标注点到JSON文件</a:t>
            </a:r>
            <a:endParaRPr/>
          </a:p>
          <a:p>
            <a:pPr indent="0" lvl="0" marL="0" rtl="0" algn="l">
              <a:spcBef>
                <a:spcPts val="0"/>
              </a:spcBef>
              <a:spcAft>
                <a:spcPts val="0"/>
              </a:spcAft>
              <a:buNone/>
            </a:pPr>
            <a:r>
              <a:rPr lang="zh-CN"/>
              <a:t>Ctrl + Z   		撤销上一步操作(</a:t>
            </a:r>
            <a:r>
              <a:rPr lang="zh-CN"/>
              <a:t>无法撤销清除所有</a:t>
            </a:r>
            <a:r>
              <a:rPr lang="zh-CN"/>
              <a:t>)</a:t>
            </a:r>
            <a:endParaRPr/>
          </a:p>
          <a:p>
            <a:pPr indent="0" lvl="0" marL="0" rtl="0" algn="l">
              <a:spcBef>
                <a:spcPts val="0"/>
              </a:spcBef>
              <a:spcAft>
                <a:spcPts val="0"/>
              </a:spcAft>
              <a:buNone/>
            </a:pPr>
            <a:r>
              <a:rPr lang="zh-CN"/>
              <a:t>Ctrl + D   		</a:t>
            </a:r>
            <a:r>
              <a:rPr lang="zh-CN"/>
              <a:t>清除当前选中类别中最新的一个标注点</a:t>
            </a:r>
            <a:endParaRPr/>
          </a:p>
          <a:p>
            <a:pPr indent="0" lvl="0" marL="0" rtl="0" algn="l">
              <a:spcBef>
                <a:spcPts val="0"/>
              </a:spcBef>
              <a:spcAft>
                <a:spcPts val="0"/>
              </a:spcAft>
              <a:buNone/>
            </a:pPr>
            <a:r>
              <a:rPr lang="zh-CN"/>
              <a:t>W          		</a:t>
            </a:r>
            <a:r>
              <a:rPr lang="zh-CN"/>
              <a:t>图片</a:t>
            </a:r>
            <a:r>
              <a:rPr lang="zh-CN"/>
              <a:t>向上移动</a:t>
            </a:r>
            <a:endParaRPr/>
          </a:p>
          <a:p>
            <a:pPr indent="0" lvl="0" marL="0" rtl="0" algn="l">
              <a:spcBef>
                <a:spcPts val="0"/>
              </a:spcBef>
              <a:spcAft>
                <a:spcPts val="0"/>
              </a:spcAft>
              <a:buNone/>
            </a:pPr>
            <a:r>
              <a:rPr lang="zh-CN"/>
              <a:t>S          		</a:t>
            </a:r>
            <a:r>
              <a:rPr lang="zh-CN"/>
              <a:t>图片</a:t>
            </a:r>
            <a:r>
              <a:rPr lang="zh-CN"/>
              <a:t>向下移动</a:t>
            </a:r>
            <a:endParaRPr/>
          </a:p>
          <a:p>
            <a:pPr indent="0" lvl="0" marL="0" rtl="0" algn="l">
              <a:spcBef>
                <a:spcPts val="0"/>
              </a:spcBef>
              <a:spcAft>
                <a:spcPts val="0"/>
              </a:spcAft>
              <a:buNone/>
            </a:pPr>
            <a:r>
              <a:rPr lang="zh-CN"/>
              <a:t>A          		</a:t>
            </a:r>
            <a:r>
              <a:rPr lang="zh-CN"/>
              <a:t>图片</a:t>
            </a:r>
            <a:r>
              <a:rPr lang="zh-CN"/>
              <a:t>向左移动</a:t>
            </a:r>
            <a:endParaRPr/>
          </a:p>
          <a:p>
            <a:pPr indent="0" lvl="0" marL="0" rtl="0" algn="l">
              <a:spcBef>
                <a:spcPts val="0"/>
              </a:spcBef>
              <a:spcAft>
                <a:spcPts val="0"/>
              </a:spcAft>
              <a:buNone/>
            </a:pPr>
            <a:r>
              <a:rPr lang="zh-CN"/>
              <a:t>D          		</a:t>
            </a:r>
            <a:r>
              <a:rPr lang="zh-CN"/>
              <a:t>图片</a:t>
            </a:r>
            <a:r>
              <a:rPr lang="zh-CN"/>
              <a:t>向右移动</a:t>
            </a:r>
            <a:endParaRPr/>
          </a:p>
          <a:p>
            <a:pPr indent="0" lvl="0" marL="0" rtl="0" algn="l">
              <a:spcBef>
                <a:spcPts val="0"/>
              </a:spcBef>
              <a:spcAft>
                <a:spcPts val="0"/>
              </a:spcAft>
              <a:buNone/>
            </a:pPr>
            <a:r>
              <a:rPr lang="zh-CN"/>
              <a:t>Space      		切换所有标记的可见性</a:t>
            </a:r>
            <a:endParaRPr/>
          </a:p>
          <a:p>
            <a:pPr indent="0" lvl="0" marL="0" rtl="0" algn="l">
              <a:spcBef>
                <a:spcPts val="0"/>
              </a:spcBef>
              <a:spcAft>
                <a:spcPts val="0"/>
              </a:spcAft>
              <a:buNone/>
            </a:pPr>
            <a:r>
              <a:rPr lang="zh-CN"/>
              <a:t>Q          		切换到上一个</a:t>
            </a:r>
            <a:r>
              <a:rPr lang="zh-CN"/>
              <a:t>标注点</a:t>
            </a:r>
            <a:r>
              <a:rPr lang="zh-CN"/>
              <a:t>类别</a:t>
            </a:r>
            <a:endParaRPr/>
          </a:p>
          <a:p>
            <a:pPr indent="0" lvl="0" marL="0" rtl="0" algn="l">
              <a:spcBef>
                <a:spcPts val="0"/>
              </a:spcBef>
              <a:spcAft>
                <a:spcPts val="0"/>
              </a:spcAft>
              <a:buNone/>
            </a:pPr>
            <a:r>
              <a:rPr lang="zh-CN"/>
              <a:t>E          		切换到下一个</a:t>
            </a:r>
            <a:r>
              <a:rPr lang="zh-CN"/>
              <a:t>标注点</a:t>
            </a:r>
            <a:r>
              <a:rPr lang="zh-CN"/>
              <a:t>类别</a:t>
            </a:r>
            <a:endParaRPr/>
          </a:p>
          <a:p>
            <a:pPr indent="0" lvl="0" marL="0" rtl="0" algn="l">
              <a:spcBef>
                <a:spcPts val="0"/>
              </a:spcBef>
              <a:spcAft>
                <a:spcPts val="0"/>
              </a:spcAft>
              <a:buNone/>
            </a:pPr>
            <a:r>
              <a:rPr lang="zh-CN"/>
              <a:t>Enter      		</a:t>
            </a:r>
            <a:r>
              <a:rPr lang="zh-CN"/>
              <a:t>切换到</a:t>
            </a:r>
            <a:r>
              <a:rPr lang="zh-CN"/>
              <a:t>下一张图片</a:t>
            </a:r>
            <a:endParaRPr/>
          </a:p>
          <a:p>
            <a:pPr indent="0" lvl="0" marL="0" rtl="0" algn="l">
              <a:spcBef>
                <a:spcPts val="0"/>
              </a:spcBef>
              <a:spcAft>
                <a:spcPts val="0"/>
              </a:spcAft>
              <a:buNone/>
            </a:pPr>
            <a:r>
              <a:rPr lang="zh-CN"/>
              <a:t>Shift + Enter  	</a:t>
            </a:r>
            <a:r>
              <a:rPr lang="zh-CN"/>
              <a:t>切换到</a:t>
            </a:r>
            <a:r>
              <a:rPr lang="zh-CN"/>
              <a:t>上一张图片</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0"/>
          <p:cNvSpPr txBox="1"/>
          <p:nvPr>
            <p:ph type="title"/>
          </p:nvPr>
        </p:nvSpPr>
        <p:spPr>
          <a:xfrm>
            <a:off x="311700" y="1404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Config文件说明</a:t>
            </a:r>
            <a:endParaRPr/>
          </a:p>
        </p:txBody>
      </p:sp>
      <p:sp>
        <p:nvSpPr>
          <p:cNvPr id="113" name="Google Shape;113;p20"/>
          <p:cNvSpPr txBox="1"/>
          <p:nvPr/>
        </p:nvSpPr>
        <p:spPr>
          <a:xfrm>
            <a:off x="358725" y="920400"/>
            <a:ext cx="3000000" cy="33990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1800"/>
              </a:spcBef>
              <a:spcAft>
                <a:spcPts val="0"/>
              </a:spcAft>
              <a:buNone/>
            </a:pPr>
            <a:r>
              <a:rPr b="1" lang="zh-CN" sz="1700">
                <a:solidFill>
                  <a:srgbClr val="404040"/>
                </a:solidFill>
              </a:rPr>
              <a:t>文件结构概览</a:t>
            </a:r>
            <a:endParaRPr sz="1200"/>
          </a:p>
          <a:p>
            <a:pPr indent="0" lvl="0" marL="0" rtl="0" algn="l">
              <a:spcBef>
                <a:spcPts val="400"/>
              </a:spcBef>
              <a:spcAft>
                <a:spcPts val="0"/>
              </a:spcAft>
              <a:buNone/>
            </a:pPr>
            <a:r>
              <a:rPr lang="zh-CN" sz="1200"/>
              <a:t>{</a:t>
            </a:r>
            <a:endParaRPr sz="1200"/>
          </a:p>
          <a:p>
            <a:pPr indent="0" lvl="0" marL="0" rtl="0" algn="l">
              <a:spcBef>
                <a:spcPts val="0"/>
              </a:spcBef>
              <a:spcAft>
                <a:spcPts val="0"/>
              </a:spcAft>
              <a:buNone/>
            </a:pPr>
            <a:r>
              <a:rPr lang="zh-CN" sz="1200"/>
              <a:t>    "landmark_categories": {</a:t>
            </a:r>
            <a:endParaRPr sz="1200"/>
          </a:p>
          <a:p>
            <a:pPr indent="0" lvl="0" marL="0" rtl="0" algn="l">
              <a:spcBef>
                <a:spcPts val="0"/>
              </a:spcBef>
              <a:spcAft>
                <a:spcPts val="0"/>
              </a:spcAft>
              <a:buNone/>
            </a:pPr>
            <a:r>
              <a:rPr lang="zh-CN" sz="1200"/>
              <a:t>        "类别标识符": {</a:t>
            </a:r>
            <a:endParaRPr sz="1200"/>
          </a:p>
          <a:p>
            <a:pPr indent="0" lvl="0" marL="0" rtl="0" algn="l">
              <a:spcBef>
                <a:spcPts val="0"/>
              </a:spcBef>
              <a:spcAft>
                <a:spcPts val="0"/>
              </a:spcAft>
              <a:buNone/>
            </a:pPr>
            <a:r>
              <a:rPr lang="zh-CN" sz="1200"/>
              <a:t>            "display_name": "显示名称",</a:t>
            </a:r>
            <a:endParaRPr sz="1200"/>
          </a:p>
          <a:p>
            <a:pPr indent="0" lvl="0" marL="0" rtl="0" algn="l">
              <a:spcBef>
                <a:spcPts val="0"/>
              </a:spcBef>
              <a:spcAft>
                <a:spcPts val="0"/>
              </a:spcAft>
              <a:buNone/>
            </a:pPr>
            <a:r>
              <a:rPr lang="zh-CN" sz="1200"/>
              <a:t>            "type": "类型标识",</a:t>
            </a:r>
            <a:endParaRPr sz="1200"/>
          </a:p>
          <a:p>
            <a:pPr indent="0" lvl="0" marL="0" rtl="0" algn="l">
              <a:spcBef>
                <a:spcPts val="0"/>
              </a:spcBef>
              <a:spcAft>
                <a:spcPts val="0"/>
              </a:spcAft>
              <a:buNone/>
            </a:pPr>
            <a:r>
              <a:rPr lang="zh-CN" sz="1200"/>
              <a:t>            // 类型相关参数...</a:t>
            </a:r>
            <a:endParaRPr sz="1200"/>
          </a:p>
          <a:p>
            <a:pPr indent="0" lvl="0" marL="0" rtl="0" algn="l">
              <a:spcBef>
                <a:spcPts val="0"/>
              </a:spcBef>
              <a:spcAft>
                <a:spcPts val="0"/>
              </a:spcAft>
              <a:buNone/>
            </a:pPr>
            <a:r>
              <a:rPr lang="zh-CN" sz="1200"/>
              <a:t>            "color": {</a:t>
            </a:r>
            <a:endParaRPr sz="1200"/>
          </a:p>
          <a:p>
            <a:pPr indent="0" lvl="0" marL="0" rtl="0" algn="l">
              <a:spcBef>
                <a:spcPts val="0"/>
              </a:spcBef>
              <a:spcAft>
                <a:spcPts val="0"/>
              </a:spcAft>
              <a:buNone/>
            </a:pPr>
            <a:r>
              <a:rPr lang="zh-CN" sz="1200"/>
              <a:t>                "point": [R,G,B],</a:t>
            </a:r>
            <a:endParaRPr sz="1200"/>
          </a:p>
          <a:p>
            <a:pPr indent="0" lvl="0" marL="0" rtl="0" algn="l">
              <a:spcBef>
                <a:spcPts val="0"/>
              </a:spcBef>
              <a:spcAft>
                <a:spcPts val="0"/>
              </a:spcAft>
              <a:buNone/>
            </a:pPr>
            <a:r>
              <a:rPr lang="zh-CN" sz="1200"/>
              <a:t>                "text": [R,G,B]</a:t>
            </a:r>
            <a:endParaRPr sz="1200"/>
          </a:p>
          <a:p>
            <a:pPr indent="0" lvl="0" marL="0" rtl="0" algn="l">
              <a:spcBef>
                <a:spcPts val="0"/>
              </a:spcBef>
              <a:spcAft>
                <a:spcPts val="0"/>
              </a:spcAft>
              <a:buNone/>
            </a:pPr>
            <a:r>
              <a:rPr lang="zh-CN" sz="1200"/>
              <a:t>            }</a:t>
            </a:r>
            <a:endParaRPr sz="1200"/>
          </a:p>
          <a:p>
            <a:pPr indent="0" lvl="0" marL="0" rtl="0" algn="l">
              <a:spcBef>
                <a:spcPts val="0"/>
              </a:spcBef>
              <a:spcAft>
                <a:spcPts val="0"/>
              </a:spcAft>
              <a:buNone/>
            </a:pPr>
            <a:r>
              <a:rPr lang="zh-CN" sz="1200"/>
              <a:t>        },</a:t>
            </a:r>
            <a:endParaRPr sz="1200"/>
          </a:p>
          <a:p>
            <a:pPr indent="0" lvl="0" marL="0" rtl="0" algn="l">
              <a:spcBef>
                <a:spcPts val="0"/>
              </a:spcBef>
              <a:spcAft>
                <a:spcPts val="0"/>
              </a:spcAft>
              <a:buNone/>
            </a:pPr>
            <a:r>
              <a:rPr lang="zh-CN" sz="1200"/>
              <a:t>        // 更多类别...</a:t>
            </a:r>
            <a:endParaRPr sz="1200"/>
          </a:p>
          <a:p>
            <a:pPr indent="0" lvl="0" marL="0" rtl="0" algn="l">
              <a:spcBef>
                <a:spcPts val="0"/>
              </a:spcBef>
              <a:spcAft>
                <a:spcPts val="0"/>
              </a:spcAft>
              <a:buNone/>
            </a:pPr>
            <a:r>
              <a:rPr lang="zh-CN" sz="1200"/>
              <a:t>    },</a:t>
            </a:r>
            <a:endParaRPr sz="1200"/>
          </a:p>
          <a:p>
            <a:pPr indent="0" lvl="0" marL="0" rtl="0" algn="l">
              <a:spcBef>
                <a:spcPts val="0"/>
              </a:spcBef>
              <a:spcAft>
                <a:spcPts val="0"/>
              </a:spcAft>
              <a:buNone/>
            </a:pPr>
            <a:r>
              <a:rPr lang="zh-CN" sz="1200"/>
              <a:t>    "default_category": "默认类别标识"</a:t>
            </a:r>
            <a:endParaRPr sz="1200"/>
          </a:p>
          <a:p>
            <a:pPr indent="0" lvl="0" marL="0" rtl="0" algn="l">
              <a:spcBef>
                <a:spcPts val="0"/>
              </a:spcBef>
              <a:spcAft>
                <a:spcPts val="0"/>
              </a:spcAft>
              <a:buNone/>
            </a:pPr>
            <a:r>
              <a:rPr lang="zh-CN" sz="1200"/>
              <a:t>}</a:t>
            </a:r>
            <a:endParaRPr sz="1200"/>
          </a:p>
        </p:txBody>
      </p:sp>
      <p:pic>
        <p:nvPicPr>
          <p:cNvPr id="114" name="Google Shape;114;p20"/>
          <p:cNvPicPr preferRelativeResize="0"/>
          <p:nvPr/>
        </p:nvPicPr>
        <p:blipFill>
          <a:blip r:embed="rId3">
            <a:alphaModFix/>
          </a:blip>
          <a:stretch>
            <a:fillRect/>
          </a:stretch>
        </p:blipFill>
        <p:spPr>
          <a:xfrm>
            <a:off x="4844375" y="508988"/>
            <a:ext cx="2717053" cy="41255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1"/>
          <p:cNvSpPr txBox="1"/>
          <p:nvPr>
            <p:ph type="title"/>
          </p:nvPr>
        </p:nvSpPr>
        <p:spPr>
          <a:xfrm>
            <a:off x="311700" y="181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Config文件说明</a:t>
            </a:r>
            <a:endParaRPr/>
          </a:p>
        </p:txBody>
      </p:sp>
      <p:sp>
        <p:nvSpPr>
          <p:cNvPr id="120" name="Google Shape;120;p21"/>
          <p:cNvSpPr txBox="1"/>
          <p:nvPr/>
        </p:nvSpPr>
        <p:spPr>
          <a:xfrm>
            <a:off x="311700" y="947500"/>
            <a:ext cx="4488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200"/>
              <a:t>landmark_categories</a:t>
            </a:r>
            <a:endParaRPr b="1" sz="1200"/>
          </a:p>
          <a:p>
            <a:pPr indent="0" lvl="0" marL="0" rtl="0" algn="l">
              <a:spcBef>
                <a:spcPts val="0"/>
              </a:spcBef>
              <a:spcAft>
                <a:spcPts val="0"/>
              </a:spcAft>
              <a:buNone/>
            </a:pPr>
            <a:r>
              <a:rPr lang="zh-CN" sz="1200"/>
              <a:t>【结构规则】</a:t>
            </a:r>
            <a:endParaRPr sz="1200"/>
          </a:p>
          <a:p>
            <a:pPr indent="0" lvl="0" marL="0" rtl="0" algn="l">
              <a:spcBef>
                <a:spcPts val="0"/>
              </a:spcBef>
              <a:spcAft>
                <a:spcPts val="0"/>
              </a:spcAft>
              <a:buNone/>
            </a:pPr>
            <a:r>
              <a:rPr lang="zh-CN" sz="1200"/>
              <a:t>- 必须包含 ≥1 个有效类别</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zh-CN" sz="1200"/>
              <a:t>【字段定义】</a:t>
            </a:r>
            <a:endParaRPr sz="1200"/>
          </a:p>
          <a:p>
            <a:pPr indent="0" lvl="0" marL="0" rtl="0" algn="l">
              <a:spcBef>
                <a:spcPts val="0"/>
              </a:spcBef>
              <a:spcAft>
                <a:spcPts val="0"/>
              </a:spcAft>
              <a:buNone/>
            </a:pPr>
            <a:r>
              <a:rPr lang="zh-CN" sz="1200"/>
              <a:t>● 类别标识符 </a:t>
            </a:r>
            <a:endParaRPr sz="1200"/>
          </a:p>
          <a:p>
            <a:pPr indent="0" lvl="0" marL="0" rtl="0" algn="l">
              <a:spcBef>
                <a:spcPts val="0"/>
              </a:spcBef>
              <a:spcAft>
                <a:spcPts val="0"/>
              </a:spcAft>
              <a:buNone/>
            </a:pPr>
            <a:r>
              <a:rPr lang="zh-CN" sz="1200"/>
              <a:t>  - 规则：小写英文+下划线（如 sacral_vertebra_top）</a:t>
            </a:r>
            <a:endParaRPr sz="1200"/>
          </a:p>
          <a:p>
            <a:pPr indent="0" lvl="0" marL="0" rtl="0" algn="l">
              <a:spcBef>
                <a:spcPts val="0"/>
              </a:spcBef>
              <a:spcAft>
                <a:spcPts val="0"/>
              </a:spcAft>
              <a:buNone/>
            </a:pPr>
            <a:r>
              <a:rPr lang="zh-CN" sz="1200"/>
              <a:t>● display_name（必填）</a:t>
            </a:r>
            <a:endParaRPr sz="1200"/>
          </a:p>
          <a:p>
            <a:pPr indent="0" lvl="0" marL="0" rtl="0" algn="l">
              <a:spcBef>
                <a:spcPts val="0"/>
              </a:spcBef>
              <a:spcAft>
                <a:spcPts val="0"/>
              </a:spcAft>
              <a:buNone/>
            </a:pPr>
            <a:r>
              <a:rPr lang="zh-CN" sz="1200"/>
              <a:t>  - 作用：界面显示名称（如 "骶椎顶部"）</a:t>
            </a:r>
            <a:endParaRPr sz="1200"/>
          </a:p>
          <a:p>
            <a:pPr indent="0" lvl="0" marL="0" rtl="0" algn="l">
              <a:spcBef>
                <a:spcPts val="0"/>
              </a:spcBef>
              <a:spcAft>
                <a:spcPts val="0"/>
              </a:spcAft>
              <a:buNone/>
            </a:pPr>
            <a:r>
              <a:rPr lang="zh-CN" sz="1200"/>
              <a:t>● type（必填）</a:t>
            </a:r>
            <a:endParaRPr sz="1200"/>
          </a:p>
          <a:p>
            <a:pPr indent="0" lvl="0" marL="0" rtl="0" algn="l">
              <a:spcBef>
                <a:spcPts val="0"/>
              </a:spcBef>
              <a:spcAft>
                <a:spcPts val="0"/>
              </a:spcAft>
              <a:buNone/>
            </a:pPr>
            <a:r>
              <a:rPr lang="zh-CN" sz="1200"/>
              <a:t>  - 可选值：fixed（固定点） / pattern（规律点）</a:t>
            </a:r>
            <a:endParaRPr sz="1200"/>
          </a:p>
          <a:p>
            <a:pPr indent="0" lvl="0" marL="0" rtl="0" algn="l">
              <a:spcBef>
                <a:spcPts val="0"/>
              </a:spcBef>
              <a:spcAft>
                <a:spcPts val="0"/>
              </a:spcAft>
              <a:buNone/>
            </a:pPr>
            <a:r>
              <a:rPr lang="zh-CN" sz="1200"/>
              <a:t>● color（必填）</a:t>
            </a:r>
            <a:endParaRPr sz="1200"/>
          </a:p>
          <a:p>
            <a:pPr indent="0" lvl="0" marL="0" rtl="0" algn="l">
              <a:spcBef>
                <a:spcPts val="0"/>
              </a:spcBef>
              <a:spcAft>
                <a:spcPts val="0"/>
              </a:spcAft>
              <a:buNone/>
            </a:pPr>
            <a:r>
              <a:rPr lang="zh-CN" sz="1200"/>
              <a:t>  - point：标注点颜色（如 [255,0,0] 红色）</a:t>
            </a:r>
            <a:endParaRPr sz="1200"/>
          </a:p>
          <a:p>
            <a:pPr indent="0" lvl="0" marL="0" rtl="0" algn="l">
              <a:spcBef>
                <a:spcPts val="0"/>
              </a:spcBef>
              <a:spcAft>
                <a:spcPts val="0"/>
              </a:spcAft>
              <a:buNone/>
            </a:pPr>
            <a:r>
              <a:rPr lang="zh-CN" sz="1200"/>
              <a:t>  - text：文字颜色（如 [0,0,255] 蓝色）</a:t>
            </a:r>
            <a:endParaRPr sz="1200"/>
          </a:p>
        </p:txBody>
      </p:sp>
      <p:sp>
        <p:nvSpPr>
          <p:cNvPr id="121" name="Google Shape;121;p21"/>
          <p:cNvSpPr txBox="1"/>
          <p:nvPr/>
        </p:nvSpPr>
        <p:spPr>
          <a:xfrm>
            <a:off x="4517850" y="1096200"/>
            <a:ext cx="4136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200"/>
              <a:t>fixed</a:t>
            </a:r>
            <a:endParaRPr b="1" sz="1200"/>
          </a:p>
          <a:p>
            <a:pPr indent="0" lvl="0" marL="0" rtl="0" algn="l">
              <a:spcBef>
                <a:spcPts val="0"/>
              </a:spcBef>
              <a:spcAft>
                <a:spcPts val="0"/>
              </a:spcAft>
              <a:buNone/>
            </a:pPr>
            <a:r>
              <a:rPr lang="zh-CN" sz="1200"/>
              <a:t>【必填参数】</a:t>
            </a:r>
            <a:endParaRPr sz="1200"/>
          </a:p>
          <a:p>
            <a:pPr indent="0" lvl="0" marL="0" rtl="0" algn="l">
              <a:spcBef>
                <a:spcPts val="0"/>
              </a:spcBef>
              <a:spcAft>
                <a:spcPts val="0"/>
              </a:spcAft>
              <a:buNone/>
            </a:pPr>
            <a:r>
              <a:rPr lang="zh-CN" sz="1200"/>
              <a:t>◆ points：预设点数组（如 ["SL","SR"]）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zh-CN" sz="1200"/>
              <a:t>【可选参数】</a:t>
            </a:r>
            <a:endParaRPr sz="1200"/>
          </a:p>
          <a:p>
            <a:pPr indent="0" lvl="0" marL="0" rtl="0" algn="l">
              <a:spcBef>
                <a:spcPts val="0"/>
              </a:spcBef>
              <a:spcAft>
                <a:spcPts val="0"/>
              </a:spcAft>
              <a:buNone/>
            </a:pPr>
            <a:r>
              <a:rPr lang="zh-CN" sz="1200"/>
              <a:t>◇ max_points：最大标注数（默认=数组长度）</a:t>
            </a:r>
            <a:endParaRPr sz="1200"/>
          </a:p>
          <a:p>
            <a:pPr indent="0" lvl="0" marL="0" rtl="0" algn="l">
              <a:spcBef>
                <a:spcPts val="0"/>
              </a:spcBef>
              <a:spcAft>
                <a:spcPts val="0"/>
              </a:spcAft>
              <a:buNone/>
            </a:pPr>
            <a:r>
              <a:rPr lang="zh-CN" sz="1200"/>
              <a:t>  - 特殊用途：允许标注数少于预设点数量</a:t>
            </a:r>
            <a:endParaRPr sz="1200"/>
          </a:p>
        </p:txBody>
      </p:sp>
      <p:sp>
        <p:nvSpPr>
          <p:cNvPr id="122" name="Google Shape;122;p21"/>
          <p:cNvSpPr txBox="1"/>
          <p:nvPr/>
        </p:nvSpPr>
        <p:spPr>
          <a:xfrm>
            <a:off x="4517850" y="2916125"/>
            <a:ext cx="45186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200"/>
              <a:t>pattern</a:t>
            </a:r>
            <a:endParaRPr b="1" sz="1200"/>
          </a:p>
          <a:p>
            <a:pPr indent="0" lvl="0" marL="0" rtl="0" algn="l">
              <a:spcBef>
                <a:spcPts val="0"/>
              </a:spcBef>
              <a:spcAft>
                <a:spcPts val="0"/>
              </a:spcAft>
              <a:buNone/>
            </a:pPr>
            <a:r>
              <a:rPr lang="zh-CN" sz="1200"/>
              <a:t>【必填参数】</a:t>
            </a:r>
            <a:endParaRPr sz="1200"/>
          </a:p>
          <a:p>
            <a:pPr indent="0" lvl="0" marL="0" rtl="0" algn="l">
              <a:spcBef>
                <a:spcPts val="0"/>
              </a:spcBef>
              <a:spcAft>
                <a:spcPts val="0"/>
              </a:spcAft>
              <a:buNone/>
            </a:pPr>
            <a:r>
              <a:rPr lang="zh-CN" sz="1200"/>
              <a:t>◆ point_pattern：命名模板</a:t>
            </a:r>
            <a:endParaRPr sz="1200"/>
          </a:p>
          <a:p>
            <a:pPr indent="0" lvl="0" marL="0" rtl="0" algn="l">
              <a:spcBef>
                <a:spcPts val="0"/>
              </a:spcBef>
              <a:spcAft>
                <a:spcPts val="0"/>
              </a:spcAft>
              <a:buNone/>
            </a:pPr>
            <a:r>
              <a:rPr lang="zh-CN" sz="1200"/>
              <a:t>  - 占位符：{number}（自动编号）、{position}（位置）</a:t>
            </a:r>
            <a:endParaRPr sz="1200"/>
          </a:p>
          <a:p>
            <a:pPr indent="0" lvl="0" marL="0" rtl="0" algn="l">
              <a:spcBef>
                <a:spcPts val="0"/>
              </a:spcBef>
              <a:spcAft>
                <a:spcPts val="0"/>
              </a:spcAft>
              <a:buNone/>
            </a:pPr>
            <a:r>
              <a:rPr lang="zh-CN" sz="1200"/>
              <a:t>  - 示例："{number}{position}" → "3LD"</a:t>
            </a:r>
            <a:endParaRPr sz="1200"/>
          </a:p>
          <a:p>
            <a:pPr indent="0" lvl="0" marL="0" rtl="0" algn="l">
              <a:spcBef>
                <a:spcPts val="0"/>
              </a:spcBef>
              <a:spcAft>
                <a:spcPts val="0"/>
              </a:spcAft>
              <a:buNone/>
            </a:pPr>
            <a:r>
              <a:rPr lang="zh-CN" sz="1200"/>
              <a:t>◆ positions：位置标识数组（如 ["LD","RD"]）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zh-CN" sz="1200"/>
              <a:t>【可选参数】</a:t>
            </a:r>
            <a:endParaRPr sz="1200"/>
          </a:p>
          <a:p>
            <a:pPr indent="0" lvl="0" marL="0" rtl="0" algn="l">
              <a:spcBef>
                <a:spcPts val="0"/>
              </a:spcBef>
              <a:spcAft>
                <a:spcPts val="0"/>
              </a:spcAft>
              <a:buNone/>
            </a:pPr>
            <a:r>
              <a:rPr lang="zh-CN" sz="1200"/>
              <a:t>◇ start_number：起始编号（默认=1）</a:t>
            </a:r>
            <a:endParaRPr sz="1200"/>
          </a:p>
          <a:p>
            <a:pPr indent="0" lvl="0" marL="0" rtl="0" algn="l">
              <a:spcBef>
                <a:spcPts val="0"/>
              </a:spcBef>
              <a:spcAft>
                <a:spcPts val="0"/>
              </a:spcAft>
              <a:buNone/>
            </a:pPr>
            <a:r>
              <a:rPr lang="zh-CN" sz="1200"/>
              <a:t>  - 示例：设为3 → 生成3LD,3RD...</a:t>
            </a:r>
            <a:endParaRPr sz="1200"/>
          </a:p>
        </p:txBody>
      </p:sp>
      <p:sp>
        <p:nvSpPr>
          <p:cNvPr id="123" name="Google Shape;123;p21"/>
          <p:cNvSpPr txBox="1"/>
          <p:nvPr/>
        </p:nvSpPr>
        <p:spPr>
          <a:xfrm>
            <a:off x="311700" y="3718000"/>
            <a:ext cx="32361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zh-CN" sz="1200">
                <a:solidFill>
                  <a:schemeClr val="dk1"/>
                </a:solidFill>
              </a:rPr>
              <a:t>default（config导入之后默认选择的类别）</a:t>
            </a:r>
            <a:endParaRPr b="1" sz="1200"/>
          </a:p>
          <a:p>
            <a:pPr indent="0" lvl="0" marL="0" rtl="0" algn="l">
              <a:spcBef>
                <a:spcPts val="0"/>
              </a:spcBef>
              <a:spcAft>
                <a:spcPts val="0"/>
              </a:spcAft>
              <a:buNone/>
            </a:pPr>
            <a:r>
              <a:rPr lang="zh-CN" sz="1200"/>
              <a:t>【设置规则】</a:t>
            </a:r>
            <a:endParaRPr sz="1200"/>
          </a:p>
          <a:p>
            <a:pPr indent="0" lvl="0" marL="0" rtl="0" algn="l">
              <a:spcBef>
                <a:spcPts val="0"/>
              </a:spcBef>
              <a:spcAft>
                <a:spcPts val="0"/>
              </a:spcAft>
              <a:buNone/>
            </a:pPr>
            <a:r>
              <a:rPr lang="zh-CN" sz="1200"/>
              <a:t>● default_category </a:t>
            </a:r>
            <a:endParaRPr sz="1200"/>
          </a:p>
          <a:p>
            <a:pPr indent="0" lvl="0" marL="0" rtl="0" algn="l">
              <a:spcBef>
                <a:spcPts val="0"/>
              </a:spcBef>
              <a:spcAft>
                <a:spcPts val="0"/>
              </a:spcAft>
              <a:buNone/>
            </a:pPr>
            <a:r>
              <a:rPr lang="zh-CN" sz="1200"/>
              <a:t>  - 必须为已定义的类别标识符</a:t>
            </a:r>
            <a:endParaRPr sz="1200"/>
          </a:p>
          <a:p>
            <a:pPr indent="0" lvl="0" marL="0" rtl="0" algn="l">
              <a:spcBef>
                <a:spcPts val="0"/>
              </a:spcBef>
              <a:spcAft>
                <a:spcPts val="0"/>
              </a:spcAft>
              <a:buNone/>
            </a:pPr>
            <a:r>
              <a:rPr lang="zh-CN" sz="1200"/>
              <a:t>  - 示例：sacral_vertebra_top</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