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65" r:id="rId6"/>
    <p:sldId id="266" r:id="rId7"/>
    <p:sldId id="267" r:id="rId8"/>
    <p:sldId id="268" r:id="rId9"/>
    <p:sldId id="269" r:id="rId10"/>
    <p:sldId id="270" r:id="rId11"/>
    <p:sldId id="271" r:id="rId12"/>
    <p:sldId id="272" r:id="rId13"/>
    <p:sldId id="274" r:id="rId14"/>
    <p:sldId id="275" r:id="rId15"/>
    <p:sldId id="276" r:id="rId16"/>
    <p:sldId id="262" r:id="rId17"/>
    <p:sldId id="259" r:id="rId18"/>
    <p:sldId id="277" r:id="rId19"/>
    <p:sldId id="287" r:id="rId20"/>
    <p:sldId id="290" r:id="rId21"/>
    <p:sldId id="286" r:id="rId22"/>
    <p:sldId id="279" r:id="rId23"/>
    <p:sldId id="280" r:id="rId24"/>
    <p:sldId id="281" r:id="rId25"/>
    <p:sldId id="283" r:id="rId26"/>
    <p:sldId id="282" r:id="rId27"/>
    <p:sldId id="284" r:id="rId28"/>
    <p:sldId id="285" r:id="rId29"/>
    <p:sldId id="288" r:id="rId30"/>
    <p:sldId id="289" r:id="rId31"/>
    <p:sldId id="264"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310" autoAdjust="0"/>
    <p:restoredTop sz="94660"/>
  </p:normalViewPr>
  <p:slideViewPr>
    <p:cSldViewPr>
      <p:cViewPr varScale="1">
        <p:scale>
          <a:sx n="85" d="100"/>
          <a:sy n="85" d="100"/>
        </p:scale>
        <p:origin x="-78" y="-57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Ref idx="1002">
        <a:schemeClr val="bg2"/>
      </p:bgRef>
    </p:bg>
    <p:spTree>
      <p:nvGrpSpPr>
        <p:cNvPr id="1" name=""/>
        <p:cNvGrpSpPr/>
        <p:nvPr/>
      </p:nvGrpSpPr>
      <p:grpSpPr>
        <a:xfrm>
          <a:off x="0" y="0"/>
          <a:ext cx="0" cy="0"/>
          <a:chOff x="0" y="0"/>
          <a:chExt cx="0" cy="0"/>
        </a:xfrm>
      </p:grpSpPr>
      <p:sp>
        <p:nvSpPr>
          <p:cNvPr id="7" name="フリーフォーム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フリーフォーム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タイトル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ja-JP" altLang="en-US" smtClean="0"/>
              <a:t>マスタ タイトルの書式設定</a:t>
            </a:r>
            <a:endParaRPr kumimoji="0" lang="en-US"/>
          </a:p>
        </p:txBody>
      </p:sp>
      <p:sp>
        <p:nvSpPr>
          <p:cNvPr id="17" name="サブタイトル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ja-JP" altLang="en-US" smtClean="0"/>
              <a:t>マスタ サブタイトルの書式設定</a:t>
            </a:r>
            <a:endParaRPr kumimoji="0" lang="en-US"/>
          </a:p>
        </p:txBody>
      </p:sp>
      <p:sp>
        <p:nvSpPr>
          <p:cNvPr id="30" name="日付プレースホルダ 29"/>
          <p:cNvSpPr>
            <a:spLocks noGrp="1"/>
          </p:cNvSpPr>
          <p:nvPr>
            <p:ph type="dt" sz="half" idx="10"/>
          </p:nvPr>
        </p:nvSpPr>
        <p:spPr/>
        <p:txBody>
          <a:bodyPr/>
          <a:lstStyle/>
          <a:p>
            <a:fld id="{E637BB6B-EE1B-48FB-8575-0D55C373DE88}" type="datetimeFigureOut">
              <a:rPr lang="en-US" smtClean="0"/>
              <a:pPr/>
              <a:t>5/12/2016</a:t>
            </a:fld>
            <a:endParaRPr lang="en-US"/>
          </a:p>
        </p:txBody>
      </p:sp>
      <p:sp>
        <p:nvSpPr>
          <p:cNvPr id="19" name="フッター プレースホルダ 18"/>
          <p:cNvSpPr>
            <a:spLocks noGrp="1"/>
          </p:cNvSpPr>
          <p:nvPr>
            <p:ph type="ftr" sz="quarter" idx="11"/>
          </p:nvPr>
        </p:nvSpPr>
        <p:spPr/>
        <p:txBody>
          <a:bodyPr/>
          <a:lstStyle/>
          <a:p>
            <a:endParaRPr kumimoji="0" lang="en-US"/>
          </a:p>
        </p:txBody>
      </p:sp>
      <p:sp>
        <p:nvSpPr>
          <p:cNvPr id="27" name="スライド番号プレースホルダ 26"/>
          <p:cNvSpPr>
            <a:spLocks noGrp="1"/>
          </p:cNvSpPr>
          <p:nvPr>
            <p:ph type="sldNum" sz="quarter" idx="12"/>
          </p:nvPr>
        </p:nvSpPr>
        <p:spPr/>
        <p:txBody>
          <a:bodyPr/>
          <a:lstStyle/>
          <a:p>
            <a:fld id="{2AA957AF-53C0-420B-9C2D-77DB1416566C}" type="slidenum">
              <a:rPr kumimoji="0" lang="en-US" smtClean="0"/>
              <a:pPr/>
              <a:t>&lt;#&gt;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fld id="{E637BB6B-EE1B-48FB-8575-0D55C373DE88}" type="datetimeFigureOut">
              <a:rPr lang="en-US" smtClean="0"/>
              <a:pPr/>
              <a:t>5/12/2016</a:t>
            </a:fld>
            <a:endParaRPr lang="en-US" dirty="0"/>
          </a:p>
        </p:txBody>
      </p:sp>
      <p:sp>
        <p:nvSpPr>
          <p:cNvPr id="5" name="フッター プレースホルダ 4"/>
          <p:cNvSpPr>
            <a:spLocks noGrp="1"/>
          </p:cNvSpPr>
          <p:nvPr>
            <p:ph type="ftr" sz="quarter" idx="11"/>
          </p:nvPr>
        </p:nvSpPr>
        <p:spPr/>
        <p:txBody>
          <a:bodyPr/>
          <a:lstStyle/>
          <a:p>
            <a:endParaRPr kumimoji="0" lang="en-US"/>
          </a:p>
        </p:txBody>
      </p:sp>
      <p:sp>
        <p:nvSpPr>
          <p:cNvPr id="6" name="スライド番号プレースホルダ 5"/>
          <p:cNvSpPr>
            <a:spLocks noGrp="1"/>
          </p:cNvSpPr>
          <p:nvPr>
            <p:ph type="sldNum" sz="quarter" idx="12"/>
          </p:nvPr>
        </p:nvSpPr>
        <p:spPr/>
        <p:txBody>
          <a:bodyPr/>
          <a:lstStyle/>
          <a:p>
            <a:fld id="{2AA957AF-53C0-420B-9C2D-77DB1416566C}" type="slidenum">
              <a:rPr kumimoji="0" lang="en-US" smtClean="0"/>
              <a:pPr/>
              <a:t>&lt;#&gt;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fld id="{E637BB6B-EE1B-48FB-8575-0D55C373DE88}" type="datetimeFigureOut">
              <a:rPr lang="en-US" smtClean="0"/>
              <a:pPr/>
              <a:t>5/12/2016</a:t>
            </a:fld>
            <a:endParaRPr lang="en-US"/>
          </a:p>
        </p:txBody>
      </p:sp>
      <p:sp>
        <p:nvSpPr>
          <p:cNvPr id="5" name="フッター プレースホルダ 4"/>
          <p:cNvSpPr>
            <a:spLocks noGrp="1"/>
          </p:cNvSpPr>
          <p:nvPr>
            <p:ph type="ftr" sz="quarter" idx="11"/>
          </p:nvPr>
        </p:nvSpPr>
        <p:spPr/>
        <p:txBody>
          <a:bodyPr/>
          <a:lstStyle/>
          <a:p>
            <a:endParaRPr kumimoji="0" lang="en-US"/>
          </a:p>
        </p:txBody>
      </p:sp>
      <p:sp>
        <p:nvSpPr>
          <p:cNvPr id="6" name="スライド番号プレースホルダ 5"/>
          <p:cNvSpPr>
            <a:spLocks noGrp="1"/>
          </p:cNvSpPr>
          <p:nvPr>
            <p:ph type="sldNum" sz="quarter" idx="12"/>
          </p:nvPr>
        </p:nvSpPr>
        <p:spPr/>
        <p:txBody>
          <a:bodyPr/>
          <a:lstStyle/>
          <a:p>
            <a:fld id="{2AA957AF-53C0-420B-9C2D-77DB1416566C}" type="slidenum">
              <a:rPr kumimoji="0" lang="en-US" smtClean="0"/>
              <a:pPr/>
              <a:t>&lt;#&gt;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lgn="l">
              <a:defRPr/>
            </a:lvl1pPr>
          </a:lstStyle>
          <a:p>
            <a:r>
              <a:rPr kumimoji="0" lang="ja-JP" altLang="en-US" smtClean="0"/>
              <a:t>マスタ タイトルの書式設定</a:t>
            </a:r>
            <a:endParaRPr kumimoji="0" lang="en-US"/>
          </a:p>
        </p:txBody>
      </p:sp>
      <p:sp>
        <p:nvSpPr>
          <p:cNvPr id="3" name="コンテンツ プレースホルダ 2"/>
          <p:cNvSpPr>
            <a:spLocks noGrp="1"/>
          </p:cNvSpPr>
          <p:nvPr>
            <p:ph idx="1"/>
          </p:nvPr>
        </p:nvSpPr>
        <p:spPr/>
        <p:txBody>
          <a:body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fld id="{E637BB6B-EE1B-48FB-8575-0D55C373DE88}" type="datetimeFigureOut">
              <a:rPr lang="en-US" smtClean="0"/>
              <a:pPr/>
              <a:t>5/12/2016</a:t>
            </a:fld>
            <a:endParaRPr lang="en-US"/>
          </a:p>
        </p:txBody>
      </p:sp>
      <p:sp>
        <p:nvSpPr>
          <p:cNvPr id="5" name="フッター プレースホルダ 4"/>
          <p:cNvSpPr>
            <a:spLocks noGrp="1"/>
          </p:cNvSpPr>
          <p:nvPr>
            <p:ph type="ftr" sz="quarter" idx="11"/>
          </p:nvPr>
        </p:nvSpPr>
        <p:spPr/>
        <p:txBody>
          <a:bodyPr/>
          <a:lstStyle/>
          <a:p>
            <a:endParaRPr kumimoji="0" lang="en-US"/>
          </a:p>
        </p:txBody>
      </p:sp>
      <p:sp>
        <p:nvSpPr>
          <p:cNvPr id="6" name="スライド番号プレースホルダ 5"/>
          <p:cNvSpPr>
            <a:spLocks noGrp="1"/>
          </p:cNvSpPr>
          <p:nvPr>
            <p:ph type="sldNum" sz="quarter" idx="12"/>
          </p:nvPr>
        </p:nvSpPr>
        <p:spPr/>
        <p:txBody>
          <a:bodyPr/>
          <a:lstStyle/>
          <a:p>
            <a:fld id="{2AA957AF-53C0-420B-9C2D-77DB1416566C}" type="slidenum">
              <a:rPr kumimoji="0" lang="en-US" smtClean="0"/>
              <a:pPr/>
              <a:t>&lt;#&gt;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2">
        <a:schemeClr val="bg2"/>
      </p:bgRef>
    </p:bg>
    <p:spTree>
      <p:nvGrpSpPr>
        <p:cNvPr id="1" name=""/>
        <p:cNvGrpSpPr/>
        <p:nvPr/>
      </p:nvGrpSpPr>
      <p:grpSpPr>
        <a:xfrm>
          <a:off x="0" y="0"/>
          <a:ext cx="0" cy="0"/>
          <a:chOff x="0" y="0"/>
          <a:chExt cx="0" cy="0"/>
        </a:xfrm>
      </p:grpSpPr>
      <p:sp>
        <p:nvSpPr>
          <p:cNvPr id="7" name="フリーフォーム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フリーフォーム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タイトル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ja-JP" altLang="en-US" smtClean="0"/>
              <a:t>マスタ テキストの書式設定</a:t>
            </a:r>
          </a:p>
        </p:txBody>
      </p:sp>
      <p:sp>
        <p:nvSpPr>
          <p:cNvPr id="4" name="日付プレースホルダ 3"/>
          <p:cNvSpPr>
            <a:spLocks noGrp="1"/>
          </p:cNvSpPr>
          <p:nvPr>
            <p:ph type="dt" sz="half" idx="10"/>
          </p:nvPr>
        </p:nvSpPr>
        <p:spPr/>
        <p:txBody>
          <a:bodyPr/>
          <a:lstStyle/>
          <a:p>
            <a:fld id="{E637BB6B-EE1B-48FB-8575-0D55C373DE88}" type="datetimeFigureOut">
              <a:rPr lang="en-US" smtClean="0"/>
              <a:pPr/>
              <a:t>5/12/2016</a:t>
            </a:fld>
            <a:endParaRPr lang="en-US"/>
          </a:p>
        </p:txBody>
      </p:sp>
      <p:sp>
        <p:nvSpPr>
          <p:cNvPr id="5" name="フッター プレースホルダ 4"/>
          <p:cNvSpPr>
            <a:spLocks noGrp="1"/>
          </p:cNvSpPr>
          <p:nvPr>
            <p:ph type="ftr" sz="quarter" idx="11"/>
          </p:nvPr>
        </p:nvSpPr>
        <p:spPr/>
        <p:txBody>
          <a:bodyPr/>
          <a:lstStyle/>
          <a:p>
            <a:endParaRPr kumimoji="0" lang="en-US"/>
          </a:p>
        </p:txBody>
      </p:sp>
      <p:sp>
        <p:nvSpPr>
          <p:cNvPr id="6" name="スライド番号プレースホルダ 5"/>
          <p:cNvSpPr>
            <a:spLocks noGrp="1"/>
          </p:cNvSpPr>
          <p:nvPr>
            <p:ph type="sldNum" sz="quarter" idx="12"/>
          </p:nvPr>
        </p:nvSpPr>
        <p:spPr/>
        <p:txBody>
          <a:bodyPr/>
          <a:lstStyle/>
          <a:p>
            <a:fld id="{2AA957AF-53C0-420B-9C2D-77DB1416566C}" type="slidenum">
              <a:rPr kumimoji="0" lang="en-US" smtClean="0"/>
              <a:pPr/>
              <a:t>&lt;#&gt;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7467600" cy="1143000"/>
          </a:xfrm>
        </p:spPr>
        <p:txBody>
          <a:bodyPr/>
          <a:lstStyle/>
          <a:p>
            <a:r>
              <a:rPr kumimoji="0" lang="ja-JP" altLang="en-US" smtClean="0"/>
              <a:t>マスタ タイトルの書式設定</a:t>
            </a:r>
            <a:endParaRPr kumimoji="0" lang="en-US"/>
          </a:p>
        </p:txBody>
      </p:sp>
      <p:sp>
        <p:nvSpPr>
          <p:cNvPr id="3" name="コンテンツ プレースホルダ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p>
            <a:fld id="{E637BB6B-EE1B-48FB-8575-0D55C373DE88}" type="datetimeFigureOut">
              <a:rPr lang="en-US" smtClean="0"/>
              <a:pPr/>
              <a:t>5/12/2016</a:t>
            </a:fld>
            <a:endParaRPr lang="en-US"/>
          </a:p>
        </p:txBody>
      </p:sp>
      <p:sp>
        <p:nvSpPr>
          <p:cNvPr id="6" name="フッター プレースホルダ 5"/>
          <p:cNvSpPr>
            <a:spLocks noGrp="1"/>
          </p:cNvSpPr>
          <p:nvPr>
            <p:ph type="ftr" sz="quarter" idx="11"/>
          </p:nvPr>
        </p:nvSpPr>
        <p:spPr/>
        <p:txBody>
          <a:bodyPr/>
          <a:lstStyle/>
          <a:p>
            <a:endParaRPr kumimoji="0" lang="en-US"/>
          </a:p>
        </p:txBody>
      </p:sp>
      <p:sp>
        <p:nvSpPr>
          <p:cNvPr id="7" name="スライド番号プレースホルダ 6"/>
          <p:cNvSpPr>
            <a:spLocks noGrp="1"/>
          </p:cNvSpPr>
          <p:nvPr>
            <p:ph type="sldNum" sz="quarter" idx="12"/>
          </p:nvPr>
        </p:nvSpPr>
        <p:spPr/>
        <p:txBody>
          <a:bodyPr/>
          <a:lstStyle/>
          <a:p>
            <a:fld id="{2AA957AF-53C0-420B-9C2D-77DB1416566C}" type="slidenum">
              <a:rPr kumimoji="0" lang="en-US" smtClean="0"/>
              <a:pPr/>
              <a:t>&lt;#&gt;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8229600" cy="1143000"/>
          </a:xfrm>
        </p:spPr>
        <p:txBody>
          <a:bodyPr anchor="ctr"/>
          <a:lstStyle>
            <a:lvl1pPr>
              <a:defRPr/>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 テキストの書式設定</a:t>
            </a:r>
          </a:p>
        </p:txBody>
      </p:sp>
      <p:sp>
        <p:nvSpPr>
          <p:cNvPr id="4" name="テキスト プレースホルダ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 テキストの書式設定</a:t>
            </a:r>
          </a:p>
        </p:txBody>
      </p:sp>
      <p:sp>
        <p:nvSpPr>
          <p:cNvPr id="5" name="コンテンツ プレースホルダ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6" name="コンテンツ プレースホルダ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 6"/>
          <p:cNvSpPr>
            <a:spLocks noGrp="1"/>
          </p:cNvSpPr>
          <p:nvPr>
            <p:ph type="dt" sz="half" idx="10"/>
          </p:nvPr>
        </p:nvSpPr>
        <p:spPr/>
        <p:txBody>
          <a:bodyPr/>
          <a:lstStyle/>
          <a:p>
            <a:fld id="{E637BB6B-EE1B-48FB-8575-0D55C373DE88}" type="datetimeFigureOut">
              <a:rPr lang="en-US" smtClean="0"/>
              <a:pPr/>
              <a:t>5/12/2016</a:t>
            </a:fld>
            <a:endParaRPr lang="en-US"/>
          </a:p>
        </p:txBody>
      </p:sp>
      <p:sp>
        <p:nvSpPr>
          <p:cNvPr id="8" name="フッター プレースホルダ 7"/>
          <p:cNvSpPr>
            <a:spLocks noGrp="1"/>
          </p:cNvSpPr>
          <p:nvPr>
            <p:ph type="ftr" sz="quarter" idx="11"/>
          </p:nvPr>
        </p:nvSpPr>
        <p:spPr/>
        <p:txBody>
          <a:bodyPr/>
          <a:lstStyle/>
          <a:p>
            <a:endParaRPr kumimoji="0" lang="en-US"/>
          </a:p>
        </p:txBody>
      </p:sp>
      <p:sp>
        <p:nvSpPr>
          <p:cNvPr id="9" name="スライド番号プレースホルダ 8"/>
          <p:cNvSpPr>
            <a:spLocks noGrp="1"/>
          </p:cNvSpPr>
          <p:nvPr>
            <p:ph type="sldNum" sz="quarter" idx="12"/>
          </p:nvPr>
        </p:nvSpPr>
        <p:spPr/>
        <p:txBody>
          <a:bodyPr/>
          <a:lstStyle/>
          <a:p>
            <a:fld id="{2AA957AF-53C0-420B-9C2D-77DB1416566C}" type="slidenum">
              <a:rPr kumimoji="0" lang="en-US" smtClean="0"/>
              <a:pPr/>
              <a:t>&lt;#&gt;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320"/>
            <a:ext cx="7470648" cy="1143000"/>
          </a:xfrm>
        </p:spPr>
        <p:txBody>
          <a:bodyPr anchor="ctr"/>
          <a:lstStyle>
            <a:lvl1pPr algn="l">
              <a:defRPr sz="4600"/>
            </a:lvl1pPr>
          </a:lstStyle>
          <a:p>
            <a:r>
              <a:rPr kumimoji="0" lang="ja-JP" altLang="en-US" smtClean="0"/>
              <a:t>マスタ タイトルの書式設定</a:t>
            </a:r>
            <a:endParaRPr kumimoji="0" lang="en-US"/>
          </a:p>
        </p:txBody>
      </p:sp>
      <p:sp>
        <p:nvSpPr>
          <p:cNvPr id="7" name="日付プレースホルダ 6"/>
          <p:cNvSpPr>
            <a:spLocks noGrp="1"/>
          </p:cNvSpPr>
          <p:nvPr>
            <p:ph type="dt" sz="half" idx="10"/>
          </p:nvPr>
        </p:nvSpPr>
        <p:spPr/>
        <p:txBody>
          <a:bodyPr/>
          <a:lstStyle/>
          <a:p>
            <a:fld id="{E637BB6B-EE1B-48FB-8575-0D55C373DE88}" type="datetimeFigureOut">
              <a:rPr lang="en-US" smtClean="0"/>
              <a:pPr/>
              <a:t>5/12/2016</a:t>
            </a:fld>
            <a:endParaRPr lang="en-US"/>
          </a:p>
        </p:txBody>
      </p:sp>
      <p:sp>
        <p:nvSpPr>
          <p:cNvPr id="8" name="スライド番号プレースホルダ 7"/>
          <p:cNvSpPr>
            <a:spLocks noGrp="1"/>
          </p:cNvSpPr>
          <p:nvPr>
            <p:ph type="sldNum" sz="quarter" idx="11"/>
          </p:nvPr>
        </p:nvSpPr>
        <p:spPr/>
        <p:txBody>
          <a:bodyPr/>
          <a:lstStyle/>
          <a:p>
            <a:fld id="{2AA957AF-53C0-420B-9C2D-77DB1416566C}" type="slidenum">
              <a:rPr kumimoji="0" lang="en-US" smtClean="0"/>
              <a:pPr/>
              <a:t>&lt;#&gt;</a:t>
            </a:fld>
            <a:endParaRPr kumimoji="0" lang="en-US"/>
          </a:p>
        </p:txBody>
      </p:sp>
      <p:sp>
        <p:nvSpPr>
          <p:cNvPr id="9" name="フッター プレースホルダ 8"/>
          <p:cNvSpPr>
            <a:spLocks noGrp="1"/>
          </p:cNvSpPr>
          <p:nvPr>
            <p:ph type="ftr" sz="quarter" idx="12"/>
          </p:nvPr>
        </p:nvSpPr>
        <p:spPr/>
        <p:txBody>
          <a:bodyPr/>
          <a:lstStyle/>
          <a:p>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E637BB6B-EE1B-48FB-8575-0D55C373DE88}" type="datetimeFigureOut">
              <a:rPr lang="en-US" smtClean="0"/>
              <a:pPr/>
              <a:t>5/12/2016</a:t>
            </a:fld>
            <a:endParaRPr lang="en-US"/>
          </a:p>
        </p:txBody>
      </p:sp>
      <p:sp>
        <p:nvSpPr>
          <p:cNvPr id="3" name="フッター プレースホルダ 2"/>
          <p:cNvSpPr>
            <a:spLocks noGrp="1"/>
          </p:cNvSpPr>
          <p:nvPr>
            <p:ph type="ftr" sz="quarter" idx="11"/>
          </p:nvPr>
        </p:nvSpPr>
        <p:spPr/>
        <p:txBody>
          <a:bodyPr/>
          <a:lstStyle/>
          <a:p>
            <a:endParaRPr kumimoji="0" lang="en-US"/>
          </a:p>
        </p:txBody>
      </p:sp>
      <p:sp>
        <p:nvSpPr>
          <p:cNvPr id="4" name="スライド番号プレースホルダ 3"/>
          <p:cNvSpPr>
            <a:spLocks noGrp="1"/>
          </p:cNvSpPr>
          <p:nvPr>
            <p:ph type="sldNum" sz="quarter" idx="12"/>
          </p:nvPr>
        </p:nvSpPr>
        <p:spPr/>
        <p:txBody>
          <a:bodyPr/>
          <a:lstStyle/>
          <a:p>
            <a:fld id="{2AA957AF-53C0-420B-9C2D-77DB1416566C}" type="slidenum">
              <a:rPr kumimoji="0" lang="en-US" smtClean="0"/>
              <a:pPr/>
              <a:t>&lt;#&gt;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ja-JP" altLang="en-US" smtClean="0"/>
              <a:t>マスタ テキストの書式設定</a:t>
            </a:r>
          </a:p>
        </p:txBody>
      </p:sp>
      <p:sp>
        <p:nvSpPr>
          <p:cNvPr id="4" name="コンテンツ プレースホルダ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p>
            <a:fld id="{E637BB6B-EE1B-48FB-8575-0D55C373DE88}" type="datetimeFigureOut">
              <a:rPr lang="en-US" smtClean="0"/>
              <a:pPr/>
              <a:t>5/12/2016</a:t>
            </a:fld>
            <a:endParaRPr lang="en-US"/>
          </a:p>
        </p:txBody>
      </p:sp>
      <p:sp>
        <p:nvSpPr>
          <p:cNvPr id="6" name="フッター プレースホルダ 5"/>
          <p:cNvSpPr>
            <a:spLocks noGrp="1"/>
          </p:cNvSpPr>
          <p:nvPr>
            <p:ph type="ftr" sz="quarter" idx="11"/>
          </p:nvPr>
        </p:nvSpPr>
        <p:spPr/>
        <p:txBody>
          <a:bodyPr/>
          <a:lstStyle/>
          <a:p>
            <a:endParaRPr kumimoji="0" lang="en-US"/>
          </a:p>
        </p:txBody>
      </p:sp>
      <p:sp>
        <p:nvSpPr>
          <p:cNvPr id="7" name="スライド番号プレースホルダ 6"/>
          <p:cNvSpPr>
            <a:spLocks noGrp="1"/>
          </p:cNvSpPr>
          <p:nvPr>
            <p:ph type="sldNum" sz="quarter" idx="12"/>
          </p:nvPr>
        </p:nvSpPr>
        <p:spPr>
          <a:xfrm>
            <a:off x="8156448" y="6422064"/>
            <a:ext cx="762000" cy="365125"/>
          </a:xfrm>
        </p:spPr>
        <p:txBody>
          <a:bodyPr/>
          <a:lstStyle/>
          <a:p>
            <a:fld id="{2AA957AF-53C0-420B-9C2D-77DB1416566C}" type="slidenum">
              <a:rPr kumimoji="0" lang="en-US" smtClean="0"/>
              <a:pPr/>
              <a:t>&lt;#&gt;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ja-JP" altLang="en-US" smtClean="0"/>
              <a:t>マスタ タイトルの書式設定</a:t>
            </a:r>
            <a:endParaRPr kumimoji="0" lang="en-US"/>
          </a:p>
        </p:txBody>
      </p:sp>
      <p:sp>
        <p:nvSpPr>
          <p:cNvPr id="3" name="図プレースホルダ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ja-JP" altLang="en-US" smtClean="0"/>
              <a:t>アイコンをクリックして図を追加</a:t>
            </a:r>
            <a:endParaRPr kumimoji="0" lang="en-US" dirty="0"/>
          </a:p>
        </p:txBody>
      </p:sp>
      <p:sp>
        <p:nvSpPr>
          <p:cNvPr id="4" name="テキスト プレースホルダ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ja-JP" altLang="en-US" smtClean="0"/>
              <a:t>マスタ テキストの書式設定</a:t>
            </a:r>
          </a:p>
        </p:txBody>
      </p:sp>
      <p:sp>
        <p:nvSpPr>
          <p:cNvPr id="5" name="日付プレースホルダ 4"/>
          <p:cNvSpPr>
            <a:spLocks noGrp="1"/>
          </p:cNvSpPr>
          <p:nvPr>
            <p:ph type="dt" sz="half" idx="10"/>
          </p:nvPr>
        </p:nvSpPr>
        <p:spPr>
          <a:xfrm>
            <a:off x="457200" y="6422064"/>
            <a:ext cx="2133600" cy="365125"/>
          </a:xfrm>
        </p:spPr>
        <p:txBody>
          <a:bodyPr/>
          <a:lstStyle/>
          <a:p>
            <a:fld id="{E637BB6B-EE1B-48FB-8575-0D55C373DE88}" type="datetimeFigureOut">
              <a:rPr lang="en-US" smtClean="0"/>
              <a:pPr/>
              <a:t>5/12/2016</a:t>
            </a:fld>
            <a:endParaRPr lang="en-US"/>
          </a:p>
        </p:txBody>
      </p:sp>
      <p:sp>
        <p:nvSpPr>
          <p:cNvPr id="6" name="フッター プレースホルダ 5"/>
          <p:cNvSpPr>
            <a:spLocks noGrp="1"/>
          </p:cNvSpPr>
          <p:nvPr>
            <p:ph type="ftr" sz="quarter" idx="11"/>
          </p:nvPr>
        </p:nvSpPr>
        <p:spPr/>
        <p:txBody>
          <a:bodyPr/>
          <a:lstStyle/>
          <a:p>
            <a:endParaRPr kumimoji="0" lang="en-US"/>
          </a:p>
        </p:txBody>
      </p:sp>
      <p:sp>
        <p:nvSpPr>
          <p:cNvPr id="7" name="スライド番号プレースホルダ 6"/>
          <p:cNvSpPr>
            <a:spLocks noGrp="1"/>
          </p:cNvSpPr>
          <p:nvPr>
            <p:ph type="sldNum" sz="quarter" idx="12"/>
          </p:nvPr>
        </p:nvSpPr>
        <p:spPr/>
        <p:txBody>
          <a:bodyPr/>
          <a:lstStyle/>
          <a:p>
            <a:fld id="{2AA957AF-53C0-420B-9C2D-77DB1416566C}" type="slidenum">
              <a:rPr kumimoji="0" lang="en-US" smtClean="0"/>
              <a:pPr/>
              <a:t>&lt;#&gt;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フリーフォーム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フリーフォーム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タイトル プレースホルダ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ja-JP" altLang="en-US" smtClean="0"/>
              <a:t>マスタ タイトルの書式設定</a:t>
            </a:r>
            <a:endParaRPr kumimoji="0" lang="en-US"/>
          </a:p>
        </p:txBody>
      </p:sp>
      <p:sp>
        <p:nvSpPr>
          <p:cNvPr id="30" name="テキスト プレースホルダ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ja-JP" altLang="en-US" smtClean="0"/>
              <a:t>マスタ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0" name="日付プレースホルダ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E637BB6B-EE1B-48FB-8575-0D55C373DE88}" type="datetimeFigureOut">
              <a:rPr lang="en-US" smtClean="0"/>
              <a:pPr/>
              <a:t>5/12/2016</a:t>
            </a:fld>
            <a:endParaRPr lang="en-US" sz="1000">
              <a:solidFill>
                <a:schemeClr val="tx2">
                  <a:shade val="50000"/>
                </a:schemeClr>
              </a:solidFill>
            </a:endParaRPr>
          </a:p>
        </p:txBody>
      </p:sp>
      <p:sp>
        <p:nvSpPr>
          <p:cNvPr id="22" name="フッター プレースホルダ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pPr algn="ctr" eaLnBrk="1" latinLnBrk="0" hangingPunct="1"/>
            <a:endParaRPr kumimoji="0" lang="en-US" sz="1000" dirty="0">
              <a:solidFill>
                <a:schemeClr val="tx2">
                  <a:shade val="50000"/>
                </a:schemeClr>
              </a:solidFill>
            </a:endParaRPr>
          </a:p>
        </p:txBody>
      </p:sp>
      <p:sp>
        <p:nvSpPr>
          <p:cNvPr id="18" name="スライド番号プレースホルダ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2AA957AF-53C0-420B-9C2D-77DB1416566C}" type="slidenum">
              <a:rPr kumimoji="0" lang="en-US" smtClean="0"/>
              <a:pPr/>
              <a:t>&lt;#&gt;</a:t>
            </a:fld>
            <a:endParaRPr kumimoji="0" lang="en-US" sz="1000" dirty="0">
              <a:solidFill>
                <a:schemeClr val="tx2">
                  <a:shade val="50000"/>
                </a:schemeClr>
              </a:solidFill>
            </a:endParaRPr>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1"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1"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1"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1"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1"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1"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1"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1"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1"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1" sz="1600" kern="1200">
          <a:solidFill>
            <a:schemeClr val="tx1"/>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lang="en-US" altLang="ja-JP" sz="6000" dirty="0" smtClean="0"/>
              <a:t>I</a:t>
            </a:r>
            <a:r>
              <a:rPr lang="en-US" altLang="ja-JP" sz="6000" cap="none" dirty="0" smtClean="0"/>
              <a:t>ntroduction for </a:t>
            </a:r>
            <a:r>
              <a:rPr kumimoji="1" lang="en-US" altLang="ja-JP" sz="6000" dirty="0" smtClean="0"/>
              <a:t>G</a:t>
            </a:r>
            <a:r>
              <a:rPr kumimoji="1" lang="en-US" altLang="ja-JP" sz="6000" cap="none" dirty="0" smtClean="0"/>
              <a:t>it</a:t>
            </a:r>
            <a:endParaRPr kumimoji="1" lang="ja-JP" altLang="en-US" sz="6000" dirty="0"/>
          </a:p>
        </p:txBody>
      </p:sp>
      <p:sp>
        <p:nvSpPr>
          <p:cNvPr id="3" name="サブタイトル 2"/>
          <p:cNvSpPr>
            <a:spLocks noGrp="1"/>
          </p:cNvSpPr>
          <p:nvPr>
            <p:ph type="subTitle" idx="1"/>
          </p:nvPr>
        </p:nvSpPr>
        <p:spPr/>
        <p:txBody>
          <a:bodyPr>
            <a:normAutofit/>
          </a:bodyPr>
          <a:lstStyle/>
          <a:p>
            <a:r>
              <a:rPr kumimoji="1" lang="en-US" altLang="ja-JP" sz="2800" dirty="0" smtClean="0"/>
              <a:t>First step </a:t>
            </a:r>
            <a:r>
              <a:rPr lang="en-US" altLang="ja-JP" sz="2800" dirty="0" smtClean="0"/>
              <a:t>for</a:t>
            </a:r>
            <a:r>
              <a:rPr kumimoji="1" lang="en-US" altLang="ja-JP" sz="2800" dirty="0" smtClean="0"/>
              <a:t> </a:t>
            </a:r>
            <a:r>
              <a:rPr kumimoji="1" lang="en-US" altLang="ja-JP" sz="2800" dirty="0" smtClean="0"/>
              <a:t>version control</a:t>
            </a:r>
            <a:endParaRPr kumimoji="1" lang="ja-JP" altLang="en-US" sz="2800" dirty="0"/>
          </a:p>
        </p:txBody>
      </p:sp>
      <p:sp>
        <p:nvSpPr>
          <p:cNvPr id="4" name="テキスト ボックス 3"/>
          <p:cNvSpPr txBox="1"/>
          <p:nvPr/>
        </p:nvSpPr>
        <p:spPr>
          <a:xfrm>
            <a:off x="4572000" y="4869160"/>
            <a:ext cx="4204997" cy="461665"/>
          </a:xfrm>
          <a:prstGeom prst="rect">
            <a:avLst/>
          </a:prstGeom>
          <a:noFill/>
        </p:spPr>
        <p:txBody>
          <a:bodyPr wrap="none" rtlCol="0">
            <a:spAutoFit/>
          </a:bodyPr>
          <a:lstStyle/>
          <a:p>
            <a:r>
              <a:rPr kumimoji="1" lang="en-US" altLang="ja-JP" sz="2400" dirty="0" smtClean="0"/>
              <a:t>s1220233	</a:t>
            </a:r>
            <a:r>
              <a:rPr kumimoji="1" lang="en-US" altLang="ja-JP" sz="2400" dirty="0" err="1" smtClean="0"/>
              <a:t>Ryoya</a:t>
            </a:r>
            <a:r>
              <a:rPr kumimoji="1" lang="en-US" altLang="ja-JP" sz="2400" dirty="0" smtClean="0"/>
              <a:t> Komatsu</a:t>
            </a:r>
            <a:endParaRPr kumimoji="1" lang="ja-JP" alt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45768" y="3006080"/>
            <a:ext cx="7470648" cy="1143000"/>
          </a:xfrm>
        </p:spPr>
        <p:txBody>
          <a:bodyPr>
            <a:normAutofit/>
          </a:bodyPr>
          <a:lstStyle/>
          <a:p>
            <a:pPr algn="ctr"/>
            <a:r>
              <a:rPr lang="en-US" altLang="ja-JP" dirty="0" smtClean="0"/>
              <a:t>…...</a:t>
            </a:r>
            <a:r>
              <a:rPr lang="ja-JP" altLang="en-US" dirty="0" smtClean="0"/>
              <a:t>？？？</a:t>
            </a:r>
            <a:endParaRPr kumimoji="1" lang="ja-JP"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導入 </a:t>
            </a:r>
            <a:r>
              <a:rPr lang="en-US" altLang="ja-JP" sz="2800" dirty="0" smtClean="0"/>
              <a:t>– </a:t>
            </a:r>
            <a:r>
              <a:rPr lang="ja-JP" altLang="en-US" sz="2800" dirty="0" smtClean="0"/>
              <a:t>バージョン管理システムとは</a:t>
            </a:r>
            <a:endParaRPr kumimoji="1" lang="ja-JP" altLang="en-US" sz="2800" dirty="0"/>
          </a:p>
        </p:txBody>
      </p:sp>
      <p:pic>
        <p:nvPicPr>
          <p:cNvPr id="5" name="コンテンツ プレースホルダ 4" descr="無題.png"/>
          <p:cNvPicPr>
            <a:picLocks noGrp="1" noChangeAspect="1"/>
          </p:cNvPicPr>
          <p:nvPr>
            <p:ph idx="1"/>
          </p:nvPr>
        </p:nvPicPr>
        <p:blipFill>
          <a:blip r:embed="rId2" cstate="print"/>
          <a:stretch>
            <a:fillRect/>
          </a:stretch>
        </p:blipFill>
        <p:spPr>
          <a:xfrm>
            <a:off x="457200" y="1484784"/>
            <a:ext cx="7467600" cy="3605316"/>
          </a:xfrm>
        </p:spPr>
      </p:pic>
      <p:sp>
        <p:nvSpPr>
          <p:cNvPr id="6" name="テキスト ボックス 5"/>
          <p:cNvSpPr txBox="1"/>
          <p:nvPr/>
        </p:nvSpPr>
        <p:spPr>
          <a:xfrm>
            <a:off x="467544" y="5085184"/>
            <a:ext cx="7416824" cy="338554"/>
          </a:xfrm>
          <a:prstGeom prst="rect">
            <a:avLst/>
          </a:prstGeom>
          <a:noFill/>
        </p:spPr>
        <p:txBody>
          <a:bodyPr wrap="square" rtlCol="0">
            <a:spAutoFit/>
          </a:bodyPr>
          <a:lstStyle/>
          <a:p>
            <a:pPr algn="ctr"/>
            <a:r>
              <a:rPr kumimoji="1" lang="ja-JP" altLang="en-US" sz="1600" dirty="0" smtClean="0"/>
              <a:t>変更前の</a:t>
            </a:r>
            <a:r>
              <a:rPr kumimoji="1" lang="en-US" altLang="ja-JP" sz="1600" dirty="0" smtClean="0"/>
              <a:t> </a:t>
            </a:r>
            <a:r>
              <a:rPr kumimoji="1" lang="en-US" altLang="ja-JP" sz="1600" dirty="0" err="1" smtClean="0"/>
              <a:t>test.c</a:t>
            </a:r>
            <a:r>
              <a:rPr kumimoji="1" lang="en-US" altLang="ja-JP" sz="1600" dirty="0" smtClean="0"/>
              <a:t> </a:t>
            </a:r>
            <a:r>
              <a:rPr kumimoji="1" lang="ja-JP" altLang="en-US" sz="1600" dirty="0" smtClean="0"/>
              <a:t>と変更後の </a:t>
            </a:r>
            <a:r>
              <a:rPr kumimoji="1" lang="en-US" altLang="ja-JP" sz="1600" dirty="0" err="1" smtClean="0"/>
              <a:t>test.c</a:t>
            </a:r>
            <a:endParaRPr kumimoji="1" lang="ja-JP" altLang="en-US" sz="1600" dirty="0"/>
          </a:p>
        </p:txBody>
      </p:sp>
      <p:sp>
        <p:nvSpPr>
          <p:cNvPr id="8" name="テキスト ボックス 7"/>
          <p:cNvSpPr txBox="1"/>
          <p:nvPr/>
        </p:nvSpPr>
        <p:spPr>
          <a:xfrm>
            <a:off x="467544" y="5445224"/>
            <a:ext cx="7416824" cy="923330"/>
          </a:xfrm>
          <a:prstGeom prst="rect">
            <a:avLst/>
          </a:prstGeom>
          <a:noFill/>
        </p:spPr>
        <p:txBody>
          <a:bodyPr wrap="square" rtlCol="0">
            <a:spAutoFit/>
          </a:bodyPr>
          <a:lstStyle/>
          <a:p>
            <a:pPr>
              <a:buFont typeface="Arial" charset="0"/>
              <a:buChar char="•"/>
            </a:pPr>
            <a:r>
              <a:rPr kumimoji="1" lang="en-US" altLang="ja-JP" dirty="0" smtClean="0"/>
              <a:t> 4</a:t>
            </a:r>
            <a:r>
              <a:rPr kumimoji="1" lang="ja-JP" altLang="en-US" dirty="0" smtClean="0"/>
              <a:t>行目に</a:t>
            </a:r>
            <a:r>
              <a:rPr kumimoji="1" lang="en-US" altLang="ja-JP" dirty="0" err="1" smtClean="0"/>
              <a:t>int</a:t>
            </a:r>
            <a:r>
              <a:rPr kumimoji="1" lang="en-US" altLang="ja-JP" dirty="0" smtClean="0"/>
              <a:t> b</a:t>
            </a:r>
            <a:r>
              <a:rPr kumimoji="1" lang="ja-JP" altLang="en-US" dirty="0" smtClean="0"/>
              <a:t>の変数宣言が追加されている</a:t>
            </a:r>
            <a:endParaRPr kumimoji="1" lang="en-US" altLang="ja-JP" dirty="0" smtClean="0"/>
          </a:p>
          <a:p>
            <a:pPr>
              <a:buFont typeface="Arial" charset="0"/>
              <a:buChar char="•"/>
            </a:pPr>
            <a:r>
              <a:rPr kumimoji="1" lang="en-US" altLang="ja-JP" dirty="0" smtClean="0"/>
              <a:t> </a:t>
            </a:r>
            <a:r>
              <a:rPr kumimoji="1" lang="en-US" altLang="ja-JP" dirty="0" err="1" smtClean="0"/>
              <a:t>scanf</a:t>
            </a:r>
            <a:r>
              <a:rPr kumimoji="1" lang="ja-JP" altLang="en-US" dirty="0" smtClean="0"/>
              <a:t>で数字を読み取り、その二乗を求める処理が追加されている</a:t>
            </a:r>
            <a:endParaRPr kumimoji="1" lang="en-US" altLang="ja-JP" dirty="0" smtClean="0"/>
          </a:p>
          <a:p>
            <a:pPr>
              <a:buFont typeface="Arial" charset="0"/>
              <a:buChar char="•"/>
            </a:pPr>
            <a:r>
              <a:rPr kumimoji="1" lang="en-US" altLang="ja-JP" dirty="0" smtClean="0"/>
              <a:t> </a:t>
            </a:r>
            <a:r>
              <a:rPr kumimoji="1" lang="ja-JP" altLang="en-US" dirty="0" smtClean="0"/>
              <a:t>それらを表示する</a:t>
            </a:r>
            <a:r>
              <a:rPr kumimoji="1" lang="en-US" altLang="ja-JP" dirty="0" err="1" smtClean="0"/>
              <a:t>printf</a:t>
            </a:r>
            <a:r>
              <a:rPr kumimoji="1" lang="ja-JP" altLang="en-US" dirty="0" smtClean="0"/>
              <a:t>が少し書き換えられている</a:t>
            </a:r>
            <a:endParaRPr kumimoji="1" lang="en-US" altLang="ja-JP"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導入 </a:t>
            </a:r>
            <a:r>
              <a:rPr lang="en-US" altLang="ja-JP" sz="2800" dirty="0" smtClean="0"/>
              <a:t>– </a:t>
            </a:r>
            <a:r>
              <a:rPr lang="ja-JP" altLang="en-US" sz="2800" dirty="0" smtClean="0"/>
              <a:t>バージョン管理システムとは</a:t>
            </a:r>
            <a:endParaRPr kumimoji="1" lang="ja-JP" altLang="en-US" sz="2800" dirty="0"/>
          </a:p>
        </p:txBody>
      </p:sp>
      <p:sp>
        <p:nvSpPr>
          <p:cNvPr id="3" name="コンテンツ プレースホルダ 2"/>
          <p:cNvSpPr>
            <a:spLocks noGrp="1"/>
          </p:cNvSpPr>
          <p:nvPr>
            <p:ph idx="1"/>
          </p:nvPr>
        </p:nvSpPr>
        <p:spPr/>
        <p:txBody>
          <a:bodyPr>
            <a:normAutofit/>
          </a:bodyPr>
          <a:lstStyle/>
          <a:p>
            <a:r>
              <a:rPr lang="ja-JP" altLang="en-US" dirty="0" smtClean="0"/>
              <a:t>「数字の二乗を表示する」というプログラム自体の目的は変わっていないが、変更の前後でその機能が変わって</a:t>
            </a:r>
            <a:r>
              <a:rPr lang="ja-JP" altLang="en-US" dirty="0" smtClean="0"/>
              <a:t>いる。</a:t>
            </a:r>
            <a:endParaRPr lang="en-US" altLang="ja-JP" dirty="0" smtClean="0"/>
          </a:p>
          <a:p>
            <a:pPr>
              <a:buNone/>
            </a:pPr>
            <a:endParaRPr lang="en-US" altLang="ja-JP" sz="2800" dirty="0" smtClean="0"/>
          </a:p>
          <a:p>
            <a:pPr>
              <a:buNone/>
            </a:pPr>
            <a:r>
              <a:rPr lang="ja-JP" altLang="en-US" dirty="0" smtClean="0"/>
              <a:t>→ 変更前を</a:t>
            </a:r>
            <a:r>
              <a:rPr lang="en-US" altLang="ja-JP" dirty="0" smtClean="0"/>
              <a:t>ver1.0</a:t>
            </a:r>
            <a:r>
              <a:rPr lang="ja-JP" altLang="en-US" dirty="0" smtClean="0"/>
              <a:t>とすると変更後は</a:t>
            </a:r>
            <a:r>
              <a:rPr lang="en-US" altLang="ja-JP" dirty="0" smtClean="0"/>
              <a:t>ver2.0</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導入 </a:t>
            </a:r>
            <a:r>
              <a:rPr lang="en-US" altLang="ja-JP" sz="2800" dirty="0" smtClean="0"/>
              <a:t>– </a:t>
            </a:r>
            <a:r>
              <a:rPr lang="ja-JP" altLang="en-US" sz="2800" dirty="0" smtClean="0"/>
              <a:t>バージョン管理システムとは</a:t>
            </a:r>
            <a:endParaRPr kumimoji="1" lang="ja-JP" altLang="en-US" sz="2800" dirty="0"/>
          </a:p>
        </p:txBody>
      </p:sp>
      <p:sp>
        <p:nvSpPr>
          <p:cNvPr id="3" name="コンテンツ プレースホルダ 2"/>
          <p:cNvSpPr>
            <a:spLocks noGrp="1"/>
          </p:cNvSpPr>
          <p:nvPr>
            <p:ph idx="1"/>
          </p:nvPr>
        </p:nvSpPr>
        <p:spPr/>
        <p:txBody>
          <a:bodyPr>
            <a:normAutofit/>
          </a:bodyPr>
          <a:lstStyle/>
          <a:p>
            <a:r>
              <a:rPr lang="en-US" altLang="ja-JP" dirty="0" smtClean="0"/>
              <a:t>VCS</a:t>
            </a:r>
            <a:r>
              <a:rPr lang="ja-JP" altLang="en-US" dirty="0" smtClean="0"/>
              <a:t>を使うと、「いつ・誰が・どこに・どんな変更を加えたのか」を全て保存することが</a:t>
            </a:r>
            <a:r>
              <a:rPr lang="ja-JP" altLang="en-US" dirty="0" smtClean="0"/>
              <a:t>できる。</a:t>
            </a:r>
            <a:endParaRPr lang="en-US" altLang="ja-JP" dirty="0" smtClean="0"/>
          </a:p>
          <a:p>
            <a:pPr>
              <a:buNone/>
            </a:pPr>
            <a:endParaRPr lang="en-US" altLang="ja-JP" dirty="0" smtClean="0"/>
          </a:p>
          <a:p>
            <a:r>
              <a:rPr lang="ja-JP" altLang="en-US" sz="2800" dirty="0" smtClean="0"/>
              <a:t>変更して上書き保存してしまった場合でも、過去のバージョン情報を</a:t>
            </a:r>
            <a:r>
              <a:rPr lang="en-US" altLang="ja-JP" sz="2800" dirty="0" smtClean="0"/>
              <a:t>VCS</a:t>
            </a:r>
            <a:r>
              <a:rPr lang="ja-JP" altLang="en-US" sz="2800" dirty="0" smtClean="0"/>
              <a:t>を使って記録しておけば</a:t>
            </a:r>
            <a:r>
              <a:rPr lang="en-US" altLang="ja-JP" sz="2800" dirty="0" smtClean="0"/>
              <a:t>ver2.0</a:t>
            </a:r>
            <a:r>
              <a:rPr lang="ja-JP" altLang="en-US" sz="2800" dirty="0" smtClean="0"/>
              <a:t>の</a:t>
            </a:r>
            <a:r>
              <a:rPr lang="en-US" altLang="ja-JP" sz="2800" dirty="0" err="1" smtClean="0"/>
              <a:t>test.c</a:t>
            </a:r>
            <a:r>
              <a:rPr lang="ja-JP" altLang="en-US" sz="2800" dirty="0" smtClean="0"/>
              <a:t>を</a:t>
            </a:r>
            <a:r>
              <a:rPr lang="en-US" altLang="ja-JP" sz="2800" dirty="0" smtClean="0"/>
              <a:t>ver1.0</a:t>
            </a:r>
            <a:r>
              <a:rPr lang="ja-JP" altLang="en-US" sz="2800" dirty="0" smtClean="0"/>
              <a:t>に</a:t>
            </a:r>
            <a:r>
              <a:rPr lang="en-US" altLang="ja-JP" sz="2800" dirty="0" smtClean="0"/>
              <a:t>(</a:t>
            </a:r>
            <a:r>
              <a:rPr lang="ja-JP" altLang="en-US" sz="2800" dirty="0" smtClean="0"/>
              <a:t>更にその前のバージョンにも</a:t>
            </a:r>
            <a:r>
              <a:rPr lang="en-US" altLang="ja-JP" sz="2800" dirty="0" smtClean="0"/>
              <a:t>)</a:t>
            </a:r>
            <a:r>
              <a:rPr lang="ja-JP" altLang="en-US" sz="2800" dirty="0" smtClean="0"/>
              <a:t>戻すことが</a:t>
            </a:r>
            <a:r>
              <a:rPr lang="ja-JP" altLang="en-US" sz="2800" dirty="0" smtClean="0"/>
              <a:t>できる。</a:t>
            </a:r>
            <a:endParaRPr lang="en-US" altLang="ja-JP" sz="2800"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導入 </a:t>
            </a:r>
            <a:r>
              <a:rPr lang="en-US" altLang="ja-JP" sz="2800" dirty="0" smtClean="0"/>
              <a:t>– </a:t>
            </a:r>
            <a:r>
              <a:rPr lang="ja-JP" altLang="en-US" sz="2800" dirty="0" smtClean="0"/>
              <a:t>バージョン管理システムとは</a:t>
            </a:r>
            <a:endParaRPr kumimoji="1" lang="ja-JP" altLang="en-US" sz="2800" dirty="0"/>
          </a:p>
        </p:txBody>
      </p:sp>
      <p:sp>
        <p:nvSpPr>
          <p:cNvPr id="3" name="コンテンツ プレースホルダ 2"/>
          <p:cNvSpPr>
            <a:spLocks noGrp="1"/>
          </p:cNvSpPr>
          <p:nvPr>
            <p:ph idx="1"/>
          </p:nvPr>
        </p:nvSpPr>
        <p:spPr/>
        <p:txBody>
          <a:bodyPr>
            <a:normAutofit/>
          </a:bodyPr>
          <a:lstStyle/>
          <a:p>
            <a:pPr>
              <a:buNone/>
            </a:pPr>
            <a:r>
              <a:rPr lang="ja-JP" altLang="en-US" dirty="0" smtClean="0"/>
              <a:t>更に</a:t>
            </a:r>
            <a:r>
              <a:rPr lang="en-US" altLang="ja-JP" dirty="0" smtClean="0"/>
              <a:t>…</a:t>
            </a:r>
          </a:p>
          <a:p>
            <a:pPr>
              <a:buNone/>
            </a:pPr>
            <a:endParaRPr lang="en-US" altLang="ja-JP" dirty="0" smtClean="0"/>
          </a:p>
          <a:p>
            <a:r>
              <a:rPr lang="ja-JP" altLang="en-US" dirty="0" smtClean="0"/>
              <a:t>複数人でチームを組んで一つのソフトウェアを開発するときにとても</a:t>
            </a:r>
            <a:r>
              <a:rPr lang="ja-JP" altLang="en-US" dirty="0" smtClean="0"/>
              <a:t>便利。</a:t>
            </a:r>
            <a:endParaRPr lang="en-US" altLang="ja-JP" dirty="0" smtClean="0"/>
          </a:p>
          <a:p>
            <a:endParaRPr lang="en-US" altLang="ja-JP" dirty="0" smtClean="0"/>
          </a:p>
          <a:p>
            <a:r>
              <a:rPr lang="en-US" altLang="ja-JP" dirty="0" err="1" smtClean="0"/>
              <a:t>GitHub</a:t>
            </a:r>
            <a:r>
              <a:rPr lang="ja-JP" altLang="en-US" dirty="0" smtClean="0"/>
              <a:t>などと連携すればソースコードのバックアップも同時にこなせるのでとても</a:t>
            </a:r>
            <a:r>
              <a:rPr lang="ja-JP" altLang="en-US" dirty="0" smtClean="0"/>
              <a:t>便利。</a:t>
            </a:r>
            <a:endParaRPr lang="en-US" altLang="ja-JP"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45768" y="3006080"/>
            <a:ext cx="7470648" cy="1143000"/>
          </a:xfrm>
        </p:spPr>
        <p:txBody>
          <a:bodyPr>
            <a:normAutofit/>
          </a:bodyPr>
          <a:lstStyle/>
          <a:p>
            <a:pPr algn="ctr"/>
            <a:r>
              <a:rPr kumimoji="1" lang="ja-JP" altLang="en-US" dirty="0" smtClean="0"/>
              <a:t>結論 ： </a:t>
            </a:r>
            <a:r>
              <a:rPr lang="ja-JP" altLang="en-US" dirty="0" err="1" smtClean="0"/>
              <a:t>めっちゃ</a:t>
            </a:r>
            <a:r>
              <a:rPr lang="ja-JP" altLang="en-US" dirty="0" smtClean="0"/>
              <a:t>便利</a:t>
            </a:r>
            <a:endParaRPr kumimoji="1" lang="ja-JP"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48072" y="2924944"/>
            <a:ext cx="7884368" cy="1826363"/>
          </a:xfrm>
        </p:spPr>
        <p:txBody>
          <a:bodyPr>
            <a:normAutofit/>
          </a:bodyPr>
          <a:lstStyle/>
          <a:p>
            <a:pPr algn="ctr"/>
            <a:r>
              <a:rPr lang="en-US" altLang="ja-JP" sz="7200" dirty="0" smtClean="0"/>
              <a:t>Git</a:t>
            </a:r>
            <a:r>
              <a:rPr lang="ja-JP" altLang="en-US" sz="7200" dirty="0" err="1" smtClean="0"/>
              <a:t>って</a:t>
            </a:r>
            <a:r>
              <a:rPr lang="ja-JP" altLang="en-US" sz="7200" dirty="0" smtClean="0"/>
              <a:t>何？</a:t>
            </a:r>
            <a:endParaRPr kumimoji="1" lang="ja-JP" altLang="en-US" sz="72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Git</a:t>
            </a:r>
            <a:r>
              <a:rPr kumimoji="1" lang="ja-JP" altLang="en-US" dirty="0" err="1" smtClean="0"/>
              <a:t>って</a:t>
            </a:r>
            <a:r>
              <a:rPr kumimoji="1" lang="ja-JP" altLang="en-US" dirty="0" smtClean="0"/>
              <a:t>何？</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分散型バージョン管理システム</a:t>
            </a:r>
            <a:r>
              <a:rPr kumimoji="1" lang="en-US" altLang="ja-JP" dirty="0" smtClean="0"/>
              <a:t>(</a:t>
            </a:r>
            <a:r>
              <a:rPr kumimoji="1" lang="en-US" altLang="ja-JP" sz="2400" dirty="0" smtClean="0"/>
              <a:t>Distributed Version Control System, DVCS</a:t>
            </a:r>
            <a:r>
              <a:rPr kumimoji="1" lang="en-US" altLang="ja-JP" dirty="0" smtClean="0"/>
              <a:t>)</a:t>
            </a:r>
            <a:r>
              <a:rPr lang="en-US" altLang="ja-JP" dirty="0" smtClean="0"/>
              <a:t/>
            </a:r>
            <a:br>
              <a:rPr lang="en-US" altLang="ja-JP" dirty="0" smtClean="0"/>
            </a:br>
            <a:r>
              <a:rPr lang="ja-JP" altLang="en-US" dirty="0" smtClean="0"/>
              <a:t>の一つ</a:t>
            </a:r>
            <a:endParaRPr lang="en-US" altLang="ja-JP" dirty="0" smtClean="0"/>
          </a:p>
          <a:p>
            <a:r>
              <a:rPr kumimoji="1" lang="ja-JP" altLang="en-US" dirty="0" smtClean="0"/>
              <a:t>ディレクトリの中のファイルの変更履歴を保存し、</a:t>
            </a:r>
            <a:r>
              <a:rPr kumimoji="1" lang="en-US" altLang="ja-JP" dirty="0" smtClean="0"/>
              <a:t>VCS</a:t>
            </a:r>
            <a:r>
              <a:rPr kumimoji="1" lang="ja-JP" altLang="en-US" dirty="0" smtClean="0"/>
              <a:t>用の共有ウェブサービスなどと連携しソフトウェアのバージョンを管理するためのツール</a:t>
            </a:r>
            <a:endParaRPr kumimoji="1" lang="en-US" altLang="ja-JP"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Git</a:t>
            </a:r>
            <a:r>
              <a:rPr lang="ja-JP" altLang="en-US" dirty="0" err="1" smtClean="0"/>
              <a:t>って</a:t>
            </a:r>
            <a:r>
              <a:rPr lang="ja-JP" altLang="en-US" dirty="0" smtClean="0"/>
              <a:t>何？</a:t>
            </a:r>
            <a:endParaRPr kumimoji="1" lang="ja-JP" altLang="en-US" dirty="0"/>
          </a:p>
        </p:txBody>
      </p:sp>
      <p:sp>
        <p:nvSpPr>
          <p:cNvPr id="3" name="コンテンツ プレースホルダ 2"/>
          <p:cNvSpPr>
            <a:spLocks noGrp="1"/>
          </p:cNvSpPr>
          <p:nvPr>
            <p:ph idx="1"/>
          </p:nvPr>
        </p:nvSpPr>
        <p:spPr>
          <a:ln>
            <a:noFill/>
          </a:ln>
        </p:spPr>
        <p:txBody>
          <a:bodyPr/>
          <a:lstStyle/>
          <a:p>
            <a:r>
              <a:rPr lang="en-US" altLang="ja-JP" b="1" dirty="0" smtClean="0"/>
              <a:t>git</a:t>
            </a:r>
            <a:r>
              <a:rPr lang="ja-JP" altLang="en-US" dirty="0" smtClean="0"/>
              <a:t>（ギット）は、プログラムのソースコードなどの変更履歴を記録・追跡するための分散型バージョン管理システムである。</a:t>
            </a:r>
            <a:r>
              <a:rPr lang="en-US" altLang="ja-JP" dirty="0" smtClean="0"/>
              <a:t>Linux</a:t>
            </a:r>
            <a:r>
              <a:rPr lang="ja-JP" altLang="en-US" dirty="0" smtClean="0"/>
              <a:t>カーネルのソースコード管理に用いるためにリーナス・トーバルズによって開発され、それ以降ほかの多くのプロジェクトで採用されている。</a:t>
            </a:r>
            <a:endParaRPr lang="en-US" altLang="ja-JP" dirty="0" smtClean="0"/>
          </a:p>
          <a:p>
            <a:pPr algn="r">
              <a:buNone/>
            </a:pPr>
            <a:r>
              <a:rPr kumimoji="1" lang="en-US" altLang="ja-JP" sz="2000" dirty="0" smtClean="0"/>
              <a:t>- Wikipedia</a:t>
            </a:r>
            <a:r>
              <a:rPr kumimoji="1" lang="ja-JP" altLang="en-US" sz="2000" dirty="0" smtClean="0"/>
              <a:t>より引用</a:t>
            </a:r>
            <a:endParaRPr kumimoji="1" lang="ja-JP" altLang="en-US" sz="2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Git</a:t>
            </a:r>
            <a:r>
              <a:rPr lang="ja-JP" altLang="en-US" dirty="0" err="1" smtClean="0"/>
              <a:t>って</a:t>
            </a:r>
            <a:r>
              <a:rPr lang="ja-JP" altLang="en-US" dirty="0" smtClean="0"/>
              <a:t>何？</a:t>
            </a:r>
            <a:endParaRPr kumimoji="1" lang="ja-JP" altLang="en-US" dirty="0"/>
          </a:p>
        </p:txBody>
      </p:sp>
      <p:sp>
        <p:nvSpPr>
          <p:cNvPr id="3" name="コンテンツ プレースホルダ 2"/>
          <p:cNvSpPr>
            <a:spLocks noGrp="1"/>
          </p:cNvSpPr>
          <p:nvPr>
            <p:ph idx="1"/>
          </p:nvPr>
        </p:nvSpPr>
        <p:spPr>
          <a:ln>
            <a:noFill/>
          </a:ln>
        </p:spPr>
        <p:txBody>
          <a:bodyPr/>
          <a:lstStyle/>
          <a:p>
            <a:r>
              <a:rPr lang="en-US" altLang="ja-JP" dirty="0" err="1" smtClean="0"/>
              <a:t>GitHub</a:t>
            </a:r>
            <a:r>
              <a:rPr lang="ja-JP" altLang="en-US" dirty="0" smtClean="0"/>
              <a:t>や</a:t>
            </a:r>
            <a:r>
              <a:rPr lang="en-US" altLang="ja-JP" dirty="0" err="1" smtClean="0"/>
              <a:t>BitBucket</a:t>
            </a:r>
            <a:r>
              <a:rPr lang="ja-JP" altLang="en-US" dirty="0" smtClean="0"/>
              <a:t>などの</a:t>
            </a:r>
            <a:r>
              <a:rPr lang="en-US" altLang="ja-JP" dirty="0" smtClean="0"/>
              <a:t>VCS</a:t>
            </a:r>
            <a:r>
              <a:rPr lang="ja-JP" altLang="en-US" dirty="0" smtClean="0"/>
              <a:t>用共有ウェブサービスなどと連携することによって、自分の手元にあるプロジェクトの開発ディレクトリを瞬時にチームメンバーと共有することができ、進捗状況の同期や復元を容易に行うことができる。</a:t>
            </a:r>
            <a:endParaRPr kumimoji="1" lang="ja-JP" altLang="en-US" sz="2000" dirty="0"/>
          </a:p>
        </p:txBody>
      </p:sp>
      <p:grpSp>
        <p:nvGrpSpPr>
          <p:cNvPr id="36" name="グループ化 35"/>
          <p:cNvGrpSpPr/>
          <p:nvPr/>
        </p:nvGrpSpPr>
        <p:grpSpPr>
          <a:xfrm>
            <a:off x="468000" y="4725144"/>
            <a:ext cx="8352928" cy="1656184"/>
            <a:chOff x="395536" y="4869160"/>
            <a:chExt cx="8352928" cy="1656184"/>
          </a:xfrm>
        </p:grpSpPr>
        <p:grpSp>
          <p:nvGrpSpPr>
            <p:cNvPr id="9" name="グループ化 8"/>
            <p:cNvGrpSpPr/>
            <p:nvPr/>
          </p:nvGrpSpPr>
          <p:grpSpPr>
            <a:xfrm>
              <a:off x="395536" y="4869160"/>
              <a:ext cx="2448272" cy="1628800"/>
              <a:chOff x="899592" y="4869160"/>
              <a:chExt cx="2448272" cy="1628800"/>
            </a:xfrm>
          </p:grpSpPr>
          <p:grpSp>
            <p:nvGrpSpPr>
              <p:cNvPr id="7" name="グループ化 6"/>
              <p:cNvGrpSpPr/>
              <p:nvPr/>
            </p:nvGrpSpPr>
            <p:grpSpPr>
              <a:xfrm>
                <a:off x="899592" y="4869160"/>
                <a:ext cx="2448272" cy="1628800"/>
                <a:chOff x="1763688" y="5229200"/>
                <a:chExt cx="2448272" cy="1628800"/>
              </a:xfrm>
            </p:grpSpPr>
            <p:sp>
              <p:nvSpPr>
                <p:cNvPr id="4" name="角丸四角形 3"/>
                <p:cNvSpPr/>
                <p:nvPr/>
              </p:nvSpPr>
              <p:spPr>
                <a:xfrm>
                  <a:off x="1763688" y="5445224"/>
                  <a:ext cx="2448272" cy="141277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dirty="0">
                    <a:solidFill>
                      <a:schemeClr val="bg1"/>
                    </a:solidFill>
                  </a:endParaRPr>
                </a:p>
              </p:txBody>
            </p:sp>
            <p:sp>
              <p:nvSpPr>
                <p:cNvPr id="6" name="角丸四角形 5"/>
                <p:cNvSpPr/>
                <p:nvPr/>
              </p:nvSpPr>
              <p:spPr>
                <a:xfrm>
                  <a:off x="2195736" y="5229200"/>
                  <a:ext cx="1584176" cy="43204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dirty="0" smtClean="0">
                      <a:solidFill>
                        <a:schemeClr val="bg1"/>
                      </a:solidFill>
                    </a:rPr>
                    <a:t>自分の</a:t>
                  </a:r>
                  <a:r>
                    <a:rPr kumimoji="1" lang="en-US" altLang="ja-JP" dirty="0" smtClean="0">
                      <a:solidFill>
                        <a:schemeClr val="bg1"/>
                      </a:solidFill>
                    </a:rPr>
                    <a:t>PC</a:t>
                  </a:r>
                  <a:endParaRPr kumimoji="1" lang="ja-JP" altLang="en-US" dirty="0">
                    <a:solidFill>
                      <a:schemeClr val="bg1"/>
                    </a:solidFill>
                  </a:endParaRPr>
                </a:p>
              </p:txBody>
            </p:sp>
          </p:grpSp>
          <p:sp>
            <p:nvSpPr>
              <p:cNvPr id="8" name="正方形/長方形 7"/>
              <p:cNvSpPr/>
              <p:nvPr/>
            </p:nvSpPr>
            <p:spPr>
              <a:xfrm>
                <a:off x="1281336" y="5445224"/>
                <a:ext cx="1634480" cy="86409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solidFill>
                      <a:schemeClr val="bg1"/>
                    </a:solidFill>
                  </a:rPr>
                  <a:t>開発</a:t>
                </a:r>
                <a:endParaRPr kumimoji="1" lang="en-US" altLang="ja-JP" dirty="0" smtClean="0">
                  <a:solidFill>
                    <a:schemeClr val="bg1"/>
                  </a:solidFill>
                </a:endParaRPr>
              </a:p>
              <a:p>
                <a:pPr algn="ctr"/>
                <a:r>
                  <a:rPr kumimoji="1" lang="ja-JP" altLang="en-US" dirty="0" smtClean="0">
                    <a:solidFill>
                      <a:schemeClr val="bg1"/>
                    </a:solidFill>
                  </a:rPr>
                  <a:t>ディレクトリ</a:t>
                </a:r>
                <a:endParaRPr kumimoji="1" lang="ja-JP" altLang="en-US" dirty="0">
                  <a:solidFill>
                    <a:schemeClr val="bg1"/>
                  </a:solidFill>
                </a:endParaRPr>
              </a:p>
            </p:txBody>
          </p:sp>
        </p:grpSp>
        <p:grpSp>
          <p:nvGrpSpPr>
            <p:cNvPr id="15" name="グループ化 14"/>
            <p:cNvGrpSpPr/>
            <p:nvPr/>
          </p:nvGrpSpPr>
          <p:grpSpPr>
            <a:xfrm>
              <a:off x="6300192" y="4869160"/>
              <a:ext cx="2448272" cy="1628800"/>
              <a:chOff x="899592" y="4869160"/>
              <a:chExt cx="2448272" cy="1628800"/>
            </a:xfrm>
          </p:grpSpPr>
          <p:grpSp>
            <p:nvGrpSpPr>
              <p:cNvPr id="16" name="グループ化 6"/>
              <p:cNvGrpSpPr/>
              <p:nvPr/>
            </p:nvGrpSpPr>
            <p:grpSpPr>
              <a:xfrm>
                <a:off x="899592" y="4869160"/>
                <a:ext cx="2448272" cy="1628800"/>
                <a:chOff x="1763688" y="5229200"/>
                <a:chExt cx="2448272" cy="1628800"/>
              </a:xfrm>
            </p:grpSpPr>
            <p:sp>
              <p:nvSpPr>
                <p:cNvPr id="18" name="角丸四角形 17"/>
                <p:cNvSpPr/>
                <p:nvPr/>
              </p:nvSpPr>
              <p:spPr>
                <a:xfrm>
                  <a:off x="1763688" y="5445224"/>
                  <a:ext cx="2448272" cy="141277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a:solidFill>
                      <a:schemeClr val="bg1"/>
                    </a:solidFill>
                  </a:endParaRPr>
                </a:p>
              </p:txBody>
            </p:sp>
            <p:sp>
              <p:nvSpPr>
                <p:cNvPr id="19" name="角丸四角形 18"/>
                <p:cNvSpPr/>
                <p:nvPr/>
              </p:nvSpPr>
              <p:spPr>
                <a:xfrm>
                  <a:off x="2195736" y="5229200"/>
                  <a:ext cx="1584176" cy="43204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smtClean="0">
                      <a:solidFill>
                        <a:schemeClr val="bg1"/>
                      </a:solidFill>
                    </a:rPr>
                    <a:t>他人</a:t>
                  </a:r>
                  <a:r>
                    <a:rPr kumimoji="1" lang="ja-JP" altLang="en-US" dirty="0" smtClean="0">
                      <a:solidFill>
                        <a:schemeClr val="bg1"/>
                      </a:solidFill>
                    </a:rPr>
                    <a:t>の</a:t>
                  </a:r>
                  <a:r>
                    <a:rPr kumimoji="1" lang="en-US" altLang="ja-JP" dirty="0" smtClean="0">
                      <a:solidFill>
                        <a:schemeClr val="bg1"/>
                      </a:solidFill>
                    </a:rPr>
                    <a:t>PC</a:t>
                  </a:r>
                  <a:endParaRPr kumimoji="1" lang="ja-JP" altLang="en-US" dirty="0">
                    <a:solidFill>
                      <a:schemeClr val="bg1"/>
                    </a:solidFill>
                  </a:endParaRPr>
                </a:p>
              </p:txBody>
            </p:sp>
          </p:grpSp>
          <p:sp>
            <p:nvSpPr>
              <p:cNvPr id="17" name="正方形/長方形 16"/>
              <p:cNvSpPr/>
              <p:nvPr/>
            </p:nvSpPr>
            <p:spPr>
              <a:xfrm>
                <a:off x="1281336" y="5445224"/>
                <a:ext cx="1634480" cy="86409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dirty="0" smtClean="0">
                    <a:solidFill>
                      <a:schemeClr val="bg1"/>
                    </a:solidFill>
                  </a:rPr>
                  <a:t>開発</a:t>
                </a:r>
                <a:endParaRPr kumimoji="1" lang="en-US" altLang="ja-JP" dirty="0" smtClean="0">
                  <a:solidFill>
                    <a:schemeClr val="bg1"/>
                  </a:solidFill>
                </a:endParaRPr>
              </a:p>
              <a:p>
                <a:pPr algn="ctr"/>
                <a:r>
                  <a:rPr kumimoji="1" lang="ja-JP" altLang="en-US" dirty="0" smtClean="0">
                    <a:solidFill>
                      <a:schemeClr val="bg1"/>
                    </a:solidFill>
                  </a:rPr>
                  <a:t>ディレクトリ</a:t>
                </a:r>
                <a:endParaRPr kumimoji="1" lang="ja-JP" altLang="en-US" dirty="0">
                  <a:solidFill>
                    <a:schemeClr val="bg1"/>
                  </a:solidFill>
                </a:endParaRPr>
              </a:p>
            </p:txBody>
          </p:sp>
        </p:grpSp>
        <p:grpSp>
          <p:nvGrpSpPr>
            <p:cNvPr id="28" name="グループ化 27"/>
            <p:cNvGrpSpPr/>
            <p:nvPr/>
          </p:nvGrpSpPr>
          <p:grpSpPr>
            <a:xfrm>
              <a:off x="3203848" y="4869160"/>
              <a:ext cx="2592288" cy="1656184"/>
              <a:chOff x="3491880" y="4869160"/>
              <a:chExt cx="2592288" cy="1656184"/>
            </a:xfrm>
          </p:grpSpPr>
          <p:sp>
            <p:nvSpPr>
              <p:cNvPr id="27" name="円/楕円 26"/>
              <p:cNvSpPr/>
              <p:nvPr/>
            </p:nvSpPr>
            <p:spPr>
              <a:xfrm>
                <a:off x="3491880" y="4941168"/>
                <a:ext cx="2592288" cy="158417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dirty="0">
                  <a:solidFill>
                    <a:schemeClr val="bg1"/>
                  </a:solidFill>
                </a:endParaRPr>
              </a:p>
            </p:txBody>
          </p:sp>
          <p:sp>
            <p:nvSpPr>
              <p:cNvPr id="26" name="角丸四角形 25"/>
              <p:cNvSpPr/>
              <p:nvPr/>
            </p:nvSpPr>
            <p:spPr>
              <a:xfrm>
                <a:off x="3990236" y="4869160"/>
                <a:ext cx="1584176" cy="43204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dirty="0" err="1" smtClean="0">
                    <a:solidFill>
                      <a:schemeClr val="bg1"/>
                    </a:solidFill>
                  </a:rPr>
                  <a:t>GitHub</a:t>
                </a:r>
                <a:endParaRPr kumimoji="1" lang="ja-JP" altLang="en-US" dirty="0">
                  <a:solidFill>
                    <a:schemeClr val="bg1"/>
                  </a:solidFill>
                </a:endParaRPr>
              </a:p>
            </p:txBody>
          </p:sp>
          <p:sp>
            <p:nvSpPr>
              <p:cNvPr id="24" name="正方形/長方形 23"/>
              <p:cNvSpPr/>
              <p:nvPr/>
            </p:nvSpPr>
            <p:spPr>
              <a:xfrm>
                <a:off x="3967934" y="5445224"/>
                <a:ext cx="1634480" cy="86409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dirty="0" smtClean="0">
                    <a:solidFill>
                      <a:schemeClr val="bg1"/>
                    </a:solidFill>
                  </a:rPr>
                  <a:t>開発</a:t>
                </a:r>
                <a:endParaRPr kumimoji="1" lang="en-US" altLang="ja-JP" dirty="0" smtClean="0">
                  <a:solidFill>
                    <a:schemeClr val="bg1"/>
                  </a:solidFill>
                </a:endParaRPr>
              </a:p>
              <a:p>
                <a:pPr algn="ctr"/>
                <a:r>
                  <a:rPr kumimoji="1" lang="ja-JP" altLang="en-US" dirty="0" smtClean="0">
                    <a:solidFill>
                      <a:schemeClr val="bg1"/>
                    </a:solidFill>
                  </a:rPr>
                  <a:t>ディレクトリ</a:t>
                </a:r>
                <a:endParaRPr kumimoji="1" lang="ja-JP" altLang="en-US" dirty="0">
                  <a:solidFill>
                    <a:schemeClr val="bg1"/>
                  </a:solidFill>
                </a:endParaRPr>
              </a:p>
            </p:txBody>
          </p:sp>
        </p:grpSp>
        <p:cxnSp>
          <p:nvCxnSpPr>
            <p:cNvPr id="30" name="直線矢印コネクタ 29"/>
            <p:cNvCxnSpPr/>
            <p:nvPr/>
          </p:nvCxnSpPr>
          <p:spPr>
            <a:xfrm>
              <a:off x="2483768" y="5805264"/>
              <a:ext cx="1080120" cy="0"/>
            </a:xfrm>
            <a:prstGeom prst="straightConnector1">
              <a:avLst/>
            </a:prstGeom>
            <a:ln w="50800">
              <a:solidFill>
                <a:srgbClr val="FFC000"/>
              </a:solidFill>
              <a:headEnd type="stealth" w="lg" len="lg"/>
              <a:tailEnd type="stealth"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4" name="直線矢印コネクタ 33"/>
            <p:cNvCxnSpPr/>
            <p:nvPr/>
          </p:nvCxnSpPr>
          <p:spPr>
            <a:xfrm>
              <a:off x="5508104" y="5805264"/>
              <a:ext cx="1080120" cy="0"/>
            </a:xfrm>
            <a:prstGeom prst="straightConnector1">
              <a:avLst/>
            </a:prstGeom>
            <a:ln w="50800">
              <a:solidFill>
                <a:srgbClr val="FFC000"/>
              </a:solidFill>
              <a:headEnd type="stealth" w="lg" len="lg"/>
              <a:tailEnd type="stealth"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自己紹介</a:t>
            </a:r>
            <a:r>
              <a:rPr lang="en-US" altLang="ja-JP" dirty="0" smtClean="0"/>
              <a:t>	</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名前</a:t>
            </a:r>
            <a:r>
              <a:rPr kumimoji="1" lang="en-US" altLang="ja-JP" dirty="0" smtClean="0"/>
              <a:t>		</a:t>
            </a:r>
            <a:r>
              <a:rPr kumimoji="1" lang="ja-JP" altLang="en-US" dirty="0" smtClean="0"/>
              <a:t>：</a:t>
            </a:r>
            <a:r>
              <a:rPr lang="ja-JP" altLang="en-US" dirty="0" smtClean="0"/>
              <a:t>小松　凌也</a:t>
            </a:r>
            <a:endParaRPr lang="en-US" altLang="ja-JP" dirty="0" smtClean="0"/>
          </a:p>
          <a:p>
            <a:r>
              <a:rPr lang="en-US" altLang="ja-JP" dirty="0" smtClean="0"/>
              <a:t>Slack ID	</a:t>
            </a:r>
            <a:r>
              <a:rPr lang="ja-JP" altLang="en-US" dirty="0" smtClean="0"/>
              <a:t>：</a:t>
            </a:r>
            <a:r>
              <a:rPr lang="en-US" altLang="ja-JP" dirty="0" smtClean="0"/>
              <a:t>@</a:t>
            </a:r>
            <a:r>
              <a:rPr lang="en-US" altLang="ja-JP" dirty="0" err="1" smtClean="0"/>
              <a:t>michael</a:t>
            </a:r>
            <a:endParaRPr lang="en-US" altLang="ja-JP" dirty="0" smtClean="0"/>
          </a:p>
          <a:p>
            <a:r>
              <a:rPr kumimoji="1" lang="ja-JP" altLang="en-US" dirty="0" smtClean="0"/>
              <a:t>学年</a:t>
            </a:r>
            <a:r>
              <a:rPr kumimoji="1" lang="en-US" altLang="ja-JP" dirty="0" smtClean="0"/>
              <a:t>		</a:t>
            </a:r>
            <a:r>
              <a:rPr kumimoji="1" lang="ja-JP" altLang="en-US" dirty="0" smtClean="0"/>
              <a:t>：学部３年</a:t>
            </a:r>
            <a:endParaRPr kumimoji="1" lang="en-US" altLang="ja-JP" dirty="0" smtClean="0"/>
          </a:p>
          <a:p>
            <a:r>
              <a:rPr kumimoji="1" lang="ja-JP" altLang="en-US" dirty="0" smtClean="0"/>
              <a:t>出身地</a:t>
            </a:r>
            <a:r>
              <a:rPr kumimoji="1" lang="en-US" altLang="ja-JP" dirty="0" smtClean="0"/>
              <a:t>		</a:t>
            </a:r>
            <a:r>
              <a:rPr kumimoji="1" lang="ja-JP" altLang="en-US" dirty="0" smtClean="0"/>
              <a:t>：福島県棚倉町</a:t>
            </a:r>
            <a:endParaRPr kumimoji="1" lang="en-US" altLang="ja-JP" dirty="0" smtClean="0"/>
          </a:p>
          <a:p>
            <a:r>
              <a:rPr kumimoji="1" lang="ja-JP" altLang="en-US" dirty="0" smtClean="0"/>
              <a:t>好きな言語</a:t>
            </a:r>
            <a:r>
              <a:rPr kumimoji="1" lang="en-US" altLang="ja-JP" dirty="0" smtClean="0"/>
              <a:t>	</a:t>
            </a:r>
            <a:r>
              <a:rPr kumimoji="1" lang="ja-JP" altLang="en-US" dirty="0" smtClean="0"/>
              <a:t>：</a:t>
            </a:r>
            <a:r>
              <a:rPr kumimoji="1" lang="en-US" altLang="ja-JP" dirty="0" smtClean="0"/>
              <a:t>Python(2.x)</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Git</a:t>
            </a:r>
            <a:r>
              <a:rPr lang="ja-JP" altLang="en-US" dirty="0" err="1" smtClean="0"/>
              <a:t>って</a:t>
            </a:r>
            <a:r>
              <a:rPr lang="ja-JP" altLang="en-US" dirty="0" smtClean="0"/>
              <a:t>何？</a:t>
            </a:r>
            <a:endParaRPr kumimoji="1" lang="ja-JP" altLang="en-US" dirty="0"/>
          </a:p>
        </p:txBody>
      </p:sp>
      <p:sp>
        <p:nvSpPr>
          <p:cNvPr id="3" name="コンテンツ プレースホルダ 2"/>
          <p:cNvSpPr>
            <a:spLocks noGrp="1"/>
          </p:cNvSpPr>
          <p:nvPr>
            <p:ph idx="1"/>
          </p:nvPr>
        </p:nvSpPr>
        <p:spPr>
          <a:ln>
            <a:noFill/>
          </a:ln>
        </p:spPr>
        <p:txBody>
          <a:bodyPr/>
          <a:lstStyle/>
          <a:p>
            <a:pPr algn="ctr">
              <a:buNone/>
            </a:pPr>
            <a:r>
              <a:rPr lang="ja-JP" altLang="en-US" dirty="0" smtClean="0"/>
              <a:t>大切なこと</a:t>
            </a:r>
            <a:endParaRPr lang="en-US" altLang="ja-JP" dirty="0" smtClean="0"/>
          </a:p>
          <a:p>
            <a:endParaRPr lang="en-US" altLang="ja-JP" dirty="0" smtClean="0"/>
          </a:p>
          <a:p>
            <a:r>
              <a:rPr lang="en-US" altLang="ja-JP" dirty="0" err="1" smtClean="0"/>
              <a:t>Git</a:t>
            </a:r>
            <a:r>
              <a:rPr lang="ja-JP" altLang="en-US" dirty="0" smtClean="0"/>
              <a:t>はバージョン管理用のツール、</a:t>
            </a:r>
            <a:r>
              <a:rPr lang="en-US" altLang="ja-JP" dirty="0" err="1" smtClean="0"/>
              <a:t>GitHub</a:t>
            </a:r>
            <a:r>
              <a:rPr lang="ja-JP" altLang="en-US" dirty="0" smtClean="0"/>
              <a:t>はそれを利用したサービスの一つです。</a:t>
            </a:r>
            <a:r>
              <a:rPr lang="en-US" altLang="ja-JP" dirty="0" smtClean="0"/>
              <a:t/>
            </a:r>
            <a:br>
              <a:rPr lang="en-US" altLang="ja-JP" dirty="0" smtClean="0"/>
            </a:br>
            <a:r>
              <a:rPr lang="ja-JP" altLang="en-US" dirty="0" smtClean="0"/>
              <a:t>別に</a:t>
            </a:r>
            <a:r>
              <a:rPr lang="en-US" altLang="ja-JP" dirty="0" err="1" smtClean="0"/>
              <a:t>Git</a:t>
            </a:r>
            <a:r>
              <a:rPr lang="ja-JP" altLang="en-US" dirty="0" smtClean="0"/>
              <a:t>と</a:t>
            </a:r>
            <a:r>
              <a:rPr lang="en-US" altLang="ja-JP" dirty="0" err="1" smtClean="0"/>
              <a:t>GitHub</a:t>
            </a:r>
            <a:r>
              <a:rPr lang="ja-JP" altLang="en-US" dirty="0" smtClean="0"/>
              <a:t>が２つで一つだというわけではなく、それぞれ独立しているものだということをしっかり覚えておきましょう。</a:t>
            </a:r>
            <a:endParaRPr kumimoji="1" lang="ja-JP" altLang="en-US" sz="2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48072" y="2924944"/>
            <a:ext cx="7884368" cy="1826363"/>
          </a:xfrm>
        </p:spPr>
        <p:txBody>
          <a:bodyPr>
            <a:normAutofit/>
          </a:bodyPr>
          <a:lstStyle/>
          <a:p>
            <a:pPr algn="ctr"/>
            <a:r>
              <a:rPr lang="en-US" altLang="ja-JP" sz="7200" dirty="0" smtClean="0"/>
              <a:t>Git</a:t>
            </a:r>
            <a:r>
              <a:rPr lang="ja-JP" altLang="en-US" sz="7200" dirty="0" smtClean="0"/>
              <a:t>の構造と仕組み</a:t>
            </a:r>
            <a:endParaRPr kumimoji="1" lang="ja-JP" altLang="en-US" sz="72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Git</a:t>
            </a:r>
            <a:r>
              <a:rPr lang="ja-JP" altLang="en-US" dirty="0" smtClean="0"/>
              <a:t>の構造と仕組み</a:t>
            </a:r>
            <a:endParaRPr kumimoji="1" lang="ja-JP" altLang="en-US" dirty="0"/>
          </a:p>
        </p:txBody>
      </p:sp>
      <p:sp>
        <p:nvSpPr>
          <p:cNvPr id="3" name="コンテンツ プレースホルダ 2"/>
          <p:cNvSpPr>
            <a:spLocks noGrp="1"/>
          </p:cNvSpPr>
          <p:nvPr>
            <p:ph idx="1"/>
          </p:nvPr>
        </p:nvSpPr>
        <p:spPr>
          <a:ln>
            <a:noFill/>
          </a:ln>
        </p:spPr>
        <p:txBody>
          <a:bodyPr>
            <a:normAutofit/>
          </a:bodyPr>
          <a:lstStyle/>
          <a:p>
            <a:pPr algn="ctr">
              <a:buNone/>
            </a:pPr>
            <a:r>
              <a:rPr kumimoji="1" lang="en-US" altLang="ja-JP" dirty="0" err="1" smtClean="0"/>
              <a:t>Git</a:t>
            </a:r>
            <a:r>
              <a:rPr kumimoji="1" lang="ja-JP" altLang="en-US" dirty="0" smtClean="0"/>
              <a:t>を学ぶ上で重要なキーワード</a:t>
            </a:r>
            <a:endParaRPr kumimoji="1" lang="en-US" altLang="ja-JP" dirty="0" smtClean="0"/>
          </a:p>
          <a:p>
            <a:endParaRPr lang="en-US" altLang="ja-JP" dirty="0" smtClean="0"/>
          </a:p>
          <a:p>
            <a:r>
              <a:rPr kumimoji="1" lang="ja-JP" altLang="en-US" dirty="0" smtClean="0"/>
              <a:t>ワーキングディレクトリ</a:t>
            </a:r>
            <a:endParaRPr kumimoji="1" lang="en-US" altLang="ja-JP" dirty="0" smtClean="0"/>
          </a:p>
          <a:p>
            <a:r>
              <a:rPr lang="ja-JP" altLang="en-US" dirty="0" smtClean="0"/>
              <a:t>リポジトリ</a:t>
            </a:r>
            <a:r>
              <a:rPr lang="en-US" altLang="ja-JP" dirty="0" smtClean="0"/>
              <a:t>(</a:t>
            </a:r>
            <a:r>
              <a:rPr lang="ja-JP" altLang="en-US" dirty="0" smtClean="0"/>
              <a:t>ローカル、リモート</a:t>
            </a:r>
            <a:r>
              <a:rPr lang="en-US" altLang="ja-JP" dirty="0" smtClean="0"/>
              <a:t>)</a:t>
            </a:r>
          </a:p>
          <a:p>
            <a:r>
              <a:rPr kumimoji="1" lang="ja-JP" altLang="en-US" dirty="0" smtClean="0"/>
              <a:t>ステージングエリア</a:t>
            </a:r>
            <a:endParaRPr kumimoji="1" lang="en-US" altLang="ja-JP" dirty="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Git</a:t>
            </a:r>
            <a:r>
              <a:rPr lang="ja-JP" altLang="en-US" dirty="0" smtClean="0"/>
              <a:t>の構造と仕組み</a:t>
            </a:r>
            <a:endParaRPr kumimoji="1" lang="ja-JP" altLang="en-US" dirty="0"/>
          </a:p>
        </p:txBody>
      </p:sp>
      <p:sp>
        <p:nvSpPr>
          <p:cNvPr id="3" name="コンテンツ プレースホルダ 2"/>
          <p:cNvSpPr>
            <a:spLocks noGrp="1"/>
          </p:cNvSpPr>
          <p:nvPr>
            <p:ph idx="1"/>
          </p:nvPr>
        </p:nvSpPr>
        <p:spPr>
          <a:ln>
            <a:noFill/>
          </a:ln>
        </p:spPr>
        <p:txBody>
          <a:bodyPr>
            <a:normAutofit/>
          </a:bodyPr>
          <a:lstStyle/>
          <a:p>
            <a:r>
              <a:rPr kumimoji="1" lang="ja-JP" altLang="en-US" dirty="0" smtClean="0"/>
              <a:t>ワーキングディレクトリ</a:t>
            </a:r>
            <a:r>
              <a:rPr kumimoji="1" lang="en-US" altLang="ja-JP" dirty="0" smtClean="0"/>
              <a:t/>
            </a:r>
            <a:br>
              <a:rPr kumimoji="1" lang="en-US" altLang="ja-JP" dirty="0" smtClean="0"/>
            </a:br>
            <a:r>
              <a:rPr kumimoji="1" lang="en-US" altLang="ja-JP" dirty="0" smtClean="0"/>
              <a:t/>
            </a:r>
            <a:br>
              <a:rPr kumimoji="1" lang="en-US" altLang="ja-JP" dirty="0" smtClean="0"/>
            </a:br>
            <a:r>
              <a:rPr kumimoji="1" lang="ja-JP" altLang="en-US" dirty="0" smtClean="0"/>
              <a:t>ユーザーが</a:t>
            </a:r>
            <a:r>
              <a:rPr lang="ja-JP" altLang="en-US" dirty="0" smtClean="0"/>
              <a:t>ファイル内容の編集や削除などの</a:t>
            </a:r>
            <a:r>
              <a:rPr kumimoji="1" lang="ja-JP" altLang="en-US" dirty="0" smtClean="0"/>
              <a:t>作業をする場所。ワーキングディレクトリ内のファイルの状態は常に</a:t>
            </a:r>
            <a:r>
              <a:rPr kumimoji="1" lang="en-US" altLang="ja-JP" dirty="0" err="1" smtClean="0"/>
              <a:t>Git</a:t>
            </a:r>
            <a:r>
              <a:rPr kumimoji="1" lang="ja-JP" altLang="en-US" dirty="0" smtClean="0"/>
              <a:t>によって監視されているが、ユーザーがワーキングディレクトリの存在を特に意識する必要はない。</a:t>
            </a:r>
            <a:endParaRPr lang="en-US" altLang="ja-JP" dirty="0"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Git</a:t>
            </a:r>
            <a:r>
              <a:rPr lang="ja-JP" altLang="en-US" dirty="0" smtClean="0"/>
              <a:t>の構造と仕組み</a:t>
            </a:r>
            <a:endParaRPr kumimoji="1" lang="ja-JP" altLang="en-US" dirty="0"/>
          </a:p>
        </p:txBody>
      </p:sp>
      <p:sp>
        <p:nvSpPr>
          <p:cNvPr id="3" name="コンテンツ プレースホルダ 2"/>
          <p:cNvSpPr>
            <a:spLocks noGrp="1"/>
          </p:cNvSpPr>
          <p:nvPr>
            <p:ph idx="1"/>
          </p:nvPr>
        </p:nvSpPr>
        <p:spPr>
          <a:ln>
            <a:noFill/>
          </a:ln>
        </p:spPr>
        <p:txBody>
          <a:bodyPr>
            <a:normAutofit/>
          </a:bodyPr>
          <a:lstStyle/>
          <a:p>
            <a:r>
              <a:rPr kumimoji="1" lang="ja-JP" altLang="en-US" sz="2800" dirty="0" smtClean="0"/>
              <a:t>ローカル</a:t>
            </a:r>
            <a:r>
              <a:rPr lang="ja-JP" altLang="en-US" sz="2800" dirty="0" smtClean="0"/>
              <a:t>リ</a:t>
            </a:r>
            <a:r>
              <a:rPr kumimoji="1" lang="ja-JP" altLang="en-US" sz="2800" dirty="0" smtClean="0"/>
              <a:t>ポジトリ、</a:t>
            </a:r>
            <a:r>
              <a:rPr lang="ja-JP" altLang="en-US" sz="2800" dirty="0" smtClean="0"/>
              <a:t>リモートリポジトリ</a:t>
            </a:r>
            <a:r>
              <a:rPr kumimoji="1" lang="en-US" altLang="ja-JP" dirty="0" smtClean="0"/>
              <a:t/>
            </a:r>
            <a:br>
              <a:rPr kumimoji="1" lang="en-US" altLang="ja-JP" dirty="0" smtClean="0"/>
            </a:br>
            <a:r>
              <a:rPr kumimoji="1" lang="en-US" altLang="ja-JP" dirty="0" smtClean="0"/>
              <a:t/>
            </a:r>
            <a:br>
              <a:rPr kumimoji="1" lang="en-US" altLang="ja-JP" dirty="0" smtClean="0"/>
            </a:br>
            <a:r>
              <a:rPr kumimoji="1" lang="ja-JP" altLang="en-US" dirty="0" smtClean="0"/>
              <a:t>変更履歴の情報を保存しておくための場所をリポジトリという。</a:t>
            </a:r>
            <a:r>
              <a:rPr kumimoji="1" lang="en-US" altLang="ja-JP" dirty="0" err="1" smtClean="0"/>
              <a:t>Git</a:t>
            </a:r>
            <a:r>
              <a:rPr kumimoji="1" lang="ja-JP" altLang="en-US" dirty="0" smtClean="0"/>
              <a:t>は分散型のバージョン管理システムなので、ワーキングディレクトリ内</a:t>
            </a:r>
            <a:r>
              <a:rPr lang="en-US" altLang="ja-JP" dirty="0" smtClean="0"/>
              <a:t>(</a:t>
            </a:r>
            <a:r>
              <a:rPr lang="ja-JP" altLang="en-US" b="1" dirty="0" smtClean="0"/>
              <a:t>ローカル</a:t>
            </a:r>
            <a:r>
              <a:rPr lang="en-US" altLang="ja-JP" dirty="0" smtClean="0"/>
              <a:t>)</a:t>
            </a:r>
            <a:r>
              <a:rPr kumimoji="1" lang="ja-JP" altLang="en-US" dirty="0" smtClean="0"/>
              <a:t>と共有サービス上</a:t>
            </a:r>
            <a:r>
              <a:rPr kumimoji="1" lang="en-US" altLang="ja-JP" dirty="0" smtClean="0"/>
              <a:t>(</a:t>
            </a:r>
            <a:r>
              <a:rPr kumimoji="1" lang="ja-JP" altLang="en-US" b="1" dirty="0" smtClean="0"/>
              <a:t>リモート</a:t>
            </a:r>
            <a:r>
              <a:rPr kumimoji="1" lang="en-US" altLang="ja-JP" dirty="0" smtClean="0"/>
              <a:t>)</a:t>
            </a:r>
            <a:r>
              <a:rPr kumimoji="1" lang="ja-JP" altLang="en-US" dirty="0" smtClean="0"/>
              <a:t>にリポジトリを持つ。</a:t>
            </a:r>
            <a:endParaRPr lang="en-US" altLang="ja-JP" dirty="0"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Git</a:t>
            </a:r>
            <a:r>
              <a:rPr lang="ja-JP" altLang="en-US" dirty="0" smtClean="0"/>
              <a:t>の構造と仕組み</a:t>
            </a:r>
            <a:endParaRPr kumimoji="1" lang="ja-JP" altLang="en-US" dirty="0"/>
          </a:p>
        </p:txBody>
      </p:sp>
      <p:sp>
        <p:nvSpPr>
          <p:cNvPr id="3" name="コンテンツ プレースホルダ 2"/>
          <p:cNvSpPr>
            <a:spLocks noGrp="1"/>
          </p:cNvSpPr>
          <p:nvPr>
            <p:ph idx="1"/>
          </p:nvPr>
        </p:nvSpPr>
        <p:spPr>
          <a:ln>
            <a:noFill/>
          </a:ln>
        </p:spPr>
        <p:txBody>
          <a:bodyPr>
            <a:normAutofit/>
          </a:bodyPr>
          <a:lstStyle/>
          <a:p>
            <a:r>
              <a:rPr kumimoji="1" lang="ja-JP" altLang="en-US" sz="2800" dirty="0" smtClean="0"/>
              <a:t>ローカル</a:t>
            </a:r>
            <a:r>
              <a:rPr lang="ja-JP" altLang="en-US" sz="2800" dirty="0" smtClean="0"/>
              <a:t>リ</a:t>
            </a:r>
            <a:r>
              <a:rPr kumimoji="1" lang="ja-JP" altLang="en-US" sz="2800" dirty="0" smtClean="0"/>
              <a:t>ポジトリ、</a:t>
            </a:r>
            <a:r>
              <a:rPr lang="ja-JP" altLang="en-US" sz="2800" dirty="0" smtClean="0"/>
              <a:t>リモートリポジトリ</a:t>
            </a:r>
            <a:r>
              <a:rPr kumimoji="1" lang="en-US" altLang="ja-JP" dirty="0" smtClean="0"/>
              <a:t/>
            </a:r>
            <a:br>
              <a:rPr kumimoji="1" lang="en-US" altLang="ja-JP" dirty="0" smtClean="0"/>
            </a:br>
            <a:r>
              <a:rPr kumimoji="1" lang="en-US" altLang="ja-JP" dirty="0" smtClean="0"/>
              <a:t/>
            </a:r>
            <a:br>
              <a:rPr kumimoji="1" lang="en-US" altLang="ja-JP" dirty="0" smtClean="0"/>
            </a:br>
            <a:r>
              <a:rPr kumimoji="1" lang="ja-JP" altLang="en-US" dirty="0" smtClean="0"/>
              <a:t>ローカルリポジトリはワーキングディレクトリ内に隠されているが、変更記録の保存などは全て</a:t>
            </a:r>
            <a:r>
              <a:rPr kumimoji="1" lang="en-US" altLang="ja-JP" dirty="0" err="1" smtClean="0"/>
              <a:t>Git</a:t>
            </a:r>
            <a:r>
              <a:rPr kumimoji="1" lang="ja-JP" altLang="en-US" dirty="0" smtClean="0"/>
              <a:t>が</a:t>
            </a:r>
            <a:r>
              <a:rPr lang="ja-JP" altLang="en-US" dirty="0" smtClean="0"/>
              <a:t>見えない所で勝手</a:t>
            </a:r>
            <a:r>
              <a:rPr kumimoji="1" lang="ja-JP" altLang="en-US" dirty="0" smtClean="0"/>
              <a:t>に行ってくれるので特に気にする必要はない。</a:t>
            </a:r>
            <a:endParaRPr lang="en-US" altLang="ja-JP" dirty="0"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Git</a:t>
            </a:r>
            <a:r>
              <a:rPr lang="ja-JP" altLang="en-US" dirty="0" smtClean="0"/>
              <a:t>の構造と仕組み</a:t>
            </a:r>
            <a:endParaRPr kumimoji="1" lang="ja-JP" altLang="en-US" dirty="0"/>
          </a:p>
        </p:txBody>
      </p:sp>
      <p:sp>
        <p:nvSpPr>
          <p:cNvPr id="3" name="コンテンツ プレースホルダ 2"/>
          <p:cNvSpPr>
            <a:spLocks noGrp="1"/>
          </p:cNvSpPr>
          <p:nvPr>
            <p:ph idx="1"/>
          </p:nvPr>
        </p:nvSpPr>
        <p:spPr>
          <a:ln>
            <a:noFill/>
          </a:ln>
        </p:spPr>
        <p:txBody>
          <a:bodyPr>
            <a:normAutofit/>
          </a:bodyPr>
          <a:lstStyle/>
          <a:p>
            <a:r>
              <a:rPr kumimoji="1" lang="ja-JP" altLang="en-US" dirty="0" smtClean="0"/>
              <a:t>ステージングエリア</a:t>
            </a:r>
            <a:r>
              <a:rPr lang="en-US" altLang="ja-JP" dirty="0" smtClean="0"/>
              <a:t/>
            </a:r>
            <a:br>
              <a:rPr lang="en-US" altLang="ja-JP" dirty="0" smtClean="0"/>
            </a:br>
            <a:r>
              <a:rPr lang="en-US" altLang="ja-JP" dirty="0" smtClean="0"/>
              <a:t/>
            </a:r>
            <a:br>
              <a:rPr lang="en-US" altLang="ja-JP" dirty="0" smtClean="0"/>
            </a:br>
            <a:r>
              <a:rPr lang="ja-JP" altLang="en-US" dirty="0" smtClean="0"/>
              <a:t>変更をリポジトリに記録するときに、どのファイルの変更を記録するか区別するためのスペース。</a:t>
            </a:r>
            <a:r>
              <a:rPr kumimoji="1" lang="en-US" altLang="ja-JP" dirty="0" smtClean="0"/>
              <a:t/>
            </a:r>
            <a:br>
              <a:rPr kumimoji="1" lang="en-US" altLang="ja-JP" dirty="0" smtClean="0"/>
            </a:br>
            <a:r>
              <a:rPr kumimoji="1" lang="en-US" altLang="ja-JP" dirty="0" smtClean="0"/>
              <a:t/>
            </a:r>
            <a:br>
              <a:rPr kumimoji="1" lang="en-US" altLang="ja-JP" dirty="0" smtClean="0"/>
            </a:br>
            <a:endParaRPr lang="en-US" altLang="ja-JP" dirty="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Git</a:t>
            </a:r>
            <a:r>
              <a:rPr lang="ja-JP" altLang="en-US" dirty="0" smtClean="0"/>
              <a:t>の構造と仕組み</a:t>
            </a:r>
            <a:endParaRPr kumimoji="1" lang="ja-JP" altLang="en-US" dirty="0"/>
          </a:p>
        </p:txBody>
      </p:sp>
      <p:sp>
        <p:nvSpPr>
          <p:cNvPr id="3" name="コンテンツ プレースホルダ 2"/>
          <p:cNvSpPr>
            <a:spLocks noGrp="1"/>
          </p:cNvSpPr>
          <p:nvPr>
            <p:ph idx="1"/>
          </p:nvPr>
        </p:nvSpPr>
        <p:spPr>
          <a:ln>
            <a:noFill/>
          </a:ln>
        </p:spPr>
        <p:txBody>
          <a:bodyPr>
            <a:normAutofit/>
          </a:bodyPr>
          <a:lstStyle/>
          <a:p>
            <a:r>
              <a:rPr kumimoji="1" lang="ja-JP" altLang="en-US" dirty="0" smtClean="0"/>
              <a:t>ステージングエリア</a:t>
            </a:r>
            <a:r>
              <a:rPr lang="en-US" altLang="ja-JP" dirty="0" smtClean="0"/>
              <a:t/>
            </a:r>
            <a:br>
              <a:rPr lang="en-US" altLang="ja-JP" dirty="0" smtClean="0"/>
            </a:br>
            <a:r>
              <a:rPr lang="en-US" altLang="ja-JP" dirty="0" smtClean="0"/>
              <a:t/>
            </a:r>
            <a:br>
              <a:rPr lang="en-US" altLang="ja-JP" dirty="0" smtClean="0"/>
            </a:br>
            <a:r>
              <a:rPr lang="ja-JP" altLang="en-US" dirty="0" smtClean="0"/>
              <a:t>ワーキングディレクトリのファイルを変更しただけではリポジトリに変更が保存されない。</a:t>
            </a:r>
            <a:r>
              <a:rPr lang="en-US" altLang="ja-JP" dirty="0" smtClean="0"/>
              <a:t/>
            </a:r>
            <a:br>
              <a:rPr lang="en-US" altLang="ja-JP" dirty="0" smtClean="0"/>
            </a:br>
            <a:r>
              <a:rPr lang="en-US" altLang="ja-JP" dirty="0" smtClean="0"/>
              <a:t>				</a:t>
            </a:r>
            <a:r>
              <a:rPr lang="ja-JP" altLang="en-US" dirty="0" smtClean="0"/>
              <a:t>↓</a:t>
            </a:r>
            <a:r>
              <a:rPr kumimoji="1" lang="en-US" altLang="ja-JP" dirty="0" smtClean="0"/>
              <a:t/>
            </a:r>
            <a:br>
              <a:rPr kumimoji="1" lang="en-US" altLang="ja-JP" dirty="0" smtClean="0"/>
            </a:br>
            <a:r>
              <a:rPr kumimoji="1" lang="ja-JP" altLang="en-US" dirty="0" smtClean="0"/>
              <a:t>変更したファイルをステージングエリアに追加し</a:t>
            </a:r>
            <a:r>
              <a:rPr kumimoji="1" lang="ja-JP" altLang="en-US" dirty="0" smtClean="0"/>
              <a:t>、これから変更</a:t>
            </a:r>
            <a:r>
              <a:rPr kumimoji="1" lang="ja-JP" altLang="en-US" dirty="0" smtClean="0"/>
              <a:t>を記録することを予め</a:t>
            </a:r>
            <a:r>
              <a:rPr kumimoji="1" lang="en-US" altLang="ja-JP" dirty="0" err="1" smtClean="0"/>
              <a:t>Git</a:t>
            </a:r>
            <a:r>
              <a:rPr kumimoji="1" lang="ja-JP" altLang="en-US" dirty="0" smtClean="0"/>
              <a:t>に知らせておく。</a:t>
            </a:r>
            <a:endParaRPr lang="en-US" altLang="ja-JP" dirty="0"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Git</a:t>
            </a:r>
            <a:r>
              <a:rPr lang="ja-JP" altLang="en-US" dirty="0" smtClean="0"/>
              <a:t>の構造と仕組み</a:t>
            </a:r>
            <a:endParaRPr kumimoji="1" lang="ja-JP" altLang="en-US" dirty="0"/>
          </a:p>
        </p:txBody>
      </p:sp>
      <p:sp>
        <p:nvSpPr>
          <p:cNvPr id="3" name="コンテンツ プレースホルダ 2"/>
          <p:cNvSpPr>
            <a:spLocks noGrp="1"/>
          </p:cNvSpPr>
          <p:nvPr>
            <p:ph idx="1"/>
          </p:nvPr>
        </p:nvSpPr>
        <p:spPr>
          <a:ln>
            <a:noFill/>
          </a:ln>
        </p:spPr>
        <p:txBody>
          <a:bodyPr>
            <a:normAutofit fontScale="85000" lnSpcReduction="20000"/>
          </a:bodyPr>
          <a:lstStyle/>
          <a:p>
            <a:pPr algn="ctr">
              <a:buNone/>
            </a:pPr>
            <a:r>
              <a:rPr lang="en-US" altLang="ja-JP" dirty="0" err="1" smtClean="0"/>
              <a:t>Git</a:t>
            </a:r>
            <a:r>
              <a:rPr lang="ja-JP" altLang="en-US" dirty="0" smtClean="0"/>
              <a:t>の基本</a:t>
            </a:r>
            <a:r>
              <a:rPr lang="ja-JP" altLang="en-US" dirty="0" smtClean="0"/>
              <a:t>フロー</a:t>
            </a:r>
            <a:endParaRPr kumimoji="1" lang="en-US" altLang="ja-JP" dirty="0" smtClean="0"/>
          </a:p>
          <a:p>
            <a:endParaRPr lang="en-US" altLang="ja-JP" dirty="0" smtClean="0"/>
          </a:p>
          <a:p>
            <a:r>
              <a:rPr lang="ja-JP" altLang="en-US" dirty="0" smtClean="0"/>
              <a:t>「ワーキングディレクトリ内」のファイルを編集する</a:t>
            </a:r>
            <a:endParaRPr lang="en-US" altLang="ja-JP" dirty="0" smtClean="0"/>
          </a:p>
          <a:p>
            <a:pPr algn="ctr">
              <a:buNone/>
            </a:pPr>
            <a:r>
              <a:rPr lang="ja-JP" altLang="en-US" dirty="0" smtClean="0"/>
              <a:t>↓</a:t>
            </a:r>
            <a:endParaRPr lang="en-US" altLang="ja-JP" dirty="0" smtClean="0"/>
          </a:p>
          <a:p>
            <a:r>
              <a:rPr lang="ja-JP" altLang="en-US" dirty="0" smtClean="0"/>
              <a:t>編集したファイルを「ステージングエリア」に追加する</a:t>
            </a:r>
            <a:endParaRPr lang="en-US" altLang="ja-JP" dirty="0" smtClean="0"/>
          </a:p>
          <a:p>
            <a:pPr algn="ctr">
              <a:buNone/>
            </a:pPr>
            <a:r>
              <a:rPr lang="ja-JP" altLang="en-US" dirty="0" smtClean="0"/>
              <a:t>↓</a:t>
            </a:r>
            <a:endParaRPr lang="en-US" altLang="ja-JP" dirty="0" smtClean="0"/>
          </a:p>
          <a:p>
            <a:r>
              <a:rPr lang="ja-JP" altLang="en-US" dirty="0" smtClean="0"/>
              <a:t>「ローカルリポジトリ」にコミットする</a:t>
            </a:r>
            <a:endParaRPr lang="en-US" altLang="ja-JP" dirty="0" smtClean="0"/>
          </a:p>
          <a:p>
            <a:pPr algn="ctr">
              <a:buNone/>
            </a:pPr>
            <a:r>
              <a:rPr lang="ja-JP" altLang="en-US" dirty="0" smtClean="0"/>
              <a:t>↓</a:t>
            </a:r>
            <a:endParaRPr lang="en-US" altLang="ja-JP" dirty="0" smtClean="0"/>
          </a:p>
          <a:p>
            <a:r>
              <a:rPr lang="ja-JP" altLang="en-US" dirty="0" smtClean="0"/>
              <a:t>「リモートリポジトリ」にプッシュする</a:t>
            </a:r>
            <a:endParaRPr lang="en-US" altLang="ja-JP" dirty="0"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Git</a:t>
            </a:r>
            <a:r>
              <a:rPr lang="ja-JP" altLang="en-US" dirty="0" smtClean="0"/>
              <a:t>の構造と仕組み</a:t>
            </a:r>
            <a:endParaRPr kumimoji="1" lang="ja-JP" altLang="en-US" dirty="0"/>
          </a:p>
        </p:txBody>
      </p:sp>
      <p:sp>
        <p:nvSpPr>
          <p:cNvPr id="3" name="コンテンツ プレースホルダ 2"/>
          <p:cNvSpPr>
            <a:spLocks noGrp="1"/>
          </p:cNvSpPr>
          <p:nvPr>
            <p:ph idx="1"/>
          </p:nvPr>
        </p:nvSpPr>
        <p:spPr>
          <a:ln>
            <a:noFill/>
          </a:ln>
        </p:spPr>
        <p:txBody>
          <a:bodyPr>
            <a:normAutofit lnSpcReduction="10000"/>
          </a:bodyPr>
          <a:lstStyle/>
          <a:p>
            <a:pPr algn="ctr">
              <a:buNone/>
            </a:pPr>
            <a:r>
              <a:rPr lang="ja-JP" altLang="en-US" dirty="0" smtClean="0"/>
              <a:t>ローカル</a:t>
            </a:r>
            <a:r>
              <a:rPr lang="en-US" altLang="ja-JP" dirty="0" smtClean="0"/>
              <a:t>(</a:t>
            </a:r>
            <a:r>
              <a:rPr lang="ja-JP" altLang="en-US" dirty="0" smtClean="0"/>
              <a:t>自分の</a:t>
            </a:r>
            <a:r>
              <a:rPr lang="en-US" altLang="ja-JP" dirty="0" smtClean="0"/>
              <a:t>PC)</a:t>
            </a:r>
            <a:r>
              <a:rPr lang="ja-JP" altLang="en-US" dirty="0" smtClean="0"/>
              <a:t>環境上の構成</a:t>
            </a:r>
            <a:endParaRPr lang="en-US" altLang="ja-JP" dirty="0" smtClean="0"/>
          </a:p>
          <a:p>
            <a:endParaRPr lang="en-US" altLang="ja-JP" dirty="0" smtClean="0"/>
          </a:p>
          <a:p>
            <a:pPr marL="550926" indent="-514350">
              <a:buAutoNum type="arabicPeriod"/>
            </a:pPr>
            <a:r>
              <a:rPr lang="ja-JP" altLang="en-US" dirty="0" smtClean="0"/>
              <a:t>ワーキングディレクトリ</a:t>
            </a:r>
            <a:endParaRPr lang="en-US" altLang="ja-JP" dirty="0" smtClean="0"/>
          </a:p>
          <a:p>
            <a:pPr marL="550926" indent="-514350">
              <a:buAutoNum type="arabicPeriod"/>
            </a:pPr>
            <a:r>
              <a:rPr lang="ja-JP" altLang="en-US" dirty="0" smtClean="0"/>
              <a:t>ローカルリポジトリ</a:t>
            </a:r>
            <a:endParaRPr lang="en-US" altLang="ja-JP" dirty="0" smtClean="0"/>
          </a:p>
          <a:p>
            <a:pPr marL="550926" indent="-514350">
              <a:buAutoNum type="arabicPeriod"/>
            </a:pPr>
            <a:r>
              <a:rPr lang="en-US" altLang="ja-JP" dirty="0" smtClean="0"/>
              <a:t>(</a:t>
            </a:r>
            <a:r>
              <a:rPr lang="ja-JP" altLang="en-US" dirty="0" smtClean="0"/>
              <a:t>ステージングエリア</a:t>
            </a:r>
            <a:r>
              <a:rPr lang="en-US" altLang="ja-JP" dirty="0" smtClean="0"/>
              <a:t>)</a:t>
            </a:r>
          </a:p>
          <a:p>
            <a:pPr marL="550926" indent="-514350">
              <a:buNone/>
            </a:pPr>
            <a:endParaRPr lang="en-US" altLang="ja-JP" dirty="0" smtClean="0"/>
          </a:p>
          <a:p>
            <a:r>
              <a:rPr lang="ja-JP" altLang="en-US" dirty="0" smtClean="0"/>
              <a:t>ステージングエリアは概念のようなものなので、実際にユーザーから可視的であるわけではない。</a:t>
            </a:r>
            <a:endParaRPr lang="en-US" altLang="ja-JP"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目次</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導入</a:t>
            </a:r>
            <a:endParaRPr lang="en-US" altLang="ja-JP" dirty="0" smtClean="0"/>
          </a:p>
          <a:p>
            <a:r>
              <a:rPr lang="en-US" altLang="ja-JP" dirty="0" smtClean="0"/>
              <a:t>Git</a:t>
            </a:r>
            <a:r>
              <a:rPr lang="ja-JP" altLang="en-US" dirty="0" err="1" smtClean="0"/>
              <a:t>って</a:t>
            </a:r>
            <a:r>
              <a:rPr lang="ja-JP" altLang="en-US" dirty="0" smtClean="0"/>
              <a:t>何？</a:t>
            </a:r>
            <a:endParaRPr lang="en-US" altLang="ja-JP" dirty="0" smtClean="0"/>
          </a:p>
          <a:p>
            <a:r>
              <a:rPr kumimoji="1" lang="en-US" altLang="ja-JP" dirty="0" smtClean="0"/>
              <a:t>Git</a:t>
            </a:r>
            <a:r>
              <a:rPr kumimoji="1" lang="ja-JP" altLang="en-US" dirty="0" smtClean="0"/>
              <a:t>の構造と仕組み</a:t>
            </a:r>
            <a:endParaRPr kumimoji="1" lang="en-US" altLang="ja-JP" dirty="0" smtClean="0"/>
          </a:p>
          <a:p>
            <a:r>
              <a:rPr lang="en-US" altLang="ja-JP" dirty="0" smtClean="0"/>
              <a:t>Git</a:t>
            </a:r>
            <a:r>
              <a:rPr lang="ja-JP" altLang="en-US" dirty="0" smtClean="0"/>
              <a:t>の使い方</a:t>
            </a:r>
            <a:endParaRPr lang="en-US" altLang="ja-JP" dirty="0" smtClean="0"/>
          </a:p>
          <a:p>
            <a:r>
              <a:rPr kumimoji="1" lang="ja-JP" altLang="en-US" dirty="0" smtClean="0"/>
              <a:t>演習問題</a:t>
            </a:r>
            <a:endParaRPr kumimoji="1" lang="en-US" altLang="ja-JP" dirty="0" smtClean="0"/>
          </a:p>
          <a:p>
            <a:r>
              <a:rPr lang="ja-JP" altLang="en-US" dirty="0" smtClean="0"/>
              <a:t>参考資料</a:t>
            </a:r>
            <a:endParaRPr kumimoji="1" lang="en-US" altLang="ja-JP" dirty="0" smtClean="0"/>
          </a:p>
        </p:txBody>
      </p:sp>
      <p:pic>
        <p:nvPicPr>
          <p:cNvPr id="1026" name="Picture 2" descr="C:\Users\remio_000\Desktop\Octocat.png"/>
          <p:cNvPicPr>
            <a:picLocks noChangeAspect="1" noChangeArrowheads="1"/>
          </p:cNvPicPr>
          <p:nvPr/>
        </p:nvPicPr>
        <p:blipFill>
          <a:blip r:embed="rId2" cstate="print"/>
          <a:srcRect/>
          <a:stretch>
            <a:fillRect/>
          </a:stretch>
        </p:blipFill>
        <p:spPr bwMode="auto">
          <a:xfrm>
            <a:off x="4139952" y="1556792"/>
            <a:ext cx="4876800" cy="4876800"/>
          </a:xfrm>
          <a:prstGeom prst="rect">
            <a:avLst/>
          </a:prstGeom>
          <a:noFill/>
          <a:ln w="0">
            <a:noFill/>
          </a:ln>
          <a:effectLst>
            <a:outerShdw blurRad="749300" sx="112000" sy="112000" algn="ctr" rotWithShape="0">
              <a:schemeClr val="tx1">
                <a:alpha val="40000"/>
              </a:schemeClr>
            </a:outerShdw>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Git</a:t>
            </a:r>
            <a:r>
              <a:rPr lang="ja-JP" altLang="en-US" dirty="0" smtClean="0"/>
              <a:t>の構造と仕組み</a:t>
            </a:r>
            <a:endParaRPr kumimoji="1" lang="ja-JP" altLang="en-US" dirty="0"/>
          </a:p>
        </p:txBody>
      </p:sp>
      <p:sp>
        <p:nvSpPr>
          <p:cNvPr id="3" name="コンテンツ プレースホルダ 2"/>
          <p:cNvSpPr>
            <a:spLocks noGrp="1"/>
          </p:cNvSpPr>
          <p:nvPr>
            <p:ph idx="1"/>
          </p:nvPr>
        </p:nvSpPr>
        <p:spPr>
          <a:ln>
            <a:noFill/>
            <a:prstDash val="solid"/>
          </a:ln>
        </p:spPr>
        <p:txBody>
          <a:bodyPr>
            <a:normAutofit lnSpcReduction="10000"/>
          </a:bodyPr>
          <a:lstStyle/>
          <a:p>
            <a:pPr algn="ctr">
              <a:buNone/>
            </a:pPr>
            <a:r>
              <a:rPr lang="ja-JP" altLang="en-US" dirty="0" smtClean="0"/>
              <a:t>ローカル</a:t>
            </a:r>
            <a:r>
              <a:rPr lang="en-US" altLang="ja-JP" dirty="0" smtClean="0"/>
              <a:t>(</a:t>
            </a:r>
            <a:r>
              <a:rPr lang="ja-JP" altLang="en-US" dirty="0" smtClean="0"/>
              <a:t>自分の</a:t>
            </a:r>
            <a:r>
              <a:rPr lang="en-US" altLang="ja-JP" dirty="0" smtClean="0"/>
              <a:t>PC)</a:t>
            </a:r>
            <a:r>
              <a:rPr lang="ja-JP" altLang="en-US" dirty="0" smtClean="0"/>
              <a:t>環境上の構成</a:t>
            </a:r>
            <a:endParaRPr lang="en-US" altLang="ja-JP" dirty="0" smtClean="0"/>
          </a:p>
          <a:p>
            <a:pPr>
              <a:buNone/>
            </a:pPr>
            <a:endParaRPr lang="en-US" altLang="ja-JP" dirty="0" smtClean="0"/>
          </a:p>
          <a:p>
            <a:r>
              <a:rPr lang="ja-JP" altLang="en-US" dirty="0" smtClean="0"/>
              <a:t>リポジトリに対してファイルの変更を保存する操作自体は、ローカル環境のみで完結している。</a:t>
            </a:r>
            <a:endParaRPr lang="en-US" altLang="ja-JP" dirty="0" smtClean="0"/>
          </a:p>
          <a:p>
            <a:pPr>
              <a:buNone/>
            </a:pPr>
            <a:r>
              <a:rPr lang="ja-JP" altLang="en-US" dirty="0" smtClean="0"/>
              <a:t>→ </a:t>
            </a:r>
            <a:r>
              <a:rPr lang="ja-JP" altLang="en-US" dirty="0" smtClean="0"/>
              <a:t>ローカルリポジトリへのコミットの度にリモートリポジトリにプッシュする必要はなく、複数のコミットを重ねた任意のタイミング</a:t>
            </a:r>
            <a:r>
              <a:rPr lang="ja-JP" altLang="en-US" dirty="0" smtClean="0"/>
              <a:t>でプッシュすることができる。</a:t>
            </a:r>
            <a:endParaRPr lang="en-US" altLang="ja-JP" b="1" dirty="0" smtClean="0">
              <a:solidFill>
                <a:srgbClr val="FFFF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48072" y="2924944"/>
            <a:ext cx="7884368" cy="1826363"/>
          </a:xfrm>
        </p:spPr>
        <p:txBody>
          <a:bodyPr>
            <a:normAutofit/>
          </a:bodyPr>
          <a:lstStyle/>
          <a:p>
            <a:pPr algn="ctr"/>
            <a:r>
              <a:rPr lang="en-US" altLang="ja-JP" sz="7200" dirty="0" smtClean="0"/>
              <a:t>Git</a:t>
            </a:r>
            <a:r>
              <a:rPr lang="ja-JP" altLang="en-US" sz="7200" dirty="0" smtClean="0"/>
              <a:t>の使い方</a:t>
            </a:r>
            <a:endParaRPr kumimoji="1" lang="ja-JP" altLang="en-US" sz="7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48072" y="2924944"/>
            <a:ext cx="7884368" cy="1826363"/>
          </a:xfrm>
        </p:spPr>
        <p:txBody>
          <a:bodyPr>
            <a:normAutofit/>
          </a:bodyPr>
          <a:lstStyle/>
          <a:p>
            <a:pPr algn="ctr"/>
            <a:r>
              <a:rPr kumimoji="1" lang="ja-JP" altLang="en-US" sz="7200" dirty="0" smtClean="0"/>
              <a:t>導入</a:t>
            </a:r>
            <a:endParaRPr kumimoji="1" lang="ja-JP" altLang="en-US" sz="7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45768" y="3006080"/>
            <a:ext cx="7470648" cy="1143000"/>
          </a:xfrm>
        </p:spPr>
        <p:txBody>
          <a:bodyPr>
            <a:normAutofit fontScale="90000"/>
          </a:bodyPr>
          <a:lstStyle/>
          <a:p>
            <a:pPr algn="ctr"/>
            <a:r>
              <a:rPr lang="ja-JP" altLang="en-US" dirty="0" smtClean="0"/>
              <a:t>みなさんは</a:t>
            </a:r>
            <a:r>
              <a:rPr lang="en-US" altLang="ja-JP" dirty="0" smtClean="0"/>
              <a:t>Git</a:t>
            </a:r>
            <a:r>
              <a:rPr lang="ja-JP" altLang="en-US" dirty="0" smtClean="0"/>
              <a:t>を</a:t>
            </a:r>
            <a:r>
              <a:rPr lang="en-US" altLang="ja-JP" dirty="0" smtClean="0"/>
              <a:t/>
            </a:r>
            <a:br>
              <a:rPr lang="en-US" altLang="ja-JP" dirty="0" smtClean="0"/>
            </a:br>
            <a:r>
              <a:rPr lang="ja-JP" altLang="en-US" dirty="0" smtClean="0"/>
              <a:t>どの程度理解していますか？</a:t>
            </a:r>
            <a:endParaRPr kumimoji="1" lang="ja-JP"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導入</a:t>
            </a:r>
            <a:endParaRPr kumimoji="1" lang="ja-JP" altLang="en-US" dirty="0"/>
          </a:p>
        </p:txBody>
      </p:sp>
      <p:sp>
        <p:nvSpPr>
          <p:cNvPr id="3" name="コンテンツ プレースホルダ 2"/>
          <p:cNvSpPr>
            <a:spLocks noGrp="1"/>
          </p:cNvSpPr>
          <p:nvPr>
            <p:ph idx="1"/>
          </p:nvPr>
        </p:nvSpPr>
        <p:spPr/>
        <p:txBody>
          <a:bodyPr>
            <a:normAutofit lnSpcReduction="10000"/>
          </a:bodyPr>
          <a:lstStyle/>
          <a:p>
            <a:r>
              <a:rPr kumimoji="1" lang="ja-JP" altLang="en-US" dirty="0" smtClean="0"/>
              <a:t>「</a:t>
            </a:r>
            <a:r>
              <a:rPr kumimoji="1" lang="en-US" altLang="ja-JP" dirty="0" smtClean="0"/>
              <a:t>add</a:t>
            </a:r>
            <a:r>
              <a:rPr kumimoji="1" lang="ja-JP" altLang="en-US" dirty="0" smtClean="0"/>
              <a:t>→</a:t>
            </a:r>
            <a:r>
              <a:rPr kumimoji="1" lang="en-US" altLang="ja-JP" dirty="0" smtClean="0"/>
              <a:t>commit</a:t>
            </a:r>
            <a:r>
              <a:rPr kumimoji="1" lang="ja-JP" altLang="en-US" dirty="0" smtClean="0"/>
              <a:t>→</a:t>
            </a:r>
            <a:r>
              <a:rPr kumimoji="1" lang="en-US" altLang="ja-JP" dirty="0" smtClean="0"/>
              <a:t>push</a:t>
            </a:r>
            <a:r>
              <a:rPr kumimoji="1" lang="ja-JP" altLang="en-US" dirty="0" smtClean="0"/>
              <a:t>」ってやると</a:t>
            </a:r>
            <a:r>
              <a:rPr lang="en-US" altLang="ja-JP" dirty="0" err="1" smtClean="0"/>
              <a:t>GitHub</a:t>
            </a:r>
            <a:r>
              <a:rPr lang="ja-JP" altLang="en-US" dirty="0" smtClean="0"/>
              <a:t>にファイルが打ち上げられる</a:t>
            </a:r>
            <a:endParaRPr lang="en-US" altLang="ja-JP" dirty="0" smtClean="0"/>
          </a:p>
          <a:p>
            <a:r>
              <a:rPr kumimoji="1" lang="ja-JP" altLang="en-US" dirty="0" smtClean="0"/>
              <a:t>言われるがまま思考停止して使っている</a:t>
            </a:r>
            <a:endParaRPr kumimoji="1" lang="en-US" altLang="ja-JP" dirty="0" smtClean="0"/>
          </a:p>
          <a:p>
            <a:r>
              <a:rPr kumimoji="1" lang="ja-JP" altLang="en-US" dirty="0" smtClean="0"/>
              <a:t>難しいし意味分からない</a:t>
            </a:r>
            <a:endParaRPr kumimoji="1" lang="en-US" altLang="ja-JP" dirty="0" smtClean="0"/>
          </a:p>
          <a:p>
            <a:r>
              <a:rPr lang="ja-JP" altLang="en-US" dirty="0" smtClean="0"/>
              <a:t>コマンドとかオプション多すぎ</a:t>
            </a:r>
            <a:endParaRPr lang="en-US" altLang="ja-JP" dirty="0" smtClean="0"/>
          </a:p>
          <a:p>
            <a:r>
              <a:rPr lang="ja-JP" altLang="en-US" dirty="0" err="1" smtClean="0"/>
              <a:t>めんどい</a:t>
            </a:r>
            <a:endParaRPr lang="en-US" altLang="ja-JP" dirty="0" smtClean="0"/>
          </a:p>
          <a:p>
            <a:endParaRPr kumimoji="1" lang="en-US" altLang="ja-JP" dirty="0" smtClean="0"/>
          </a:p>
          <a:p>
            <a:r>
              <a:rPr kumimoji="1" lang="en-US" altLang="ja-JP" dirty="0" err="1" smtClean="0"/>
              <a:t>GitHub</a:t>
            </a:r>
            <a:r>
              <a:rPr kumimoji="1" lang="ja-JP" altLang="en-US" dirty="0" smtClean="0"/>
              <a:t>にファイル打ち上げてどう</a:t>
            </a:r>
            <a:r>
              <a:rPr kumimoji="1" lang="ja-JP" altLang="en-US" dirty="0" err="1" smtClean="0"/>
              <a:t>すんの</a:t>
            </a:r>
            <a:r>
              <a:rPr kumimoji="1" lang="ja-JP" altLang="en-US" dirty="0" smtClean="0"/>
              <a:t>？</a:t>
            </a:r>
            <a:endParaRPr kumimoji="1" lang="ja-JP"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45768" y="3006080"/>
            <a:ext cx="7470648" cy="1143000"/>
          </a:xfrm>
        </p:spPr>
        <p:txBody>
          <a:bodyPr>
            <a:normAutofit/>
          </a:bodyPr>
          <a:lstStyle/>
          <a:p>
            <a:pPr algn="ctr"/>
            <a:r>
              <a:rPr lang="ja-JP" altLang="en-US" dirty="0" smtClean="0"/>
              <a:t>同感です。</a:t>
            </a:r>
            <a:endParaRPr kumimoji="1" lang="ja-JP"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導入</a:t>
            </a:r>
            <a:endParaRPr kumimoji="1" lang="ja-JP" altLang="en-US" dirty="0"/>
          </a:p>
        </p:txBody>
      </p:sp>
      <p:sp>
        <p:nvSpPr>
          <p:cNvPr id="3" name="コンテンツ プレースホルダ 2"/>
          <p:cNvSpPr>
            <a:spLocks noGrp="1"/>
          </p:cNvSpPr>
          <p:nvPr>
            <p:ph idx="1"/>
          </p:nvPr>
        </p:nvSpPr>
        <p:spPr/>
        <p:txBody>
          <a:bodyPr/>
          <a:lstStyle/>
          <a:p>
            <a:r>
              <a:rPr lang="en-US" altLang="ja-JP" dirty="0" smtClean="0"/>
              <a:t>Git</a:t>
            </a:r>
            <a:r>
              <a:rPr lang="ja-JP" altLang="en-US" dirty="0" smtClean="0"/>
              <a:t>とは何なのかを学ぶ前に、そもそも「バージョン管理システムとは何なのか」を知る必要が</a:t>
            </a:r>
            <a:r>
              <a:rPr lang="ja-JP" altLang="en-US" dirty="0" smtClean="0"/>
              <a:t>ある。</a:t>
            </a:r>
            <a:endParaRPr kumimoji="1" lang="ja-JP"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導入 </a:t>
            </a:r>
            <a:r>
              <a:rPr lang="en-US" altLang="ja-JP" sz="2800" dirty="0" smtClean="0"/>
              <a:t>– </a:t>
            </a:r>
            <a:r>
              <a:rPr lang="ja-JP" altLang="en-US" sz="2800" dirty="0" smtClean="0"/>
              <a:t>バージョン管理システムとは</a:t>
            </a:r>
            <a:endParaRPr kumimoji="1" lang="ja-JP" altLang="en-US" sz="2800" dirty="0"/>
          </a:p>
        </p:txBody>
      </p:sp>
      <p:sp>
        <p:nvSpPr>
          <p:cNvPr id="3" name="コンテンツ プレースホルダ 2"/>
          <p:cNvSpPr>
            <a:spLocks noGrp="1"/>
          </p:cNvSpPr>
          <p:nvPr>
            <p:ph idx="1"/>
          </p:nvPr>
        </p:nvSpPr>
        <p:spPr/>
        <p:txBody>
          <a:bodyPr>
            <a:normAutofit/>
          </a:bodyPr>
          <a:lstStyle/>
          <a:p>
            <a:pPr algn="ctr">
              <a:buNone/>
            </a:pPr>
            <a:r>
              <a:rPr lang="ja-JP" altLang="en-US" sz="3600" dirty="0" smtClean="0"/>
              <a:t>バージョン管理システム</a:t>
            </a:r>
            <a:r>
              <a:rPr lang="en-US" altLang="ja-JP" sz="3600" dirty="0" smtClean="0"/>
              <a:t/>
            </a:r>
            <a:br>
              <a:rPr lang="en-US" altLang="ja-JP" sz="3600" dirty="0" smtClean="0"/>
            </a:br>
            <a:r>
              <a:rPr lang="en-US" altLang="ja-JP" sz="3600" dirty="0" smtClean="0"/>
              <a:t>(Version Control System, VCS)</a:t>
            </a:r>
          </a:p>
          <a:p>
            <a:pPr>
              <a:buNone/>
            </a:pPr>
            <a:endParaRPr lang="en-US" altLang="ja-JP" dirty="0" smtClean="0"/>
          </a:p>
          <a:p>
            <a:r>
              <a:rPr kumimoji="1" lang="ja-JP" altLang="en-US" dirty="0" smtClean="0"/>
              <a:t>ファイルの変更履歴をバージョン情報として蓄積して、ファイルに関する</a:t>
            </a:r>
            <a:r>
              <a:rPr kumimoji="1" lang="en-US" altLang="ja-JP" dirty="0" smtClean="0"/>
              <a:t>5W1H</a:t>
            </a:r>
            <a:r>
              <a:rPr kumimoji="1" lang="ja-JP" altLang="en-US" dirty="0" smtClean="0"/>
              <a:t>の情報群を容易に管理できるようにするための便利ツール</a:t>
            </a:r>
            <a:endParaRPr lang="en-US" altLang="ja-JP" dirty="0" smtClean="0"/>
          </a:p>
          <a:p>
            <a:pPr algn="r">
              <a:buNone/>
            </a:pPr>
            <a:r>
              <a:rPr lang="en-US" altLang="ja-JP" sz="2400" dirty="0" smtClean="0"/>
              <a:t>※5W1H … when, where, who, what, why, how</a:t>
            </a:r>
          </a:p>
        </p:txBody>
      </p:sp>
    </p:spTree>
  </p:cSld>
  <p:clrMapOvr>
    <a:masterClrMapping/>
  </p:clrMapOvr>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spDef>
      <a:spPr>
        <a:solidFill>
          <a:schemeClr val="tx1">
            <a:alpha val="64000"/>
          </a:schemeClr>
        </a:solidFill>
      </a:spPr>
      <a:bodyPr rtlCol="0" anchor="ctr"/>
      <a:lstStyle>
        <a:defPPr algn="ctr">
          <a:defRPr kumimoji="1" dirty="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264</TotalTime>
  <Words>732</Words>
  <Application>Microsoft Office PowerPoint</Application>
  <PresentationFormat>画面に合わせる (4:3)</PresentationFormat>
  <Paragraphs>118</Paragraphs>
  <Slides>31</Slides>
  <Notes>0</Notes>
  <HiddenSlides>0</HiddenSlides>
  <MMClips>0</MMClips>
  <ScaleCrop>false</ScaleCrop>
  <HeadingPairs>
    <vt:vector size="4" baseType="variant">
      <vt:variant>
        <vt:lpstr>テーマ</vt:lpstr>
      </vt:variant>
      <vt:variant>
        <vt:i4>1</vt:i4>
      </vt:variant>
      <vt:variant>
        <vt:lpstr>スライド タイトル</vt:lpstr>
      </vt:variant>
      <vt:variant>
        <vt:i4>31</vt:i4>
      </vt:variant>
    </vt:vector>
  </HeadingPairs>
  <TitlesOfParts>
    <vt:vector size="32" baseType="lpstr">
      <vt:lpstr>Technic</vt:lpstr>
      <vt:lpstr>Introduction for Git</vt:lpstr>
      <vt:lpstr>自己紹介 </vt:lpstr>
      <vt:lpstr>目次</vt:lpstr>
      <vt:lpstr>導入</vt:lpstr>
      <vt:lpstr>みなさんはGitを どの程度理解していますか？</vt:lpstr>
      <vt:lpstr>導入</vt:lpstr>
      <vt:lpstr>同感です。</vt:lpstr>
      <vt:lpstr>導入</vt:lpstr>
      <vt:lpstr>導入 – バージョン管理システムとは</vt:lpstr>
      <vt:lpstr>…...？？？</vt:lpstr>
      <vt:lpstr>導入 – バージョン管理システムとは</vt:lpstr>
      <vt:lpstr>導入 – バージョン管理システムとは</vt:lpstr>
      <vt:lpstr>導入 – バージョン管理システムとは</vt:lpstr>
      <vt:lpstr>導入 – バージョン管理システムとは</vt:lpstr>
      <vt:lpstr>結論 ： めっちゃ便利</vt:lpstr>
      <vt:lpstr>Gitって何？</vt:lpstr>
      <vt:lpstr>Gitって何？</vt:lpstr>
      <vt:lpstr>Gitって何？</vt:lpstr>
      <vt:lpstr>Gitって何？</vt:lpstr>
      <vt:lpstr>Gitって何？</vt:lpstr>
      <vt:lpstr>Gitの構造と仕組み</vt:lpstr>
      <vt:lpstr>Gitの構造と仕組み</vt:lpstr>
      <vt:lpstr>Gitの構造と仕組み</vt:lpstr>
      <vt:lpstr>Gitの構造と仕組み</vt:lpstr>
      <vt:lpstr>Gitの構造と仕組み</vt:lpstr>
      <vt:lpstr>Gitの構造と仕組み</vt:lpstr>
      <vt:lpstr>Gitの構造と仕組み</vt:lpstr>
      <vt:lpstr>Gitの構造と仕組み</vt:lpstr>
      <vt:lpstr>Gitの構造と仕組み</vt:lpstr>
      <vt:lpstr>Gitの構造と仕組み</vt:lpstr>
      <vt:lpstr>Gitの使い方</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for Git</dc:title>
  <dc:creator>小松凌也</dc:creator>
  <cp:lastModifiedBy>小松凌也</cp:lastModifiedBy>
  <cp:revision>40</cp:revision>
  <dcterms:created xsi:type="dcterms:W3CDTF">2016-05-09T06:14:26Z</dcterms:created>
  <dcterms:modified xsi:type="dcterms:W3CDTF">2016-05-12T07:08:36Z</dcterms:modified>
</cp:coreProperties>
</file>