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46"/>
  </p:notesMasterIdLst>
  <p:handoutMasterIdLst>
    <p:handoutMasterId r:id="rId47"/>
  </p:handoutMasterIdLst>
  <p:sldIdLst>
    <p:sldId id="358" r:id="rId2"/>
    <p:sldId id="302" r:id="rId3"/>
    <p:sldId id="303" r:id="rId4"/>
    <p:sldId id="304" r:id="rId5"/>
    <p:sldId id="307" r:id="rId6"/>
    <p:sldId id="308" r:id="rId7"/>
    <p:sldId id="309" r:id="rId8"/>
    <p:sldId id="359" r:id="rId9"/>
    <p:sldId id="310" r:id="rId10"/>
    <p:sldId id="311" r:id="rId11"/>
    <p:sldId id="312" r:id="rId12"/>
    <p:sldId id="313" r:id="rId13"/>
    <p:sldId id="360" r:id="rId14"/>
    <p:sldId id="315" r:id="rId15"/>
    <p:sldId id="365" r:id="rId16"/>
    <p:sldId id="316" r:id="rId17"/>
    <p:sldId id="361" r:id="rId18"/>
    <p:sldId id="362" r:id="rId19"/>
    <p:sldId id="363" r:id="rId20"/>
    <p:sldId id="364" r:id="rId21"/>
    <p:sldId id="318" r:id="rId22"/>
    <p:sldId id="366" r:id="rId23"/>
    <p:sldId id="319" r:id="rId24"/>
    <p:sldId id="320" r:id="rId25"/>
    <p:sldId id="321" r:id="rId26"/>
    <p:sldId id="322" r:id="rId27"/>
    <p:sldId id="323" r:id="rId28"/>
    <p:sldId id="324" r:id="rId29"/>
    <p:sldId id="370" r:id="rId30"/>
    <p:sldId id="369" r:id="rId31"/>
    <p:sldId id="325" r:id="rId32"/>
    <p:sldId id="327" r:id="rId33"/>
    <p:sldId id="328" r:id="rId34"/>
    <p:sldId id="329" r:id="rId35"/>
    <p:sldId id="330" r:id="rId36"/>
    <p:sldId id="331" r:id="rId37"/>
    <p:sldId id="332" r:id="rId38"/>
    <p:sldId id="334" r:id="rId39"/>
    <p:sldId id="333" r:id="rId40"/>
    <p:sldId id="335" r:id="rId41"/>
    <p:sldId id="336" r:id="rId42"/>
    <p:sldId id="367" r:id="rId43"/>
    <p:sldId id="368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99CC"/>
    <a:srgbClr val="BC8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660"/>
  </p:normalViewPr>
  <p:slideViewPr>
    <p:cSldViewPr>
      <p:cViewPr varScale="1">
        <p:scale>
          <a:sx n="110" d="100"/>
          <a:sy n="110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C2017-488A-4E7D-82ED-417C4A236EED}" type="datetimeFigureOut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4FF8-EA0E-4FF0-8547-B0B5111A5A9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B313-7A88-4A29-81B4-2D7B1C0BA65C}" type="datetimeFigureOut">
              <a:rPr kumimoji="1" lang="ja-JP" altLang="en-US" smtClean="0"/>
              <a:pPr/>
              <a:t>2016/6/16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2903-501E-446A-9262-7193D3D975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92903-501E-446A-9262-7193D3D9753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3B42-FA56-4A54-99CD-B2215C57693D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697E-20EA-47D5-88D4-DE7C6E49006C}" type="datetime1">
              <a:rPr lang="en-US" altLang="ja-JP" smtClean="0"/>
              <a:pPr/>
              <a:t>6/16/2016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7293-E4A1-4398-AFF3-F5EC6A8CF329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3681-E6AF-4041-B067-BB8E86A9AEE3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B5DE-BA07-43FE-A9AE-17D239D854BE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CE-9140-4C1B-BC7B-B6FB79F05FAC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F90C-EF28-4108-956B-0FB51A06F84A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16D-E0DC-4185-B5FA-726C5FD456ED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85E8-0FC5-4F91-B845-F76684D59589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87E-D832-40C7-BB46-0609149B304F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955FCDD-FD7F-42ED-91B8-036D6087E916}" type="datetime1">
              <a:rPr lang="en-US" altLang="ja-JP" smtClean="0"/>
              <a:pPr/>
              <a:t>6/16/2016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SCCP2016 - Introduction for Git　　R.K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6DFF70-DAEB-460C-B01E-0BC0DE2CC5E0}" type="datetime1">
              <a:rPr lang="en-US" altLang="ja-JP" smtClean="0"/>
              <a:pPr/>
              <a:t>6/16/2016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r>
              <a:rPr kumimoji="0" lang="en-US" sz="1000" smtClean="0">
                <a:solidFill>
                  <a:schemeClr val="tx2">
                    <a:shade val="50000"/>
                  </a:schemeClr>
                </a:solidFill>
              </a:rPr>
              <a:t>SCCP2016 - Introduction for Git　　R.K</a:t>
            </a:r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&lt;#&gt;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SCCP2016/git_intro_sampl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index.html" TargetMode="External"/><Relationship Id="rId2" Type="http://schemas.openxmlformats.org/officeDocument/2006/relationships/hyperlink" Target="https://github.com/jlord/git-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.swd.cc/learnGitBranching-ja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3337560"/>
            <a:ext cx="8496944" cy="2301240"/>
          </a:xfrm>
        </p:spPr>
        <p:txBody>
          <a:bodyPr>
            <a:normAutofit/>
          </a:bodyPr>
          <a:lstStyle/>
          <a:p>
            <a:r>
              <a:rPr lang="en-US" altLang="ja-JP" sz="6000" dirty="0" smtClean="0"/>
              <a:t>U</a:t>
            </a:r>
            <a:r>
              <a:rPr lang="en-US" altLang="ja-JP" sz="6000" cap="none" dirty="0" smtClean="0"/>
              <a:t>sage</a:t>
            </a:r>
            <a:r>
              <a:rPr lang="en-US" altLang="ja-JP" sz="6000" dirty="0" smtClean="0"/>
              <a:t> I</a:t>
            </a:r>
            <a:r>
              <a:rPr lang="en-US" altLang="ja-JP" sz="6000" cap="none" dirty="0" smtClean="0"/>
              <a:t>ntroduction</a:t>
            </a:r>
            <a:r>
              <a:rPr lang="en-US" altLang="ja-JP" sz="6000" dirty="0" smtClean="0"/>
              <a:t> </a:t>
            </a:r>
            <a:r>
              <a:rPr lang="en-US" altLang="ja-JP" sz="6000" cap="none" dirty="0" smtClean="0"/>
              <a:t>to</a:t>
            </a:r>
            <a:r>
              <a:rPr lang="en-US" altLang="ja-JP" sz="6000" cap="none" dirty="0" smtClean="0"/>
              <a:t> </a:t>
            </a:r>
            <a:r>
              <a:rPr lang="en-US" altLang="ja-JP" sz="6000" dirty="0" err="1" smtClean="0"/>
              <a:t>G</a:t>
            </a:r>
            <a:r>
              <a:rPr lang="en-US" altLang="ja-JP" sz="6000" cap="none" dirty="0" err="1" smtClean="0"/>
              <a:t>it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6408" y="1604392"/>
            <a:ext cx="6480048" cy="1752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First step </a:t>
            </a:r>
            <a:r>
              <a:rPr lang="en-US" altLang="ja-JP" sz="2800" dirty="0" smtClean="0"/>
              <a:t>for</a:t>
            </a:r>
            <a:r>
              <a:rPr kumimoji="1" lang="en-US" altLang="ja-JP" sz="2800" dirty="0" smtClean="0"/>
              <a:t> version control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4869160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s1220233	</a:t>
            </a:r>
            <a:r>
              <a:rPr kumimoji="1" lang="en-US" altLang="ja-JP" sz="2400" dirty="0" err="1" smtClean="0"/>
              <a:t>Ryoya</a:t>
            </a:r>
            <a:r>
              <a:rPr kumimoji="1" lang="en-US" altLang="ja-JP" sz="2400" dirty="0" smtClean="0"/>
              <a:t> Komatsu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Autofit/>
          </a:bodyPr>
          <a:lstStyle/>
          <a:p>
            <a:pPr lvl="1"/>
            <a:endParaRPr lang="en-US" altLang="ja-JP" sz="3000" dirty="0" smtClean="0"/>
          </a:p>
          <a:p>
            <a:pPr lvl="1"/>
            <a:r>
              <a:rPr lang="ja-JP" altLang="en-US" sz="3000" dirty="0" smtClean="0"/>
              <a:t>間違えて</a:t>
            </a:r>
            <a:r>
              <a:rPr lang="en-US" altLang="ja-JP" sz="3000" dirty="0" smtClean="0"/>
              <a:t>local repository</a:t>
            </a:r>
            <a:r>
              <a:rPr lang="ja-JP" altLang="en-US" sz="3000" dirty="0" smtClean="0"/>
              <a:t>を消した場合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他の人が作ったソースコードを自分の環境にコピーしたい場合</a:t>
            </a:r>
            <a:endParaRPr lang="en-US" altLang="ja-JP" sz="3000" dirty="0" smtClean="0"/>
          </a:p>
          <a:p>
            <a:pPr lvl="1"/>
            <a:r>
              <a:rPr lang="ja-JP" altLang="en-US" sz="3000" dirty="0" smtClean="0"/>
              <a:t>複数のユーザーやマシンで</a:t>
            </a:r>
            <a:r>
              <a:rPr lang="en-US" altLang="ja-JP" sz="3000" dirty="0" smtClean="0"/>
              <a:t>repository</a:t>
            </a:r>
            <a:r>
              <a:rPr lang="ja-JP" altLang="en-US" sz="3000" dirty="0" smtClean="0"/>
              <a:t>内のソースコードを管理したい場合</a:t>
            </a:r>
            <a:endParaRPr lang="en-US" altLang="ja-JP" sz="3000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などに用いる。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割とよく使う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</a:t>
            </a: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clone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hlinkClick r:id="rId2"/>
              </a:rPr>
              <a:t>git@github.com:SCCP2016/git_intro_sample.git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git_intro_sample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が存在することを確認する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git_intro_sample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–la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README.md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 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が存在することを確認する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~;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./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git_intro_sample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git_intro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</a:t>
            </a:r>
            <a:r>
              <a:rPr kumimoji="1"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に対して、バージョン管理の開始や変更の記録を知らせるために</a:t>
            </a:r>
            <a:r>
              <a:rPr lang="en-US" altLang="ja-JP" dirty="0" smtClean="0"/>
              <a:t>staging area</a:t>
            </a:r>
            <a:r>
              <a:rPr lang="ja-JP" altLang="en-US" dirty="0" smtClean="0"/>
              <a:t>にファイルを追加するためのコマンド。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これを実行しないとリポジトリに変更を保存できない。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pwd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/home/student/[STUDENT_ID]/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git_intro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にいることを確認する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touch test.txt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test.txt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という空のファイルを作成する</a:t>
            </a:r>
            <a:endParaRPr kumimoji="1" lang="en-US" altLang="ja-JP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test.txt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test.txt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を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staging area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に追加する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ja-JP" altLang="en-US" dirty="0" smtClean="0"/>
              <a:t>演習問題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ja-JP" altLang="en-US" dirty="0" smtClean="0"/>
              <a:t>実行するとターミナル上に </a:t>
            </a:r>
            <a:r>
              <a:rPr lang="en-US" altLang="ja-JP" dirty="0" smtClean="0"/>
              <a:t>“This is a pen.” </a:t>
            </a:r>
            <a:r>
              <a:rPr lang="ja-JP" altLang="en-US" dirty="0" smtClean="0"/>
              <a:t>と表示する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のプログラム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pen.rb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を記述して</a:t>
            </a:r>
            <a:r>
              <a:rPr lang="en-US" altLang="ja-JP" dirty="0" err="1" smtClean="0"/>
              <a:t>git_intro</a:t>
            </a:r>
            <a:r>
              <a:rPr lang="ja-JP" altLang="en-US" dirty="0" smtClean="0"/>
              <a:t>ディレクトリ内に保存せよ。</a:t>
            </a:r>
            <a:endParaRPr lang="en-US" altLang="ja-JP" dirty="0" smtClean="0"/>
          </a:p>
          <a:p>
            <a:pPr marL="550926" indent="-514350">
              <a:buAutoNum type="arabicPeriod"/>
            </a:pP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en-US" altLang="ja-JP" dirty="0" err="1" smtClean="0"/>
              <a:t>pen.rb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staging area</a:t>
            </a:r>
            <a:r>
              <a:rPr lang="ja-JP" altLang="en-US" dirty="0" smtClean="0"/>
              <a:t>に追加するコマンドを実行せよ。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–A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working directory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内の全ての変更や追加されたファイルを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に追加する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.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add –A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と同じ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によってファイルの変更履歴を管理することを追跡</a:t>
            </a:r>
            <a:r>
              <a:rPr lang="en-US" altLang="ja-JP" dirty="0" smtClean="0"/>
              <a:t>(track)</a:t>
            </a:r>
            <a:r>
              <a:rPr lang="ja-JP" altLang="en-US" dirty="0" smtClean="0"/>
              <a:t>と言う。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git</a:t>
            </a:r>
            <a:r>
              <a:rPr lang="en-US" altLang="ja-JP" dirty="0" smtClean="0"/>
              <a:t> status </a:t>
            </a:r>
            <a:r>
              <a:rPr lang="ja-JP" altLang="en-US" dirty="0" smtClean="0"/>
              <a:t>コマンドを使うと、ファイルの追跡情報を確認できる。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lvl="1"/>
            <a:r>
              <a:rPr lang="ja-JP" altLang="en-US" sz="2400" dirty="0" smtClean="0"/>
              <a:t>新しく</a:t>
            </a:r>
            <a:r>
              <a:rPr lang="en-US" altLang="ja-JP" sz="2400" dirty="0" smtClean="0"/>
              <a:t>working directory</a:t>
            </a:r>
            <a:r>
              <a:rPr lang="ja-JP" altLang="en-US" sz="2400" dirty="0" smtClean="0"/>
              <a:t>にファイルを追加した場合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→ </a:t>
            </a:r>
            <a:r>
              <a:rPr lang="en-US" altLang="ja-JP" sz="2400" dirty="0" smtClean="0">
                <a:solidFill>
                  <a:srgbClr val="FF99CC"/>
                </a:solidFill>
              </a:rPr>
              <a:t>untracked files…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直前の</a:t>
            </a:r>
            <a:r>
              <a:rPr lang="en-US" altLang="ja-JP" sz="2400" dirty="0" smtClean="0"/>
              <a:t>commit</a:t>
            </a:r>
            <a:r>
              <a:rPr lang="ja-JP" altLang="en-US" sz="2400" dirty="0" smtClean="0"/>
              <a:t>からファイルに変更などを加えた場合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→ </a:t>
            </a:r>
            <a:r>
              <a:rPr lang="en-US" altLang="ja-JP" sz="2400" dirty="0" smtClean="0">
                <a:solidFill>
                  <a:srgbClr val="FF99CC"/>
                </a:solidFill>
              </a:rPr>
              <a:t>changes not staged for commit…</a:t>
            </a:r>
          </a:p>
          <a:p>
            <a:pPr lvl="1"/>
            <a:r>
              <a:rPr lang="en-US" altLang="ja-JP" sz="2400" dirty="0" smtClean="0"/>
              <a:t>staging area</a:t>
            </a:r>
            <a:r>
              <a:rPr lang="ja-JP" altLang="en-US" sz="2400" dirty="0" smtClean="0"/>
              <a:t>にファイルが追加された場合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</a:t>
            </a:r>
            <a:r>
              <a:rPr lang="ja-JP" altLang="en-US" sz="2400" dirty="0" smtClean="0"/>
              <a:t>→ </a:t>
            </a:r>
            <a:r>
              <a:rPr lang="en-US" altLang="ja-JP" sz="2400" dirty="0" smtClean="0">
                <a:solidFill>
                  <a:srgbClr val="92D050"/>
                </a:solidFill>
              </a:rPr>
              <a:t>changes to be committed…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touch fuga.txt</a:t>
            </a:r>
            <a:endParaRPr kumimoji="1" lang="en-US" altLang="ja-JP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Untracked files: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(use "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&lt;file&gt;..." to include in what will be committed)</a:t>
            </a:r>
          </a:p>
          <a:p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1" lang="en-US" altLang="ja-JP" sz="2000" dirty="0" smtClean="0">
                <a:solidFill>
                  <a:srgbClr val="FF5757"/>
                </a:solidFill>
                <a:latin typeface="Courier New" pitchFamily="49" charset="0"/>
                <a:cs typeface="Courier New" pitchFamily="49" charset="0"/>
              </a:rPr>
              <a:t>fuga.txt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まだ一回も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されていない、つまり変更が追跡されていないファイルが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working directory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内にある</a:t>
            </a:r>
            <a:endParaRPr kumimoji="1" lang="en-US" altLang="ja-JP" sz="2000" dirty="0" smtClean="0">
              <a:solidFill>
                <a:srgbClr val="FF575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 lnSpcReduction="10000"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emacs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fuga.txt</a:t>
            </a:r>
            <a:endParaRPr kumimoji="1" lang="en-US" altLang="ja-JP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Changes not staged for commit: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(use "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&lt;file&gt;..." to update what will be committed)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(use "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-- &lt;file&gt;..." to discard changes in working directory)</a:t>
            </a:r>
          </a:p>
          <a:p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rgbClr val="FF5757"/>
                </a:solidFill>
                <a:latin typeface="Courier New" pitchFamily="49" charset="0"/>
                <a:cs typeface="Courier New" pitchFamily="49" charset="0"/>
              </a:rPr>
              <a:t>        modified:   fuga.txt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前回の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から変更され、まだ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に追加されていないファイルがある</a:t>
            </a:r>
            <a:endParaRPr kumimoji="1" lang="en-US" altLang="ja-JP" sz="2000" dirty="0" smtClean="0">
              <a:solidFill>
                <a:srgbClr val="FF575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fuga.txt</a:t>
            </a:r>
            <a:endParaRPr kumimoji="1" lang="en-US" altLang="ja-JP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Changes to be committed:</a:t>
            </a:r>
          </a:p>
          <a:p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(use "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reset HEAD &lt;file&gt;..." to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unstage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       modified:   test.txt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変更されたファイルが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に追加され、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に対して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する準備ができている</a:t>
            </a:r>
            <a:endParaRPr kumimoji="1" lang="en-US" altLang="ja-JP" sz="2000" dirty="0" smtClean="0">
              <a:solidFill>
                <a:srgbClr val="FF575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のコマンドは非常に多いが、主に使われるものはそれほど多くない。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status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working directory</a:t>
            </a:r>
            <a:r>
              <a:rPr lang="ja-JP" altLang="en-US" dirty="0" smtClean="0"/>
              <a:t>内でファイルを変更・新しく追加した場合は必ず忘れずに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</a:t>
            </a:r>
            <a:r>
              <a:rPr lang="ja-JP" altLang="en-US" dirty="0" smtClean="0"/>
              <a:t>するようにしましょう。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commit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staging area</a:t>
            </a:r>
            <a:r>
              <a:rPr lang="ja-JP" altLang="en-US" dirty="0" smtClean="0"/>
              <a:t>に追加されたファイルの変更を</a:t>
            </a:r>
            <a:r>
              <a:rPr lang="en-US" altLang="ja-JP" dirty="0" smtClean="0"/>
              <a:t>local repository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存するためのコマンド。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時には</a:t>
            </a:r>
            <a:r>
              <a:rPr lang="en-US" altLang="ja-JP" dirty="0" smtClean="0"/>
              <a:t>commit message(</a:t>
            </a:r>
            <a:r>
              <a:rPr lang="ja-JP" altLang="en-US" dirty="0" smtClean="0"/>
              <a:t>変更理由など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を付与する必要がある。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ommit message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エディタを開いて</a:t>
            </a:r>
            <a:r>
              <a:rPr lang="en-US" altLang="ja-JP" dirty="0" smtClean="0"/>
              <a:t>commit message</a:t>
            </a:r>
            <a:r>
              <a:rPr lang="ja-JP" altLang="en-US" dirty="0" smtClean="0"/>
              <a:t>を付与する方法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commit</a:t>
            </a:r>
            <a:br>
              <a:rPr lang="en-US" altLang="ja-JP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エディタが開くので自由に編集する</a:t>
            </a:r>
            <a:r>
              <a:rPr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ja-JP" sz="24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コマンドラインから</a:t>
            </a:r>
            <a:r>
              <a:rPr lang="en-US" altLang="ja-JP" dirty="0" smtClean="0"/>
              <a:t>commit message</a:t>
            </a:r>
            <a:r>
              <a:rPr lang="ja-JP" altLang="en-US" dirty="0" smtClean="0"/>
              <a:t>を付与する方法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commit -m “[COMMIT_MESSAGE]”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commit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-A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念のため</a:t>
            </a:r>
            <a:endParaRPr kumimoji="1" lang="en-US" altLang="ja-JP" sz="24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commit -m “first commit”</a:t>
            </a: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nothing to commit </a:t>
            </a:r>
            <a:r>
              <a:rPr kumimoji="1"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と表示される</a:t>
            </a:r>
            <a:endParaRPr kumimoji="1" lang="en-US" altLang="ja-JP" sz="24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コミットの履歴を確認できる</a:t>
            </a:r>
            <a:endParaRPr kumimoji="1" lang="ja-JP" altLang="en-US" sz="2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local repository</a:t>
            </a:r>
            <a:r>
              <a:rPr lang="ja-JP" altLang="en-US" dirty="0" smtClean="0"/>
              <a:t>の内容を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に反映するためのコマンド。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の情報が設定されていないと失敗する。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push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no configured push destination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と表示されて失敗する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remote add origin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git@github.com:SCCP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remote repository URL</a:t>
            </a:r>
            <a:r>
              <a:rPr kumimoji="1" lang="ja-JP" altLang="en-US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には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自分の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GitHub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リポジトリの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を入れる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push –u origin master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正しく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できる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ja-JP" dirty="0" smtClean="0"/>
              <a:t>push</a:t>
            </a:r>
            <a:r>
              <a:rPr lang="ja-JP" altLang="en-US" dirty="0" smtClean="0"/>
              <a:t>に失敗する原因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remote repository</a:t>
            </a:r>
            <a:r>
              <a:rPr lang="ja-JP" altLang="en-US" dirty="0" smtClean="0"/>
              <a:t>が設定されていない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>
                <a:solidFill>
                  <a:srgbClr val="FFFF00"/>
                </a:solidFill>
              </a:rPr>
              <a:t>git</a:t>
            </a:r>
            <a:r>
              <a:rPr lang="en-US" altLang="ja-JP" dirty="0" smtClean="0">
                <a:solidFill>
                  <a:srgbClr val="FFFF00"/>
                </a:solidFill>
              </a:rPr>
              <a:t> remote add</a:t>
            </a:r>
          </a:p>
          <a:p>
            <a:r>
              <a:rPr lang="en-US" altLang="ja-JP" dirty="0" smtClean="0"/>
              <a:t>remote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local</a:t>
            </a:r>
            <a:r>
              <a:rPr lang="ja-JP" altLang="en-US" dirty="0" smtClean="0"/>
              <a:t>の歴史</a:t>
            </a:r>
            <a:r>
              <a:rPr lang="en-US" altLang="ja-JP" dirty="0" smtClean="0"/>
              <a:t>(commit</a:t>
            </a:r>
            <a:r>
              <a:rPr lang="ja-JP" altLang="en-US" dirty="0" smtClean="0"/>
              <a:t>履歴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に矛盾がある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>
                <a:solidFill>
                  <a:srgbClr val="FFFF00"/>
                </a:solidFill>
              </a:rPr>
              <a:t>git</a:t>
            </a:r>
            <a:r>
              <a:rPr lang="en-US" altLang="ja-JP" dirty="0" smtClean="0">
                <a:solidFill>
                  <a:srgbClr val="FFFF00"/>
                </a:solidFill>
              </a:rPr>
              <a:t> pull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演習問題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en-US" altLang="ja-JP" dirty="0" smtClean="0"/>
              <a:t>README.md </a:t>
            </a:r>
            <a:r>
              <a:rPr lang="ja-JP" altLang="en-US" dirty="0" smtClean="0"/>
              <a:t>というファイルに以下の内容を記述して保存し、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した後に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せよ。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1187624" y="4725144"/>
            <a:ext cx="6336704" cy="144016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pPr marL="550926" indent="-514350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# This is a SCCP project for learning Ruby</a:t>
            </a:r>
          </a:p>
          <a:p>
            <a:pPr marL="550926" indent="-514350"/>
            <a:endParaRPr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50926" indent="-514350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s1240XXX</a:t>
            </a:r>
          </a:p>
          <a:p>
            <a:pPr marL="550926" indent="-514350"/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Your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branch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の履歴の流れを枝分かれさせて記録することができる。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分岐させた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merge(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によって他の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を取り込むことができる。</a:t>
            </a:r>
            <a:endParaRPr lang="ja-JP" alt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1309"/>
            <a:ext cx="7467600" cy="1573635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ここでは、</a:t>
            </a:r>
            <a:r>
              <a:rPr lang="en-US" altLang="ja-JP" dirty="0" smtClean="0"/>
              <a:t>master branch</a:t>
            </a:r>
            <a:r>
              <a:rPr lang="ja-JP" altLang="en-US" dirty="0" smtClean="0"/>
              <a:t>ではメイン機能の開発、</a:t>
            </a:r>
            <a:r>
              <a:rPr lang="en-US" altLang="ja-JP" dirty="0" err="1" smtClean="0"/>
              <a:t>devel</a:t>
            </a:r>
            <a:r>
              <a:rPr lang="en-US" altLang="ja-JP" dirty="0" smtClean="0"/>
              <a:t> branch</a:t>
            </a:r>
            <a:r>
              <a:rPr lang="ja-JP" altLang="en-US" dirty="0" smtClean="0"/>
              <a:t>ではサブ機能の改修を目的とする。</a:t>
            </a:r>
            <a:endParaRPr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branch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7" name="右矢印 6"/>
          <p:cNvSpPr/>
          <p:nvPr/>
        </p:nvSpPr>
        <p:spPr>
          <a:xfrm>
            <a:off x="994460" y="3148970"/>
            <a:ext cx="913244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4333116" y="3148970"/>
            <a:ext cx="1440160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950216" y="314096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8" name="曲折矢印 17"/>
          <p:cNvSpPr/>
          <p:nvPr/>
        </p:nvSpPr>
        <p:spPr>
          <a:xfrm flipV="1">
            <a:off x="2112298" y="3573016"/>
            <a:ext cx="1739622" cy="1512168"/>
          </a:xfrm>
          <a:prstGeom prst="bentArrow">
            <a:avLst>
              <a:gd name="adj1" fmla="val 17785"/>
              <a:gd name="adj2" fmla="val 18197"/>
              <a:gd name="adj3" fmla="val 14266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388900" y="3148970"/>
            <a:ext cx="1440160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006000" y="314096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4333116" y="4581128"/>
            <a:ext cx="1440160" cy="5040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曲折矢印 24"/>
          <p:cNvSpPr/>
          <p:nvPr/>
        </p:nvSpPr>
        <p:spPr>
          <a:xfrm rot="16200000" flipV="1">
            <a:off x="6650515" y="3320988"/>
            <a:ext cx="1224137" cy="2016224"/>
          </a:xfrm>
          <a:prstGeom prst="bentArrow">
            <a:avLst>
              <a:gd name="adj1" fmla="val 17785"/>
              <a:gd name="adj2" fmla="val 18197"/>
              <a:gd name="adj3" fmla="val 14266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6254472" y="3148970"/>
            <a:ext cx="1440160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871572" y="314096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en-US" altLang="ja-JP" dirty="0" smtClean="0"/>
          </a:p>
        </p:txBody>
      </p:sp>
      <p:sp>
        <p:nvSpPr>
          <p:cNvPr id="32" name="円/楕円 31"/>
          <p:cNvSpPr/>
          <p:nvPr/>
        </p:nvSpPr>
        <p:spPr>
          <a:xfrm>
            <a:off x="7800930" y="314096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5871572" y="4581128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3" name="円形吹き出し 32"/>
          <p:cNvSpPr/>
          <p:nvPr/>
        </p:nvSpPr>
        <p:spPr>
          <a:xfrm>
            <a:off x="1835696" y="1916832"/>
            <a:ext cx="1800200" cy="100811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回目の</a:t>
            </a:r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34" name="円形吹き出し 33"/>
          <p:cNvSpPr/>
          <p:nvPr/>
        </p:nvSpPr>
        <p:spPr>
          <a:xfrm>
            <a:off x="2483768" y="3429000"/>
            <a:ext cx="2016224" cy="100811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機能改修をするための</a:t>
            </a:r>
            <a:r>
              <a:rPr kumimoji="1" lang="en-US" altLang="ja-JP" dirty="0" smtClean="0"/>
              <a:t>branch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1520" y="27809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3465989" y="4211796"/>
            <a:ext cx="988283" cy="865386"/>
            <a:chOff x="3465989" y="4139788"/>
            <a:chExt cx="988283" cy="865386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3465989" y="413978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d</a:t>
              </a:r>
              <a:r>
                <a:rPr kumimoji="1" lang="en-US" altLang="ja-JP" dirty="0" err="1" smtClean="0"/>
                <a:t>evel</a:t>
              </a:r>
              <a:endParaRPr kumimoji="1" lang="en-US" altLang="ja-JP" dirty="0" smtClean="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950216" y="4501118"/>
              <a:ext cx="504056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M</a:t>
              </a:r>
              <a:endParaRPr kumimoji="1" lang="ja-JP" altLang="en-US" dirty="0"/>
            </a:p>
          </p:txBody>
        </p:sp>
      </p:grpSp>
      <p:sp>
        <p:nvSpPr>
          <p:cNvPr id="38" name="円形吹き出し 37"/>
          <p:cNvSpPr/>
          <p:nvPr/>
        </p:nvSpPr>
        <p:spPr>
          <a:xfrm>
            <a:off x="5580112" y="3573016"/>
            <a:ext cx="1944216" cy="792088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機能改修の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commit</a:t>
            </a:r>
            <a:endParaRPr kumimoji="1" lang="ja-JP" altLang="en-US" dirty="0"/>
          </a:p>
        </p:txBody>
      </p:sp>
      <p:sp>
        <p:nvSpPr>
          <p:cNvPr id="39" name="円形吹き出し 38"/>
          <p:cNvSpPr/>
          <p:nvPr/>
        </p:nvSpPr>
        <p:spPr>
          <a:xfrm>
            <a:off x="5364088" y="1772816"/>
            <a:ext cx="2880320" cy="1152128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en-US" altLang="ja-JP" dirty="0" smtClean="0"/>
              <a:t>ranch</a:t>
            </a:r>
            <a:r>
              <a:rPr kumimoji="1" lang="ja-JP" altLang="en-US" dirty="0" smtClean="0"/>
              <a:t>ごとに</a:t>
            </a:r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の履歴は分かれる</a:t>
            </a:r>
            <a:endParaRPr kumimoji="1" lang="ja-JP" altLang="en-US" dirty="0"/>
          </a:p>
        </p:txBody>
      </p:sp>
      <p:sp>
        <p:nvSpPr>
          <p:cNvPr id="40" name="円形吹き出し 39"/>
          <p:cNvSpPr/>
          <p:nvPr/>
        </p:nvSpPr>
        <p:spPr>
          <a:xfrm>
            <a:off x="5076056" y="5229200"/>
            <a:ext cx="3456384" cy="792088"/>
          </a:xfrm>
          <a:prstGeom prst="wedgeEllipseCallout">
            <a:avLst>
              <a:gd name="adj1" fmla="val 15162"/>
              <a:gd name="adj2" fmla="val -725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</a:t>
            </a:r>
            <a:r>
              <a:rPr kumimoji="1" lang="en-US" altLang="ja-JP" dirty="0" err="1" smtClean="0"/>
              <a:t>evel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commit</a:t>
            </a:r>
            <a:r>
              <a:rPr kumimoji="1" lang="ja-JP" altLang="en-US" dirty="0" smtClean="0"/>
              <a:t>履歴を</a:t>
            </a:r>
            <a:r>
              <a:rPr kumimoji="1" lang="en-US" altLang="ja-JP" dirty="0" smtClean="0"/>
              <a:t>master</a:t>
            </a:r>
            <a:r>
              <a:rPr kumimoji="1" lang="ja-JP" altLang="en-US" dirty="0" err="1" smtClean="0"/>
              <a:t>に統</a:t>
            </a:r>
            <a:r>
              <a:rPr kumimoji="1" lang="ja-JP" altLang="en-US" dirty="0" smtClean="0"/>
              <a:t>合する</a:t>
            </a:r>
            <a:endParaRPr kumimoji="1" lang="ja-JP" altLang="en-US" dirty="0"/>
          </a:p>
        </p:txBody>
      </p:sp>
      <p:sp>
        <p:nvSpPr>
          <p:cNvPr id="42" name="コンテンツ プレースホルダ 2"/>
          <p:cNvSpPr txBox="1">
            <a:spLocks/>
          </p:cNvSpPr>
          <p:nvPr/>
        </p:nvSpPr>
        <p:spPr>
          <a:xfrm>
            <a:off x="462898" y="5095725"/>
            <a:ext cx="7467600" cy="1573635"/>
          </a:xfrm>
          <a:prstGeom prst="rect">
            <a:avLst/>
          </a:prstGeom>
          <a:ln>
            <a:noFill/>
            <a:prstDash val="solid"/>
          </a:ln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3000" dirty="0" smtClean="0"/>
              <a:t>commit N</a:t>
            </a:r>
            <a:r>
              <a:rPr kumimoji="1" lang="ja-JP" altLang="en-US" sz="3000" dirty="0" err="1" smtClean="0"/>
              <a:t>までが</a:t>
            </a:r>
            <a:r>
              <a:rPr kumimoji="1" lang="ja-JP" altLang="en-US" sz="3000" dirty="0" smtClean="0"/>
              <a:t>記録された</a:t>
            </a:r>
            <a:r>
              <a:rPr kumimoji="1" lang="en-US" altLang="ja-JP" sz="3000" dirty="0" err="1" smtClean="0"/>
              <a:t>devel</a:t>
            </a:r>
            <a:r>
              <a:rPr kumimoji="1" lang="ja-JP" altLang="en-US" sz="3000" dirty="0" smtClean="0"/>
              <a:t>を</a:t>
            </a:r>
            <a:r>
              <a:rPr kumimoji="1" lang="en-US" altLang="ja-JP" sz="3000" dirty="0" smtClean="0"/>
              <a:t>master</a:t>
            </a:r>
            <a:r>
              <a:rPr kumimoji="1" lang="ja-JP" altLang="en-US" sz="3000" dirty="0" err="1" smtClean="0"/>
              <a:t>に統</a:t>
            </a:r>
            <a:r>
              <a:rPr kumimoji="1" lang="ja-JP" altLang="en-US" sz="3000" dirty="0" smtClean="0"/>
              <a:t>合すると、それらの</a:t>
            </a:r>
            <a:r>
              <a:rPr kumimoji="1" lang="en-US" altLang="ja-JP" sz="3000" dirty="0" smtClean="0"/>
              <a:t>commit</a:t>
            </a:r>
            <a:r>
              <a:rPr kumimoji="1" lang="ja-JP" altLang="en-US" sz="3000" dirty="0" smtClean="0"/>
              <a:t>全てが</a:t>
            </a:r>
            <a:r>
              <a:rPr kumimoji="1" lang="en-US" altLang="ja-JP" sz="3000" dirty="0" smtClean="0"/>
              <a:t>master</a:t>
            </a:r>
            <a:r>
              <a:rPr kumimoji="1" lang="ja-JP" altLang="en-US" sz="3000" dirty="0" smtClean="0"/>
              <a:t>に反映される。</a:t>
            </a:r>
            <a:endParaRPr kumimoji="1" lang="ja-JP" alt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3" grpId="0" animBg="1"/>
      <p:bldP spid="14" grpId="0" animBg="1"/>
      <p:bldP spid="20" grpId="0" animBg="1"/>
      <p:bldP spid="25" grpId="0" animBg="1"/>
      <p:bldP spid="30" grpId="0" animBg="1"/>
      <p:bldP spid="31" grpId="0" animBg="1"/>
      <p:bldP spid="32" grpId="0" animBg="1"/>
      <p:bldP spid="24" grpId="0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0" grpId="2" animBg="1"/>
      <p:bldP spid="40" grpId="3" animBg="1"/>
      <p:bldP spid="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92696"/>
          </a:xfrm>
          <a:ln>
            <a:noFill/>
          </a:ln>
        </p:spPr>
        <p:txBody>
          <a:bodyPr numCol="1"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とりあえず今覚えるべきなのはこれ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0201" y="2358404"/>
            <a:ext cx="7467600" cy="3950916"/>
          </a:xfrm>
          <a:prstGeom prst="rect">
            <a:avLst/>
          </a:prstGeom>
          <a:ln>
            <a:noFill/>
          </a:ln>
        </p:spPr>
        <p:txBody>
          <a:bodyPr vert="horz" numCol="2">
            <a:normAutofit/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1" lang="en-US" altLang="ja-JP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clone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branch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checkout</a:t>
            </a:r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merge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1" lang="en-US" altLang="ja-JP" sz="2600" dirty="0" smtClean="0"/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add</a:t>
            </a:r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commit</a:t>
            </a:r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branch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の一覧</a:t>
            </a:r>
            <a:r>
              <a:rPr lang="ja-JP" altLang="en-US" dirty="0" smtClean="0"/>
              <a:t>表示、作成、削除、リネームなどを行うためのコマンド。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branch</a:t>
            </a:r>
            <a:r>
              <a:rPr lang="ja-JP" altLang="en-US" dirty="0" smtClean="0"/>
              <a:t>を作成</a:t>
            </a:r>
            <a:r>
              <a:rPr lang="ja-JP" altLang="en-US" dirty="0" smtClean="0"/>
              <a:t>するときには</a:t>
            </a:r>
            <a:r>
              <a:rPr lang="ja-JP" altLang="en-US" dirty="0" smtClean="0"/>
              <a:t>現在いる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新しい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が切り出される</a:t>
            </a:r>
            <a:r>
              <a:rPr lang="ja-JP" altLang="en-US" dirty="0" smtClean="0"/>
              <a:t>ので</a:t>
            </a:r>
            <a:r>
              <a:rPr lang="ja-JP" altLang="en-US" dirty="0" smtClean="0"/>
              <a:t>、バグなどを修正しないまま新しい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を作成しないように。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branch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元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汚さずに機能追加や問題の修正に取り組むことができるので安全。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並行して複数の機能追加や問題対応をすることができる。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branch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概念の理解が少し難しい。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分岐先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元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branch</a:t>
            </a:r>
            <a:r>
              <a:rPr lang="ja-JP" altLang="en-US" dirty="0" err="1" smtClean="0"/>
              <a:t>に</a:t>
            </a:r>
            <a:r>
              <a:rPr lang="ja-JP" altLang="en-US" dirty="0" err="1" smtClean="0"/>
              <a:t>統</a:t>
            </a:r>
            <a:r>
              <a:rPr lang="ja-JP" altLang="en-US" dirty="0" smtClean="0"/>
              <a:t>合するときに変更内容が衝突</a:t>
            </a:r>
            <a:r>
              <a:rPr lang="en-US" altLang="ja-JP" dirty="0" smtClean="0"/>
              <a:t>(conflict)</a:t>
            </a:r>
            <a:r>
              <a:rPr lang="ja-JP" altLang="en-US" dirty="0" smtClean="0"/>
              <a:t>する可能性がある。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branch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</a:t>
            </a:r>
            <a:r>
              <a:rPr lang="ja-JP" altLang="en-US" dirty="0" smtClean="0"/>
              <a:t>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master </a:t>
            </a:r>
            <a:r>
              <a:rPr kumimoji="1"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ブランチの存在を確認する</a:t>
            </a:r>
            <a:endParaRPr kumimoji="1" lang="en-US" altLang="ja-JP" sz="24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branch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devel</a:t>
            </a:r>
            <a:endParaRPr kumimoji="1" lang="en-US" altLang="ja-JP" sz="24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master, </a:t>
            </a:r>
            <a:r>
              <a:rPr kumimoji="1" lang="en-US" altLang="ja-JP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kumimoji="1" lang="en-US" altLang="ja-JP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ブランチの存在を確認する</a:t>
            </a:r>
            <a:endParaRPr kumimoji="1" lang="en-US" altLang="ja-JP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checkout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の切り替えを行うコマンド。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切り替えを行う前には現在の</a:t>
            </a:r>
            <a:r>
              <a:rPr lang="en-US" altLang="ja-JP" dirty="0" smtClean="0"/>
              <a:t>branch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を全て済ませておいたほうが良い。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checkout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420888"/>
            <a:ext cx="7488832" cy="3744416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現在 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ブランチにいることを確認する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devel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branch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現在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ブランチにいることを確認する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ワーキングディレクトリの中身が 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master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ブランチと同じであることを確認する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merge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の統合を行うコマンド。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引数に指定した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を現在いる</a:t>
            </a:r>
            <a:r>
              <a:rPr lang="en-US" altLang="ja-JP" dirty="0" smtClean="0"/>
              <a:t>branch</a:t>
            </a:r>
            <a:r>
              <a:rPr lang="ja-JP" altLang="en-US" dirty="0" err="1" smtClean="0"/>
              <a:t>に統</a:t>
            </a:r>
            <a:r>
              <a:rPr lang="ja-JP" altLang="en-US" dirty="0" smtClean="0"/>
              <a:t>合し、ファイルの変更や追加、削除などを全て適用する。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merge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touch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merge_test</a:t>
            </a:r>
            <a:endParaRPr kumimoji="1" lang="en-US" altLang="ja-JP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merge_test</a:t>
            </a:r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という空のファイルを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ブランチ上で作成する</a:t>
            </a:r>
            <a:endParaRPr kumimoji="1" lang="en-US" altLang="ja-JP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merge_test</a:t>
            </a:r>
            <a:endParaRPr kumimoji="1" lang="en-US" altLang="ja-JP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commit -m “commit for merge test”</a:t>
            </a:r>
            <a:endParaRPr kumimoji="1" lang="en-US" altLang="ja-JP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push origin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devel</a:t>
            </a:r>
            <a:endParaRPr kumimoji="1" lang="en-US" altLang="ja-JP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リモートリポジトリの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devel</a:t>
            </a:r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ブランチにプッシュする</a:t>
            </a:r>
            <a:endParaRPr kumimoji="1" lang="en-US" altLang="ja-JP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master</a:t>
            </a: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kumimoji="1" lang="en-US" altLang="ja-JP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merge_test</a:t>
            </a:r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というファイルが無いことを確認する</a:t>
            </a:r>
            <a:endParaRPr kumimoji="1" lang="en-US" altLang="ja-JP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merge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devel</a:t>
            </a:r>
            <a:endParaRPr kumimoji="1" lang="en-US" altLang="ja-JP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kumimoji="1" lang="en-US" altLang="ja-JP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en-US" altLang="ja-JP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merge_test</a:t>
            </a:r>
            <a:r>
              <a:rPr kumimoji="1" lang="en-US" altLang="ja-JP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というファイルがあることを確認する</a:t>
            </a:r>
            <a:endParaRPr kumimoji="1" lang="en-US" altLang="ja-JP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push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merge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merge</a:t>
            </a:r>
            <a:r>
              <a:rPr lang="ja-JP" altLang="en-US" dirty="0" smtClean="0"/>
              <a:t>の対象となるのは</a:t>
            </a:r>
            <a:r>
              <a:rPr lang="en-US" altLang="ja-JP" dirty="0" smtClean="0"/>
              <a:t>local repository</a:t>
            </a:r>
            <a:r>
              <a:rPr lang="ja-JP" altLang="en-US" dirty="0" smtClean="0"/>
              <a:t>の内容であるので、</a:t>
            </a:r>
            <a:r>
              <a:rPr lang="en-US" altLang="ja-JP" dirty="0" smtClean="0"/>
              <a:t>merge</a:t>
            </a:r>
            <a:r>
              <a:rPr lang="ja-JP" altLang="en-US" dirty="0" smtClean="0"/>
              <a:t>したあとは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する必要がある。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branch, checkout, merge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演習問題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en-US" altLang="ja-JP" dirty="0" smtClean="0"/>
              <a:t>“issue1” </a:t>
            </a:r>
            <a:r>
              <a:rPr lang="ja-JP" altLang="en-US" dirty="0" smtClean="0"/>
              <a:t>という</a:t>
            </a:r>
            <a:r>
              <a:rPr lang="en-US" altLang="ja-JP" dirty="0" smtClean="0"/>
              <a:t>branch</a:t>
            </a:r>
            <a:r>
              <a:rPr lang="ja-JP" altLang="en-US" dirty="0" smtClean="0"/>
              <a:t>を切り出し、</a:t>
            </a:r>
            <a:r>
              <a:rPr lang="en-US" altLang="ja-JP" dirty="0" err="1" smtClean="0"/>
              <a:t>pen.rb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This is a ballpoint pen.</a:t>
            </a:r>
            <a:r>
              <a:rPr lang="ja-JP" altLang="en-US" dirty="0" smtClean="0"/>
              <a:t>」と出力するプログラムに変更して保存せよ。</a:t>
            </a: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ja-JP" altLang="en-US" dirty="0" smtClean="0"/>
              <a:t>変更を</a:t>
            </a:r>
            <a:r>
              <a:rPr lang="en-US" altLang="ja-JP" dirty="0" smtClean="0"/>
              <a:t>local, remote repository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存した後、</a:t>
            </a:r>
            <a:r>
              <a:rPr lang="en-US" altLang="ja-JP" dirty="0" smtClean="0"/>
              <a:t>issue1</a:t>
            </a:r>
            <a:r>
              <a:rPr lang="ja-JP" altLang="en-US" dirty="0" smtClean="0"/>
              <a:t>を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merge</a:t>
            </a:r>
            <a:r>
              <a:rPr lang="ja-JP" altLang="en-US" dirty="0" smtClean="0"/>
              <a:t>せよ。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92696"/>
          </a:xfrm>
          <a:ln>
            <a:noFill/>
          </a:ln>
        </p:spPr>
        <p:txBody>
          <a:bodyPr numCol="1"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覚えておくと便利なのがこれ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0201" y="2358404"/>
            <a:ext cx="7467600" cy="3950916"/>
          </a:xfrm>
          <a:prstGeom prst="rect">
            <a:avLst/>
          </a:prstGeom>
          <a:ln>
            <a:noFill/>
          </a:ln>
        </p:spPr>
        <p:txBody>
          <a:bodyPr vert="horz" numCol="2">
            <a:normAutofit/>
          </a:bodyPr>
          <a:lstStyle/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pull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reset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revert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tabLst/>
              <a:defRPr/>
            </a:pPr>
            <a:endParaRPr kumimoji="1" lang="en-US" altLang="ja-JP" sz="2600" dirty="0" smtClean="0"/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status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diff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1" lang="en-US" altLang="ja-JP" sz="2600" dirty="0" err="1" smtClean="0"/>
              <a:t>git</a:t>
            </a:r>
            <a:r>
              <a:rPr kumimoji="1" lang="en-US" altLang="ja-JP" sz="2600" dirty="0" smtClean="0"/>
              <a:t>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branch, checkout, merge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ja-JP" altLang="en-US" dirty="0" smtClean="0"/>
              <a:t>演習問題</a:t>
            </a:r>
            <a:r>
              <a:rPr lang="en-US" altLang="ja-JP" dirty="0" smtClean="0"/>
              <a:t> -  </a:t>
            </a:r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en-US" altLang="ja-JP" dirty="0" smtClean="0"/>
              <a:t>branch</a:t>
            </a:r>
          </a:p>
          <a:p>
            <a:pPr marL="550926" indent="-514350">
              <a:buAutoNum type="arabicPeriod"/>
            </a:pPr>
            <a:r>
              <a:rPr lang="en-US" altLang="ja-JP" dirty="0" smtClean="0"/>
              <a:t>checkout</a:t>
            </a:r>
          </a:p>
          <a:p>
            <a:pPr marL="550926" indent="-514350">
              <a:buAutoNum type="arabicPeriod"/>
            </a:pPr>
            <a:r>
              <a:rPr lang="ja-JP" altLang="en-US" dirty="0" smtClean="0"/>
              <a:t>編集</a:t>
            </a:r>
            <a:endParaRPr lang="en-US" altLang="ja-JP" dirty="0" smtClean="0"/>
          </a:p>
          <a:p>
            <a:pPr marL="550926" indent="-514350">
              <a:buAutoNum type="arabicPeriod"/>
            </a:pPr>
            <a:r>
              <a:rPr lang="en-US" altLang="ja-JP" dirty="0" smtClean="0"/>
              <a:t>add, commit, push</a:t>
            </a:r>
          </a:p>
          <a:p>
            <a:pPr marL="550926" indent="-514350">
              <a:buAutoNum type="arabicPeriod"/>
            </a:pPr>
            <a:r>
              <a:rPr lang="en-US" altLang="ja-JP" dirty="0" smtClean="0"/>
              <a:t>checkout</a:t>
            </a:r>
          </a:p>
          <a:p>
            <a:pPr marL="550926" indent="-514350">
              <a:buAutoNum type="arabicPeriod"/>
            </a:pPr>
            <a:r>
              <a:rPr lang="en-US" altLang="ja-JP" dirty="0" smtClean="0"/>
              <a:t>merge</a:t>
            </a:r>
          </a:p>
          <a:p>
            <a:pPr marL="550926" indent="-514350">
              <a:buAutoNum type="arabicPeriod"/>
            </a:pPr>
            <a:r>
              <a:rPr lang="en-US" altLang="ja-JP" dirty="0" smtClean="0"/>
              <a:t>push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other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commands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  <a:ln>
            <a:noFill/>
            <a:prstDash val="solid"/>
          </a:ln>
        </p:spPr>
        <p:txBody>
          <a:bodyPr>
            <a:normAutofit fontScale="92500" lnSpcReduction="100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pull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…</a:t>
            </a:r>
            <a:r>
              <a:rPr lang="ja-JP" altLang="en-US" dirty="0" smtClean="0"/>
              <a:t> 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の内容を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local repository</a:t>
            </a:r>
            <a:r>
              <a:rPr lang="ja-JP" altLang="en-US" dirty="0" smtClean="0"/>
              <a:t>に反映する。</a:t>
            </a:r>
            <a:endParaRPr lang="en-US" altLang="ja-JP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reset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… </a:t>
            </a:r>
            <a:r>
              <a:rPr lang="ja-JP" altLang="en-US" dirty="0" smtClean="0"/>
              <a:t>名前の通り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色々リセットする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revert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… commit</a:t>
            </a:r>
            <a:r>
              <a:rPr lang="ja-JP" altLang="en-US" dirty="0" smtClean="0"/>
              <a:t>を元に戻す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無かったことにする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status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... working directory</a:t>
            </a:r>
            <a:r>
              <a:rPr lang="ja-JP" altLang="en-US" dirty="0" smtClean="0"/>
              <a:t>の状態を確認できる。</a:t>
            </a:r>
            <a:endParaRPr lang="en-US" altLang="ja-JP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diff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… </a:t>
            </a:r>
            <a:r>
              <a:rPr lang="ja-JP" altLang="en-US" dirty="0" smtClean="0"/>
              <a:t>ファイルの変更差分を確認できる。</a:t>
            </a:r>
            <a:endParaRPr lang="en-US" altLang="ja-JP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ja-JP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… commit</a:t>
            </a:r>
            <a:r>
              <a:rPr lang="ja-JP" altLang="en-US" dirty="0" smtClean="0"/>
              <a:t>履歴を確認できる。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reset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reset FILE_NAME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指定のファイルを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から削除する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reset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をリセットする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reset --hard</a:t>
            </a:r>
            <a:endParaRPr kumimoji="1" lang="en-US" altLang="ja-JP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staging area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working directory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をリセットする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直前の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の状態と一致させる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-it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FF0000"/>
                </a:solidFill>
                <a:hlinkClick r:id="rId2"/>
              </a:rPr>
              <a:t>https://github.com/jlord/git-it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Immersion</a:t>
            </a:r>
            <a:br>
              <a:rPr lang="en-US" altLang="ja-JP" dirty="0" smtClean="0"/>
            </a:br>
            <a:r>
              <a:rPr lang="en-US" altLang="ja-JP" dirty="0" smtClean="0">
                <a:hlinkClick r:id="rId3"/>
              </a:rPr>
              <a:t>http://gitimmersion.com/index.html</a:t>
            </a:r>
            <a:endParaRPr lang="en-US" altLang="ja-JP" dirty="0" smtClean="0"/>
          </a:p>
          <a:p>
            <a:r>
              <a:rPr lang="en-US" altLang="ja-JP" dirty="0" smtClean="0"/>
              <a:t>Learn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Branching</a:t>
            </a:r>
            <a:br>
              <a:rPr lang="en-US" altLang="ja-JP" dirty="0" smtClean="0"/>
            </a:br>
            <a:r>
              <a:rPr lang="en-US" altLang="ja-JP" dirty="0" smtClean="0">
                <a:hlinkClick r:id="rId4"/>
              </a:rPr>
              <a:t>http://k.swd.cc/learnGitBranching-ja/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おすすめ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練習サイト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の使い方を覚えておくと、将来就職が有利になるようなことがあるかもしれません。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学んでいる間に数多くのエラーに衝突すると思われますが、英語を忌避せずにエラーを読んだりググ</a:t>
            </a:r>
            <a:r>
              <a:rPr lang="ja-JP" altLang="en-US" dirty="0" err="1" smtClean="0"/>
              <a:t>っ</a:t>
            </a:r>
            <a:r>
              <a:rPr lang="ja-JP" altLang="en-US" dirty="0" smtClean="0"/>
              <a:t>たりして理解を深めるようにしましょう。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init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local repository</a:t>
            </a:r>
            <a:r>
              <a:rPr lang="ja-JP" altLang="en-US" dirty="0" smtClean="0"/>
              <a:t>の初期化コマンド。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コマンドを実行したディレクトリの直下に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というディレクトリを生成する。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既に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が存在する場合は実行できない。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init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コマンド実行例</a:t>
            </a:r>
            <a:endParaRPr lang="en-US" altLang="ja-JP" dirty="0" smtClean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48880"/>
            <a:ext cx="7488832" cy="3816424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 w="73025"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outerShdw blurRad="50800" dist="38100" dir="2700000" algn="tl" rotWithShape="0">
              <a:schemeClr val="tx1">
                <a:alpha val="44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>
            <a:norm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</a:t>
            </a: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git_intro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git_intro</a:t>
            </a:r>
            <a:endParaRPr kumimoji="1" lang="en-US" altLang="ja-JP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–la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ディレクトリがまだ空っぽであることを確認する</a:t>
            </a:r>
            <a:endParaRPr kumimoji="1" lang="en-US" altLang="ja-JP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init</a:t>
            </a:r>
          </a:p>
          <a:p>
            <a:r>
              <a:rPr kumimoji="1" lang="en-US" altLang="ja-JP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–la</a:t>
            </a:r>
          </a:p>
          <a:p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 .</a:t>
            </a:r>
            <a:r>
              <a:rPr kumimoji="1" lang="en-US" altLang="ja-JP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kumimoji="1" lang="en-US" altLang="ja-JP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というディレクトリが生成されていることを確認する</a:t>
            </a:r>
            <a:endParaRPr kumimoji="1" lang="ja-JP" altLang="en-US" sz="20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init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ディレクトリの中身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remote repository</a:t>
            </a:r>
            <a:r>
              <a:rPr lang="ja-JP" altLang="en-US" dirty="0" smtClean="0"/>
              <a:t>に関する情報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今までの</a:t>
            </a:r>
            <a:r>
              <a:rPr lang="en-US" altLang="ja-JP" dirty="0" smtClean="0"/>
              <a:t>commit</a:t>
            </a:r>
            <a:r>
              <a:rPr lang="ja-JP" altLang="en-US" dirty="0" smtClean="0"/>
              <a:t>情報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branch(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に関する情報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etc…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init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バージョン管理のやり直し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を消すことによって、変更履歴や</a:t>
            </a:r>
            <a:r>
              <a:rPr lang="en-US" altLang="ja-JP" dirty="0" smtClean="0"/>
              <a:t>remote</a:t>
            </a:r>
            <a:r>
              <a:rPr lang="ja-JP" altLang="en-US" dirty="0" smtClean="0"/>
              <a:t>などの設定情報を削除できる</a:t>
            </a:r>
            <a:endParaRPr lang="en-US" altLang="ja-JP" dirty="0" smtClean="0"/>
          </a:p>
          <a:p>
            <a:pPr algn="ctr">
              <a:buNone/>
            </a:pPr>
            <a:r>
              <a:rPr lang="ja-JP" altLang="en-US" dirty="0" smtClean="0"/>
              <a:t>↓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プロジェクトを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で管理し直したいときなどに便利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  <a:prstDash val="solid"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などの共有ウェブサービス上にある</a:t>
            </a:r>
            <a:r>
              <a:rPr lang="en-US" altLang="ja-JP" dirty="0" smtClean="0"/>
              <a:t>remote repository</a:t>
            </a:r>
            <a:r>
              <a:rPr lang="ja-JP" altLang="en-US" dirty="0" smtClean="0"/>
              <a:t>をローカル環境に複製するためのコマンド。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他のユーザーの</a:t>
            </a:r>
            <a:r>
              <a:rPr lang="en-US" altLang="ja-JP" dirty="0" smtClean="0"/>
              <a:t>repository</a:t>
            </a:r>
            <a:r>
              <a:rPr lang="ja-JP" altLang="en-US" dirty="0" smtClean="0"/>
              <a:t>も</a:t>
            </a:r>
            <a:r>
              <a:rPr lang="en-US" altLang="ja-JP" dirty="0" smtClean="0"/>
              <a:t>clone</a:t>
            </a:r>
            <a:r>
              <a:rPr lang="ja-JP" altLang="en-US" dirty="0" smtClean="0"/>
              <a:t>できる。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2414</TotalTime>
  <Words>1234</Words>
  <Application>Microsoft Office PowerPoint</Application>
  <PresentationFormat>画面に合わせる (4:3)</PresentationFormat>
  <Paragraphs>334</Paragraphs>
  <Slides>44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テクノロジー</vt:lpstr>
      <vt:lpstr>Usage Introduction to Git</vt:lpstr>
      <vt:lpstr>Gitの使い方</vt:lpstr>
      <vt:lpstr>Gitの使い方</vt:lpstr>
      <vt:lpstr>Gitの使い方</vt:lpstr>
      <vt:lpstr>git init</vt:lpstr>
      <vt:lpstr>git init</vt:lpstr>
      <vt:lpstr>git init</vt:lpstr>
      <vt:lpstr>git init</vt:lpstr>
      <vt:lpstr>git clone </vt:lpstr>
      <vt:lpstr>git clone</vt:lpstr>
      <vt:lpstr>git clone</vt:lpstr>
      <vt:lpstr>git add</vt:lpstr>
      <vt:lpstr>git add</vt:lpstr>
      <vt:lpstr>git add</vt:lpstr>
      <vt:lpstr>git add</vt:lpstr>
      <vt:lpstr>git status</vt:lpstr>
      <vt:lpstr>git status</vt:lpstr>
      <vt:lpstr>git status</vt:lpstr>
      <vt:lpstr>git status</vt:lpstr>
      <vt:lpstr>git status</vt:lpstr>
      <vt:lpstr>git commit </vt:lpstr>
      <vt:lpstr>commit message</vt:lpstr>
      <vt:lpstr>git commit </vt:lpstr>
      <vt:lpstr>git push</vt:lpstr>
      <vt:lpstr>git push</vt:lpstr>
      <vt:lpstr>git push</vt:lpstr>
      <vt:lpstr>git push</vt:lpstr>
      <vt:lpstr>branch</vt:lpstr>
      <vt:lpstr>branch</vt:lpstr>
      <vt:lpstr>git branch</vt:lpstr>
      <vt:lpstr>git branch</vt:lpstr>
      <vt:lpstr>git branch</vt:lpstr>
      <vt:lpstr>git branch</vt:lpstr>
      <vt:lpstr>git checkout</vt:lpstr>
      <vt:lpstr>git checkout</vt:lpstr>
      <vt:lpstr>git merge</vt:lpstr>
      <vt:lpstr>git merge</vt:lpstr>
      <vt:lpstr>git merge</vt:lpstr>
      <vt:lpstr>git branch, checkout, merge </vt:lpstr>
      <vt:lpstr>git branch, checkout, merge</vt:lpstr>
      <vt:lpstr>other git commands</vt:lpstr>
      <vt:lpstr>git reset</vt:lpstr>
      <vt:lpstr>おすすめGit練習サイト</vt:lpstr>
      <vt:lpstr>最後に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for Git</dc:title>
  <dc:creator>小松凌也</dc:creator>
  <cp:lastModifiedBy>小松凌也</cp:lastModifiedBy>
  <cp:revision>263</cp:revision>
  <dcterms:created xsi:type="dcterms:W3CDTF">2016-05-09T06:14:26Z</dcterms:created>
  <dcterms:modified xsi:type="dcterms:W3CDTF">2016-06-16T17:06:07Z</dcterms:modified>
</cp:coreProperties>
</file>