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0" r:id="rId1"/>
  </p:sldMasterIdLst>
  <p:notesMasterIdLst>
    <p:notesMasterId r:id="rId43"/>
  </p:notesMasterIdLst>
  <p:handoutMasterIdLst>
    <p:handoutMasterId r:id="rId44"/>
  </p:handoutMasterIdLst>
  <p:sldIdLst>
    <p:sldId id="256" r:id="rId2"/>
    <p:sldId id="257" r:id="rId3"/>
    <p:sldId id="258" r:id="rId4"/>
    <p:sldId id="338" r:id="rId5"/>
    <p:sldId id="261" r:id="rId6"/>
    <p:sldId id="266" r:id="rId7"/>
    <p:sldId id="268" r:id="rId8"/>
    <p:sldId id="277" r:id="rId9"/>
    <p:sldId id="337" r:id="rId10"/>
    <p:sldId id="269" r:id="rId11"/>
    <p:sldId id="341" r:id="rId12"/>
    <p:sldId id="271" r:id="rId13"/>
    <p:sldId id="272" r:id="rId14"/>
    <p:sldId id="342" r:id="rId15"/>
    <p:sldId id="344" r:id="rId16"/>
    <p:sldId id="346" r:id="rId17"/>
    <p:sldId id="306" r:id="rId18"/>
    <p:sldId id="357" r:id="rId19"/>
    <p:sldId id="262" r:id="rId20"/>
    <p:sldId id="348" r:id="rId21"/>
    <p:sldId id="356" r:id="rId22"/>
    <p:sldId id="349" r:id="rId23"/>
    <p:sldId id="351" r:id="rId24"/>
    <p:sldId id="352" r:id="rId25"/>
    <p:sldId id="353" r:id="rId26"/>
    <p:sldId id="355" r:id="rId27"/>
    <p:sldId id="358" r:id="rId28"/>
    <p:sldId id="286" r:id="rId29"/>
    <p:sldId id="279" r:id="rId30"/>
    <p:sldId id="359" r:id="rId31"/>
    <p:sldId id="280" r:id="rId32"/>
    <p:sldId id="360" r:id="rId33"/>
    <p:sldId id="281" r:id="rId34"/>
    <p:sldId id="361" r:id="rId35"/>
    <p:sldId id="282" r:id="rId36"/>
    <p:sldId id="362" r:id="rId37"/>
    <p:sldId id="297" r:id="rId38"/>
    <p:sldId id="296" r:id="rId39"/>
    <p:sldId id="299" r:id="rId40"/>
    <p:sldId id="305" r:id="rId41"/>
    <p:sldId id="301"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757"/>
    <a:srgbClr val="FF99CC"/>
    <a:srgbClr val="BC8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90" autoAdjust="0"/>
    <p:restoredTop sz="96211" autoAdjust="0"/>
  </p:normalViewPr>
  <p:slideViewPr>
    <p:cSldViewPr>
      <p:cViewPr varScale="1">
        <p:scale>
          <a:sx n="112" d="100"/>
          <a:sy n="112" d="100"/>
        </p:scale>
        <p:origin x="-1818"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85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95C2017-488A-4E7D-82ED-417C4A236EED}" type="datetimeFigureOut">
              <a:rPr kumimoji="1" lang="ja-JP" altLang="en-US" smtClean="0"/>
              <a:pPr/>
              <a:t>2016/6/17</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1354FF8-EA0E-4FF0-8547-B0B5111A5A93}"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4AB313-7A88-4A29-81B4-2D7B1C0BA65C}" type="datetimeFigureOut">
              <a:rPr kumimoji="1" lang="ja-JP" altLang="en-US" smtClean="0"/>
              <a:pPr/>
              <a:t>2016/6/17</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C92903-501E-446A-9262-7193D3D97539}"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EEC92903-501E-446A-9262-7193D3D97539}" type="slidenum">
              <a:rPr kumimoji="1" lang="ja-JP" altLang="en-US" smtClean="0"/>
              <a:pPr/>
              <a:t>1</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EEC92903-501E-446A-9262-7193D3D97539}" type="slidenum">
              <a:rPr kumimoji="1" lang="ja-JP" altLang="en-US" smtClean="0"/>
              <a:pPr/>
              <a:t>20</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EEC92903-501E-446A-9262-7193D3D97539}" type="slidenum">
              <a:rPr kumimoji="1" lang="ja-JP" altLang="en-US" smtClean="0"/>
              <a:pPr/>
              <a:t>21</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EEC92903-501E-446A-9262-7193D3D97539}" type="slidenum">
              <a:rPr kumimoji="1" lang="ja-JP" altLang="en-US" smtClean="0"/>
              <a:pPr/>
              <a:t>22</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EEC92903-501E-446A-9262-7193D3D97539}" type="slidenum">
              <a:rPr kumimoji="1" lang="ja-JP" altLang="en-US" smtClean="0"/>
              <a:pPr/>
              <a:t>23</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EEC92903-501E-446A-9262-7193D3D97539}" type="slidenum">
              <a:rPr kumimoji="1" lang="ja-JP" altLang="en-US" smtClean="0"/>
              <a:pPr/>
              <a:t>24</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EEC92903-501E-446A-9262-7193D3D97539}" type="slidenum">
              <a:rPr kumimoji="1" lang="ja-JP" altLang="en-US" smtClean="0"/>
              <a:pPr/>
              <a:t>36</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04EC3B42-FA56-4A54-99CD-B2215C57693D}" type="datetime1">
              <a:rPr lang="en-US" altLang="ja-JP" smtClean="0"/>
              <a:pPr/>
              <a:t>6/17/2016</a:t>
            </a:fld>
            <a:endParaRPr lang="en-US"/>
          </a:p>
        </p:txBody>
      </p:sp>
      <p:sp>
        <p:nvSpPr>
          <p:cNvPr id="5" name="フッター プレースホルダ 4"/>
          <p:cNvSpPr>
            <a:spLocks noGrp="1"/>
          </p:cNvSpPr>
          <p:nvPr>
            <p:ph type="ftr" sz="quarter" idx="11"/>
          </p:nvPr>
        </p:nvSpPr>
        <p:spPr/>
        <p:txBody>
          <a:bodyPr/>
          <a:lstStyle/>
          <a:p>
            <a:r>
              <a:rPr kumimoji="0" lang="en-US" smtClean="0"/>
              <a:t>SCCP2016 - Introduction for Git　　R.K</a:t>
            </a:r>
            <a:endParaRPr kumimoji="0" lang="en-US"/>
          </a:p>
        </p:txBody>
      </p:sp>
      <p:sp>
        <p:nvSpPr>
          <p:cNvPr id="6" name="スライド番号プレースホルダ 5"/>
          <p:cNvSpPr>
            <a:spLocks noGrp="1"/>
          </p:cNvSpPr>
          <p:nvPr>
            <p:ph type="sldNum" sz="quarter" idx="12"/>
          </p:nvPr>
        </p:nvSpPr>
        <p:spPr/>
        <p:txBody>
          <a:bodyPr/>
          <a:lstStyle/>
          <a:p>
            <a:fld id="{2AA957AF-53C0-420B-9C2D-77DB1416566C}" type="slidenum">
              <a:rPr kumimoji="0" lang="en-US" smtClean="0"/>
              <a:pPr/>
              <a:t>&lt;#&gt;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F379697E-20EA-47D5-88D4-DE7C6E49006C}" type="datetime1">
              <a:rPr lang="en-US" altLang="ja-JP" smtClean="0"/>
              <a:pPr/>
              <a:t>6/17/2016</a:t>
            </a:fld>
            <a:endParaRPr lang="en-US" dirty="0"/>
          </a:p>
        </p:txBody>
      </p:sp>
      <p:sp>
        <p:nvSpPr>
          <p:cNvPr id="5" name="フッター プレースホルダ 4"/>
          <p:cNvSpPr>
            <a:spLocks noGrp="1"/>
          </p:cNvSpPr>
          <p:nvPr>
            <p:ph type="ftr" sz="quarter" idx="11"/>
          </p:nvPr>
        </p:nvSpPr>
        <p:spPr/>
        <p:txBody>
          <a:bodyPr/>
          <a:lstStyle/>
          <a:p>
            <a:r>
              <a:rPr kumimoji="0" lang="en-US" smtClean="0"/>
              <a:t>SCCP2016 - Introduction for Git　　R.K</a:t>
            </a:r>
            <a:endParaRPr kumimoji="0" lang="en-US"/>
          </a:p>
        </p:txBody>
      </p:sp>
      <p:sp>
        <p:nvSpPr>
          <p:cNvPr id="6" name="スライド番号プレースホルダ 5"/>
          <p:cNvSpPr>
            <a:spLocks noGrp="1"/>
          </p:cNvSpPr>
          <p:nvPr>
            <p:ph type="sldNum" sz="quarter" idx="12"/>
          </p:nvPr>
        </p:nvSpPr>
        <p:spPr/>
        <p:txBody>
          <a:bodyPr/>
          <a:lstStyle/>
          <a:p>
            <a:fld id="{2AA957AF-53C0-420B-9C2D-77DB1416566C}" type="slidenum">
              <a:rPr kumimoji="0" lang="en-US" smtClean="0"/>
              <a:pPr/>
              <a:t>&lt;#&gt;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85487293-E4A1-4398-AFF3-F5EC6A8CF329}" type="datetime1">
              <a:rPr lang="en-US" altLang="ja-JP" smtClean="0"/>
              <a:pPr/>
              <a:t>6/17/2016</a:t>
            </a:fld>
            <a:endParaRPr lang="en-US"/>
          </a:p>
        </p:txBody>
      </p:sp>
      <p:sp>
        <p:nvSpPr>
          <p:cNvPr id="5" name="フッター プレースホルダ 4"/>
          <p:cNvSpPr>
            <a:spLocks noGrp="1"/>
          </p:cNvSpPr>
          <p:nvPr>
            <p:ph type="ftr" sz="quarter" idx="11"/>
          </p:nvPr>
        </p:nvSpPr>
        <p:spPr/>
        <p:txBody>
          <a:bodyPr/>
          <a:lstStyle/>
          <a:p>
            <a:r>
              <a:rPr kumimoji="0" lang="en-US" smtClean="0"/>
              <a:t>SCCP2016 - Introduction for Git　　R.K</a:t>
            </a:r>
            <a:endParaRPr kumimoji="0" lang="en-US"/>
          </a:p>
        </p:txBody>
      </p:sp>
      <p:sp>
        <p:nvSpPr>
          <p:cNvPr id="6" name="スライド番号プレースホルダ 5"/>
          <p:cNvSpPr>
            <a:spLocks noGrp="1"/>
          </p:cNvSpPr>
          <p:nvPr>
            <p:ph type="sldNum" sz="quarter" idx="12"/>
          </p:nvPr>
        </p:nvSpPr>
        <p:spPr/>
        <p:txBody>
          <a:bodyPr/>
          <a:lstStyle/>
          <a:p>
            <a:fld id="{2AA957AF-53C0-420B-9C2D-77DB1416566C}" type="slidenum">
              <a:rPr kumimoji="0" lang="en-US" smtClean="0"/>
              <a:pPr/>
              <a:t>&lt;#&gt;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A0E13681-E6AF-4041-B067-BB8E86A9AEE3}" type="datetime1">
              <a:rPr lang="en-US" altLang="ja-JP" smtClean="0"/>
              <a:pPr/>
              <a:t>6/17/2016</a:t>
            </a:fld>
            <a:endParaRPr lang="en-US"/>
          </a:p>
        </p:txBody>
      </p:sp>
      <p:sp>
        <p:nvSpPr>
          <p:cNvPr id="5" name="フッター プレースホルダ 4"/>
          <p:cNvSpPr>
            <a:spLocks noGrp="1"/>
          </p:cNvSpPr>
          <p:nvPr>
            <p:ph type="ftr" sz="quarter" idx="11"/>
          </p:nvPr>
        </p:nvSpPr>
        <p:spPr/>
        <p:txBody>
          <a:bodyPr/>
          <a:lstStyle/>
          <a:p>
            <a:r>
              <a:rPr kumimoji="0" lang="en-US" smtClean="0"/>
              <a:t>SCCP2016 - Introduction for Git　　R.K</a:t>
            </a:r>
            <a:endParaRPr kumimoji="0" lang="en-US"/>
          </a:p>
        </p:txBody>
      </p:sp>
      <p:sp>
        <p:nvSpPr>
          <p:cNvPr id="6" name="スライド番号プレースホルダ 5"/>
          <p:cNvSpPr>
            <a:spLocks noGrp="1"/>
          </p:cNvSpPr>
          <p:nvPr>
            <p:ph type="sldNum" sz="quarter" idx="12"/>
          </p:nvPr>
        </p:nvSpPr>
        <p:spPr/>
        <p:txBody>
          <a:bodyPr/>
          <a:lstStyle/>
          <a:p>
            <a:fld id="{2AA957AF-53C0-420B-9C2D-77DB1416566C}" type="slidenum">
              <a:rPr kumimoji="0" lang="en-US" smtClean="0"/>
              <a:pPr/>
              <a:t>&lt;#&gt;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2E22B5DE-BA07-43FE-A9AE-17D239D854BE}" type="datetime1">
              <a:rPr lang="en-US" altLang="ja-JP" smtClean="0"/>
              <a:pPr/>
              <a:t>6/17/2016</a:t>
            </a:fld>
            <a:endParaRPr lang="en-US"/>
          </a:p>
        </p:txBody>
      </p:sp>
      <p:sp>
        <p:nvSpPr>
          <p:cNvPr id="5" name="フッター プレースホルダ 4"/>
          <p:cNvSpPr>
            <a:spLocks noGrp="1"/>
          </p:cNvSpPr>
          <p:nvPr>
            <p:ph type="ftr" sz="quarter" idx="11"/>
          </p:nvPr>
        </p:nvSpPr>
        <p:spPr/>
        <p:txBody>
          <a:bodyPr/>
          <a:lstStyle/>
          <a:p>
            <a:r>
              <a:rPr kumimoji="0" lang="en-US" smtClean="0"/>
              <a:t>SCCP2016 - Introduction for Git　　R.K</a:t>
            </a:r>
            <a:endParaRPr kumimoji="0" lang="en-US"/>
          </a:p>
        </p:txBody>
      </p:sp>
      <p:sp>
        <p:nvSpPr>
          <p:cNvPr id="6" name="スライド番号プレースホルダ 5"/>
          <p:cNvSpPr>
            <a:spLocks noGrp="1"/>
          </p:cNvSpPr>
          <p:nvPr>
            <p:ph type="sldNum" sz="quarter" idx="12"/>
          </p:nvPr>
        </p:nvSpPr>
        <p:spPr/>
        <p:txBody>
          <a:bodyPr/>
          <a:lstStyle/>
          <a:p>
            <a:fld id="{2AA957AF-53C0-420B-9C2D-77DB1416566C}" type="slidenum">
              <a:rPr kumimoji="0" lang="en-US" smtClean="0"/>
              <a:pPr/>
              <a:t>&lt;#&gt;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12432ECE-9140-4C1B-BC7B-B6FB79F05FAC}" type="datetime1">
              <a:rPr lang="en-US" altLang="ja-JP" smtClean="0"/>
              <a:pPr/>
              <a:t>6/17/2016</a:t>
            </a:fld>
            <a:endParaRPr lang="en-US"/>
          </a:p>
        </p:txBody>
      </p:sp>
      <p:sp>
        <p:nvSpPr>
          <p:cNvPr id="6" name="フッター プレースホルダ 5"/>
          <p:cNvSpPr>
            <a:spLocks noGrp="1"/>
          </p:cNvSpPr>
          <p:nvPr>
            <p:ph type="ftr" sz="quarter" idx="11"/>
          </p:nvPr>
        </p:nvSpPr>
        <p:spPr/>
        <p:txBody>
          <a:bodyPr/>
          <a:lstStyle/>
          <a:p>
            <a:r>
              <a:rPr kumimoji="0" lang="en-US" smtClean="0"/>
              <a:t>SCCP2016 - Introduction for Git　　R.K</a:t>
            </a:r>
            <a:endParaRPr kumimoji="0" lang="en-US"/>
          </a:p>
        </p:txBody>
      </p:sp>
      <p:sp>
        <p:nvSpPr>
          <p:cNvPr id="7" name="スライド番号プレースホルダ 6"/>
          <p:cNvSpPr>
            <a:spLocks noGrp="1"/>
          </p:cNvSpPr>
          <p:nvPr>
            <p:ph type="sldNum" sz="quarter" idx="12"/>
          </p:nvPr>
        </p:nvSpPr>
        <p:spPr/>
        <p:txBody>
          <a:bodyPr/>
          <a:lstStyle/>
          <a:p>
            <a:fld id="{2AA957AF-53C0-420B-9C2D-77DB1416566C}" type="slidenum">
              <a:rPr kumimoji="0" lang="en-US" smtClean="0"/>
              <a:pPr/>
              <a:t>&lt;#&gt;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7306F90C-EF28-4108-956B-0FB51A06F84A}" type="datetime1">
              <a:rPr lang="en-US" altLang="ja-JP" smtClean="0"/>
              <a:pPr/>
              <a:t>6/17/2016</a:t>
            </a:fld>
            <a:endParaRPr lang="en-US"/>
          </a:p>
        </p:txBody>
      </p:sp>
      <p:sp>
        <p:nvSpPr>
          <p:cNvPr id="8" name="フッター プレースホルダ 7"/>
          <p:cNvSpPr>
            <a:spLocks noGrp="1"/>
          </p:cNvSpPr>
          <p:nvPr>
            <p:ph type="ftr" sz="quarter" idx="11"/>
          </p:nvPr>
        </p:nvSpPr>
        <p:spPr/>
        <p:txBody>
          <a:bodyPr/>
          <a:lstStyle/>
          <a:p>
            <a:r>
              <a:rPr kumimoji="0" lang="en-US" smtClean="0"/>
              <a:t>SCCP2016 - Introduction for Git　　R.K</a:t>
            </a:r>
            <a:endParaRPr kumimoji="0" lang="en-US"/>
          </a:p>
        </p:txBody>
      </p:sp>
      <p:sp>
        <p:nvSpPr>
          <p:cNvPr id="9" name="スライド番号プレースホルダ 8"/>
          <p:cNvSpPr>
            <a:spLocks noGrp="1"/>
          </p:cNvSpPr>
          <p:nvPr>
            <p:ph type="sldNum" sz="quarter" idx="12"/>
          </p:nvPr>
        </p:nvSpPr>
        <p:spPr/>
        <p:txBody>
          <a:bodyPr/>
          <a:lstStyle/>
          <a:p>
            <a:fld id="{2AA957AF-53C0-420B-9C2D-77DB1416566C}" type="slidenum">
              <a:rPr kumimoji="0" lang="en-US" smtClean="0"/>
              <a:pPr/>
              <a:t>&lt;#&gt;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2D9316D-E0DC-4185-B5FA-726C5FD456ED}" type="datetime1">
              <a:rPr lang="en-US" altLang="ja-JP" smtClean="0"/>
              <a:pPr/>
              <a:t>6/17/2016</a:t>
            </a:fld>
            <a:endParaRPr lang="en-US"/>
          </a:p>
        </p:txBody>
      </p:sp>
      <p:sp>
        <p:nvSpPr>
          <p:cNvPr id="4" name="フッター プレースホルダ 3"/>
          <p:cNvSpPr>
            <a:spLocks noGrp="1"/>
          </p:cNvSpPr>
          <p:nvPr>
            <p:ph type="ftr" sz="quarter" idx="11"/>
          </p:nvPr>
        </p:nvSpPr>
        <p:spPr/>
        <p:txBody>
          <a:bodyPr/>
          <a:lstStyle/>
          <a:p>
            <a:r>
              <a:rPr kumimoji="0" lang="en-US" smtClean="0"/>
              <a:t>SCCP2016 - Introduction for Git　　R.K</a:t>
            </a:r>
            <a:endParaRPr kumimoji="0" lang="en-US"/>
          </a:p>
        </p:txBody>
      </p:sp>
      <p:sp>
        <p:nvSpPr>
          <p:cNvPr id="5" name="スライド番号プレースホルダ 4"/>
          <p:cNvSpPr>
            <a:spLocks noGrp="1"/>
          </p:cNvSpPr>
          <p:nvPr>
            <p:ph type="sldNum" sz="quarter" idx="12"/>
          </p:nvPr>
        </p:nvSpPr>
        <p:spPr/>
        <p:txBody>
          <a:bodyPr/>
          <a:lstStyle/>
          <a:p>
            <a:fld id="{2AA957AF-53C0-420B-9C2D-77DB1416566C}" type="slidenum">
              <a:rPr kumimoji="0" lang="en-US" smtClean="0"/>
              <a:pPr/>
              <a:t>&lt;#&gt;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CB2B85E8-0FC5-4F91-B845-F76684D59589}" type="datetime1">
              <a:rPr lang="en-US" altLang="ja-JP" smtClean="0"/>
              <a:pPr/>
              <a:t>6/17/2016</a:t>
            </a:fld>
            <a:endParaRPr lang="en-US"/>
          </a:p>
        </p:txBody>
      </p:sp>
      <p:sp>
        <p:nvSpPr>
          <p:cNvPr id="3" name="フッター プレースホルダ 2"/>
          <p:cNvSpPr>
            <a:spLocks noGrp="1"/>
          </p:cNvSpPr>
          <p:nvPr>
            <p:ph type="ftr" sz="quarter" idx="11"/>
          </p:nvPr>
        </p:nvSpPr>
        <p:spPr/>
        <p:txBody>
          <a:bodyPr/>
          <a:lstStyle/>
          <a:p>
            <a:r>
              <a:rPr kumimoji="0" lang="en-US" smtClean="0"/>
              <a:t>SCCP2016 - Introduction for Git　　R.K</a:t>
            </a:r>
            <a:endParaRPr kumimoji="0" lang="en-US"/>
          </a:p>
        </p:txBody>
      </p:sp>
      <p:sp>
        <p:nvSpPr>
          <p:cNvPr id="4" name="スライド番号プレースホルダ 3"/>
          <p:cNvSpPr>
            <a:spLocks noGrp="1"/>
          </p:cNvSpPr>
          <p:nvPr>
            <p:ph type="sldNum" sz="quarter" idx="12"/>
          </p:nvPr>
        </p:nvSpPr>
        <p:spPr/>
        <p:txBody>
          <a:bodyPr/>
          <a:lstStyle/>
          <a:p>
            <a:fld id="{2AA957AF-53C0-420B-9C2D-77DB1416566C}" type="slidenum">
              <a:rPr kumimoji="0" lang="en-US" smtClean="0"/>
              <a:pPr/>
              <a:t>&lt;#&gt;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08FA487E-D832-40C7-BB46-0609149B304F}" type="datetime1">
              <a:rPr lang="en-US" altLang="ja-JP" smtClean="0"/>
              <a:pPr/>
              <a:t>6/17/2016</a:t>
            </a:fld>
            <a:endParaRPr lang="en-US"/>
          </a:p>
        </p:txBody>
      </p:sp>
      <p:sp>
        <p:nvSpPr>
          <p:cNvPr id="6" name="フッター プレースホルダ 5"/>
          <p:cNvSpPr>
            <a:spLocks noGrp="1"/>
          </p:cNvSpPr>
          <p:nvPr>
            <p:ph type="ftr" sz="quarter" idx="11"/>
          </p:nvPr>
        </p:nvSpPr>
        <p:spPr/>
        <p:txBody>
          <a:bodyPr/>
          <a:lstStyle/>
          <a:p>
            <a:r>
              <a:rPr kumimoji="0" lang="en-US" smtClean="0"/>
              <a:t>SCCP2016 - Introduction for Git　　R.K</a:t>
            </a:r>
            <a:endParaRPr kumimoji="0" lang="en-US"/>
          </a:p>
        </p:txBody>
      </p:sp>
      <p:sp>
        <p:nvSpPr>
          <p:cNvPr id="7" name="スライド番号プレースホルダ 6"/>
          <p:cNvSpPr>
            <a:spLocks noGrp="1"/>
          </p:cNvSpPr>
          <p:nvPr>
            <p:ph type="sldNum" sz="quarter" idx="12"/>
          </p:nvPr>
        </p:nvSpPr>
        <p:spPr/>
        <p:txBody>
          <a:bodyPr/>
          <a:lstStyle/>
          <a:p>
            <a:fld id="{2AA957AF-53C0-420B-9C2D-77DB1416566C}" type="slidenum">
              <a:rPr kumimoji="0" lang="en-US" smtClean="0"/>
              <a:pPr/>
              <a:t>&lt;#&gt;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smtClean="0"/>
              <a:t>アイコンをクリックして図を追加</a:t>
            </a:r>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1955FCDD-FD7F-42ED-91B8-036D6087E916}" type="datetime1">
              <a:rPr lang="en-US" altLang="ja-JP" smtClean="0"/>
              <a:pPr/>
              <a:t>6/17/2016</a:t>
            </a:fld>
            <a:endParaRPr lang="en-US"/>
          </a:p>
        </p:txBody>
      </p:sp>
      <p:sp>
        <p:nvSpPr>
          <p:cNvPr id="6" name="フッター プレースホルダ 5"/>
          <p:cNvSpPr>
            <a:spLocks noGrp="1"/>
          </p:cNvSpPr>
          <p:nvPr>
            <p:ph type="ftr" sz="quarter" idx="11"/>
          </p:nvPr>
        </p:nvSpPr>
        <p:spPr/>
        <p:txBody>
          <a:bodyPr/>
          <a:lstStyle/>
          <a:p>
            <a:r>
              <a:rPr kumimoji="0" lang="en-US" smtClean="0"/>
              <a:t>SCCP2016 - Introduction for Git　　R.K</a:t>
            </a:r>
            <a:endParaRPr kumimoji="0" lang="en-US"/>
          </a:p>
        </p:txBody>
      </p:sp>
      <p:sp>
        <p:nvSpPr>
          <p:cNvPr id="7" name="スライド番号プレースホルダ 6"/>
          <p:cNvSpPr>
            <a:spLocks noGrp="1"/>
          </p:cNvSpPr>
          <p:nvPr>
            <p:ph type="sldNum" sz="quarter" idx="12"/>
          </p:nvPr>
        </p:nvSpPr>
        <p:spPr/>
        <p:txBody>
          <a:bodyPr/>
          <a:lstStyle/>
          <a:p>
            <a:fld id="{2AA957AF-53C0-420B-9C2D-77DB1416566C}" type="slidenum">
              <a:rPr kumimoji="0" lang="en-US" smtClean="0"/>
              <a:pPr/>
              <a:t>&lt;#&gt;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6DFF70-DAEB-460C-B01E-0BC0DE2CC5E0}" type="datetime1">
              <a:rPr lang="en-US" altLang="ja-JP" smtClean="0"/>
              <a:pPr/>
              <a:t>6/17/2016</a:t>
            </a:fld>
            <a:endParaRPr lang="en-US" sz="1000">
              <a:solidFill>
                <a:schemeClr val="tx2">
                  <a:shade val="50000"/>
                </a:schemeClr>
              </a:solidFill>
            </a:endParaRPr>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ctr" eaLnBrk="1" latinLnBrk="0" hangingPunct="1"/>
            <a:r>
              <a:rPr kumimoji="0" lang="en-US" sz="1000" smtClean="0">
                <a:solidFill>
                  <a:schemeClr val="tx2">
                    <a:shade val="50000"/>
                  </a:schemeClr>
                </a:solidFill>
              </a:rPr>
              <a:t>SCCP2016 - Introduction for Git　　R.K</a:t>
            </a:r>
            <a:endParaRPr kumimoji="0" lang="en-US" sz="1000" dirty="0">
              <a:solidFill>
                <a:schemeClr val="tx2">
                  <a:shade val="50000"/>
                </a:schemeClr>
              </a:solidFill>
            </a:endParaRPr>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A957AF-53C0-420B-9C2D-77DB1416566C}" type="slidenum">
              <a:rPr kumimoji="0" lang="en-US" smtClean="0"/>
              <a:pPr/>
              <a:t>&lt;#&gt;</a:t>
            </a:fld>
            <a:endParaRPr kumimoji="0" lang="en-US" sz="1000" dirty="0">
              <a:solidFill>
                <a:schemeClr val="tx2">
                  <a:shade val="50000"/>
                </a:schemeClr>
              </a:solidFill>
            </a:endParaRPr>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ctr" defTabSz="914400" rtl="0" eaLnBrk="1" latinLnBrk="0" hangingPunct="1">
        <a:spcBef>
          <a:spcPct val="0"/>
        </a:spcBef>
        <a:buNone/>
        <a:defRPr kumimoji="1" sz="440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www.backlog.jp/git-guide/" TargetMode="External"/><Relationship Id="rId2" Type="http://schemas.openxmlformats.org/officeDocument/2006/relationships/hyperlink" Target="https://www.gitbook.com/book/romtin/gittutorial-for-sccp2016/details" TargetMode="External"/><Relationship Id="rId1" Type="http://schemas.openxmlformats.org/officeDocument/2006/relationships/slideLayout" Target="../slideLayouts/slideLayout2.xml"/><Relationship Id="rId6" Type="http://schemas.openxmlformats.org/officeDocument/2006/relationships/hyperlink" Target="http://www.atmarkit.co.jp/ait/articles/1307/05/news028.html" TargetMode="External"/><Relationship Id="rId5" Type="http://schemas.openxmlformats.org/officeDocument/2006/relationships/hyperlink" Target="http://yoshio.velvet.jp/blog/archives/4136" TargetMode="External"/><Relationship Id="rId4" Type="http://schemas.openxmlformats.org/officeDocument/2006/relationships/hyperlink" Target="https://progit-ja.github.i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en-US" altLang="ja-JP" sz="6000" dirty="0" smtClean="0"/>
              <a:t>I</a:t>
            </a:r>
            <a:r>
              <a:rPr lang="en-US" altLang="ja-JP" sz="6000" cap="none" dirty="0" smtClean="0"/>
              <a:t>ntroduction </a:t>
            </a:r>
            <a:r>
              <a:rPr lang="en-US" altLang="ja-JP" sz="6000" dirty="0" smtClean="0"/>
              <a:t>to</a:t>
            </a:r>
            <a:r>
              <a:rPr lang="en-US" altLang="ja-JP" sz="6000" cap="none" dirty="0" smtClean="0"/>
              <a:t> </a:t>
            </a:r>
            <a:r>
              <a:rPr kumimoji="1" lang="en-US" altLang="ja-JP" sz="6000" dirty="0" smtClean="0"/>
              <a:t>G</a:t>
            </a:r>
            <a:r>
              <a:rPr kumimoji="1" lang="en-US" altLang="ja-JP" sz="6000" cap="none" dirty="0" smtClean="0"/>
              <a:t>it</a:t>
            </a:r>
            <a:endParaRPr kumimoji="1" lang="ja-JP" altLang="en-US" sz="6000" dirty="0"/>
          </a:p>
        </p:txBody>
      </p:sp>
      <p:sp>
        <p:nvSpPr>
          <p:cNvPr id="3" name="サブタイトル 2"/>
          <p:cNvSpPr>
            <a:spLocks noGrp="1"/>
          </p:cNvSpPr>
          <p:nvPr>
            <p:ph type="subTitle" idx="1"/>
          </p:nvPr>
        </p:nvSpPr>
        <p:spPr>
          <a:xfrm>
            <a:off x="1371600" y="3573016"/>
            <a:ext cx="6400800" cy="1752600"/>
          </a:xfrm>
        </p:spPr>
        <p:txBody>
          <a:bodyPr>
            <a:normAutofit/>
          </a:bodyPr>
          <a:lstStyle/>
          <a:p>
            <a:r>
              <a:rPr kumimoji="1" lang="en-US" altLang="ja-JP" sz="2800" dirty="0" smtClean="0"/>
              <a:t>First step </a:t>
            </a:r>
            <a:r>
              <a:rPr lang="en-US" altLang="ja-JP" sz="2800" dirty="0" smtClean="0"/>
              <a:t>for</a:t>
            </a:r>
            <a:r>
              <a:rPr kumimoji="1" lang="en-US" altLang="ja-JP" sz="2800" dirty="0" smtClean="0"/>
              <a:t> version control</a:t>
            </a:r>
            <a:endParaRPr kumimoji="1" lang="ja-JP" altLang="en-US" sz="2800" dirty="0"/>
          </a:p>
        </p:txBody>
      </p:sp>
      <p:sp>
        <p:nvSpPr>
          <p:cNvPr id="4" name="テキスト ボックス 3"/>
          <p:cNvSpPr txBox="1"/>
          <p:nvPr/>
        </p:nvSpPr>
        <p:spPr>
          <a:xfrm>
            <a:off x="4572000" y="4869160"/>
            <a:ext cx="4204997" cy="461665"/>
          </a:xfrm>
          <a:prstGeom prst="rect">
            <a:avLst/>
          </a:prstGeom>
          <a:noFill/>
        </p:spPr>
        <p:txBody>
          <a:bodyPr wrap="none" rtlCol="0">
            <a:spAutoFit/>
          </a:bodyPr>
          <a:lstStyle/>
          <a:p>
            <a:r>
              <a:rPr kumimoji="1" lang="en-US" altLang="ja-JP" sz="2400" dirty="0" smtClean="0"/>
              <a:t>s1220233	</a:t>
            </a:r>
            <a:r>
              <a:rPr kumimoji="1" lang="en-US" altLang="ja-JP" sz="2400" dirty="0" err="1" smtClean="0"/>
              <a:t>Ryoya</a:t>
            </a:r>
            <a:r>
              <a:rPr kumimoji="1" lang="en-US" altLang="ja-JP" sz="2400" dirty="0" smtClean="0"/>
              <a:t> Komatsu</a:t>
            </a:r>
            <a:endParaRPr kumimoji="1" lang="ja-JP" alt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バージョン管理システムって何？</a:t>
            </a:r>
            <a:endParaRPr kumimoji="1" lang="ja-JP" altLang="en-US" sz="2800" dirty="0"/>
          </a:p>
        </p:txBody>
      </p:sp>
      <p:sp>
        <p:nvSpPr>
          <p:cNvPr id="3" name="コンテンツ プレースホルダ 2"/>
          <p:cNvSpPr>
            <a:spLocks noGrp="1"/>
          </p:cNvSpPr>
          <p:nvPr>
            <p:ph idx="1"/>
          </p:nvPr>
        </p:nvSpPr>
        <p:spPr/>
        <p:txBody>
          <a:bodyPr>
            <a:normAutofit/>
          </a:bodyPr>
          <a:lstStyle/>
          <a:p>
            <a:pPr algn="ctr">
              <a:buNone/>
            </a:pPr>
            <a:r>
              <a:rPr lang="en-US" altLang="ja-JP" sz="3600" dirty="0" smtClean="0"/>
              <a:t>Version Control System, VCS</a:t>
            </a:r>
          </a:p>
          <a:p>
            <a:pPr>
              <a:buNone/>
            </a:pPr>
            <a:endParaRPr lang="en-US" altLang="ja-JP" dirty="0" smtClean="0"/>
          </a:p>
          <a:p>
            <a:pPr>
              <a:buNone/>
            </a:pPr>
            <a:r>
              <a:rPr lang="en-US" altLang="ja-JP" dirty="0" smtClean="0"/>
              <a:t>	</a:t>
            </a:r>
            <a:r>
              <a:rPr kumimoji="1" lang="ja-JP" altLang="en-US" dirty="0" smtClean="0"/>
              <a:t>ファイルの変更履歴</a:t>
            </a:r>
            <a:r>
              <a:rPr kumimoji="1" lang="en-US" altLang="ja-JP" dirty="0" smtClean="0"/>
              <a:t>(</a:t>
            </a:r>
            <a:r>
              <a:rPr kumimoji="1" lang="en-US" altLang="ja-JP" dirty="0" smtClean="0">
                <a:solidFill>
                  <a:srgbClr val="FFC000"/>
                </a:solidFill>
              </a:rPr>
              <a:t>commit</a:t>
            </a:r>
            <a:r>
              <a:rPr kumimoji="1" lang="en-US" altLang="ja-JP" dirty="0" smtClean="0"/>
              <a:t>)</a:t>
            </a:r>
            <a:r>
              <a:rPr kumimoji="1" lang="ja-JP" altLang="en-US" dirty="0" smtClean="0"/>
              <a:t>をバージョン情報として</a:t>
            </a:r>
            <a:r>
              <a:rPr kumimoji="1" lang="en-US" altLang="ja-JP" dirty="0" smtClean="0">
                <a:solidFill>
                  <a:srgbClr val="FFC000"/>
                </a:solidFill>
              </a:rPr>
              <a:t>repository</a:t>
            </a:r>
            <a:r>
              <a:rPr kumimoji="1" lang="ja-JP" altLang="en-US" dirty="0" smtClean="0"/>
              <a:t>に蓄積して、それを個人やチームで管理するため</a:t>
            </a:r>
            <a:r>
              <a:rPr lang="ja-JP" altLang="en-US" dirty="0" smtClean="0"/>
              <a:t>のツールの総称</a:t>
            </a:r>
            <a:endParaRPr lang="en-US" altLang="ja-JP" dirty="0" smtClean="0"/>
          </a:p>
          <a:p>
            <a:pPr>
              <a:buNone/>
            </a:pPr>
            <a:r>
              <a:rPr lang="ja-JP" altLang="en-US" dirty="0" smtClean="0"/>
              <a:t>　分散型、集中型とに大きく分けられる</a:t>
            </a:r>
            <a:endParaRPr lang="en-US" altLang="ja-JP" dirty="0" smtClean="0"/>
          </a:p>
        </p:txBody>
      </p:sp>
      <p:sp>
        <p:nvSpPr>
          <p:cNvPr id="4" name="スライド番号プレースホルダ 3"/>
          <p:cNvSpPr>
            <a:spLocks noGrp="1"/>
          </p:cNvSpPr>
          <p:nvPr>
            <p:ph type="sldNum" sz="quarter" idx="12"/>
          </p:nvPr>
        </p:nvSpPr>
        <p:spPr/>
        <p:txBody>
          <a:bodyPr/>
          <a:lstStyle/>
          <a:p>
            <a:fld id="{2AA957AF-53C0-420B-9C2D-77DB1416566C}" type="slidenum">
              <a:rPr kumimoji="0" lang="en-US" smtClean="0"/>
              <a:pPr/>
              <a:t>10</a:t>
            </a:fld>
            <a:endParaRPr kumimoji="0"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バージョン管理システムって何？</a:t>
            </a:r>
            <a:endParaRPr kumimoji="1" lang="ja-JP" altLang="en-US" sz="2800" dirty="0"/>
          </a:p>
        </p:txBody>
      </p:sp>
      <p:sp>
        <p:nvSpPr>
          <p:cNvPr id="3" name="コンテンツ プレースホルダ 2"/>
          <p:cNvSpPr>
            <a:spLocks noGrp="1"/>
          </p:cNvSpPr>
          <p:nvPr>
            <p:ph idx="1"/>
          </p:nvPr>
        </p:nvSpPr>
        <p:spPr>
          <a:xfrm>
            <a:off x="416768" y="1600200"/>
            <a:ext cx="7467600" cy="4525963"/>
          </a:xfrm>
        </p:spPr>
        <p:txBody>
          <a:bodyPr>
            <a:normAutofit/>
          </a:bodyPr>
          <a:lstStyle/>
          <a:p>
            <a:pPr>
              <a:buFont typeface="Arial" charset="0"/>
              <a:buChar char="•"/>
            </a:pPr>
            <a:r>
              <a:rPr lang="en-US" altLang="ja-JP" dirty="0" smtClean="0">
                <a:solidFill>
                  <a:srgbClr val="FFC000"/>
                </a:solidFill>
              </a:rPr>
              <a:t>commit</a:t>
            </a:r>
            <a:r>
              <a:rPr lang="en-US" altLang="ja-JP" dirty="0" smtClean="0"/>
              <a:t> … </a:t>
            </a:r>
            <a:r>
              <a:rPr lang="ja-JP" altLang="en-US" dirty="0" smtClean="0"/>
              <a:t>巻物に記されている</a:t>
            </a:r>
            <a:r>
              <a:rPr lang="en-US" altLang="ja-JP" dirty="0" smtClean="0"/>
              <a:t/>
            </a:r>
            <a:br>
              <a:rPr lang="en-US" altLang="ja-JP" dirty="0" smtClean="0"/>
            </a:br>
            <a:r>
              <a:rPr lang="en-US" altLang="ja-JP" dirty="0" smtClean="0"/>
              <a:t>		</a:t>
            </a:r>
            <a:r>
              <a:rPr lang="ja-JP" altLang="en-US" dirty="0" smtClean="0"/>
              <a:t>　</a:t>
            </a:r>
            <a:r>
              <a:rPr lang="ja-JP" altLang="en-US" dirty="0" smtClean="0">
                <a:solidFill>
                  <a:srgbClr val="FFC000"/>
                </a:solidFill>
              </a:rPr>
              <a:t>「プログラムの歴史」</a:t>
            </a:r>
            <a:endParaRPr lang="en-US" altLang="ja-JP" dirty="0" smtClean="0">
              <a:solidFill>
                <a:srgbClr val="FFC000"/>
              </a:solidFill>
            </a:endParaRPr>
          </a:p>
          <a:p>
            <a:pPr>
              <a:buFont typeface="Arial" charset="0"/>
              <a:buChar char="•"/>
            </a:pPr>
            <a:r>
              <a:rPr lang="en-US" altLang="ja-JP" dirty="0" smtClean="0">
                <a:solidFill>
                  <a:srgbClr val="FFC000"/>
                </a:solidFill>
              </a:rPr>
              <a:t>repository</a:t>
            </a:r>
            <a:r>
              <a:rPr lang="en-US" altLang="ja-JP" dirty="0" smtClean="0"/>
              <a:t> … </a:t>
            </a:r>
            <a:r>
              <a:rPr lang="ja-JP" altLang="en-US" dirty="0" smtClean="0"/>
              <a:t>その巻物が</a:t>
            </a:r>
            <a:r>
              <a:rPr lang="en-US" altLang="ja-JP" dirty="0" smtClean="0"/>
              <a:t/>
            </a:r>
            <a:br>
              <a:rPr lang="en-US" altLang="ja-JP" dirty="0" smtClean="0"/>
            </a:br>
            <a:r>
              <a:rPr lang="en-US" altLang="ja-JP" dirty="0" smtClean="0"/>
              <a:t>			</a:t>
            </a:r>
            <a:r>
              <a:rPr lang="ja-JP" altLang="en-US" dirty="0" smtClean="0"/>
              <a:t>入っている</a:t>
            </a:r>
            <a:r>
              <a:rPr lang="ja-JP" altLang="en-US" dirty="0" smtClean="0">
                <a:solidFill>
                  <a:srgbClr val="FFC000"/>
                </a:solidFill>
              </a:rPr>
              <a:t>「箱」</a:t>
            </a:r>
            <a:r>
              <a:rPr lang="en-US" altLang="ja-JP" dirty="0" smtClean="0">
                <a:solidFill>
                  <a:srgbClr val="FFC000"/>
                </a:solidFill>
              </a:rPr>
              <a:t/>
            </a:r>
            <a:br>
              <a:rPr lang="en-US" altLang="ja-JP" dirty="0" smtClean="0">
                <a:solidFill>
                  <a:srgbClr val="FFC000"/>
                </a:solidFill>
              </a:rPr>
            </a:br>
            <a:r>
              <a:rPr lang="en-US" altLang="ja-JP" dirty="0" smtClean="0">
                <a:solidFill>
                  <a:srgbClr val="FFC000"/>
                </a:solidFill>
              </a:rPr>
              <a:t>			</a:t>
            </a:r>
            <a:r>
              <a:rPr lang="ja-JP" altLang="en-US" dirty="0" err="1" smtClean="0"/>
              <a:t>のような</a:t>
            </a:r>
            <a:r>
              <a:rPr lang="ja-JP" altLang="en-US" dirty="0" smtClean="0"/>
              <a:t>もの</a:t>
            </a:r>
            <a:endParaRPr lang="en-US" altLang="ja-JP" dirty="0" smtClean="0">
              <a:solidFill>
                <a:srgbClr val="FFC000"/>
              </a:solidFill>
            </a:endParaRPr>
          </a:p>
          <a:p>
            <a:pPr>
              <a:buFont typeface="Arial" charset="0"/>
              <a:buChar char="•"/>
            </a:pPr>
            <a:endParaRPr lang="en-US" altLang="ja-JP" dirty="0" smtClean="0"/>
          </a:p>
        </p:txBody>
      </p:sp>
      <p:sp>
        <p:nvSpPr>
          <p:cNvPr id="23" name="スライド番号プレースホルダ 22"/>
          <p:cNvSpPr>
            <a:spLocks noGrp="1"/>
          </p:cNvSpPr>
          <p:nvPr>
            <p:ph type="sldNum" sz="quarter" idx="12"/>
          </p:nvPr>
        </p:nvSpPr>
        <p:spPr/>
        <p:txBody>
          <a:bodyPr/>
          <a:lstStyle/>
          <a:p>
            <a:fld id="{2AA957AF-53C0-420B-9C2D-77DB1416566C}" type="slidenum">
              <a:rPr kumimoji="0" lang="en-US" smtClean="0"/>
              <a:pPr/>
              <a:t>11</a:t>
            </a:fld>
            <a:endParaRPr kumimoji="0" lang="en-US"/>
          </a:p>
        </p:txBody>
      </p:sp>
      <p:grpSp>
        <p:nvGrpSpPr>
          <p:cNvPr id="13" name="グループ化 12"/>
          <p:cNvGrpSpPr/>
          <p:nvPr/>
        </p:nvGrpSpPr>
        <p:grpSpPr>
          <a:xfrm>
            <a:off x="2123728" y="4365104"/>
            <a:ext cx="3024337" cy="2376264"/>
            <a:chOff x="6156176" y="4530824"/>
            <a:chExt cx="2592289" cy="2130552"/>
          </a:xfrm>
        </p:grpSpPr>
        <p:grpSp>
          <p:nvGrpSpPr>
            <p:cNvPr id="8" name="グループ化 7"/>
            <p:cNvGrpSpPr/>
            <p:nvPr/>
          </p:nvGrpSpPr>
          <p:grpSpPr>
            <a:xfrm>
              <a:off x="6156176" y="4530824"/>
              <a:ext cx="2592289" cy="2130552"/>
              <a:chOff x="6156176" y="4530824"/>
              <a:chExt cx="2592289" cy="2130552"/>
            </a:xfrm>
          </p:grpSpPr>
          <p:sp>
            <p:nvSpPr>
              <p:cNvPr id="5" name="直方体 4"/>
              <p:cNvSpPr/>
              <p:nvPr/>
            </p:nvSpPr>
            <p:spPr>
              <a:xfrm>
                <a:off x="6156176" y="5445224"/>
                <a:ext cx="2592288" cy="1216152"/>
              </a:xfrm>
              <a:prstGeom prst="cub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solidFill>
                      <a:schemeClr val="bg1"/>
                    </a:solidFill>
                  </a:rPr>
                  <a:t>repository</a:t>
                </a:r>
                <a:endParaRPr kumimoji="1" lang="ja-JP" altLang="en-US" dirty="0">
                  <a:solidFill>
                    <a:schemeClr val="bg1"/>
                  </a:solidFill>
                </a:endParaRPr>
              </a:p>
            </p:txBody>
          </p:sp>
          <p:sp>
            <p:nvSpPr>
              <p:cNvPr id="6" name="正方形/長方形 5"/>
              <p:cNvSpPr/>
              <p:nvPr/>
            </p:nvSpPr>
            <p:spPr>
              <a:xfrm>
                <a:off x="6444209" y="4530824"/>
                <a:ext cx="2304256"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solidFill>
                    <a:schemeClr val="bg1"/>
                  </a:solidFill>
                </a:endParaRPr>
              </a:p>
            </p:txBody>
          </p:sp>
        </p:grpSp>
        <p:sp>
          <p:nvSpPr>
            <p:cNvPr id="9" name="平行四辺形 8"/>
            <p:cNvSpPr/>
            <p:nvPr/>
          </p:nvSpPr>
          <p:spPr>
            <a:xfrm>
              <a:off x="6156176" y="5454749"/>
              <a:ext cx="2584304" cy="288032"/>
            </a:xfrm>
            <a:prstGeom prst="parallelogram">
              <a:avLst>
                <a:gd name="adj" fmla="val 104366"/>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dirty="0">
                <a:solidFill>
                  <a:schemeClr val="bg1"/>
                </a:solidFill>
              </a:endParaRPr>
            </a:p>
          </p:txBody>
        </p:sp>
        <p:cxnSp>
          <p:nvCxnSpPr>
            <p:cNvPr id="11" name="直線コネクタ 10"/>
            <p:cNvCxnSpPr/>
            <p:nvPr/>
          </p:nvCxnSpPr>
          <p:spPr>
            <a:xfrm>
              <a:off x="6444208" y="5445224"/>
              <a:ext cx="0" cy="288032"/>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 name="横巻き 3"/>
          <p:cNvSpPr/>
          <p:nvPr/>
        </p:nvSpPr>
        <p:spPr>
          <a:xfrm rot="16200000">
            <a:off x="5633864" y="3194721"/>
            <a:ext cx="4248472" cy="2412776"/>
          </a:xfrm>
          <a:prstGeom prst="horizontalScroll">
            <a:avLst>
              <a:gd name="adj" fmla="val 89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bg1"/>
              </a:solidFill>
            </a:endParaRPr>
          </a:p>
        </p:txBody>
      </p:sp>
      <p:sp>
        <p:nvSpPr>
          <p:cNvPr id="17" name="テキスト ボックス 16"/>
          <p:cNvSpPr txBox="1"/>
          <p:nvPr/>
        </p:nvSpPr>
        <p:spPr>
          <a:xfrm rot="16200000">
            <a:off x="7294519" y="4668662"/>
            <a:ext cx="646331" cy="618761"/>
          </a:xfrm>
          <a:prstGeom prst="rect">
            <a:avLst/>
          </a:prstGeom>
          <a:noFill/>
        </p:spPr>
        <p:txBody>
          <a:bodyPr wrap="none" rtlCol="0">
            <a:spAutoFit/>
          </a:bodyPr>
          <a:lstStyle/>
          <a:p>
            <a:r>
              <a:rPr kumimoji="1" lang="en-US" altLang="ja-JP" sz="3600" dirty="0" smtClean="0"/>
              <a:t>…</a:t>
            </a:r>
            <a:endParaRPr kumimoji="1" lang="ja-JP" altLang="en-US" sz="3600" dirty="0"/>
          </a:p>
        </p:txBody>
      </p:sp>
      <p:sp>
        <p:nvSpPr>
          <p:cNvPr id="20" name="曲折矢印 19"/>
          <p:cNvSpPr/>
          <p:nvPr/>
        </p:nvSpPr>
        <p:spPr>
          <a:xfrm rot="616705">
            <a:off x="4162896" y="4277086"/>
            <a:ext cx="2379723" cy="1532314"/>
          </a:xfrm>
          <a:prstGeom prst="bentArrow">
            <a:avLst>
              <a:gd name="adj1" fmla="val 22188"/>
              <a:gd name="adj2" fmla="val 27884"/>
              <a:gd name="adj3" fmla="val 50000"/>
              <a:gd name="adj4" fmla="val 73084"/>
            </a:avLst>
          </a:prstGeom>
          <a:solidFill>
            <a:srgbClr val="FFC000">
              <a:alpha val="70000"/>
            </a:srgb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bg1"/>
              </a:solidFill>
            </a:endParaRPr>
          </a:p>
        </p:txBody>
      </p:sp>
      <p:sp>
        <p:nvSpPr>
          <p:cNvPr id="22" name="テキスト ボックス 21"/>
          <p:cNvSpPr txBox="1"/>
          <p:nvPr/>
        </p:nvSpPr>
        <p:spPr>
          <a:xfrm>
            <a:off x="7020273" y="2060848"/>
            <a:ext cx="1512167" cy="30777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en-US" altLang="ja-JP" sz="1400" dirty="0" smtClean="0"/>
              <a:t>History of </a:t>
            </a:r>
            <a:r>
              <a:rPr kumimoji="1" lang="en-US" altLang="ja-JP" sz="1400" b="1" dirty="0" err="1" smtClean="0"/>
              <a:t>test.c</a:t>
            </a:r>
            <a:endParaRPr kumimoji="1" lang="ja-JP" altLang="en-US" sz="1400" b="1" dirty="0"/>
          </a:p>
        </p:txBody>
      </p:sp>
      <p:grpSp>
        <p:nvGrpSpPr>
          <p:cNvPr id="25" name="グループ化 24"/>
          <p:cNvGrpSpPr/>
          <p:nvPr/>
        </p:nvGrpSpPr>
        <p:grpSpPr>
          <a:xfrm>
            <a:off x="7092280" y="2564904"/>
            <a:ext cx="1368152" cy="3722714"/>
            <a:chOff x="7092280" y="2370584"/>
            <a:chExt cx="1368152" cy="3722714"/>
          </a:xfrm>
        </p:grpSpPr>
        <p:sp>
          <p:nvSpPr>
            <p:cNvPr id="14" name="円/楕円 13"/>
            <p:cNvSpPr/>
            <p:nvPr/>
          </p:nvSpPr>
          <p:spPr>
            <a:xfrm rot="16200000">
              <a:off x="7452318" y="2492897"/>
              <a:ext cx="648073" cy="1080121"/>
            </a:xfrm>
            <a:prstGeom prst="ellipse">
              <a:avLst/>
            </a:prstGeom>
            <a:solidFill>
              <a:schemeClr val="tx1">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1400" dirty="0" smtClean="0">
                  <a:solidFill>
                    <a:schemeClr val="bg1"/>
                  </a:solidFill>
                </a:rPr>
                <a:t>commit</a:t>
              </a:r>
            </a:p>
            <a:p>
              <a:pPr algn="ctr"/>
              <a:r>
                <a:rPr kumimoji="1" lang="en-US" altLang="ja-JP" sz="1400" dirty="0" err="1" smtClean="0">
                  <a:solidFill>
                    <a:schemeClr val="bg1"/>
                  </a:solidFill>
                </a:rPr>
                <a:t>ver</a:t>
              </a:r>
              <a:r>
                <a:rPr kumimoji="1" lang="en-US" altLang="ja-JP" sz="1400" dirty="0" smtClean="0">
                  <a:solidFill>
                    <a:schemeClr val="bg1"/>
                  </a:solidFill>
                </a:rPr>
                <a:t> 1.0</a:t>
              </a:r>
            </a:p>
          </p:txBody>
        </p:sp>
        <p:sp>
          <p:nvSpPr>
            <p:cNvPr id="15" name="円/楕円 14"/>
            <p:cNvSpPr/>
            <p:nvPr/>
          </p:nvSpPr>
          <p:spPr>
            <a:xfrm rot="16200000">
              <a:off x="7452318" y="3645022"/>
              <a:ext cx="648073" cy="1080122"/>
            </a:xfrm>
            <a:prstGeom prst="ellipse">
              <a:avLst/>
            </a:prstGeom>
            <a:solidFill>
              <a:schemeClr val="tx1">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1400" dirty="0" smtClean="0">
                  <a:solidFill>
                    <a:schemeClr val="bg1"/>
                  </a:solidFill>
                </a:rPr>
                <a:t>commit</a:t>
              </a:r>
            </a:p>
            <a:p>
              <a:pPr algn="ctr"/>
              <a:r>
                <a:rPr kumimoji="1" lang="en-US" altLang="ja-JP" sz="1400" dirty="0" err="1" smtClean="0">
                  <a:solidFill>
                    <a:schemeClr val="bg1"/>
                  </a:solidFill>
                </a:rPr>
                <a:t>ver</a:t>
              </a:r>
              <a:r>
                <a:rPr kumimoji="1" lang="en-US" altLang="ja-JP" sz="1400" dirty="0" smtClean="0">
                  <a:solidFill>
                    <a:schemeClr val="bg1"/>
                  </a:solidFill>
                </a:rPr>
                <a:t> 2.0</a:t>
              </a:r>
            </a:p>
          </p:txBody>
        </p:sp>
        <p:sp>
          <p:nvSpPr>
            <p:cNvPr id="16" name="円/楕円 15"/>
            <p:cNvSpPr/>
            <p:nvPr/>
          </p:nvSpPr>
          <p:spPr>
            <a:xfrm rot="16200000">
              <a:off x="7452318" y="5229201"/>
              <a:ext cx="648073" cy="1080122"/>
            </a:xfrm>
            <a:prstGeom prst="ellipse">
              <a:avLst/>
            </a:prstGeom>
            <a:solidFill>
              <a:schemeClr val="tx1">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1400" dirty="0" smtClean="0">
                  <a:solidFill>
                    <a:schemeClr val="bg1"/>
                  </a:solidFill>
                </a:rPr>
                <a:t>commit</a:t>
              </a:r>
            </a:p>
            <a:p>
              <a:pPr algn="ctr"/>
              <a:r>
                <a:rPr kumimoji="1" lang="en-US" altLang="ja-JP" sz="1400" dirty="0" smtClean="0">
                  <a:solidFill>
                    <a:schemeClr val="bg1"/>
                  </a:solidFill>
                </a:rPr>
                <a:t>latest</a:t>
              </a:r>
            </a:p>
          </p:txBody>
        </p:sp>
        <p:sp>
          <p:nvSpPr>
            <p:cNvPr id="19" name="角丸四角形 18"/>
            <p:cNvSpPr/>
            <p:nvPr/>
          </p:nvSpPr>
          <p:spPr>
            <a:xfrm>
              <a:off x="7092280" y="2370584"/>
              <a:ext cx="1368152" cy="410344"/>
            </a:xfrm>
            <a:prstGeom prst="round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solidFill>
                    <a:schemeClr val="bg1"/>
                  </a:solidFill>
                </a:rPr>
                <a:t>commit  message</a:t>
              </a:r>
            </a:p>
            <a:p>
              <a:pPr algn="ctr"/>
              <a:r>
                <a:rPr kumimoji="1" lang="en-US" altLang="ja-JP" sz="1100" dirty="0" smtClean="0">
                  <a:solidFill>
                    <a:schemeClr val="bg1"/>
                  </a:solidFill>
                </a:rPr>
                <a:t>: initial commit</a:t>
              </a:r>
              <a:endParaRPr kumimoji="1" lang="ja-JP" altLang="en-US" sz="1100" dirty="0">
                <a:solidFill>
                  <a:schemeClr val="bg1"/>
                </a:solidFill>
              </a:endParaRPr>
            </a:p>
          </p:txBody>
        </p:sp>
        <p:sp>
          <p:nvSpPr>
            <p:cNvPr id="21" name="角丸四角形 20"/>
            <p:cNvSpPr/>
            <p:nvPr/>
          </p:nvSpPr>
          <p:spPr>
            <a:xfrm>
              <a:off x="7092280" y="5106888"/>
              <a:ext cx="1368152" cy="410344"/>
            </a:xfrm>
            <a:prstGeom prst="round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solidFill>
                    <a:schemeClr val="bg1"/>
                  </a:solidFill>
                </a:rPr>
                <a:t>commit  message</a:t>
              </a:r>
            </a:p>
            <a:p>
              <a:pPr algn="ctr"/>
              <a:r>
                <a:rPr kumimoji="1" lang="en-US" altLang="ja-JP" sz="1100" dirty="0" smtClean="0">
                  <a:solidFill>
                    <a:schemeClr val="bg1"/>
                  </a:solidFill>
                </a:rPr>
                <a:t>: release v2.3</a:t>
              </a:r>
              <a:endParaRPr kumimoji="1" lang="ja-JP" altLang="en-US" sz="1100" dirty="0">
                <a:solidFill>
                  <a:schemeClr val="bg1"/>
                </a:solidFill>
              </a:endParaRPr>
            </a:p>
          </p:txBody>
        </p:sp>
        <p:sp>
          <p:nvSpPr>
            <p:cNvPr id="24" name="角丸四角形 23"/>
            <p:cNvSpPr/>
            <p:nvPr/>
          </p:nvSpPr>
          <p:spPr>
            <a:xfrm>
              <a:off x="7092280" y="3573013"/>
              <a:ext cx="1368152" cy="410344"/>
            </a:xfrm>
            <a:prstGeom prst="round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solidFill>
                    <a:schemeClr val="bg1"/>
                  </a:solidFill>
                </a:rPr>
                <a:t>commit  message</a:t>
              </a:r>
            </a:p>
            <a:p>
              <a:pPr algn="ctr"/>
              <a:r>
                <a:rPr kumimoji="1" lang="en-US" altLang="ja-JP" sz="1100" dirty="0" smtClean="0">
                  <a:solidFill>
                    <a:schemeClr val="bg1"/>
                  </a:solidFill>
                </a:rPr>
                <a:t>: fix bug</a:t>
              </a:r>
              <a:endParaRPr kumimoji="1" lang="ja-JP" altLang="en-US" sz="1100" dirty="0">
                <a:solidFill>
                  <a:schemeClr val="bg1"/>
                </a:solidFill>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ファイルの差分</a:t>
            </a:r>
            <a:endParaRPr kumimoji="1" lang="ja-JP" altLang="en-US" sz="2800" dirty="0"/>
          </a:p>
        </p:txBody>
      </p:sp>
      <p:sp>
        <p:nvSpPr>
          <p:cNvPr id="11" name="スライド番号プレースホルダ 10"/>
          <p:cNvSpPr>
            <a:spLocks noGrp="1"/>
          </p:cNvSpPr>
          <p:nvPr>
            <p:ph type="sldNum" sz="quarter" idx="12"/>
          </p:nvPr>
        </p:nvSpPr>
        <p:spPr/>
        <p:txBody>
          <a:bodyPr/>
          <a:lstStyle/>
          <a:p>
            <a:fld id="{2AA957AF-53C0-420B-9C2D-77DB1416566C}" type="slidenum">
              <a:rPr kumimoji="0" lang="en-US" smtClean="0"/>
              <a:pPr/>
              <a:t>12</a:t>
            </a:fld>
            <a:endParaRPr kumimoji="0" lang="en-US"/>
          </a:p>
        </p:txBody>
      </p:sp>
      <p:grpSp>
        <p:nvGrpSpPr>
          <p:cNvPr id="12" name="グループ化 11"/>
          <p:cNvGrpSpPr/>
          <p:nvPr/>
        </p:nvGrpSpPr>
        <p:grpSpPr>
          <a:xfrm>
            <a:off x="539552" y="2276872"/>
            <a:ext cx="7776864" cy="4312108"/>
            <a:chOff x="467544" y="1383159"/>
            <a:chExt cx="7776864" cy="4312108"/>
          </a:xfrm>
        </p:grpSpPr>
        <p:grpSp>
          <p:nvGrpSpPr>
            <p:cNvPr id="28" name="グループ化 27"/>
            <p:cNvGrpSpPr/>
            <p:nvPr/>
          </p:nvGrpSpPr>
          <p:grpSpPr>
            <a:xfrm>
              <a:off x="467544" y="1386025"/>
              <a:ext cx="7776864" cy="4309242"/>
              <a:chOff x="467544" y="1121947"/>
              <a:chExt cx="7776864" cy="3578856"/>
            </a:xfrm>
          </p:grpSpPr>
          <p:grpSp>
            <p:nvGrpSpPr>
              <p:cNvPr id="26" name="グループ化 25"/>
              <p:cNvGrpSpPr/>
              <p:nvPr/>
            </p:nvGrpSpPr>
            <p:grpSpPr>
              <a:xfrm>
                <a:off x="467544" y="1556792"/>
                <a:ext cx="7776864" cy="3144011"/>
                <a:chOff x="467544" y="1484784"/>
                <a:chExt cx="7776864" cy="3144011"/>
              </a:xfrm>
              <a:effectLst>
                <a:outerShdw blurRad="50800" dist="38100" dir="2700000" algn="tl" rotWithShape="0">
                  <a:schemeClr val="tx1">
                    <a:alpha val="40000"/>
                  </a:schemeClr>
                </a:outerShdw>
              </a:effectLst>
            </p:grpSpPr>
            <p:sp>
              <p:nvSpPr>
                <p:cNvPr id="7" name="テキスト ボックス 6"/>
                <p:cNvSpPr txBox="1"/>
                <p:nvPr/>
              </p:nvSpPr>
              <p:spPr>
                <a:xfrm>
                  <a:off x="467544" y="1484784"/>
                  <a:ext cx="7776864" cy="3144011"/>
                </a:xfrm>
                <a:prstGeom prst="rect">
                  <a:avLst/>
                </a:prstGeom>
                <a:solidFill>
                  <a:schemeClr val="tx1">
                    <a:alpha val="79000"/>
                  </a:schemeClr>
                </a:solidFill>
                <a:ln w="38100" cap="flat" cmpd="sng">
                  <a:solidFill>
                    <a:schemeClr val="tx2">
                      <a:lumMod val="75000"/>
                    </a:schemeClr>
                  </a:solidFill>
                  <a:prstDash val="solid"/>
                  <a:miter lim="800000"/>
                </a:ln>
              </p:spPr>
              <p:txBody>
                <a:bodyPr wrap="square" numCol="2" spcCol="180000" rtlCol="0">
                  <a:spAutoFit/>
                </a:bodyPr>
                <a:lstStyle/>
                <a:p>
                  <a:r>
                    <a:rPr kumimoji="1" lang="en-US" altLang="ja-JP" sz="1600" dirty="0" smtClean="0">
                      <a:solidFill>
                        <a:schemeClr val="accent2">
                          <a:lumMod val="75000"/>
                        </a:schemeClr>
                      </a:solidFill>
                      <a:latin typeface="Segoe UI" pitchFamily="34" charset="0"/>
                      <a:cs typeface="Segoe UI" pitchFamily="34" charset="0"/>
                    </a:rPr>
                    <a:t>#include </a:t>
                  </a:r>
                  <a:r>
                    <a:rPr kumimoji="1" lang="en-US" altLang="ja-JP" sz="1600" dirty="0" smtClean="0">
                      <a:solidFill>
                        <a:schemeClr val="bg1"/>
                      </a:solidFill>
                      <a:latin typeface="Segoe UI" pitchFamily="34" charset="0"/>
                      <a:cs typeface="Segoe UI" pitchFamily="34" charset="0"/>
                    </a:rPr>
                    <a:t>&lt;</a:t>
                  </a:r>
                  <a:r>
                    <a:rPr kumimoji="1" lang="en-US" altLang="ja-JP" sz="1600" dirty="0" err="1" smtClean="0">
                      <a:solidFill>
                        <a:srgbClr val="0070C0"/>
                      </a:solidFill>
                      <a:latin typeface="Segoe UI" pitchFamily="34" charset="0"/>
                      <a:cs typeface="Segoe UI" pitchFamily="34" charset="0"/>
                    </a:rPr>
                    <a:t>stdio.h</a:t>
                  </a:r>
                  <a:r>
                    <a:rPr kumimoji="1" lang="en-US" altLang="ja-JP" sz="1600" dirty="0" smtClean="0">
                      <a:solidFill>
                        <a:schemeClr val="bg1"/>
                      </a:solidFill>
                      <a:latin typeface="Segoe UI" pitchFamily="34" charset="0"/>
                      <a:cs typeface="Segoe UI" pitchFamily="34" charset="0"/>
                    </a:rPr>
                    <a:t>&gt;</a:t>
                  </a:r>
                </a:p>
                <a:p>
                  <a:endParaRPr kumimoji="1" lang="en-US" altLang="ja-JP" sz="1600" dirty="0" smtClean="0">
                    <a:solidFill>
                      <a:schemeClr val="bg1"/>
                    </a:solidFill>
                    <a:latin typeface="Segoe UI" pitchFamily="34" charset="0"/>
                    <a:cs typeface="Segoe UI" pitchFamily="34" charset="0"/>
                  </a:endParaRPr>
                </a:p>
                <a:p>
                  <a:r>
                    <a:rPr kumimoji="1" lang="en-US" altLang="ja-JP" sz="1600" dirty="0" err="1" smtClean="0">
                      <a:solidFill>
                        <a:srgbClr val="00B050"/>
                      </a:solidFill>
                      <a:latin typeface="Segoe UI" pitchFamily="34" charset="0"/>
                      <a:cs typeface="Segoe UI" pitchFamily="34" charset="0"/>
                    </a:rPr>
                    <a:t>int</a:t>
                  </a:r>
                  <a:r>
                    <a:rPr kumimoji="1" lang="en-US" altLang="ja-JP" sz="1600" dirty="0" smtClean="0">
                      <a:solidFill>
                        <a:schemeClr val="bg1"/>
                      </a:solidFill>
                      <a:latin typeface="Segoe UI" pitchFamily="34" charset="0"/>
                      <a:cs typeface="Segoe UI" pitchFamily="34" charset="0"/>
                    </a:rPr>
                    <a:t> </a:t>
                  </a:r>
                  <a:r>
                    <a:rPr kumimoji="1" lang="en-US" altLang="ja-JP" sz="1600" dirty="0" smtClean="0">
                      <a:solidFill>
                        <a:srgbClr val="7030A0"/>
                      </a:solidFill>
                      <a:latin typeface="Segoe UI" pitchFamily="34" charset="0"/>
                      <a:cs typeface="Segoe UI" pitchFamily="34" charset="0"/>
                    </a:rPr>
                    <a:t>main</a:t>
                  </a:r>
                  <a:r>
                    <a:rPr kumimoji="1" lang="en-US" altLang="ja-JP" sz="1600" dirty="0" smtClean="0">
                      <a:solidFill>
                        <a:schemeClr val="bg1"/>
                      </a:solidFill>
                      <a:latin typeface="Segoe UI" pitchFamily="34" charset="0"/>
                      <a:cs typeface="Segoe UI" pitchFamily="34" charset="0"/>
                    </a:rPr>
                    <a:t>( ) {</a:t>
                  </a:r>
                </a:p>
                <a:p>
                  <a:endParaRPr kumimoji="1" lang="en-US" altLang="ja-JP" sz="1600" dirty="0" smtClean="0">
                    <a:solidFill>
                      <a:schemeClr val="bg1"/>
                    </a:solidFill>
                    <a:latin typeface="Segoe UI" pitchFamily="34" charset="0"/>
                    <a:cs typeface="Segoe UI" pitchFamily="34" charset="0"/>
                  </a:endParaRPr>
                </a:p>
                <a:p>
                  <a:endParaRPr kumimoji="1" lang="en-US" altLang="ja-JP" sz="1600" dirty="0" smtClean="0">
                    <a:solidFill>
                      <a:schemeClr val="bg1"/>
                    </a:solidFill>
                    <a:latin typeface="Segoe UI" pitchFamily="34" charset="0"/>
                    <a:cs typeface="Segoe UI" pitchFamily="34" charset="0"/>
                  </a:endParaRPr>
                </a:p>
                <a:p>
                  <a:endParaRPr kumimoji="1" lang="en-US" altLang="ja-JP" sz="1600" dirty="0" smtClean="0">
                    <a:solidFill>
                      <a:schemeClr val="bg1"/>
                    </a:solidFill>
                    <a:latin typeface="Segoe UI" pitchFamily="34" charset="0"/>
                    <a:cs typeface="Segoe UI" pitchFamily="34" charset="0"/>
                  </a:endParaRPr>
                </a:p>
                <a:p>
                  <a:endParaRPr kumimoji="1" lang="en-US" altLang="ja-JP" sz="1600" dirty="0" smtClean="0">
                    <a:solidFill>
                      <a:schemeClr val="bg1"/>
                    </a:solidFill>
                    <a:latin typeface="Segoe UI" pitchFamily="34" charset="0"/>
                    <a:cs typeface="Segoe UI" pitchFamily="34" charset="0"/>
                  </a:endParaRPr>
                </a:p>
                <a:p>
                  <a:endParaRPr kumimoji="1" lang="en-US" altLang="ja-JP" sz="1600" dirty="0" smtClean="0">
                    <a:solidFill>
                      <a:schemeClr val="bg1"/>
                    </a:solidFill>
                    <a:latin typeface="Segoe UI" pitchFamily="34" charset="0"/>
                    <a:cs typeface="Segoe UI" pitchFamily="34" charset="0"/>
                  </a:endParaRPr>
                </a:p>
                <a:p>
                  <a:r>
                    <a:rPr kumimoji="1" lang="ja-JP" altLang="en-US" sz="1600" dirty="0" smtClean="0">
                      <a:solidFill>
                        <a:schemeClr val="bg1"/>
                      </a:solidFill>
                      <a:latin typeface="Segoe UI" pitchFamily="34" charset="0"/>
                      <a:cs typeface="Segoe UI" pitchFamily="34" charset="0"/>
                    </a:rPr>
                    <a:t>　　</a:t>
                  </a:r>
                  <a:r>
                    <a:rPr kumimoji="1" lang="en-US" altLang="ja-JP" sz="1600" dirty="0" smtClean="0">
                      <a:solidFill>
                        <a:srgbClr val="0070C0"/>
                      </a:solidFill>
                      <a:latin typeface="Segoe UI" pitchFamily="34" charset="0"/>
                      <a:cs typeface="Segoe UI" pitchFamily="34" charset="0"/>
                    </a:rPr>
                    <a:t>#10</a:t>
                  </a:r>
                  <a:r>
                    <a:rPr kumimoji="1" lang="ja-JP" altLang="en-US" sz="1600" dirty="0" smtClean="0">
                      <a:solidFill>
                        <a:srgbClr val="0070C0"/>
                      </a:solidFill>
                      <a:latin typeface="Segoe UI" pitchFamily="34" charset="0"/>
                      <a:cs typeface="Segoe UI" pitchFamily="34" charset="0"/>
                    </a:rPr>
                    <a:t>の二乗は</a:t>
                  </a:r>
                  <a:r>
                    <a:rPr kumimoji="1" lang="en-US" altLang="ja-JP" sz="1600" dirty="0" smtClean="0">
                      <a:solidFill>
                        <a:srgbClr val="0070C0"/>
                      </a:solidFill>
                      <a:latin typeface="Segoe UI" pitchFamily="34" charset="0"/>
                      <a:cs typeface="Segoe UI" pitchFamily="34" charset="0"/>
                    </a:rPr>
                    <a:t>100</a:t>
                  </a:r>
                  <a:r>
                    <a:rPr kumimoji="1" lang="ja-JP" altLang="en-US" sz="1600" dirty="0" smtClean="0">
                      <a:solidFill>
                        <a:srgbClr val="0070C0"/>
                      </a:solidFill>
                      <a:latin typeface="Segoe UI" pitchFamily="34" charset="0"/>
                      <a:cs typeface="Segoe UI" pitchFamily="34" charset="0"/>
                    </a:rPr>
                    <a:t>です。</a:t>
                  </a:r>
                  <a:endParaRPr kumimoji="1" lang="en-US" altLang="ja-JP" sz="1600" dirty="0" smtClean="0">
                    <a:solidFill>
                      <a:srgbClr val="0070C0"/>
                    </a:solidFill>
                    <a:latin typeface="Segoe UI" pitchFamily="34" charset="0"/>
                    <a:cs typeface="Segoe UI" pitchFamily="34" charset="0"/>
                  </a:endParaRPr>
                </a:p>
                <a:p>
                  <a:r>
                    <a:rPr kumimoji="1" lang="ja-JP" altLang="en-US" sz="1600" dirty="0" smtClean="0">
                      <a:solidFill>
                        <a:schemeClr val="bg1"/>
                      </a:solidFill>
                      <a:latin typeface="Segoe UI" pitchFamily="34" charset="0"/>
                      <a:cs typeface="Segoe UI" pitchFamily="34" charset="0"/>
                    </a:rPr>
                    <a:t>　　</a:t>
                  </a:r>
                  <a:r>
                    <a:rPr kumimoji="1" lang="en-US" altLang="ja-JP" sz="1600" dirty="0" err="1" smtClean="0">
                      <a:solidFill>
                        <a:srgbClr val="7030A0"/>
                      </a:solidFill>
                      <a:latin typeface="Segoe UI" pitchFamily="34" charset="0"/>
                      <a:cs typeface="Segoe UI" pitchFamily="34" charset="0"/>
                    </a:rPr>
                    <a:t>printf</a:t>
                  </a:r>
                  <a:r>
                    <a:rPr kumimoji="1" lang="en-US" altLang="ja-JP" sz="1600" dirty="0" smtClean="0">
                      <a:solidFill>
                        <a:schemeClr val="bg1"/>
                      </a:solidFill>
                      <a:latin typeface="Segoe UI" pitchFamily="34" charset="0"/>
                      <a:cs typeface="Segoe UI" pitchFamily="34" charset="0"/>
                    </a:rPr>
                    <a:t>(“10 squared is 100.\n”) ;</a:t>
                  </a:r>
                </a:p>
                <a:p>
                  <a:endParaRPr kumimoji="1" lang="en-US" altLang="ja-JP" sz="1600" dirty="0" smtClean="0">
                    <a:solidFill>
                      <a:schemeClr val="bg1"/>
                    </a:solidFill>
                    <a:latin typeface="Segoe UI" pitchFamily="34" charset="0"/>
                    <a:cs typeface="Segoe UI" pitchFamily="34" charset="0"/>
                  </a:endParaRPr>
                </a:p>
                <a:p>
                  <a:r>
                    <a:rPr kumimoji="1" lang="ja-JP" altLang="en-US" sz="1600" dirty="0" smtClean="0">
                      <a:solidFill>
                        <a:schemeClr val="bg1"/>
                      </a:solidFill>
                      <a:latin typeface="Segoe UI" pitchFamily="34" charset="0"/>
                      <a:cs typeface="Segoe UI" pitchFamily="34" charset="0"/>
                    </a:rPr>
                    <a:t>　　</a:t>
                  </a:r>
                  <a:r>
                    <a:rPr kumimoji="1" lang="en-US" altLang="ja-JP" sz="1600" dirty="0" smtClean="0">
                      <a:solidFill>
                        <a:srgbClr val="7030A0"/>
                      </a:solidFill>
                      <a:latin typeface="Segoe UI" pitchFamily="34" charset="0"/>
                      <a:cs typeface="Segoe UI" pitchFamily="34" charset="0"/>
                    </a:rPr>
                    <a:t>return</a:t>
                  </a:r>
                  <a:r>
                    <a:rPr kumimoji="1" lang="en-US" altLang="ja-JP" sz="1600" dirty="0" smtClean="0">
                      <a:solidFill>
                        <a:schemeClr val="bg1"/>
                      </a:solidFill>
                      <a:latin typeface="Segoe UI" pitchFamily="34" charset="0"/>
                      <a:cs typeface="Segoe UI" pitchFamily="34" charset="0"/>
                    </a:rPr>
                    <a:t> 0 ;</a:t>
                  </a:r>
                </a:p>
                <a:p>
                  <a:r>
                    <a:rPr kumimoji="1" lang="en-US" altLang="ja-JP" sz="1600" dirty="0" smtClean="0">
                      <a:solidFill>
                        <a:schemeClr val="bg1"/>
                      </a:solidFill>
                      <a:latin typeface="Segoe UI" pitchFamily="34" charset="0"/>
                      <a:cs typeface="Segoe UI" pitchFamily="34" charset="0"/>
                    </a:rPr>
                    <a:t>}</a:t>
                  </a:r>
                </a:p>
                <a:p>
                  <a:endParaRPr kumimoji="1" lang="en-US" altLang="ja-JP" sz="1600" dirty="0" smtClean="0">
                    <a:solidFill>
                      <a:schemeClr val="bg1"/>
                    </a:solidFill>
                    <a:latin typeface="Segoe UI" pitchFamily="34" charset="0"/>
                    <a:cs typeface="Segoe UI" pitchFamily="34" charset="0"/>
                  </a:endParaRPr>
                </a:p>
                <a:p>
                  <a:endParaRPr kumimoji="1" lang="en-US" altLang="ja-JP" sz="1600" dirty="0" smtClean="0">
                    <a:solidFill>
                      <a:schemeClr val="bg1"/>
                    </a:solidFill>
                    <a:latin typeface="Segoe UI" pitchFamily="34" charset="0"/>
                    <a:cs typeface="Segoe UI" pitchFamily="34" charset="0"/>
                  </a:endParaRPr>
                </a:p>
                <a:p>
                  <a:r>
                    <a:rPr kumimoji="1" lang="en-US" altLang="ja-JP" sz="1600" dirty="0" smtClean="0">
                      <a:solidFill>
                        <a:schemeClr val="accent2">
                          <a:lumMod val="75000"/>
                        </a:schemeClr>
                      </a:solidFill>
                      <a:latin typeface="Segoe UI" pitchFamily="34" charset="0"/>
                      <a:cs typeface="Segoe UI" pitchFamily="34" charset="0"/>
                    </a:rPr>
                    <a:t>#include </a:t>
                  </a:r>
                  <a:r>
                    <a:rPr kumimoji="1" lang="en-US" altLang="ja-JP" sz="1600" dirty="0" smtClean="0">
                      <a:solidFill>
                        <a:schemeClr val="bg1"/>
                      </a:solidFill>
                      <a:latin typeface="Segoe UI" pitchFamily="34" charset="0"/>
                      <a:cs typeface="Segoe UI" pitchFamily="34" charset="0"/>
                    </a:rPr>
                    <a:t>&lt;</a:t>
                  </a:r>
                  <a:r>
                    <a:rPr kumimoji="1" lang="en-US" altLang="ja-JP" sz="1600" dirty="0" err="1" smtClean="0">
                      <a:solidFill>
                        <a:srgbClr val="0070C0"/>
                      </a:solidFill>
                      <a:latin typeface="Segoe UI" pitchFamily="34" charset="0"/>
                      <a:cs typeface="Segoe UI" pitchFamily="34" charset="0"/>
                    </a:rPr>
                    <a:t>stdio.h</a:t>
                  </a:r>
                  <a:r>
                    <a:rPr kumimoji="1" lang="en-US" altLang="ja-JP" sz="1600" dirty="0" smtClean="0">
                      <a:solidFill>
                        <a:schemeClr val="bg1"/>
                      </a:solidFill>
                      <a:latin typeface="Segoe UI" pitchFamily="34" charset="0"/>
                      <a:cs typeface="Segoe UI" pitchFamily="34" charset="0"/>
                    </a:rPr>
                    <a:t>&gt;</a:t>
                  </a:r>
                </a:p>
                <a:p>
                  <a:endParaRPr kumimoji="1" lang="en-US" altLang="ja-JP" sz="1600" dirty="0" smtClean="0">
                    <a:solidFill>
                      <a:schemeClr val="bg1"/>
                    </a:solidFill>
                    <a:latin typeface="Segoe UI" pitchFamily="34" charset="0"/>
                    <a:cs typeface="Segoe UI" pitchFamily="34" charset="0"/>
                  </a:endParaRPr>
                </a:p>
                <a:p>
                  <a:r>
                    <a:rPr kumimoji="1" lang="en-US" altLang="ja-JP" sz="1600" dirty="0" err="1" smtClean="0">
                      <a:solidFill>
                        <a:srgbClr val="00B050"/>
                      </a:solidFill>
                      <a:latin typeface="Segoe UI" pitchFamily="34" charset="0"/>
                      <a:cs typeface="Segoe UI" pitchFamily="34" charset="0"/>
                    </a:rPr>
                    <a:t>int</a:t>
                  </a:r>
                  <a:r>
                    <a:rPr kumimoji="1" lang="en-US" altLang="ja-JP" sz="1600" dirty="0" smtClean="0">
                      <a:solidFill>
                        <a:schemeClr val="bg1"/>
                      </a:solidFill>
                      <a:latin typeface="Segoe UI" pitchFamily="34" charset="0"/>
                      <a:cs typeface="Segoe UI" pitchFamily="34" charset="0"/>
                    </a:rPr>
                    <a:t> </a:t>
                  </a:r>
                  <a:r>
                    <a:rPr kumimoji="1" lang="en-US" altLang="ja-JP" sz="1600" dirty="0" smtClean="0">
                      <a:solidFill>
                        <a:srgbClr val="7030A0"/>
                      </a:solidFill>
                      <a:latin typeface="Segoe UI" pitchFamily="34" charset="0"/>
                      <a:cs typeface="Segoe UI" pitchFamily="34" charset="0"/>
                    </a:rPr>
                    <a:t>main</a:t>
                  </a:r>
                  <a:r>
                    <a:rPr kumimoji="1" lang="en-US" altLang="ja-JP" sz="1600" dirty="0" smtClean="0">
                      <a:solidFill>
                        <a:schemeClr val="bg1"/>
                      </a:solidFill>
                      <a:latin typeface="Segoe UI" pitchFamily="34" charset="0"/>
                      <a:cs typeface="Segoe UI" pitchFamily="34" charset="0"/>
                    </a:rPr>
                    <a:t>( ) {</a:t>
                  </a:r>
                </a:p>
                <a:p>
                  <a:r>
                    <a:rPr kumimoji="1" lang="ja-JP" altLang="en-US" sz="1600" dirty="0" smtClean="0">
                      <a:solidFill>
                        <a:schemeClr val="bg1"/>
                      </a:solidFill>
                      <a:latin typeface="Segoe UI" pitchFamily="34" charset="0"/>
                      <a:cs typeface="Segoe UI" pitchFamily="34" charset="0"/>
                    </a:rPr>
                    <a:t>　　</a:t>
                  </a:r>
                  <a:r>
                    <a:rPr kumimoji="1" lang="en-US" altLang="ja-JP" sz="1600" dirty="0" err="1" smtClean="0">
                      <a:solidFill>
                        <a:srgbClr val="00B050"/>
                      </a:solidFill>
                      <a:latin typeface="Segoe UI" pitchFamily="34" charset="0"/>
                      <a:cs typeface="Segoe UI" pitchFamily="34" charset="0"/>
                    </a:rPr>
                    <a:t>int</a:t>
                  </a:r>
                  <a:r>
                    <a:rPr kumimoji="1" lang="en-US" altLang="ja-JP" sz="1600" dirty="0" smtClean="0">
                      <a:solidFill>
                        <a:schemeClr val="bg1"/>
                      </a:solidFill>
                      <a:latin typeface="Segoe UI" pitchFamily="34" charset="0"/>
                      <a:cs typeface="Segoe UI" pitchFamily="34" charset="0"/>
                    </a:rPr>
                    <a:t> </a:t>
                  </a:r>
                  <a:r>
                    <a:rPr kumimoji="1" lang="en-US" altLang="ja-JP" sz="1600" dirty="0" smtClean="0">
                      <a:solidFill>
                        <a:srgbClr val="FF0000"/>
                      </a:solidFill>
                      <a:latin typeface="Segoe UI" pitchFamily="34" charset="0"/>
                      <a:cs typeface="Segoe UI" pitchFamily="34" charset="0"/>
                    </a:rPr>
                    <a:t>a</a:t>
                  </a:r>
                  <a:r>
                    <a:rPr kumimoji="1" lang="en-US" altLang="ja-JP" sz="1600" dirty="0" smtClean="0">
                      <a:solidFill>
                        <a:schemeClr val="bg1"/>
                      </a:solidFill>
                      <a:latin typeface="Segoe UI" pitchFamily="34" charset="0"/>
                      <a:cs typeface="Segoe UI" pitchFamily="34" charset="0"/>
                    </a:rPr>
                    <a:t>, </a:t>
                  </a:r>
                  <a:r>
                    <a:rPr kumimoji="1" lang="en-US" altLang="ja-JP" sz="1600" dirty="0" smtClean="0">
                      <a:solidFill>
                        <a:srgbClr val="FF0000"/>
                      </a:solidFill>
                      <a:latin typeface="Segoe UI" pitchFamily="34" charset="0"/>
                      <a:cs typeface="Segoe UI" pitchFamily="34" charset="0"/>
                    </a:rPr>
                    <a:t>b</a:t>
                  </a:r>
                  <a:r>
                    <a:rPr kumimoji="1" lang="en-US" altLang="ja-JP" sz="1600" dirty="0" smtClean="0">
                      <a:solidFill>
                        <a:schemeClr val="bg1"/>
                      </a:solidFill>
                      <a:latin typeface="Segoe UI" pitchFamily="34" charset="0"/>
                      <a:cs typeface="Segoe UI" pitchFamily="34" charset="0"/>
                    </a:rPr>
                    <a:t> ;</a:t>
                  </a:r>
                </a:p>
                <a:p>
                  <a:endParaRPr kumimoji="1" lang="en-US" altLang="ja-JP" sz="1600" dirty="0" smtClean="0">
                    <a:solidFill>
                      <a:schemeClr val="bg1"/>
                    </a:solidFill>
                    <a:latin typeface="Segoe UI" pitchFamily="34" charset="0"/>
                    <a:cs typeface="Segoe UI" pitchFamily="34" charset="0"/>
                  </a:endParaRPr>
                </a:p>
                <a:p>
                  <a:r>
                    <a:rPr kumimoji="1" lang="ja-JP" altLang="en-US" sz="1600" dirty="0" smtClean="0">
                      <a:solidFill>
                        <a:schemeClr val="bg1"/>
                      </a:solidFill>
                      <a:latin typeface="Segoe UI" pitchFamily="34" charset="0"/>
                      <a:cs typeface="Segoe UI" pitchFamily="34" charset="0"/>
                    </a:rPr>
                    <a:t>　　</a:t>
                  </a:r>
                  <a:r>
                    <a:rPr kumimoji="1" lang="en-US" altLang="ja-JP" sz="1600" dirty="0" err="1" smtClean="0">
                      <a:solidFill>
                        <a:srgbClr val="7030A0"/>
                      </a:solidFill>
                      <a:latin typeface="Segoe UI" pitchFamily="34" charset="0"/>
                      <a:cs typeface="Segoe UI" pitchFamily="34" charset="0"/>
                    </a:rPr>
                    <a:t>scanf</a:t>
                  </a:r>
                  <a:r>
                    <a:rPr kumimoji="1" lang="en-US" altLang="ja-JP" sz="1600" dirty="0" smtClean="0">
                      <a:solidFill>
                        <a:schemeClr val="bg1"/>
                      </a:solidFill>
                      <a:latin typeface="Segoe UI" pitchFamily="34" charset="0"/>
                      <a:cs typeface="Segoe UI" pitchFamily="34" charset="0"/>
                    </a:rPr>
                    <a:t>(“</a:t>
                  </a:r>
                  <a:r>
                    <a:rPr kumimoji="1" lang="en-US" altLang="ja-JP" sz="1600" dirty="0" smtClean="0">
                      <a:solidFill>
                        <a:schemeClr val="accent5">
                          <a:lumMod val="75000"/>
                        </a:schemeClr>
                      </a:solidFill>
                      <a:latin typeface="Segoe UI" pitchFamily="34" charset="0"/>
                      <a:cs typeface="Segoe UI" pitchFamily="34" charset="0"/>
                    </a:rPr>
                    <a:t>%d</a:t>
                  </a:r>
                  <a:r>
                    <a:rPr kumimoji="1" lang="en-US" altLang="ja-JP" sz="1600" dirty="0" smtClean="0">
                      <a:solidFill>
                        <a:schemeClr val="bg1"/>
                      </a:solidFill>
                      <a:latin typeface="Segoe UI" pitchFamily="34" charset="0"/>
                      <a:cs typeface="Segoe UI" pitchFamily="34" charset="0"/>
                    </a:rPr>
                    <a:t>”, &amp;</a:t>
                  </a:r>
                  <a:r>
                    <a:rPr kumimoji="1" lang="en-US" altLang="ja-JP" sz="1600" dirty="0" smtClean="0">
                      <a:solidFill>
                        <a:srgbClr val="FF0000"/>
                      </a:solidFill>
                      <a:latin typeface="Segoe UI" pitchFamily="34" charset="0"/>
                      <a:cs typeface="Segoe UI" pitchFamily="34" charset="0"/>
                    </a:rPr>
                    <a:t>a</a:t>
                  </a:r>
                  <a:r>
                    <a:rPr kumimoji="1" lang="en-US" altLang="ja-JP" sz="1600" dirty="0" smtClean="0">
                      <a:solidFill>
                        <a:schemeClr val="bg1"/>
                      </a:solidFill>
                      <a:latin typeface="Segoe UI" pitchFamily="34" charset="0"/>
                      <a:cs typeface="Segoe UI" pitchFamily="34" charset="0"/>
                    </a:rPr>
                    <a:t>) ;</a:t>
                  </a:r>
                </a:p>
                <a:p>
                  <a:r>
                    <a:rPr kumimoji="1" lang="ja-JP" altLang="en-US" sz="1600" dirty="0" smtClean="0">
                      <a:solidFill>
                        <a:schemeClr val="bg1"/>
                      </a:solidFill>
                      <a:latin typeface="Segoe UI" pitchFamily="34" charset="0"/>
                      <a:cs typeface="Segoe UI" pitchFamily="34" charset="0"/>
                    </a:rPr>
                    <a:t>　　</a:t>
                  </a:r>
                  <a:r>
                    <a:rPr kumimoji="1" lang="en-US" altLang="ja-JP" sz="1600" dirty="0" smtClean="0">
                      <a:solidFill>
                        <a:srgbClr val="FF0000"/>
                      </a:solidFill>
                      <a:latin typeface="Segoe UI" pitchFamily="34" charset="0"/>
                      <a:cs typeface="Segoe UI" pitchFamily="34" charset="0"/>
                    </a:rPr>
                    <a:t>b</a:t>
                  </a:r>
                  <a:r>
                    <a:rPr kumimoji="1" lang="en-US" altLang="ja-JP" sz="1600" dirty="0" smtClean="0">
                      <a:solidFill>
                        <a:schemeClr val="bg1"/>
                      </a:solidFill>
                      <a:latin typeface="Segoe UI" pitchFamily="34" charset="0"/>
                      <a:cs typeface="Segoe UI" pitchFamily="34" charset="0"/>
                    </a:rPr>
                    <a:t> = </a:t>
                  </a:r>
                  <a:r>
                    <a:rPr kumimoji="1" lang="en-US" altLang="ja-JP" sz="1600" dirty="0" smtClean="0">
                      <a:solidFill>
                        <a:srgbClr val="FF0000"/>
                      </a:solidFill>
                      <a:latin typeface="Segoe UI" pitchFamily="34" charset="0"/>
                      <a:cs typeface="Segoe UI" pitchFamily="34" charset="0"/>
                    </a:rPr>
                    <a:t>a</a:t>
                  </a:r>
                  <a:r>
                    <a:rPr kumimoji="1" lang="en-US" altLang="ja-JP" sz="1600" dirty="0" smtClean="0">
                      <a:solidFill>
                        <a:schemeClr val="bg1"/>
                      </a:solidFill>
                      <a:latin typeface="Segoe UI" pitchFamily="34" charset="0"/>
                      <a:cs typeface="Segoe UI" pitchFamily="34" charset="0"/>
                    </a:rPr>
                    <a:t> * </a:t>
                  </a:r>
                  <a:r>
                    <a:rPr kumimoji="1" lang="en-US" altLang="ja-JP" sz="1600" dirty="0" smtClean="0">
                      <a:solidFill>
                        <a:srgbClr val="FF0000"/>
                      </a:solidFill>
                      <a:latin typeface="Segoe UI" pitchFamily="34" charset="0"/>
                      <a:cs typeface="Segoe UI" pitchFamily="34" charset="0"/>
                    </a:rPr>
                    <a:t>a</a:t>
                  </a:r>
                  <a:r>
                    <a:rPr kumimoji="1" lang="en-US" altLang="ja-JP" sz="1600" dirty="0" smtClean="0">
                      <a:solidFill>
                        <a:schemeClr val="bg1"/>
                      </a:solidFill>
                      <a:latin typeface="Segoe UI" pitchFamily="34" charset="0"/>
                      <a:cs typeface="Segoe UI" pitchFamily="34" charset="0"/>
                    </a:rPr>
                    <a:t> ;</a:t>
                  </a:r>
                </a:p>
                <a:p>
                  <a:endParaRPr kumimoji="1" lang="en-US" altLang="ja-JP" sz="1600" dirty="0" smtClean="0">
                    <a:solidFill>
                      <a:schemeClr val="bg1"/>
                    </a:solidFill>
                    <a:latin typeface="Segoe UI" pitchFamily="34" charset="0"/>
                    <a:cs typeface="Segoe UI" pitchFamily="34" charset="0"/>
                  </a:endParaRPr>
                </a:p>
                <a:p>
                  <a:r>
                    <a:rPr kumimoji="1" lang="ja-JP" altLang="en-US" sz="1600" dirty="0" smtClean="0">
                      <a:solidFill>
                        <a:schemeClr val="bg1"/>
                      </a:solidFill>
                      <a:latin typeface="Segoe UI" pitchFamily="34" charset="0"/>
                      <a:cs typeface="Segoe UI" pitchFamily="34" charset="0"/>
                    </a:rPr>
                    <a:t>　　</a:t>
                  </a:r>
                  <a:r>
                    <a:rPr kumimoji="1" lang="en-US" altLang="ja-JP" sz="1600" dirty="0" smtClean="0">
                      <a:solidFill>
                        <a:srgbClr val="0070C0"/>
                      </a:solidFill>
                      <a:latin typeface="Segoe UI" pitchFamily="34" charset="0"/>
                      <a:cs typeface="Segoe UI" pitchFamily="34" charset="0"/>
                    </a:rPr>
                    <a:t>#a</a:t>
                  </a:r>
                  <a:r>
                    <a:rPr kumimoji="1" lang="ja-JP" altLang="en-US" sz="1600" dirty="0" smtClean="0">
                      <a:solidFill>
                        <a:srgbClr val="0070C0"/>
                      </a:solidFill>
                      <a:latin typeface="Segoe UI" pitchFamily="34" charset="0"/>
                      <a:cs typeface="Segoe UI" pitchFamily="34" charset="0"/>
                    </a:rPr>
                    <a:t>の二乗は</a:t>
                  </a:r>
                  <a:r>
                    <a:rPr kumimoji="1" lang="en-US" altLang="ja-JP" sz="1600" dirty="0" smtClean="0">
                      <a:solidFill>
                        <a:srgbClr val="0070C0"/>
                      </a:solidFill>
                      <a:latin typeface="Segoe UI" pitchFamily="34" charset="0"/>
                      <a:cs typeface="Segoe UI" pitchFamily="34" charset="0"/>
                    </a:rPr>
                    <a:t>b</a:t>
                  </a:r>
                  <a:r>
                    <a:rPr kumimoji="1" lang="ja-JP" altLang="en-US" sz="1600" dirty="0" smtClean="0">
                      <a:solidFill>
                        <a:srgbClr val="0070C0"/>
                      </a:solidFill>
                      <a:latin typeface="Segoe UI" pitchFamily="34" charset="0"/>
                      <a:cs typeface="Segoe UI" pitchFamily="34" charset="0"/>
                    </a:rPr>
                    <a:t>です。</a:t>
                  </a:r>
                  <a:endParaRPr kumimoji="1" lang="en-US" altLang="ja-JP" sz="1600" dirty="0" smtClean="0">
                    <a:solidFill>
                      <a:srgbClr val="0070C0"/>
                    </a:solidFill>
                    <a:latin typeface="Segoe UI" pitchFamily="34" charset="0"/>
                    <a:cs typeface="Segoe UI" pitchFamily="34" charset="0"/>
                  </a:endParaRPr>
                </a:p>
                <a:p>
                  <a:r>
                    <a:rPr kumimoji="1" lang="ja-JP" altLang="en-US" sz="1600" dirty="0" smtClean="0">
                      <a:solidFill>
                        <a:schemeClr val="bg1"/>
                      </a:solidFill>
                      <a:latin typeface="Segoe UI" pitchFamily="34" charset="0"/>
                      <a:cs typeface="Segoe UI" pitchFamily="34" charset="0"/>
                    </a:rPr>
                    <a:t>　　</a:t>
                  </a:r>
                  <a:r>
                    <a:rPr kumimoji="1" lang="en-US" altLang="ja-JP" sz="1600" dirty="0" err="1" smtClean="0">
                      <a:solidFill>
                        <a:srgbClr val="7030A0"/>
                      </a:solidFill>
                      <a:latin typeface="Segoe UI" pitchFamily="34" charset="0"/>
                      <a:cs typeface="Segoe UI" pitchFamily="34" charset="0"/>
                    </a:rPr>
                    <a:t>printf</a:t>
                  </a:r>
                  <a:r>
                    <a:rPr kumimoji="1" lang="en-US" altLang="ja-JP" sz="1600" dirty="0" smtClean="0">
                      <a:solidFill>
                        <a:schemeClr val="bg1"/>
                      </a:solidFill>
                      <a:latin typeface="Segoe UI" pitchFamily="34" charset="0"/>
                      <a:cs typeface="Segoe UI" pitchFamily="34" charset="0"/>
                    </a:rPr>
                    <a:t>(“</a:t>
                  </a:r>
                  <a:r>
                    <a:rPr kumimoji="1" lang="en-US" altLang="ja-JP" sz="1600" dirty="0" smtClean="0">
                      <a:solidFill>
                        <a:schemeClr val="accent5">
                          <a:lumMod val="75000"/>
                        </a:schemeClr>
                      </a:solidFill>
                      <a:latin typeface="Segoe UI" pitchFamily="34" charset="0"/>
                      <a:cs typeface="Segoe UI" pitchFamily="34" charset="0"/>
                    </a:rPr>
                    <a:t>%d </a:t>
                  </a:r>
                  <a:r>
                    <a:rPr kumimoji="1" lang="en-US" altLang="ja-JP" sz="1600" dirty="0" smtClean="0">
                      <a:solidFill>
                        <a:schemeClr val="bg1"/>
                      </a:solidFill>
                      <a:latin typeface="Segoe UI" pitchFamily="34" charset="0"/>
                      <a:cs typeface="Segoe UI" pitchFamily="34" charset="0"/>
                    </a:rPr>
                    <a:t>squared is </a:t>
                  </a:r>
                  <a:r>
                    <a:rPr kumimoji="1" lang="en-US" altLang="ja-JP" sz="1600" dirty="0" smtClean="0">
                      <a:solidFill>
                        <a:schemeClr val="accent5">
                          <a:lumMod val="75000"/>
                        </a:schemeClr>
                      </a:solidFill>
                      <a:latin typeface="Segoe UI" pitchFamily="34" charset="0"/>
                      <a:cs typeface="Segoe UI" pitchFamily="34" charset="0"/>
                    </a:rPr>
                    <a:t>%d</a:t>
                  </a:r>
                  <a:r>
                    <a:rPr kumimoji="1" lang="en-US" altLang="ja-JP" sz="1600" dirty="0" smtClean="0">
                      <a:solidFill>
                        <a:schemeClr val="bg1"/>
                      </a:solidFill>
                      <a:latin typeface="Segoe UI" pitchFamily="34" charset="0"/>
                      <a:cs typeface="Segoe UI" pitchFamily="34" charset="0"/>
                    </a:rPr>
                    <a:t>.\n”, </a:t>
                  </a:r>
                  <a:r>
                    <a:rPr kumimoji="1" lang="en-US" altLang="ja-JP" sz="1600" dirty="0" smtClean="0">
                      <a:solidFill>
                        <a:srgbClr val="FF0000"/>
                      </a:solidFill>
                      <a:latin typeface="Segoe UI" pitchFamily="34" charset="0"/>
                      <a:cs typeface="Segoe UI" pitchFamily="34" charset="0"/>
                    </a:rPr>
                    <a:t>a</a:t>
                  </a:r>
                  <a:r>
                    <a:rPr kumimoji="1" lang="en-US" altLang="ja-JP" sz="1600" dirty="0" smtClean="0">
                      <a:solidFill>
                        <a:schemeClr val="bg1"/>
                      </a:solidFill>
                      <a:latin typeface="Segoe UI" pitchFamily="34" charset="0"/>
                      <a:cs typeface="Segoe UI" pitchFamily="34" charset="0"/>
                    </a:rPr>
                    <a:t>, </a:t>
                  </a:r>
                  <a:r>
                    <a:rPr kumimoji="1" lang="en-US" altLang="ja-JP" sz="1600" dirty="0" smtClean="0">
                      <a:solidFill>
                        <a:srgbClr val="FF0000"/>
                      </a:solidFill>
                      <a:latin typeface="Segoe UI" pitchFamily="34" charset="0"/>
                      <a:cs typeface="Segoe UI" pitchFamily="34" charset="0"/>
                    </a:rPr>
                    <a:t>b</a:t>
                  </a:r>
                  <a:r>
                    <a:rPr kumimoji="1" lang="en-US" altLang="ja-JP" sz="1600" dirty="0" smtClean="0">
                      <a:solidFill>
                        <a:schemeClr val="bg1"/>
                      </a:solidFill>
                      <a:latin typeface="Segoe UI" pitchFamily="34" charset="0"/>
                      <a:cs typeface="Segoe UI" pitchFamily="34" charset="0"/>
                    </a:rPr>
                    <a:t>) ;</a:t>
                  </a:r>
                </a:p>
                <a:p>
                  <a:endParaRPr kumimoji="1" lang="en-US" altLang="ja-JP" sz="1600" dirty="0" smtClean="0">
                    <a:solidFill>
                      <a:schemeClr val="bg1"/>
                    </a:solidFill>
                    <a:latin typeface="Segoe UI" pitchFamily="34" charset="0"/>
                    <a:cs typeface="Segoe UI" pitchFamily="34" charset="0"/>
                  </a:endParaRPr>
                </a:p>
                <a:p>
                  <a:r>
                    <a:rPr kumimoji="1" lang="ja-JP" altLang="en-US" sz="1600" dirty="0" smtClean="0">
                      <a:solidFill>
                        <a:schemeClr val="bg1"/>
                      </a:solidFill>
                      <a:latin typeface="Segoe UI" pitchFamily="34" charset="0"/>
                      <a:cs typeface="Segoe UI" pitchFamily="34" charset="0"/>
                    </a:rPr>
                    <a:t>　　</a:t>
                  </a:r>
                  <a:r>
                    <a:rPr kumimoji="1" lang="en-US" altLang="ja-JP" sz="1600" dirty="0" smtClean="0">
                      <a:solidFill>
                        <a:srgbClr val="7030A0"/>
                      </a:solidFill>
                      <a:latin typeface="Segoe UI" pitchFamily="34" charset="0"/>
                      <a:cs typeface="Segoe UI" pitchFamily="34" charset="0"/>
                    </a:rPr>
                    <a:t>return</a:t>
                  </a:r>
                  <a:r>
                    <a:rPr kumimoji="1" lang="en-US" altLang="ja-JP" sz="1600" dirty="0" smtClean="0">
                      <a:solidFill>
                        <a:schemeClr val="bg1"/>
                      </a:solidFill>
                      <a:latin typeface="Segoe UI" pitchFamily="34" charset="0"/>
                      <a:cs typeface="Segoe UI" pitchFamily="34" charset="0"/>
                    </a:rPr>
                    <a:t> 0 ;</a:t>
                  </a:r>
                </a:p>
                <a:p>
                  <a:r>
                    <a:rPr kumimoji="1" lang="en-US" altLang="ja-JP" sz="1600" dirty="0" smtClean="0">
                      <a:solidFill>
                        <a:schemeClr val="bg1"/>
                      </a:solidFill>
                      <a:latin typeface="Segoe UI" pitchFamily="34" charset="0"/>
                      <a:cs typeface="Segoe UI" pitchFamily="34" charset="0"/>
                    </a:rPr>
                    <a:t>}</a:t>
                  </a:r>
                </a:p>
              </p:txBody>
            </p:sp>
            <p:cxnSp>
              <p:nvCxnSpPr>
                <p:cNvPr id="22" name="直線コネクタ 21"/>
                <p:cNvCxnSpPr>
                  <a:endCxn id="7" idx="2"/>
                </p:cNvCxnSpPr>
                <p:nvPr/>
              </p:nvCxnSpPr>
              <p:spPr>
                <a:xfrm>
                  <a:off x="4355976" y="1484784"/>
                  <a:ext cx="0" cy="3144011"/>
                </a:xfrm>
                <a:prstGeom prst="line">
                  <a:avLst/>
                </a:prstGeom>
                <a:ln w="38100" cap="flat" cmpd="sng">
                  <a:solidFill>
                    <a:schemeClr val="tx2">
                      <a:lumMod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27" name="テキスト ボックス 26"/>
              <p:cNvSpPr txBox="1"/>
              <p:nvPr/>
            </p:nvSpPr>
            <p:spPr>
              <a:xfrm>
                <a:off x="467544" y="1121947"/>
                <a:ext cx="3528392" cy="332294"/>
              </a:xfrm>
              <a:prstGeom prst="rect">
                <a:avLst/>
              </a:prstGeom>
              <a:noFill/>
            </p:spPr>
            <p:txBody>
              <a:bodyPr wrap="square" rtlCol="0">
                <a:spAutoFit/>
              </a:bodyPr>
              <a:lstStyle/>
              <a:p>
                <a:r>
                  <a:rPr kumimoji="1" lang="ja-JP" altLang="en-US" sz="2000" dirty="0" smtClean="0"/>
                  <a:t>変更前の</a:t>
                </a:r>
                <a:r>
                  <a:rPr kumimoji="1" lang="en-US" altLang="ja-JP" sz="2000" dirty="0" err="1" smtClean="0"/>
                  <a:t>test.c</a:t>
                </a:r>
                <a:r>
                  <a:rPr kumimoji="1" lang="en-US" altLang="ja-JP" sz="2000" dirty="0" smtClean="0"/>
                  <a:t> (ver. 1.0)</a:t>
                </a:r>
                <a:endParaRPr kumimoji="1" lang="ja-JP" altLang="en-US" sz="2000" dirty="0"/>
              </a:p>
            </p:txBody>
          </p:sp>
        </p:grpSp>
        <p:sp>
          <p:nvSpPr>
            <p:cNvPr id="10" name="テキスト ボックス 9"/>
            <p:cNvSpPr txBox="1"/>
            <p:nvPr/>
          </p:nvSpPr>
          <p:spPr>
            <a:xfrm>
              <a:off x="4355976" y="1383159"/>
              <a:ext cx="3744416" cy="400110"/>
            </a:xfrm>
            <a:prstGeom prst="rect">
              <a:avLst/>
            </a:prstGeom>
            <a:noFill/>
          </p:spPr>
          <p:txBody>
            <a:bodyPr wrap="square" rtlCol="0">
              <a:spAutoFit/>
            </a:bodyPr>
            <a:lstStyle/>
            <a:p>
              <a:r>
                <a:rPr kumimoji="1" lang="ja-JP" altLang="en-US" sz="2000" dirty="0" smtClean="0"/>
                <a:t>変更後の</a:t>
              </a:r>
              <a:r>
                <a:rPr kumimoji="1" lang="en-US" altLang="ja-JP" sz="2000" dirty="0" err="1" smtClean="0"/>
                <a:t>test.c</a:t>
              </a:r>
              <a:r>
                <a:rPr kumimoji="1" lang="en-US" altLang="ja-JP" sz="2000" dirty="0" smtClean="0"/>
                <a:t> (ver. 2.0)</a:t>
              </a:r>
              <a:endParaRPr kumimoji="1" lang="ja-JP" altLang="en-US" sz="2000" dirty="0"/>
            </a:p>
          </p:txBody>
        </p:sp>
      </p:grpSp>
      <p:grpSp>
        <p:nvGrpSpPr>
          <p:cNvPr id="35" name="グループ化 34"/>
          <p:cNvGrpSpPr/>
          <p:nvPr/>
        </p:nvGrpSpPr>
        <p:grpSpPr>
          <a:xfrm>
            <a:off x="899592" y="3501008"/>
            <a:ext cx="5544616" cy="1152128"/>
            <a:chOff x="899592" y="2996952"/>
            <a:chExt cx="5544616" cy="1152128"/>
          </a:xfrm>
        </p:grpSpPr>
        <p:grpSp>
          <p:nvGrpSpPr>
            <p:cNvPr id="20" name="グループ化 19"/>
            <p:cNvGrpSpPr/>
            <p:nvPr/>
          </p:nvGrpSpPr>
          <p:grpSpPr>
            <a:xfrm>
              <a:off x="899592" y="2996952"/>
              <a:ext cx="5544616" cy="1152128"/>
              <a:chOff x="899592" y="2996952"/>
              <a:chExt cx="5544616" cy="1152128"/>
            </a:xfrm>
          </p:grpSpPr>
          <p:sp>
            <p:nvSpPr>
              <p:cNvPr id="14" name="正方形/長方形 13"/>
              <p:cNvSpPr/>
              <p:nvPr/>
            </p:nvSpPr>
            <p:spPr>
              <a:xfrm>
                <a:off x="4788024" y="2996952"/>
                <a:ext cx="1656184" cy="1152128"/>
              </a:xfrm>
              <a:prstGeom prst="rect">
                <a:avLst/>
              </a:prstGeom>
              <a:noFill/>
              <a:ln w="50800">
                <a:solidFill>
                  <a:srgbClr val="FF5757">
                    <a:alpha val="7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899592" y="2996952"/>
                <a:ext cx="1656184" cy="1152128"/>
              </a:xfrm>
              <a:prstGeom prst="rect">
                <a:avLst/>
              </a:prstGeom>
              <a:noFill/>
              <a:ln w="50800">
                <a:solidFill>
                  <a:srgbClr val="FF5757">
                    <a:alpha val="7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p:cNvCxnSpPr/>
              <p:nvPr/>
            </p:nvCxnSpPr>
            <p:spPr>
              <a:xfrm>
                <a:off x="2771800" y="3573016"/>
                <a:ext cx="1800200" cy="0"/>
              </a:xfrm>
              <a:prstGeom prst="straightConnector1">
                <a:avLst/>
              </a:prstGeom>
              <a:ln w="50800">
                <a:solidFill>
                  <a:srgbClr val="FF5757">
                    <a:alpha val="70000"/>
                  </a:srgbClr>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34" name="テキスト ボックス 33"/>
            <p:cNvSpPr txBox="1"/>
            <p:nvPr/>
          </p:nvSpPr>
          <p:spPr>
            <a:xfrm>
              <a:off x="3131840" y="3212976"/>
              <a:ext cx="1005403" cy="369332"/>
            </a:xfrm>
            <a:prstGeom prst="rect">
              <a:avLst/>
            </a:prstGeom>
            <a:noFill/>
          </p:spPr>
          <p:txBody>
            <a:bodyPr wrap="none" rtlCol="0">
              <a:spAutoFit/>
            </a:bodyPr>
            <a:lstStyle/>
            <a:p>
              <a:r>
                <a:rPr kumimoji="1" lang="en-US" altLang="ja-JP" dirty="0" smtClean="0">
                  <a:solidFill>
                    <a:srgbClr val="FF5757"/>
                  </a:solidFill>
                </a:rPr>
                <a:t>inserted</a:t>
              </a:r>
              <a:endParaRPr kumimoji="1" lang="ja-JP" altLang="en-US" dirty="0">
                <a:solidFill>
                  <a:srgbClr val="FF5757"/>
                </a:solidFill>
              </a:endParaRPr>
            </a:p>
          </p:txBody>
        </p:sp>
      </p:grpSp>
      <p:grpSp>
        <p:nvGrpSpPr>
          <p:cNvPr id="37" name="グループ化 36"/>
          <p:cNvGrpSpPr/>
          <p:nvPr/>
        </p:nvGrpSpPr>
        <p:grpSpPr>
          <a:xfrm>
            <a:off x="899592" y="4365104"/>
            <a:ext cx="7200800" cy="1008112"/>
            <a:chOff x="899592" y="3861048"/>
            <a:chExt cx="7200800" cy="1008112"/>
          </a:xfrm>
        </p:grpSpPr>
        <p:grpSp>
          <p:nvGrpSpPr>
            <p:cNvPr id="32" name="グループ化 31"/>
            <p:cNvGrpSpPr/>
            <p:nvPr/>
          </p:nvGrpSpPr>
          <p:grpSpPr>
            <a:xfrm>
              <a:off x="899592" y="4221088"/>
              <a:ext cx="7200800" cy="648072"/>
              <a:chOff x="899592" y="4221088"/>
              <a:chExt cx="7200800" cy="1152128"/>
            </a:xfrm>
          </p:grpSpPr>
          <p:sp>
            <p:nvSpPr>
              <p:cNvPr id="23" name="正方形/長方形 22"/>
              <p:cNvSpPr/>
              <p:nvPr/>
            </p:nvSpPr>
            <p:spPr>
              <a:xfrm>
                <a:off x="4788024" y="4221088"/>
                <a:ext cx="3312368" cy="1152128"/>
              </a:xfrm>
              <a:prstGeom prst="rect">
                <a:avLst/>
              </a:prstGeom>
              <a:noFill/>
              <a:ln w="50800">
                <a:solidFill>
                  <a:schemeClr val="accent4">
                    <a:lumMod val="75000"/>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899592" y="4221088"/>
                <a:ext cx="3312368" cy="1152128"/>
              </a:xfrm>
              <a:prstGeom prst="rect">
                <a:avLst/>
              </a:prstGeom>
              <a:noFill/>
              <a:ln w="50800">
                <a:solidFill>
                  <a:schemeClr val="accent4">
                    <a:lumMod val="75000"/>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矢印コネクタ 24"/>
              <p:cNvCxnSpPr/>
              <p:nvPr/>
            </p:nvCxnSpPr>
            <p:spPr>
              <a:xfrm>
                <a:off x="4283968" y="4797152"/>
                <a:ext cx="432048" cy="0"/>
              </a:xfrm>
              <a:prstGeom prst="straightConnector1">
                <a:avLst/>
              </a:prstGeom>
              <a:ln w="50800">
                <a:solidFill>
                  <a:schemeClr val="accent4">
                    <a:lumMod val="75000"/>
                    <a:alpha val="53000"/>
                  </a:schemeClr>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36" name="テキスト ボックス 35"/>
            <p:cNvSpPr txBox="1"/>
            <p:nvPr/>
          </p:nvSpPr>
          <p:spPr>
            <a:xfrm>
              <a:off x="3419872" y="3861048"/>
              <a:ext cx="1069524" cy="369332"/>
            </a:xfrm>
            <a:prstGeom prst="rect">
              <a:avLst/>
            </a:prstGeom>
            <a:noFill/>
          </p:spPr>
          <p:txBody>
            <a:bodyPr wrap="none" rtlCol="0">
              <a:spAutoFit/>
            </a:bodyPr>
            <a:lstStyle/>
            <a:p>
              <a:r>
                <a:rPr kumimoji="1" lang="en-US" altLang="ja-JP" dirty="0" smtClean="0">
                  <a:solidFill>
                    <a:schemeClr val="accent4">
                      <a:lumMod val="75000"/>
                    </a:schemeClr>
                  </a:solidFill>
                </a:rPr>
                <a:t>changed</a:t>
              </a:r>
              <a:endParaRPr kumimoji="1" lang="ja-JP" altLang="en-US" dirty="0">
                <a:solidFill>
                  <a:schemeClr val="accent4">
                    <a:lumMod val="75000"/>
                  </a:schemeClr>
                </a:solidFill>
              </a:endParaRPr>
            </a:p>
          </p:txBody>
        </p:sp>
      </p:grpSp>
      <p:sp>
        <p:nvSpPr>
          <p:cNvPr id="38" name="テキスト ボックス 37"/>
          <p:cNvSpPr txBox="1"/>
          <p:nvPr/>
        </p:nvSpPr>
        <p:spPr>
          <a:xfrm>
            <a:off x="467544" y="1240304"/>
            <a:ext cx="7848872" cy="892552"/>
          </a:xfrm>
          <a:prstGeom prst="rect">
            <a:avLst/>
          </a:prstGeom>
          <a:noFill/>
        </p:spPr>
        <p:txBody>
          <a:bodyPr wrap="square" rtlCol="0">
            <a:spAutoFit/>
          </a:bodyPr>
          <a:lstStyle/>
          <a:p>
            <a:pPr algn="ctr"/>
            <a:r>
              <a:rPr lang="ja-JP" altLang="en-US" sz="2800" dirty="0" smtClean="0"/>
              <a:t>演習問題</a:t>
            </a:r>
            <a:endParaRPr lang="en-US" altLang="ja-JP" sz="2800" dirty="0" smtClean="0"/>
          </a:p>
          <a:p>
            <a:r>
              <a:rPr lang="ja-JP" altLang="en-US" sz="2400" dirty="0" smtClean="0"/>
              <a:t>以下のファイルの変更前後の変更点</a:t>
            </a:r>
            <a:r>
              <a:rPr lang="en-US" altLang="ja-JP" sz="2400" dirty="0" smtClean="0"/>
              <a:t>(</a:t>
            </a:r>
            <a:r>
              <a:rPr lang="ja-JP" altLang="en-US" sz="2400" dirty="0" smtClean="0"/>
              <a:t>差分</a:t>
            </a:r>
            <a:r>
              <a:rPr lang="en-US" altLang="ja-JP" sz="2400" dirty="0" smtClean="0"/>
              <a:t>)</a:t>
            </a:r>
            <a:r>
              <a:rPr lang="ja-JP" altLang="en-US" sz="2400" dirty="0" smtClean="0"/>
              <a:t>を答えよ。</a:t>
            </a:r>
            <a:endParaRPr lang="en-US" altLang="ja-JP"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left)">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ファイルの差分</a:t>
            </a:r>
            <a:endParaRPr kumimoji="1" lang="ja-JP" altLang="en-US" sz="2800" dirty="0"/>
          </a:p>
        </p:txBody>
      </p:sp>
      <p:sp>
        <p:nvSpPr>
          <p:cNvPr id="3" name="コンテンツ プレースホルダ 2"/>
          <p:cNvSpPr>
            <a:spLocks noGrp="1"/>
          </p:cNvSpPr>
          <p:nvPr>
            <p:ph idx="1"/>
          </p:nvPr>
        </p:nvSpPr>
        <p:spPr>
          <a:xfrm>
            <a:off x="457200" y="1600201"/>
            <a:ext cx="7467600" cy="1540767"/>
          </a:xfrm>
        </p:spPr>
        <p:txBody>
          <a:bodyPr>
            <a:normAutofit fontScale="85000" lnSpcReduction="10000"/>
          </a:bodyPr>
          <a:lstStyle/>
          <a:p>
            <a:pPr>
              <a:buNone/>
            </a:pPr>
            <a:r>
              <a:rPr lang="ja-JP" altLang="en-US" dirty="0" smtClean="0"/>
              <a:t>　</a:t>
            </a:r>
            <a:r>
              <a:rPr lang="en-US" altLang="ja-JP" dirty="0" smtClean="0"/>
              <a:t>repository</a:t>
            </a:r>
            <a:r>
              <a:rPr lang="ja-JP" altLang="en-US" dirty="0" err="1" smtClean="0"/>
              <a:t>には</a:t>
            </a:r>
            <a:r>
              <a:rPr lang="ja-JP" altLang="en-US" dirty="0" smtClean="0"/>
              <a:t>ファイルごとの変更差分・履歴</a:t>
            </a:r>
            <a:r>
              <a:rPr lang="ja-JP" altLang="en-US" dirty="0" smtClean="0">
                <a:solidFill>
                  <a:srgbClr val="FFC000"/>
                </a:solidFill>
              </a:rPr>
              <a:t>（日時・ユーザー・対象ファイル・変更箇所・変更内容・変更理由）</a:t>
            </a:r>
            <a:r>
              <a:rPr lang="ja-JP" altLang="en-US" dirty="0" smtClean="0"/>
              <a:t>が蓄積される。</a:t>
            </a:r>
            <a:endParaRPr lang="en-US" altLang="ja-JP" dirty="0" smtClean="0"/>
          </a:p>
          <a:p>
            <a:pPr>
              <a:buNone/>
            </a:pPr>
            <a:endParaRPr lang="en-US" altLang="ja-JP" dirty="0" smtClean="0"/>
          </a:p>
        </p:txBody>
      </p:sp>
      <p:sp>
        <p:nvSpPr>
          <p:cNvPr id="17" name="スライド番号プレースホルダ 16"/>
          <p:cNvSpPr>
            <a:spLocks noGrp="1"/>
          </p:cNvSpPr>
          <p:nvPr>
            <p:ph type="sldNum" sz="quarter" idx="12"/>
          </p:nvPr>
        </p:nvSpPr>
        <p:spPr/>
        <p:txBody>
          <a:bodyPr/>
          <a:lstStyle/>
          <a:p>
            <a:fld id="{2AA957AF-53C0-420B-9C2D-77DB1416566C}" type="slidenum">
              <a:rPr kumimoji="0" lang="en-US" smtClean="0"/>
              <a:pPr/>
              <a:t>13</a:t>
            </a:fld>
            <a:endParaRPr kumimoji="0" lang="en-US"/>
          </a:p>
        </p:txBody>
      </p:sp>
      <p:pic>
        <p:nvPicPr>
          <p:cNvPr id="16" name="図 15" descr="repository.png"/>
          <p:cNvPicPr>
            <a:picLocks noChangeAspect="1"/>
          </p:cNvPicPr>
          <p:nvPr/>
        </p:nvPicPr>
        <p:blipFill>
          <a:blip r:embed="rId2" cstate="print"/>
          <a:stretch>
            <a:fillRect/>
          </a:stretch>
        </p:blipFill>
        <p:spPr>
          <a:xfrm>
            <a:off x="827584" y="2996952"/>
            <a:ext cx="7215721" cy="3432621"/>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commit</a:t>
            </a:r>
            <a:r>
              <a:rPr lang="ja-JP" altLang="en-US" dirty="0" smtClean="0"/>
              <a:t>を蓄積する意味</a:t>
            </a:r>
            <a:endParaRPr kumimoji="1" lang="ja-JP" altLang="en-US" dirty="0"/>
          </a:p>
        </p:txBody>
      </p:sp>
      <p:sp>
        <p:nvSpPr>
          <p:cNvPr id="3" name="コンテンツ プレースホルダ 2"/>
          <p:cNvSpPr>
            <a:spLocks noGrp="1"/>
          </p:cNvSpPr>
          <p:nvPr>
            <p:ph idx="1"/>
          </p:nvPr>
        </p:nvSpPr>
        <p:spPr>
          <a:ln>
            <a:noFill/>
          </a:ln>
        </p:spPr>
        <p:txBody>
          <a:bodyPr/>
          <a:lstStyle/>
          <a:p>
            <a:pPr>
              <a:buFont typeface="Arial" charset="0"/>
              <a:buChar char="•"/>
            </a:pPr>
            <a:endParaRPr lang="en-US" altLang="ja-JP" dirty="0" smtClean="0"/>
          </a:p>
          <a:p>
            <a:pPr>
              <a:buFont typeface="Arial" charset="0"/>
              <a:buChar char="•"/>
            </a:pPr>
            <a:r>
              <a:rPr lang="en-US" altLang="ja-JP" dirty="0" smtClean="0"/>
              <a:t>commit</a:t>
            </a:r>
            <a:r>
              <a:rPr lang="ja-JP" altLang="en-US" dirty="0" smtClean="0"/>
              <a:t>には</a:t>
            </a:r>
            <a:r>
              <a:rPr lang="ja-JP" altLang="en-US" dirty="0" smtClean="0">
                <a:solidFill>
                  <a:srgbClr val="FFC000"/>
                </a:solidFill>
              </a:rPr>
              <a:t>「変更日時・変更ユーザー・対象ファイル・変更箇所・変更内容・変更理由」</a:t>
            </a:r>
            <a:r>
              <a:rPr lang="ja-JP" altLang="en-US" dirty="0" smtClean="0"/>
              <a:t>の情報が詰まっているので、プログラムの開発・改良の変遷を辿れる。</a:t>
            </a:r>
            <a:endParaRPr lang="en-US" altLang="ja-JP" dirty="0" smtClean="0"/>
          </a:p>
          <a:p>
            <a:pPr>
              <a:buFont typeface="Arial" charset="0"/>
              <a:buChar char="•"/>
            </a:pPr>
            <a:endParaRPr lang="en-US" altLang="ja-JP" dirty="0" smtClean="0"/>
          </a:p>
          <a:p>
            <a:pPr>
              <a:buFont typeface="Arial" charset="0"/>
              <a:buChar char="•"/>
            </a:pPr>
            <a:r>
              <a:rPr lang="en-US" altLang="ja-JP" dirty="0" smtClean="0"/>
              <a:t>commit</a:t>
            </a:r>
            <a:r>
              <a:rPr lang="ja-JP" altLang="en-US" dirty="0" smtClean="0"/>
              <a:t>をもとに、後から古いバージョンの復元ができる</a:t>
            </a:r>
            <a:endParaRPr lang="en-US" altLang="ja-JP" sz="2000" dirty="0" smtClean="0"/>
          </a:p>
          <a:p>
            <a:pPr>
              <a:buFont typeface="Arial" charset="0"/>
              <a:buChar char="•"/>
            </a:pPr>
            <a:endParaRPr lang="en-US" altLang="ja-JP" dirty="0" smtClean="0"/>
          </a:p>
        </p:txBody>
      </p:sp>
      <p:sp>
        <p:nvSpPr>
          <p:cNvPr id="4" name="スライド番号プレースホルダ 3"/>
          <p:cNvSpPr>
            <a:spLocks noGrp="1"/>
          </p:cNvSpPr>
          <p:nvPr>
            <p:ph type="sldNum" sz="quarter" idx="12"/>
          </p:nvPr>
        </p:nvSpPr>
        <p:spPr/>
        <p:txBody>
          <a:bodyPr/>
          <a:lstStyle/>
          <a:p>
            <a:fld id="{2AA957AF-53C0-420B-9C2D-77DB1416566C}" type="slidenum">
              <a:rPr kumimoji="0" lang="en-US" smtClean="0"/>
              <a:pPr/>
              <a:t>14</a:t>
            </a:fld>
            <a:endParaRPr kumimoji="0"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commit</a:t>
            </a:r>
            <a:r>
              <a:rPr lang="ja-JP" altLang="en-US" dirty="0" smtClean="0"/>
              <a:t>の蓄積と復元の流れ</a:t>
            </a:r>
            <a:endParaRPr kumimoji="1" lang="ja-JP" altLang="en-US" dirty="0"/>
          </a:p>
        </p:txBody>
      </p:sp>
      <p:sp>
        <p:nvSpPr>
          <p:cNvPr id="27" name="スライド番号プレースホルダ 26"/>
          <p:cNvSpPr>
            <a:spLocks noGrp="1"/>
          </p:cNvSpPr>
          <p:nvPr>
            <p:ph type="sldNum" sz="quarter" idx="12"/>
          </p:nvPr>
        </p:nvSpPr>
        <p:spPr/>
        <p:txBody>
          <a:bodyPr/>
          <a:lstStyle/>
          <a:p>
            <a:fld id="{2AA957AF-53C0-420B-9C2D-77DB1416566C}" type="slidenum">
              <a:rPr kumimoji="0" lang="en-US" smtClean="0"/>
              <a:pPr/>
              <a:t>15</a:t>
            </a:fld>
            <a:endParaRPr kumimoji="0" lang="en-US"/>
          </a:p>
        </p:txBody>
      </p:sp>
      <p:sp>
        <p:nvSpPr>
          <p:cNvPr id="5" name="角丸四角形 4"/>
          <p:cNvSpPr/>
          <p:nvPr/>
        </p:nvSpPr>
        <p:spPr>
          <a:xfrm>
            <a:off x="467544" y="1484784"/>
            <a:ext cx="7416824" cy="2016224"/>
          </a:xfrm>
          <a:prstGeom prst="roundRect">
            <a:avLst>
              <a:gd name="adj" fmla="val 7438"/>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solidFill>
                <a:schemeClr val="bg1"/>
              </a:solidFill>
            </a:endParaRPr>
          </a:p>
        </p:txBody>
      </p:sp>
      <p:pic>
        <p:nvPicPr>
          <p:cNvPr id="6" name="図 5" descr="text_icon.png"/>
          <p:cNvPicPr>
            <a:picLocks noChangeAspect="1"/>
          </p:cNvPicPr>
          <p:nvPr/>
        </p:nvPicPr>
        <p:blipFill>
          <a:blip r:embed="rId2" cstate="print">
            <a:duotone>
              <a:prstClr val="black"/>
              <a:schemeClr val="accent1">
                <a:tint val="45000"/>
                <a:satMod val="400000"/>
              </a:schemeClr>
            </a:duotone>
          </a:blip>
          <a:stretch>
            <a:fillRect/>
          </a:stretch>
        </p:blipFill>
        <p:spPr>
          <a:xfrm>
            <a:off x="3635896" y="4797152"/>
            <a:ext cx="1110967" cy="1484784"/>
          </a:xfrm>
          <a:prstGeom prst="rect">
            <a:avLst/>
          </a:prstGeom>
          <a:noFill/>
        </p:spPr>
      </p:pic>
      <p:sp>
        <p:nvSpPr>
          <p:cNvPr id="8" name="テキスト ボックス 7"/>
          <p:cNvSpPr txBox="1"/>
          <p:nvPr/>
        </p:nvSpPr>
        <p:spPr>
          <a:xfrm>
            <a:off x="3347864" y="6281936"/>
            <a:ext cx="1710789" cy="369332"/>
          </a:xfrm>
          <a:prstGeom prst="rect">
            <a:avLst/>
          </a:prstGeom>
          <a:noFill/>
        </p:spPr>
        <p:txBody>
          <a:bodyPr wrap="none" rtlCol="0">
            <a:spAutoFit/>
          </a:bodyPr>
          <a:lstStyle/>
          <a:p>
            <a:r>
              <a:rPr kumimoji="1" lang="en-US" altLang="ja-JP" dirty="0" err="1" smtClean="0"/>
              <a:t>test.c</a:t>
            </a:r>
            <a:r>
              <a:rPr kumimoji="1" lang="en-US" altLang="ja-JP" dirty="0" smtClean="0"/>
              <a:t> (ver. 1.0)</a:t>
            </a:r>
            <a:endParaRPr kumimoji="1" lang="ja-JP" altLang="en-US" dirty="0"/>
          </a:p>
        </p:txBody>
      </p:sp>
      <p:sp>
        <p:nvSpPr>
          <p:cNvPr id="10" name="角丸四角形 9"/>
          <p:cNvSpPr/>
          <p:nvPr/>
        </p:nvSpPr>
        <p:spPr>
          <a:xfrm>
            <a:off x="827584" y="1981969"/>
            <a:ext cx="1512168" cy="9144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dirty="0" smtClean="0">
                <a:solidFill>
                  <a:schemeClr val="bg1"/>
                </a:solidFill>
              </a:rPr>
              <a:t>commit</a:t>
            </a:r>
          </a:p>
          <a:p>
            <a:pPr algn="ctr"/>
            <a:r>
              <a:rPr kumimoji="1" lang="en-US" altLang="ja-JP" dirty="0" smtClean="0">
                <a:solidFill>
                  <a:schemeClr val="bg1"/>
                </a:solidFill>
              </a:rPr>
              <a:t>ver. 1.0</a:t>
            </a:r>
            <a:endParaRPr kumimoji="1" lang="ja-JP" altLang="en-US" dirty="0">
              <a:solidFill>
                <a:schemeClr val="bg1"/>
              </a:solidFill>
            </a:endParaRPr>
          </a:p>
        </p:txBody>
      </p:sp>
      <p:sp>
        <p:nvSpPr>
          <p:cNvPr id="11" name="上矢印 10"/>
          <p:cNvSpPr/>
          <p:nvPr/>
        </p:nvSpPr>
        <p:spPr>
          <a:xfrm rot="19122223">
            <a:off x="2581525" y="2806645"/>
            <a:ext cx="479021" cy="2222539"/>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bg1"/>
              </a:solidFill>
            </a:endParaRPr>
          </a:p>
        </p:txBody>
      </p:sp>
      <p:sp>
        <p:nvSpPr>
          <p:cNvPr id="14" name="角丸四角形 13"/>
          <p:cNvSpPr/>
          <p:nvPr/>
        </p:nvSpPr>
        <p:spPr>
          <a:xfrm>
            <a:off x="2555776" y="1992265"/>
            <a:ext cx="1512168" cy="9144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solidFill>
                  <a:schemeClr val="bg1"/>
                </a:solidFill>
              </a:rPr>
              <a:t>commit</a:t>
            </a:r>
          </a:p>
          <a:p>
            <a:pPr algn="ctr"/>
            <a:r>
              <a:rPr kumimoji="1" lang="en-US" altLang="ja-JP" dirty="0" smtClean="0">
                <a:solidFill>
                  <a:schemeClr val="bg1"/>
                </a:solidFill>
              </a:rPr>
              <a:t>ver. 2.0</a:t>
            </a:r>
            <a:endParaRPr kumimoji="1" lang="ja-JP" altLang="en-US" dirty="0">
              <a:solidFill>
                <a:schemeClr val="bg1"/>
              </a:solidFill>
            </a:endParaRPr>
          </a:p>
        </p:txBody>
      </p:sp>
      <p:sp>
        <p:nvSpPr>
          <p:cNvPr id="15" name="上矢印 14"/>
          <p:cNvSpPr/>
          <p:nvPr/>
        </p:nvSpPr>
        <p:spPr>
          <a:xfrm rot="20691179">
            <a:off x="3315886" y="2945000"/>
            <a:ext cx="479021" cy="1840000"/>
          </a:xfrm>
          <a:prstGeom prst="up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dirty="0">
              <a:solidFill>
                <a:schemeClr val="bg1"/>
              </a:solidFill>
            </a:endParaRPr>
          </a:p>
        </p:txBody>
      </p:sp>
      <p:sp>
        <p:nvSpPr>
          <p:cNvPr id="17" name="角丸四角形 16"/>
          <p:cNvSpPr/>
          <p:nvPr/>
        </p:nvSpPr>
        <p:spPr>
          <a:xfrm>
            <a:off x="4283968" y="1992265"/>
            <a:ext cx="1512168" cy="9144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dirty="0" smtClean="0">
                <a:solidFill>
                  <a:schemeClr val="bg1"/>
                </a:solidFill>
              </a:rPr>
              <a:t>commit</a:t>
            </a:r>
          </a:p>
          <a:p>
            <a:pPr algn="ctr"/>
            <a:r>
              <a:rPr kumimoji="1" lang="en-US" altLang="ja-JP" dirty="0" smtClean="0">
                <a:solidFill>
                  <a:schemeClr val="bg1"/>
                </a:solidFill>
              </a:rPr>
              <a:t>ver. 3.0</a:t>
            </a:r>
            <a:endParaRPr kumimoji="1" lang="ja-JP" altLang="en-US" dirty="0">
              <a:solidFill>
                <a:schemeClr val="bg1"/>
              </a:solidFill>
            </a:endParaRPr>
          </a:p>
        </p:txBody>
      </p:sp>
      <p:sp>
        <p:nvSpPr>
          <p:cNvPr id="18" name="上矢印 17"/>
          <p:cNvSpPr/>
          <p:nvPr/>
        </p:nvSpPr>
        <p:spPr>
          <a:xfrm rot="398571">
            <a:off x="4235069" y="3030775"/>
            <a:ext cx="479021" cy="1672275"/>
          </a:xfrm>
          <a:prstGeom prs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solidFill>
                <a:schemeClr val="bg1"/>
              </a:solidFill>
            </a:endParaRPr>
          </a:p>
        </p:txBody>
      </p:sp>
      <p:sp>
        <p:nvSpPr>
          <p:cNvPr id="19" name="角丸四角形 18"/>
          <p:cNvSpPr/>
          <p:nvPr/>
        </p:nvSpPr>
        <p:spPr>
          <a:xfrm>
            <a:off x="6012160" y="1988840"/>
            <a:ext cx="1512168" cy="9144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en-US" altLang="ja-JP" dirty="0" smtClean="0">
                <a:solidFill>
                  <a:schemeClr val="bg1"/>
                </a:solidFill>
              </a:rPr>
              <a:t>commit</a:t>
            </a:r>
          </a:p>
          <a:p>
            <a:pPr algn="ctr"/>
            <a:r>
              <a:rPr kumimoji="1" lang="en-US" altLang="ja-JP" dirty="0" smtClean="0">
                <a:solidFill>
                  <a:schemeClr val="bg1"/>
                </a:solidFill>
              </a:rPr>
              <a:t>ver. 4.0</a:t>
            </a:r>
            <a:endParaRPr kumimoji="1" lang="ja-JP" altLang="en-US" dirty="0">
              <a:solidFill>
                <a:schemeClr val="bg1"/>
              </a:solidFill>
            </a:endParaRPr>
          </a:p>
        </p:txBody>
      </p:sp>
      <p:sp>
        <p:nvSpPr>
          <p:cNvPr id="20" name="上矢印 19"/>
          <p:cNvSpPr/>
          <p:nvPr/>
        </p:nvSpPr>
        <p:spPr>
          <a:xfrm rot="2168620">
            <a:off x="5137056" y="2866788"/>
            <a:ext cx="479021" cy="2072362"/>
          </a:xfrm>
          <a:prstGeom prst="up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dirty="0">
              <a:solidFill>
                <a:schemeClr val="bg1"/>
              </a:solidFill>
            </a:endParaRPr>
          </a:p>
        </p:txBody>
      </p:sp>
      <p:sp>
        <p:nvSpPr>
          <p:cNvPr id="21" name="テキスト ボックス 20"/>
          <p:cNvSpPr txBox="1"/>
          <p:nvPr/>
        </p:nvSpPr>
        <p:spPr>
          <a:xfrm>
            <a:off x="3347864" y="6280978"/>
            <a:ext cx="1710789" cy="369332"/>
          </a:xfrm>
          <a:prstGeom prst="rect">
            <a:avLst/>
          </a:prstGeom>
          <a:noFill/>
        </p:spPr>
        <p:txBody>
          <a:bodyPr wrap="none" rtlCol="0">
            <a:spAutoFit/>
          </a:bodyPr>
          <a:lstStyle/>
          <a:p>
            <a:r>
              <a:rPr kumimoji="1" lang="en-US" altLang="ja-JP" dirty="0" err="1" smtClean="0"/>
              <a:t>test.c</a:t>
            </a:r>
            <a:r>
              <a:rPr kumimoji="1" lang="en-US" altLang="ja-JP" dirty="0" smtClean="0"/>
              <a:t> (ver. 2.0)</a:t>
            </a:r>
            <a:endParaRPr kumimoji="1" lang="ja-JP" altLang="en-US" dirty="0"/>
          </a:p>
        </p:txBody>
      </p:sp>
      <p:sp>
        <p:nvSpPr>
          <p:cNvPr id="22" name="テキスト ボックス 21"/>
          <p:cNvSpPr txBox="1"/>
          <p:nvPr/>
        </p:nvSpPr>
        <p:spPr>
          <a:xfrm>
            <a:off x="3346217" y="6280978"/>
            <a:ext cx="1710789" cy="369332"/>
          </a:xfrm>
          <a:prstGeom prst="rect">
            <a:avLst/>
          </a:prstGeom>
          <a:noFill/>
        </p:spPr>
        <p:txBody>
          <a:bodyPr wrap="none" rtlCol="0">
            <a:spAutoFit/>
          </a:bodyPr>
          <a:lstStyle/>
          <a:p>
            <a:r>
              <a:rPr kumimoji="1" lang="en-US" altLang="ja-JP" dirty="0" err="1" smtClean="0"/>
              <a:t>test.c</a:t>
            </a:r>
            <a:r>
              <a:rPr kumimoji="1" lang="en-US" altLang="ja-JP" dirty="0" smtClean="0"/>
              <a:t> (ver. 3.0)</a:t>
            </a:r>
            <a:endParaRPr kumimoji="1" lang="ja-JP" altLang="en-US" dirty="0"/>
          </a:p>
        </p:txBody>
      </p:sp>
      <p:sp>
        <p:nvSpPr>
          <p:cNvPr id="23" name="テキスト ボックス 22"/>
          <p:cNvSpPr txBox="1"/>
          <p:nvPr/>
        </p:nvSpPr>
        <p:spPr>
          <a:xfrm>
            <a:off x="3347864" y="6280978"/>
            <a:ext cx="1710789" cy="369332"/>
          </a:xfrm>
          <a:prstGeom prst="rect">
            <a:avLst/>
          </a:prstGeom>
          <a:noFill/>
        </p:spPr>
        <p:txBody>
          <a:bodyPr wrap="none" rtlCol="0">
            <a:spAutoFit/>
          </a:bodyPr>
          <a:lstStyle/>
          <a:p>
            <a:r>
              <a:rPr kumimoji="1" lang="en-US" altLang="ja-JP" dirty="0" err="1" smtClean="0"/>
              <a:t>test.c</a:t>
            </a:r>
            <a:r>
              <a:rPr kumimoji="1" lang="en-US" altLang="ja-JP" dirty="0" smtClean="0"/>
              <a:t> (ver. 4.0)</a:t>
            </a:r>
            <a:endParaRPr kumimoji="1" lang="ja-JP" altLang="en-US" dirty="0"/>
          </a:p>
        </p:txBody>
      </p:sp>
      <p:sp>
        <p:nvSpPr>
          <p:cNvPr id="24" name="上矢印 23"/>
          <p:cNvSpPr/>
          <p:nvPr/>
        </p:nvSpPr>
        <p:spPr>
          <a:xfrm rot="9818062">
            <a:off x="3315357" y="3011680"/>
            <a:ext cx="479021" cy="1777870"/>
          </a:xfrm>
          <a:prstGeom prst="up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dirty="0">
              <a:solidFill>
                <a:schemeClr val="bg1"/>
              </a:solidFill>
            </a:endParaRPr>
          </a:p>
        </p:txBody>
      </p:sp>
      <p:sp>
        <p:nvSpPr>
          <p:cNvPr id="25" name="テキスト ボックス 24"/>
          <p:cNvSpPr txBox="1"/>
          <p:nvPr/>
        </p:nvSpPr>
        <p:spPr>
          <a:xfrm>
            <a:off x="3346217" y="6280978"/>
            <a:ext cx="1710789" cy="369332"/>
          </a:xfrm>
          <a:prstGeom prst="rect">
            <a:avLst/>
          </a:prstGeom>
          <a:noFill/>
        </p:spPr>
        <p:txBody>
          <a:bodyPr wrap="none" rtlCol="0">
            <a:spAutoFit/>
          </a:bodyPr>
          <a:lstStyle/>
          <a:p>
            <a:r>
              <a:rPr kumimoji="1" lang="en-US" altLang="ja-JP" dirty="0" err="1" smtClean="0"/>
              <a:t>test.c</a:t>
            </a:r>
            <a:r>
              <a:rPr kumimoji="1" lang="en-US" altLang="ja-JP" dirty="0" smtClean="0"/>
              <a:t> (ver. 2.0)</a:t>
            </a:r>
            <a:endParaRPr kumimoji="1" lang="ja-JP" altLang="en-US" dirty="0"/>
          </a:p>
        </p:txBody>
      </p:sp>
      <p:sp>
        <p:nvSpPr>
          <p:cNvPr id="26" name="角丸四角形 25"/>
          <p:cNvSpPr/>
          <p:nvPr/>
        </p:nvSpPr>
        <p:spPr>
          <a:xfrm>
            <a:off x="3275856" y="1362472"/>
            <a:ext cx="1872208" cy="410344"/>
          </a:xfrm>
          <a:prstGeom prst="roundRect">
            <a:avLst/>
          </a:prstGeom>
          <a:solidFill>
            <a:schemeClr val="tx1">
              <a:alpha val="72000"/>
            </a:schemeClr>
          </a:solidFill>
          <a:ln>
            <a:noFill/>
          </a:ln>
          <a:effectLst>
            <a:outerShdw blurRad="63500" sx="103000" sy="103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repository</a:t>
            </a:r>
            <a:endParaRPr kumimoji="1" lang="ja-JP" altLang="en-US" dirty="0">
              <a:solidFill>
                <a:schemeClr val="bg1"/>
              </a:solidFill>
            </a:endParaRPr>
          </a:p>
        </p:txBody>
      </p:sp>
      <p:pic>
        <p:nvPicPr>
          <p:cNvPr id="28" name="図 27" descr="text_icon.png"/>
          <p:cNvPicPr>
            <a:picLocks noChangeAspect="1"/>
          </p:cNvPicPr>
          <p:nvPr/>
        </p:nvPicPr>
        <p:blipFill>
          <a:blip r:embed="rId2" cstate="print">
            <a:duotone>
              <a:prstClr val="black"/>
              <a:schemeClr val="accent2">
                <a:tint val="45000"/>
                <a:satMod val="400000"/>
              </a:schemeClr>
            </a:duotone>
          </a:blip>
          <a:stretch>
            <a:fillRect/>
          </a:stretch>
        </p:blipFill>
        <p:spPr>
          <a:xfrm>
            <a:off x="3635896" y="4797152"/>
            <a:ext cx="1110967" cy="1484784"/>
          </a:xfrm>
          <a:prstGeom prst="rect">
            <a:avLst/>
          </a:prstGeom>
        </p:spPr>
      </p:pic>
      <p:pic>
        <p:nvPicPr>
          <p:cNvPr id="29" name="図 28" descr="text_icon.png"/>
          <p:cNvPicPr>
            <a:picLocks noChangeAspect="1"/>
          </p:cNvPicPr>
          <p:nvPr/>
        </p:nvPicPr>
        <p:blipFill>
          <a:blip r:embed="rId2" cstate="print">
            <a:duotone>
              <a:prstClr val="black"/>
              <a:schemeClr val="accent3">
                <a:tint val="45000"/>
                <a:satMod val="400000"/>
              </a:schemeClr>
            </a:duotone>
          </a:blip>
          <a:stretch>
            <a:fillRect/>
          </a:stretch>
        </p:blipFill>
        <p:spPr>
          <a:xfrm>
            <a:off x="3635896" y="4797152"/>
            <a:ext cx="1109803" cy="1483893"/>
          </a:xfrm>
          <a:prstGeom prst="rect">
            <a:avLst/>
          </a:prstGeom>
          <a:noFill/>
          <a:ln>
            <a:noFill/>
          </a:ln>
        </p:spPr>
      </p:pic>
      <p:pic>
        <p:nvPicPr>
          <p:cNvPr id="30" name="図 29" descr="text_icon.png"/>
          <p:cNvPicPr>
            <a:picLocks noChangeAspect="1"/>
          </p:cNvPicPr>
          <p:nvPr/>
        </p:nvPicPr>
        <p:blipFill>
          <a:blip r:embed="rId2" cstate="print">
            <a:duotone>
              <a:prstClr val="black"/>
              <a:schemeClr val="accent4">
                <a:tint val="45000"/>
                <a:satMod val="400000"/>
              </a:schemeClr>
            </a:duotone>
          </a:blip>
          <a:stretch>
            <a:fillRect/>
          </a:stretch>
        </p:blipFill>
        <p:spPr>
          <a:xfrm>
            <a:off x="3635896" y="4797152"/>
            <a:ext cx="1110967" cy="14847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4" presetClass="exit" presetSubtype="16" fill="hold" grpId="1" nodeType="afterEffect">
                                  <p:stCondLst>
                                    <p:cond delay="0"/>
                                  </p:stCondLst>
                                  <p:childTnLst>
                                    <p:animEffect transition="out" filter="box(in)">
                                      <p:cBhvr>
                                        <p:cTn id="13" dur="500"/>
                                        <p:tgtEl>
                                          <p:spTgt spid="11"/>
                                        </p:tgtEl>
                                      </p:cBhvr>
                                    </p:animEffect>
                                    <p:set>
                                      <p:cBhvr>
                                        <p:cTn id="14" dur="1" fill="hold">
                                          <p:stCondLst>
                                            <p:cond delay="499"/>
                                          </p:stCondLst>
                                        </p:cTn>
                                        <p:tgtEl>
                                          <p:spTgt spid="1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500"/>
                            </p:stCondLst>
                            <p:childTnLst>
                              <p:par>
                                <p:cTn id="36" presetID="4" presetClass="exit" presetSubtype="16" fill="hold" grpId="1" nodeType="afterEffect">
                                  <p:stCondLst>
                                    <p:cond delay="0"/>
                                  </p:stCondLst>
                                  <p:childTnLst>
                                    <p:animEffect transition="out" filter="box(in)">
                                      <p:cBhvr>
                                        <p:cTn id="37" dur="500"/>
                                        <p:tgtEl>
                                          <p:spTgt spid="15"/>
                                        </p:tgtEl>
                                      </p:cBhvr>
                                    </p:animEffect>
                                    <p:set>
                                      <p:cBhvr>
                                        <p:cTn id="38" dur="1" fill="hold">
                                          <p:stCondLst>
                                            <p:cond delay="499"/>
                                          </p:stCondLst>
                                        </p:cTn>
                                        <p:tgtEl>
                                          <p:spTgt spid="1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21"/>
                                        </p:tgtEl>
                                      </p:cBhvr>
                                    </p:animEffect>
                                    <p:set>
                                      <p:cBhvr>
                                        <p:cTn id="43" dur="1" fill="hold">
                                          <p:stCondLst>
                                            <p:cond delay="499"/>
                                          </p:stCondLst>
                                        </p:cTn>
                                        <p:tgtEl>
                                          <p:spTgt spid="21"/>
                                        </p:tgtEl>
                                        <p:attrNameLst>
                                          <p:attrName>style.visibility</p:attrName>
                                        </p:attrNameLst>
                                      </p:cBhvr>
                                      <p:to>
                                        <p:strVal val="hidden"/>
                                      </p:to>
                                    </p:se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par>
                                <p:cTn id="48" presetID="10" presetClass="entr" presetSubtype="0" fill="hold"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childTnLst>
                          </p:cTn>
                        </p:par>
                        <p:par>
                          <p:cTn id="59" fill="hold">
                            <p:stCondLst>
                              <p:cond delay="500"/>
                            </p:stCondLst>
                            <p:childTnLst>
                              <p:par>
                                <p:cTn id="60" presetID="4" presetClass="exit" presetSubtype="16" fill="hold" grpId="1" nodeType="afterEffect">
                                  <p:stCondLst>
                                    <p:cond delay="0"/>
                                  </p:stCondLst>
                                  <p:childTnLst>
                                    <p:animEffect transition="out" filter="box(in)">
                                      <p:cBhvr>
                                        <p:cTn id="61" dur="500"/>
                                        <p:tgtEl>
                                          <p:spTgt spid="18"/>
                                        </p:tgtEl>
                                      </p:cBhvr>
                                    </p:animEffect>
                                    <p:set>
                                      <p:cBhvr>
                                        <p:cTn id="62" dur="1" fill="hold">
                                          <p:stCondLst>
                                            <p:cond delay="499"/>
                                          </p:stCondLst>
                                        </p:cTn>
                                        <p:tgtEl>
                                          <p:spTgt spid="18"/>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1" nodeType="clickEffect">
                                  <p:stCondLst>
                                    <p:cond delay="0"/>
                                  </p:stCondLst>
                                  <p:childTnLst>
                                    <p:animEffect transition="out" filter="fade">
                                      <p:cBhvr>
                                        <p:cTn id="66" dur="500"/>
                                        <p:tgtEl>
                                          <p:spTgt spid="22"/>
                                        </p:tgtEl>
                                      </p:cBhvr>
                                    </p:animEffect>
                                    <p:set>
                                      <p:cBhvr>
                                        <p:cTn id="67" dur="1" fill="hold">
                                          <p:stCondLst>
                                            <p:cond delay="499"/>
                                          </p:stCondLst>
                                        </p:cTn>
                                        <p:tgtEl>
                                          <p:spTgt spid="22"/>
                                        </p:tgtEl>
                                        <p:attrNameLst>
                                          <p:attrName>style.visibility</p:attrName>
                                        </p:attrNameLst>
                                      </p:cBhvr>
                                      <p:to>
                                        <p:strVal val="hidden"/>
                                      </p:to>
                                    </p:set>
                                  </p:childTnLst>
                                </p:cTn>
                              </p:par>
                            </p:childTnLst>
                          </p:cTn>
                        </p:par>
                        <p:par>
                          <p:cTn id="68" fill="hold">
                            <p:stCondLst>
                              <p:cond delay="500"/>
                            </p:stCondLst>
                            <p:childTnLst>
                              <p:par>
                                <p:cTn id="69" presetID="10" presetClass="entr" presetSubtype="0" fill="hold" grpId="0" nodeType="after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500"/>
                                        <p:tgtEl>
                                          <p:spTgt spid="23"/>
                                        </p:tgtEl>
                                      </p:cBhvr>
                                    </p:animEffect>
                                  </p:childTnLst>
                                </p:cTn>
                              </p:par>
                              <p:par>
                                <p:cTn id="72" presetID="10" presetClass="entr" presetSubtype="0" fill="hold" nodeType="with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fade">
                                      <p:cBhvr>
                                        <p:cTn id="74" dur="500"/>
                                        <p:tgtEl>
                                          <p:spTgt spid="30"/>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500"/>
                                        <p:tgtEl>
                                          <p:spTgt spid="2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childTnLst>
                          </p:cTn>
                        </p:par>
                        <p:par>
                          <p:cTn id="83" fill="hold">
                            <p:stCondLst>
                              <p:cond delay="500"/>
                            </p:stCondLst>
                            <p:childTnLst>
                              <p:par>
                                <p:cTn id="84" presetID="4" presetClass="exit" presetSubtype="16" fill="hold" grpId="1" nodeType="afterEffect">
                                  <p:stCondLst>
                                    <p:cond delay="0"/>
                                  </p:stCondLst>
                                  <p:childTnLst>
                                    <p:animEffect transition="out" filter="box(in)">
                                      <p:cBhvr>
                                        <p:cTn id="85" dur="500"/>
                                        <p:tgtEl>
                                          <p:spTgt spid="20"/>
                                        </p:tgtEl>
                                      </p:cBhvr>
                                    </p:animEffect>
                                    <p:set>
                                      <p:cBhvr>
                                        <p:cTn id="86" dur="1" fill="hold">
                                          <p:stCondLst>
                                            <p:cond delay="499"/>
                                          </p:stCondLst>
                                        </p:cTn>
                                        <p:tgtEl>
                                          <p:spTgt spid="20"/>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24"/>
                                        </p:tgtEl>
                                        <p:attrNameLst>
                                          <p:attrName>style.visibility</p:attrName>
                                        </p:attrNameLst>
                                      </p:cBhvr>
                                      <p:to>
                                        <p:strVal val="visible"/>
                                      </p:to>
                                    </p:set>
                                    <p:animEffect transition="in" filter="fade">
                                      <p:cBhvr>
                                        <p:cTn id="91" dur="500"/>
                                        <p:tgtEl>
                                          <p:spTgt spid="24"/>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xit" presetSubtype="0" fill="hold" grpId="1" nodeType="clickEffect">
                                  <p:stCondLst>
                                    <p:cond delay="0"/>
                                  </p:stCondLst>
                                  <p:childTnLst>
                                    <p:animEffect transition="out" filter="fade">
                                      <p:cBhvr>
                                        <p:cTn id="95" dur="500"/>
                                        <p:tgtEl>
                                          <p:spTgt spid="23"/>
                                        </p:tgtEl>
                                      </p:cBhvr>
                                    </p:animEffect>
                                    <p:set>
                                      <p:cBhvr>
                                        <p:cTn id="96" dur="1" fill="hold">
                                          <p:stCondLst>
                                            <p:cond delay="499"/>
                                          </p:stCondLst>
                                        </p:cTn>
                                        <p:tgtEl>
                                          <p:spTgt spid="23"/>
                                        </p:tgtEl>
                                        <p:attrNameLst>
                                          <p:attrName>style.visibility</p:attrName>
                                        </p:attrNameLst>
                                      </p:cBhvr>
                                      <p:to>
                                        <p:strVal val="hidden"/>
                                      </p:to>
                                    </p:set>
                                  </p:childTnLst>
                                </p:cTn>
                              </p:par>
                            </p:childTnLst>
                          </p:cTn>
                        </p:par>
                        <p:par>
                          <p:cTn id="97" fill="hold">
                            <p:stCondLst>
                              <p:cond delay="500"/>
                            </p:stCondLst>
                            <p:childTnLst>
                              <p:par>
                                <p:cTn id="98" presetID="10" presetClass="entr" presetSubtype="0" fill="hold" nodeType="after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fade">
                                      <p:cBhvr>
                                        <p:cTn id="100" dur="500"/>
                                        <p:tgtEl>
                                          <p:spTgt spid="25"/>
                                        </p:tgtEl>
                                      </p:cBhvr>
                                    </p:animEffect>
                                  </p:childTnLst>
                                </p:cTn>
                              </p:par>
                              <p:par>
                                <p:cTn id="101" presetID="10" presetClass="exit" presetSubtype="0" fill="hold" nodeType="withEffect">
                                  <p:stCondLst>
                                    <p:cond delay="0"/>
                                  </p:stCondLst>
                                  <p:childTnLst>
                                    <p:animEffect transition="out" filter="fade">
                                      <p:cBhvr>
                                        <p:cTn id="102" dur="500"/>
                                        <p:tgtEl>
                                          <p:spTgt spid="29"/>
                                        </p:tgtEl>
                                      </p:cBhvr>
                                    </p:animEffect>
                                    <p:set>
                                      <p:cBhvr>
                                        <p:cTn id="103" dur="1" fill="hold">
                                          <p:stCondLst>
                                            <p:cond delay="499"/>
                                          </p:stCondLst>
                                        </p:cTn>
                                        <p:tgtEl>
                                          <p:spTgt spid="29"/>
                                        </p:tgtEl>
                                        <p:attrNameLst>
                                          <p:attrName>style.visibility</p:attrName>
                                        </p:attrNameLst>
                                      </p:cBhvr>
                                      <p:to>
                                        <p:strVal val="hidden"/>
                                      </p:to>
                                    </p:set>
                                  </p:childTnLst>
                                </p:cTn>
                              </p:par>
                              <p:par>
                                <p:cTn id="104" presetID="10" presetClass="exit" presetSubtype="0" fill="hold" nodeType="withEffect">
                                  <p:stCondLst>
                                    <p:cond delay="0"/>
                                  </p:stCondLst>
                                  <p:childTnLst>
                                    <p:animEffect transition="out" filter="fade">
                                      <p:cBhvr>
                                        <p:cTn id="105" dur="500"/>
                                        <p:tgtEl>
                                          <p:spTgt spid="30"/>
                                        </p:tgtEl>
                                      </p:cBhvr>
                                    </p:animEffect>
                                    <p:set>
                                      <p:cBhvr>
                                        <p:cTn id="106"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1" grpId="0" animBg="1"/>
      <p:bldP spid="11" grpId="1" animBg="1"/>
      <p:bldP spid="14" grpId="0" animBg="1"/>
      <p:bldP spid="15" grpId="0" animBg="1"/>
      <p:bldP spid="15" grpId="1" animBg="1"/>
      <p:bldP spid="17" grpId="0" animBg="1"/>
      <p:bldP spid="18" grpId="0" animBg="1"/>
      <p:bldP spid="18" grpId="1" animBg="1"/>
      <p:bldP spid="19" grpId="0" animBg="1"/>
      <p:bldP spid="20" grpId="0" animBg="1"/>
      <p:bldP spid="20" grpId="1" animBg="1"/>
      <p:bldP spid="21" grpId="0"/>
      <p:bldP spid="21" grpId="1"/>
      <p:bldP spid="22" grpId="0"/>
      <p:bldP spid="22" grpId="1"/>
      <p:bldP spid="23" grpId="0"/>
      <p:bldP spid="23" grpId="1"/>
      <p:bldP spid="2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Git</a:t>
            </a:r>
            <a:r>
              <a:rPr lang="en-US" altLang="ja-JP" dirty="0" smtClean="0"/>
              <a:t> – </a:t>
            </a:r>
            <a:r>
              <a:rPr lang="ja-JP" altLang="en-US" dirty="0" smtClean="0"/>
              <a:t>まとめ</a:t>
            </a:r>
            <a:endParaRPr kumimoji="1" lang="ja-JP" altLang="en-US" dirty="0"/>
          </a:p>
        </p:txBody>
      </p:sp>
      <p:sp>
        <p:nvSpPr>
          <p:cNvPr id="3" name="コンテンツ プレースホルダ 2"/>
          <p:cNvSpPr>
            <a:spLocks noGrp="1"/>
          </p:cNvSpPr>
          <p:nvPr>
            <p:ph idx="1"/>
          </p:nvPr>
        </p:nvSpPr>
        <p:spPr>
          <a:ln>
            <a:noFill/>
          </a:ln>
        </p:spPr>
        <p:txBody>
          <a:bodyPr/>
          <a:lstStyle/>
          <a:p>
            <a:pPr>
              <a:buFont typeface="Arial" charset="0"/>
              <a:buChar char="•"/>
            </a:pPr>
            <a:endParaRPr lang="en-US" altLang="ja-JP" dirty="0" smtClean="0"/>
          </a:p>
          <a:p>
            <a:pPr>
              <a:buFont typeface="Arial" charset="0"/>
              <a:buChar char="•"/>
            </a:pPr>
            <a:r>
              <a:rPr lang="ja-JP" altLang="en-US" dirty="0" smtClean="0"/>
              <a:t>ファイルの変更履歴</a:t>
            </a:r>
            <a:r>
              <a:rPr lang="en-US" altLang="ja-JP" dirty="0" smtClean="0"/>
              <a:t>(commit)</a:t>
            </a:r>
            <a:r>
              <a:rPr lang="ja-JP" altLang="en-US" dirty="0" smtClean="0"/>
              <a:t>を</a:t>
            </a:r>
            <a:r>
              <a:rPr lang="en-US" altLang="ja-JP" dirty="0" smtClean="0"/>
              <a:t>repository</a:t>
            </a:r>
            <a:r>
              <a:rPr lang="ja-JP" altLang="en-US" dirty="0" smtClean="0"/>
              <a:t>に保存できる</a:t>
            </a:r>
            <a:endParaRPr lang="en-US" altLang="ja-JP" dirty="0" smtClean="0"/>
          </a:p>
          <a:p>
            <a:pPr>
              <a:buFont typeface="Arial" charset="0"/>
              <a:buChar char="•"/>
            </a:pPr>
            <a:endParaRPr lang="en-US" altLang="ja-JP" dirty="0" smtClean="0"/>
          </a:p>
          <a:p>
            <a:pPr>
              <a:buFont typeface="Arial" charset="0"/>
              <a:buChar char="•"/>
            </a:pPr>
            <a:r>
              <a:rPr lang="ja-JP" altLang="en-US" dirty="0" smtClean="0"/>
              <a:t>保存した</a:t>
            </a:r>
            <a:r>
              <a:rPr lang="en-US" altLang="ja-JP" dirty="0" smtClean="0"/>
              <a:t>commit</a:t>
            </a:r>
            <a:r>
              <a:rPr lang="ja-JP" altLang="en-US" dirty="0" smtClean="0"/>
              <a:t>は後で引き出したり、確認したりできる</a:t>
            </a:r>
            <a:r>
              <a:rPr lang="en-US" altLang="ja-JP" dirty="0" smtClean="0"/>
              <a:t/>
            </a:r>
            <a:br>
              <a:rPr lang="en-US" altLang="ja-JP" dirty="0" smtClean="0"/>
            </a:br>
            <a:r>
              <a:rPr lang="en-US" altLang="ja-JP" dirty="0" smtClean="0"/>
              <a:t>(commit</a:t>
            </a:r>
            <a:r>
              <a:rPr lang="ja-JP" altLang="en-US" dirty="0" smtClean="0"/>
              <a:t>した時のファイルを再現することができる</a:t>
            </a:r>
            <a:r>
              <a:rPr lang="en-US" altLang="ja-JP" dirty="0" smtClean="0"/>
              <a:t>)</a:t>
            </a:r>
          </a:p>
          <a:p>
            <a:pPr>
              <a:buFont typeface="Arial" charset="0"/>
              <a:buChar char="•"/>
            </a:pPr>
            <a:endParaRPr lang="en-US" altLang="ja-JP" dirty="0" smtClean="0"/>
          </a:p>
        </p:txBody>
      </p:sp>
      <p:sp>
        <p:nvSpPr>
          <p:cNvPr id="4" name="スライド番号プレースホルダ 3"/>
          <p:cNvSpPr>
            <a:spLocks noGrp="1"/>
          </p:cNvSpPr>
          <p:nvPr>
            <p:ph type="sldNum" sz="quarter" idx="12"/>
          </p:nvPr>
        </p:nvSpPr>
        <p:spPr/>
        <p:txBody>
          <a:bodyPr/>
          <a:lstStyle/>
          <a:p>
            <a:fld id="{2AA957AF-53C0-420B-9C2D-77DB1416566C}" type="slidenum">
              <a:rPr kumimoji="0" lang="en-US" smtClean="0"/>
              <a:pPr/>
              <a:t>16</a:t>
            </a:fld>
            <a:endParaRPr kumimoji="0"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Git</a:t>
            </a:r>
            <a:r>
              <a:rPr lang="ja-JP" altLang="en-US" dirty="0" err="1" smtClean="0"/>
              <a:t>って</a:t>
            </a:r>
            <a:r>
              <a:rPr lang="ja-JP" altLang="en-US" dirty="0" smtClean="0"/>
              <a:t>何？</a:t>
            </a:r>
            <a:endParaRPr kumimoji="1" lang="ja-JP" altLang="en-US" dirty="0"/>
          </a:p>
        </p:txBody>
      </p:sp>
      <p:sp>
        <p:nvSpPr>
          <p:cNvPr id="3" name="コンテンツ プレースホルダ 2"/>
          <p:cNvSpPr>
            <a:spLocks noGrp="1"/>
          </p:cNvSpPr>
          <p:nvPr>
            <p:ph idx="1"/>
          </p:nvPr>
        </p:nvSpPr>
        <p:spPr>
          <a:xfrm>
            <a:off x="457200" y="1600201"/>
            <a:ext cx="7467600" cy="4493095"/>
          </a:xfrm>
          <a:ln>
            <a:noFill/>
            <a:prstDash val="solid"/>
          </a:ln>
        </p:spPr>
        <p:txBody>
          <a:bodyPr>
            <a:normAutofit/>
          </a:bodyPr>
          <a:lstStyle/>
          <a:p>
            <a:pPr algn="ctr">
              <a:buNone/>
            </a:pPr>
            <a:r>
              <a:rPr lang="ja-JP" altLang="en-US" dirty="0" smtClean="0"/>
              <a:t>演習問題</a:t>
            </a:r>
            <a:endParaRPr lang="en-US" altLang="ja-JP" dirty="0" smtClean="0"/>
          </a:p>
          <a:p>
            <a:pPr algn="ctr">
              <a:buNone/>
            </a:pPr>
            <a:r>
              <a:rPr lang="en-US" altLang="ja-JP" dirty="0" smtClean="0"/>
              <a:t/>
            </a:r>
            <a:br>
              <a:rPr lang="en-US" altLang="ja-JP" dirty="0" smtClean="0"/>
            </a:br>
            <a:r>
              <a:rPr lang="ja-JP" altLang="en-US" dirty="0" smtClean="0"/>
              <a:t>各語句について説明せよ。</a:t>
            </a:r>
            <a:endParaRPr lang="en-US" altLang="ja-JP" dirty="0" smtClean="0"/>
          </a:p>
          <a:p>
            <a:pPr>
              <a:buNone/>
            </a:pPr>
            <a:endParaRPr lang="en-US" altLang="ja-JP" dirty="0" smtClean="0"/>
          </a:p>
          <a:p>
            <a:pPr marL="550926" indent="-514350">
              <a:buAutoNum type="arabicPeriod"/>
            </a:pPr>
            <a:r>
              <a:rPr lang="en-US" altLang="ja-JP" dirty="0" smtClean="0"/>
              <a:t>commit</a:t>
            </a:r>
            <a:r>
              <a:rPr lang="ja-JP" altLang="en-US" dirty="0" smtClean="0"/>
              <a:t>とは？</a:t>
            </a:r>
            <a:endParaRPr lang="en-US" altLang="ja-JP" dirty="0" smtClean="0"/>
          </a:p>
          <a:p>
            <a:pPr marL="550926" indent="-514350">
              <a:buAutoNum type="arabicPeriod"/>
            </a:pPr>
            <a:r>
              <a:rPr lang="en-US" altLang="ja-JP" dirty="0" smtClean="0"/>
              <a:t>repository</a:t>
            </a:r>
            <a:r>
              <a:rPr lang="ja-JP" altLang="en-US" dirty="0" smtClean="0"/>
              <a:t>とは？</a:t>
            </a:r>
            <a:endParaRPr lang="en-US" altLang="ja-JP" dirty="0" smtClean="0"/>
          </a:p>
        </p:txBody>
      </p:sp>
      <p:sp>
        <p:nvSpPr>
          <p:cNvPr id="4" name="スライド番号プレースホルダ 3"/>
          <p:cNvSpPr>
            <a:spLocks noGrp="1"/>
          </p:cNvSpPr>
          <p:nvPr>
            <p:ph type="sldNum" sz="quarter" idx="12"/>
          </p:nvPr>
        </p:nvSpPr>
        <p:spPr/>
        <p:txBody>
          <a:bodyPr/>
          <a:lstStyle/>
          <a:p>
            <a:fld id="{2AA957AF-53C0-420B-9C2D-77DB1416566C}" type="slidenum">
              <a:rPr kumimoji="0" lang="en-US" smtClean="0"/>
              <a:pPr/>
              <a:t>17</a:t>
            </a:fld>
            <a:endParaRPr kumimoji="0"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Git</a:t>
            </a:r>
            <a:r>
              <a:rPr lang="ja-JP" altLang="en-US" dirty="0" err="1" smtClean="0"/>
              <a:t>って</a:t>
            </a:r>
            <a:r>
              <a:rPr lang="ja-JP" altLang="en-US" dirty="0" smtClean="0"/>
              <a:t>何？</a:t>
            </a:r>
            <a:endParaRPr kumimoji="1" lang="ja-JP" altLang="en-US" dirty="0"/>
          </a:p>
        </p:txBody>
      </p:sp>
      <p:sp>
        <p:nvSpPr>
          <p:cNvPr id="3" name="コンテンツ プレースホルダ 2"/>
          <p:cNvSpPr>
            <a:spLocks noGrp="1"/>
          </p:cNvSpPr>
          <p:nvPr>
            <p:ph idx="1"/>
          </p:nvPr>
        </p:nvSpPr>
        <p:spPr>
          <a:xfrm>
            <a:off x="457200" y="1600201"/>
            <a:ext cx="7467600" cy="4493095"/>
          </a:xfrm>
          <a:ln>
            <a:noFill/>
            <a:prstDash val="solid"/>
          </a:ln>
        </p:spPr>
        <p:txBody>
          <a:bodyPr>
            <a:normAutofit lnSpcReduction="10000"/>
          </a:bodyPr>
          <a:lstStyle/>
          <a:p>
            <a:pPr algn="ctr">
              <a:buNone/>
            </a:pPr>
            <a:r>
              <a:rPr lang="ja-JP" altLang="en-US" dirty="0" smtClean="0"/>
              <a:t>解答</a:t>
            </a:r>
            <a:endParaRPr lang="en-US" altLang="ja-JP" dirty="0" smtClean="0"/>
          </a:p>
          <a:p>
            <a:pPr>
              <a:buNone/>
            </a:pPr>
            <a:endParaRPr lang="en-US" altLang="ja-JP" dirty="0" smtClean="0"/>
          </a:p>
          <a:p>
            <a:pPr marL="550926" indent="-514350">
              <a:buAutoNum type="arabicPeriod"/>
            </a:pPr>
            <a:r>
              <a:rPr lang="en-US" altLang="ja-JP" dirty="0" err="1" smtClean="0"/>
              <a:t>Git</a:t>
            </a:r>
            <a:r>
              <a:rPr lang="ja-JP" altLang="en-US" dirty="0" smtClean="0"/>
              <a:t>において変更履歴を</a:t>
            </a:r>
            <a:r>
              <a:rPr lang="en-US" altLang="ja-JP" dirty="0" smtClean="0"/>
              <a:t>repository</a:t>
            </a:r>
            <a:r>
              <a:rPr lang="ja-JP" altLang="en-US" dirty="0" err="1" smtClean="0"/>
              <a:t>に保</a:t>
            </a:r>
            <a:r>
              <a:rPr lang="ja-JP" altLang="en-US" dirty="0" smtClean="0"/>
              <a:t>存する操作や、変更履歴そのものを表す。変更履歴を</a:t>
            </a:r>
            <a:r>
              <a:rPr lang="en-US" altLang="ja-JP" dirty="0" smtClean="0"/>
              <a:t>repository</a:t>
            </a:r>
            <a:r>
              <a:rPr lang="ja-JP" altLang="en-US" dirty="0" err="1" smtClean="0"/>
              <a:t>に保</a:t>
            </a:r>
            <a:r>
              <a:rPr lang="ja-JP" altLang="en-US" dirty="0" smtClean="0"/>
              <a:t>存する操作のことも「</a:t>
            </a:r>
            <a:r>
              <a:rPr lang="en-US" altLang="ja-JP" dirty="0" smtClean="0"/>
              <a:t>commit</a:t>
            </a:r>
            <a:r>
              <a:rPr lang="ja-JP" altLang="en-US" dirty="0" smtClean="0"/>
              <a:t>する」という。</a:t>
            </a:r>
            <a:endParaRPr lang="en-US" altLang="ja-JP" dirty="0" smtClean="0"/>
          </a:p>
          <a:p>
            <a:pPr marL="550926" indent="-514350">
              <a:buAutoNum type="arabicPeriod"/>
            </a:pPr>
            <a:r>
              <a:rPr lang="en-US" altLang="ja-JP" dirty="0" smtClean="0"/>
              <a:t>commit</a:t>
            </a:r>
            <a:r>
              <a:rPr lang="ja-JP" altLang="en-US" dirty="0" smtClean="0"/>
              <a:t>を保存・蓄積する箱のようなもの。</a:t>
            </a:r>
            <a:endParaRPr lang="en-US" altLang="ja-JP" dirty="0" smtClean="0"/>
          </a:p>
        </p:txBody>
      </p:sp>
      <p:sp>
        <p:nvSpPr>
          <p:cNvPr id="4" name="スライド番号プレースホルダ 3"/>
          <p:cNvSpPr>
            <a:spLocks noGrp="1"/>
          </p:cNvSpPr>
          <p:nvPr>
            <p:ph type="sldNum" sz="quarter" idx="12"/>
          </p:nvPr>
        </p:nvSpPr>
        <p:spPr/>
        <p:txBody>
          <a:bodyPr/>
          <a:lstStyle/>
          <a:p>
            <a:fld id="{2AA957AF-53C0-420B-9C2D-77DB1416566C}" type="slidenum">
              <a:rPr kumimoji="0" lang="en-US" smtClean="0"/>
              <a:pPr/>
              <a:t>18</a:t>
            </a:fld>
            <a:endParaRPr kumimoji="0"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8072" y="2924944"/>
            <a:ext cx="7884368" cy="1826363"/>
          </a:xfrm>
        </p:spPr>
        <p:txBody>
          <a:bodyPr>
            <a:normAutofit/>
          </a:bodyPr>
          <a:lstStyle/>
          <a:p>
            <a:pPr algn="ctr"/>
            <a:r>
              <a:rPr lang="en-US" altLang="ja-JP" sz="7200" dirty="0" err="1" smtClean="0"/>
              <a:t>G</a:t>
            </a:r>
            <a:r>
              <a:rPr lang="en-US" altLang="ja-JP" sz="7200" cap="none" dirty="0" err="1" smtClean="0"/>
              <a:t>it</a:t>
            </a:r>
            <a:r>
              <a:rPr lang="en-US" altLang="ja-JP" sz="7200" dirty="0" err="1" smtClean="0"/>
              <a:t>H</a:t>
            </a:r>
            <a:r>
              <a:rPr lang="en-US" altLang="ja-JP" sz="7200" cap="none" dirty="0" err="1" smtClean="0"/>
              <a:t>ub</a:t>
            </a:r>
            <a:r>
              <a:rPr lang="ja-JP" altLang="en-US" sz="7200" dirty="0" err="1" smtClean="0"/>
              <a:t>って</a:t>
            </a:r>
            <a:r>
              <a:rPr lang="ja-JP" altLang="en-US" sz="7200" dirty="0" smtClean="0"/>
              <a:t>何？</a:t>
            </a:r>
            <a:endParaRPr kumimoji="1" lang="ja-JP" altLang="en-US" sz="7200" dirty="0"/>
          </a:p>
        </p:txBody>
      </p:sp>
      <p:sp>
        <p:nvSpPr>
          <p:cNvPr id="3" name="スライド番号プレースホルダ 2"/>
          <p:cNvSpPr>
            <a:spLocks noGrp="1"/>
          </p:cNvSpPr>
          <p:nvPr>
            <p:ph type="sldNum" sz="quarter" idx="12"/>
          </p:nvPr>
        </p:nvSpPr>
        <p:spPr/>
        <p:txBody>
          <a:bodyPr/>
          <a:lstStyle/>
          <a:p>
            <a:fld id="{2AA957AF-53C0-420B-9C2D-77DB1416566C}" type="slidenum">
              <a:rPr kumimoji="0" lang="en-US" smtClean="0"/>
              <a:pPr/>
              <a:t>19</a:t>
            </a:fld>
            <a:endParaRPr kumimoji="0"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自己紹介</a:t>
            </a:r>
            <a:r>
              <a:rPr lang="en-US" altLang="ja-JP" dirty="0" smtClean="0"/>
              <a:t>	</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名前</a:t>
            </a:r>
            <a:r>
              <a:rPr kumimoji="1" lang="en-US" altLang="ja-JP" dirty="0" smtClean="0"/>
              <a:t>		</a:t>
            </a:r>
            <a:r>
              <a:rPr kumimoji="1" lang="ja-JP" altLang="en-US" dirty="0" smtClean="0"/>
              <a:t>：</a:t>
            </a:r>
            <a:r>
              <a:rPr lang="ja-JP" altLang="en-US" dirty="0" smtClean="0"/>
              <a:t>小松　凌也</a:t>
            </a:r>
            <a:endParaRPr lang="en-US" altLang="ja-JP" dirty="0" smtClean="0"/>
          </a:p>
          <a:p>
            <a:r>
              <a:rPr lang="en-US" altLang="ja-JP" dirty="0" smtClean="0"/>
              <a:t>Slack ID		</a:t>
            </a:r>
            <a:r>
              <a:rPr lang="ja-JP" altLang="en-US" dirty="0" smtClean="0"/>
              <a:t>：</a:t>
            </a:r>
            <a:r>
              <a:rPr lang="en-US" altLang="ja-JP" dirty="0" smtClean="0"/>
              <a:t>@</a:t>
            </a:r>
            <a:r>
              <a:rPr lang="en-US" altLang="ja-JP" dirty="0" err="1" smtClean="0"/>
              <a:t>michael</a:t>
            </a:r>
            <a:endParaRPr lang="en-US" altLang="ja-JP" dirty="0" smtClean="0"/>
          </a:p>
          <a:p>
            <a:r>
              <a:rPr kumimoji="1" lang="ja-JP" altLang="en-US" dirty="0" smtClean="0"/>
              <a:t>学年</a:t>
            </a:r>
            <a:r>
              <a:rPr kumimoji="1" lang="en-US" altLang="ja-JP" dirty="0" smtClean="0"/>
              <a:t>		</a:t>
            </a:r>
            <a:r>
              <a:rPr kumimoji="1" lang="ja-JP" altLang="en-US" dirty="0" smtClean="0"/>
              <a:t>：</a:t>
            </a:r>
            <a:r>
              <a:rPr lang="en-US" altLang="ja-JP" dirty="0" smtClean="0"/>
              <a:t>22</a:t>
            </a:r>
            <a:r>
              <a:rPr lang="ja-JP" altLang="en-US" dirty="0" smtClean="0"/>
              <a:t>期生（学部</a:t>
            </a:r>
            <a:r>
              <a:rPr lang="en-US" altLang="ja-JP" dirty="0" smtClean="0"/>
              <a:t>3</a:t>
            </a:r>
            <a:r>
              <a:rPr lang="ja-JP" altLang="en-US" dirty="0" smtClean="0"/>
              <a:t>年）</a:t>
            </a:r>
            <a:endParaRPr kumimoji="1" lang="en-US" altLang="ja-JP" dirty="0" smtClean="0"/>
          </a:p>
          <a:p>
            <a:r>
              <a:rPr kumimoji="1" lang="ja-JP" altLang="en-US" dirty="0" smtClean="0"/>
              <a:t>出身地</a:t>
            </a:r>
            <a:r>
              <a:rPr kumimoji="1" lang="en-US" altLang="ja-JP" dirty="0" smtClean="0"/>
              <a:t>		</a:t>
            </a:r>
            <a:r>
              <a:rPr kumimoji="1" lang="ja-JP" altLang="en-US" dirty="0" smtClean="0"/>
              <a:t>：福島県棚倉町</a:t>
            </a:r>
            <a:endParaRPr kumimoji="1" lang="en-US" altLang="ja-JP" dirty="0" smtClean="0"/>
          </a:p>
          <a:p>
            <a:r>
              <a:rPr kumimoji="1" lang="ja-JP" altLang="en-US" dirty="0" smtClean="0"/>
              <a:t>好きな言語</a:t>
            </a:r>
            <a:r>
              <a:rPr kumimoji="1" lang="en-US" altLang="ja-JP" dirty="0" smtClean="0"/>
              <a:t>	</a:t>
            </a:r>
            <a:r>
              <a:rPr kumimoji="1" lang="ja-JP" altLang="en-US" dirty="0" smtClean="0"/>
              <a:t>：</a:t>
            </a:r>
            <a:r>
              <a:rPr kumimoji="1" lang="en-US" altLang="ja-JP" dirty="0" smtClean="0"/>
              <a:t>Python</a:t>
            </a:r>
            <a:r>
              <a:rPr kumimoji="1" lang="ja-JP" altLang="en-US" dirty="0" smtClean="0"/>
              <a:t>（</a:t>
            </a:r>
            <a:r>
              <a:rPr kumimoji="1" lang="en-US" altLang="ja-JP" dirty="0" smtClean="0"/>
              <a:t>2.x, </a:t>
            </a:r>
            <a:r>
              <a:rPr kumimoji="1" lang="ja-JP" altLang="en-US" dirty="0" smtClean="0"/>
              <a:t>主に</a:t>
            </a:r>
            <a:r>
              <a:rPr kumimoji="1" lang="en-US" altLang="ja-JP" dirty="0" smtClean="0"/>
              <a:t>2.7</a:t>
            </a:r>
            <a:r>
              <a:rPr kumimoji="1" lang="ja-JP" altLang="en-US" dirty="0" smtClean="0"/>
              <a:t>）</a:t>
            </a:r>
            <a:endParaRPr kumimoji="1" lang="en-US" altLang="ja-JP" dirty="0" smtClean="0"/>
          </a:p>
          <a:p>
            <a:r>
              <a:rPr kumimoji="1" lang="ja-JP" altLang="en-US" dirty="0" smtClean="0"/>
              <a:t>趣味</a:t>
            </a:r>
            <a:r>
              <a:rPr kumimoji="1" lang="en-US" altLang="ja-JP" dirty="0" smtClean="0"/>
              <a:t>		</a:t>
            </a:r>
            <a:r>
              <a:rPr kumimoji="1" lang="ja-JP" altLang="en-US" dirty="0" smtClean="0"/>
              <a:t>：音楽鑑賞、麻雀</a:t>
            </a:r>
            <a:endParaRPr kumimoji="1" lang="en-US" altLang="ja-JP" dirty="0" smtClean="0"/>
          </a:p>
          <a:p>
            <a:endParaRPr kumimoji="1" lang="en-US" altLang="ja-JP" dirty="0" smtClean="0"/>
          </a:p>
        </p:txBody>
      </p:sp>
      <p:sp>
        <p:nvSpPr>
          <p:cNvPr id="4" name="スライド番号プレースホルダ 3"/>
          <p:cNvSpPr>
            <a:spLocks noGrp="1"/>
          </p:cNvSpPr>
          <p:nvPr>
            <p:ph type="sldNum" sz="quarter" idx="12"/>
          </p:nvPr>
        </p:nvSpPr>
        <p:spPr/>
        <p:txBody>
          <a:bodyPr/>
          <a:lstStyle/>
          <a:p>
            <a:fld id="{2AA957AF-53C0-420B-9C2D-77DB1416566C}" type="slidenum">
              <a:rPr kumimoji="0" lang="en-US" smtClean="0"/>
              <a:pPr/>
              <a:t>2</a:t>
            </a:fld>
            <a:endParaRPr kumimoji="0"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GitHub</a:t>
            </a:r>
            <a:r>
              <a:rPr kumimoji="1" lang="ja-JP" altLang="en-US" dirty="0" err="1" smtClean="0"/>
              <a:t>って</a:t>
            </a:r>
            <a:r>
              <a:rPr kumimoji="1" lang="ja-JP" altLang="en-US" dirty="0" smtClean="0"/>
              <a:t>何？</a:t>
            </a:r>
            <a:endParaRPr kumimoji="1" lang="ja-JP" altLang="en-US" dirty="0"/>
          </a:p>
        </p:txBody>
      </p:sp>
      <p:sp>
        <p:nvSpPr>
          <p:cNvPr id="3" name="コンテンツ プレースホルダ 2"/>
          <p:cNvSpPr>
            <a:spLocks noGrp="1"/>
          </p:cNvSpPr>
          <p:nvPr>
            <p:ph idx="1"/>
          </p:nvPr>
        </p:nvSpPr>
        <p:spPr>
          <a:ln>
            <a:noFill/>
          </a:ln>
        </p:spPr>
        <p:txBody>
          <a:bodyPr/>
          <a:lstStyle/>
          <a:p>
            <a:pPr>
              <a:buNone/>
            </a:pPr>
            <a:r>
              <a:rPr lang="en-US" altLang="ja-JP" dirty="0" smtClean="0"/>
              <a:t>	</a:t>
            </a:r>
            <a:r>
              <a:rPr lang="ja-JP" altLang="en-US" dirty="0" smtClean="0"/>
              <a:t>ソフトウェア開発のための共有ウェブサービス。</a:t>
            </a:r>
            <a:r>
              <a:rPr lang="en-US" altLang="ja-JP" dirty="0" err="1" smtClean="0"/>
              <a:t>Git</a:t>
            </a:r>
            <a:r>
              <a:rPr lang="ja-JP" altLang="en-US" dirty="0" smtClean="0"/>
              <a:t>と連携して利用することで、ソフトウェアのバージョン管理の幅を広げることができる。</a:t>
            </a:r>
            <a:endParaRPr lang="en-US" altLang="ja-JP" dirty="0" smtClean="0"/>
          </a:p>
        </p:txBody>
      </p:sp>
      <p:sp>
        <p:nvSpPr>
          <p:cNvPr id="7" name="スライド番号プレースホルダ 6"/>
          <p:cNvSpPr>
            <a:spLocks noGrp="1"/>
          </p:cNvSpPr>
          <p:nvPr>
            <p:ph type="sldNum" sz="quarter" idx="12"/>
          </p:nvPr>
        </p:nvSpPr>
        <p:spPr/>
        <p:txBody>
          <a:bodyPr/>
          <a:lstStyle/>
          <a:p>
            <a:fld id="{2AA957AF-53C0-420B-9C2D-77DB1416566C}" type="slidenum">
              <a:rPr kumimoji="0" lang="en-US" smtClean="0"/>
              <a:pPr/>
              <a:t>20</a:t>
            </a:fld>
            <a:endParaRPr kumimoji="0" lang="en-US"/>
          </a:p>
        </p:txBody>
      </p:sp>
      <p:grpSp>
        <p:nvGrpSpPr>
          <p:cNvPr id="6" name="グループ化 5"/>
          <p:cNvGrpSpPr/>
          <p:nvPr/>
        </p:nvGrpSpPr>
        <p:grpSpPr>
          <a:xfrm>
            <a:off x="899592" y="4365104"/>
            <a:ext cx="3713917" cy="1008112"/>
            <a:chOff x="1595289" y="4134222"/>
            <a:chExt cx="5739383" cy="1557908"/>
          </a:xfrm>
        </p:grpSpPr>
        <p:pic>
          <p:nvPicPr>
            <p:cNvPr id="4" name="図 3" descr="600px-GitHub_logo_2013.svg.png"/>
            <p:cNvPicPr>
              <a:picLocks noChangeAspect="1"/>
            </p:cNvPicPr>
            <p:nvPr/>
          </p:nvPicPr>
          <p:blipFill>
            <a:blip r:embed="rId3" cstate="print">
              <a:lum bright="70000" contrast="-70000"/>
            </a:blip>
            <a:stretch>
              <a:fillRect/>
            </a:stretch>
          </p:blipFill>
          <p:spPr>
            <a:xfrm>
              <a:off x="1619672" y="4149080"/>
              <a:ext cx="5715000" cy="1543050"/>
            </a:xfrm>
            <a:prstGeom prst="rect">
              <a:avLst/>
            </a:prstGeom>
          </p:spPr>
        </p:pic>
        <p:pic>
          <p:nvPicPr>
            <p:cNvPr id="5" name="図 4" descr="600px-GitHub_logo_2013.svg.png"/>
            <p:cNvPicPr>
              <a:picLocks noChangeAspect="1"/>
            </p:cNvPicPr>
            <p:nvPr/>
          </p:nvPicPr>
          <p:blipFill>
            <a:blip r:embed="rId3" cstate="print"/>
            <a:stretch>
              <a:fillRect/>
            </a:stretch>
          </p:blipFill>
          <p:spPr>
            <a:xfrm>
              <a:off x="1595289" y="4134222"/>
              <a:ext cx="5715000" cy="1543050"/>
            </a:xfrm>
            <a:prstGeom prst="rect">
              <a:avLst/>
            </a:prstGeom>
          </p:spPr>
        </p:pic>
      </p:grpSp>
      <p:pic>
        <p:nvPicPr>
          <p:cNvPr id="9" name="Picture 2" descr="C:\Users\remio_000\Desktop\Octocat.png"/>
          <p:cNvPicPr>
            <a:picLocks noChangeAspect="1" noChangeArrowheads="1"/>
          </p:cNvPicPr>
          <p:nvPr/>
        </p:nvPicPr>
        <p:blipFill>
          <a:blip r:embed="rId4" cstate="print"/>
          <a:srcRect/>
          <a:stretch>
            <a:fillRect/>
          </a:stretch>
        </p:blipFill>
        <p:spPr bwMode="auto">
          <a:xfrm>
            <a:off x="5292080" y="3356992"/>
            <a:ext cx="3024336" cy="3024336"/>
          </a:xfrm>
          <a:prstGeom prst="rect">
            <a:avLst/>
          </a:prstGeom>
          <a:noFill/>
          <a:ln w="0">
            <a:noFill/>
          </a:ln>
          <a:effectLst>
            <a:outerShdw blurRad="749300" sx="112000" sy="112000" algn="ctr" rotWithShape="0">
              <a:schemeClr val="tx1">
                <a:alpha val="40000"/>
              </a:schemeClr>
            </a:outerShdw>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GitHub</a:t>
            </a:r>
            <a:r>
              <a:rPr kumimoji="1" lang="ja-JP" altLang="en-US" dirty="0" err="1" smtClean="0"/>
              <a:t>って</a:t>
            </a:r>
            <a:r>
              <a:rPr kumimoji="1" lang="ja-JP" altLang="en-US" dirty="0" smtClean="0"/>
              <a:t>何？</a:t>
            </a:r>
            <a:endParaRPr kumimoji="1" lang="ja-JP" altLang="en-US" dirty="0"/>
          </a:p>
        </p:txBody>
      </p:sp>
      <p:sp>
        <p:nvSpPr>
          <p:cNvPr id="3" name="コンテンツ プレースホルダ 2"/>
          <p:cNvSpPr>
            <a:spLocks noGrp="1"/>
          </p:cNvSpPr>
          <p:nvPr>
            <p:ph idx="1"/>
          </p:nvPr>
        </p:nvSpPr>
        <p:spPr>
          <a:ln>
            <a:noFill/>
          </a:ln>
        </p:spPr>
        <p:txBody>
          <a:bodyPr/>
          <a:lstStyle/>
          <a:p>
            <a:pPr>
              <a:buNone/>
            </a:pPr>
            <a:r>
              <a:rPr lang="en-US" altLang="ja-JP" dirty="0" smtClean="0"/>
              <a:t>	</a:t>
            </a:r>
            <a:r>
              <a:rPr lang="en-US" altLang="ja-JP" dirty="0" err="1" smtClean="0"/>
              <a:t>GitHub</a:t>
            </a:r>
            <a:r>
              <a:rPr lang="ja-JP" altLang="en-US" dirty="0" smtClean="0"/>
              <a:t>上では個人の</a:t>
            </a:r>
            <a:r>
              <a:rPr lang="en-US" altLang="ja-JP" dirty="0" smtClean="0"/>
              <a:t>repository</a:t>
            </a:r>
            <a:r>
              <a:rPr lang="ja-JP" altLang="en-US" dirty="0" smtClean="0"/>
              <a:t>を公開・共有することができ、他のユーザーが書いたソースコードを自由に閲覧することができる。</a:t>
            </a:r>
            <a:endParaRPr lang="en-US" altLang="ja-JP" dirty="0" smtClean="0"/>
          </a:p>
        </p:txBody>
      </p:sp>
      <p:sp>
        <p:nvSpPr>
          <p:cNvPr id="7" name="スライド番号プレースホルダ 6"/>
          <p:cNvSpPr>
            <a:spLocks noGrp="1"/>
          </p:cNvSpPr>
          <p:nvPr>
            <p:ph type="sldNum" sz="quarter" idx="12"/>
          </p:nvPr>
        </p:nvSpPr>
        <p:spPr/>
        <p:txBody>
          <a:bodyPr/>
          <a:lstStyle/>
          <a:p>
            <a:fld id="{2AA957AF-53C0-420B-9C2D-77DB1416566C}" type="slidenum">
              <a:rPr kumimoji="0" lang="en-US" smtClean="0"/>
              <a:pPr/>
              <a:t>21</a:t>
            </a:fld>
            <a:endParaRPr kumimoji="0" lang="en-US"/>
          </a:p>
        </p:txBody>
      </p:sp>
      <p:grpSp>
        <p:nvGrpSpPr>
          <p:cNvPr id="6" name="グループ化 5"/>
          <p:cNvGrpSpPr/>
          <p:nvPr/>
        </p:nvGrpSpPr>
        <p:grpSpPr>
          <a:xfrm>
            <a:off x="899592" y="4365104"/>
            <a:ext cx="3713917" cy="1008112"/>
            <a:chOff x="1595289" y="4134222"/>
            <a:chExt cx="5739383" cy="1557908"/>
          </a:xfrm>
        </p:grpSpPr>
        <p:pic>
          <p:nvPicPr>
            <p:cNvPr id="4" name="図 3" descr="600px-GitHub_logo_2013.svg.png"/>
            <p:cNvPicPr>
              <a:picLocks noChangeAspect="1"/>
            </p:cNvPicPr>
            <p:nvPr/>
          </p:nvPicPr>
          <p:blipFill>
            <a:blip r:embed="rId3" cstate="print">
              <a:lum bright="70000" contrast="-70000"/>
            </a:blip>
            <a:stretch>
              <a:fillRect/>
            </a:stretch>
          </p:blipFill>
          <p:spPr>
            <a:xfrm>
              <a:off x="1619672" y="4149080"/>
              <a:ext cx="5715000" cy="1543050"/>
            </a:xfrm>
            <a:prstGeom prst="rect">
              <a:avLst/>
            </a:prstGeom>
          </p:spPr>
        </p:pic>
        <p:pic>
          <p:nvPicPr>
            <p:cNvPr id="5" name="図 4" descr="600px-GitHub_logo_2013.svg.png"/>
            <p:cNvPicPr>
              <a:picLocks noChangeAspect="1"/>
            </p:cNvPicPr>
            <p:nvPr/>
          </p:nvPicPr>
          <p:blipFill>
            <a:blip r:embed="rId3" cstate="print"/>
            <a:stretch>
              <a:fillRect/>
            </a:stretch>
          </p:blipFill>
          <p:spPr>
            <a:xfrm>
              <a:off x="1595289" y="4134222"/>
              <a:ext cx="5715000" cy="1543050"/>
            </a:xfrm>
            <a:prstGeom prst="rect">
              <a:avLst/>
            </a:prstGeom>
          </p:spPr>
        </p:pic>
      </p:grpSp>
      <p:pic>
        <p:nvPicPr>
          <p:cNvPr id="9" name="Picture 2" descr="C:\Users\remio_000\Desktop\Octocat.png"/>
          <p:cNvPicPr>
            <a:picLocks noChangeAspect="1" noChangeArrowheads="1"/>
          </p:cNvPicPr>
          <p:nvPr/>
        </p:nvPicPr>
        <p:blipFill>
          <a:blip r:embed="rId4" cstate="print"/>
          <a:srcRect/>
          <a:stretch>
            <a:fillRect/>
          </a:stretch>
        </p:blipFill>
        <p:spPr bwMode="auto">
          <a:xfrm>
            <a:off x="5292080" y="3356992"/>
            <a:ext cx="3024336" cy="3024336"/>
          </a:xfrm>
          <a:prstGeom prst="rect">
            <a:avLst/>
          </a:prstGeom>
          <a:noFill/>
          <a:ln w="0">
            <a:noFill/>
          </a:ln>
          <a:effectLst>
            <a:outerShdw blurRad="749300" sx="112000" sy="112000" algn="ctr" rotWithShape="0">
              <a:schemeClr val="tx1">
                <a:alpha val="40000"/>
              </a:schemeClr>
            </a:outerShdw>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7931224" cy="1143000"/>
          </a:xfrm>
        </p:spPr>
        <p:txBody>
          <a:bodyPr>
            <a:normAutofit/>
          </a:bodyPr>
          <a:lstStyle/>
          <a:p>
            <a:r>
              <a:rPr lang="en-US" altLang="ja-JP" dirty="0" smtClean="0"/>
              <a:t>SCCP</a:t>
            </a:r>
            <a:r>
              <a:rPr lang="ja-JP" altLang="en-US" dirty="0" smtClean="0"/>
              <a:t>で</a:t>
            </a:r>
            <a:r>
              <a:rPr kumimoji="1" lang="en-US" altLang="ja-JP" dirty="0" err="1" smtClean="0"/>
              <a:t>GitHub</a:t>
            </a:r>
            <a:r>
              <a:rPr lang="ja-JP" altLang="en-US" dirty="0" smtClean="0"/>
              <a:t>を利用する目的</a:t>
            </a:r>
            <a:endParaRPr kumimoji="1" lang="ja-JP" altLang="en-US" dirty="0"/>
          </a:p>
        </p:txBody>
      </p:sp>
      <p:sp>
        <p:nvSpPr>
          <p:cNvPr id="3" name="コンテンツ プレースホルダ 2"/>
          <p:cNvSpPr>
            <a:spLocks noGrp="1"/>
          </p:cNvSpPr>
          <p:nvPr>
            <p:ph idx="1"/>
          </p:nvPr>
        </p:nvSpPr>
        <p:spPr>
          <a:ln>
            <a:noFill/>
          </a:ln>
        </p:spPr>
        <p:txBody>
          <a:bodyPr>
            <a:normAutofit/>
          </a:bodyPr>
          <a:lstStyle/>
          <a:p>
            <a:pPr>
              <a:buFont typeface="Arial" charset="0"/>
              <a:buChar char="•"/>
            </a:pPr>
            <a:r>
              <a:rPr lang="en-US" altLang="ja-JP" sz="2800" dirty="0" err="1" smtClean="0"/>
              <a:t>GitHub</a:t>
            </a:r>
            <a:r>
              <a:rPr lang="ja-JP" altLang="en-US" sz="2800" dirty="0" smtClean="0"/>
              <a:t>上の</a:t>
            </a:r>
            <a:r>
              <a:rPr lang="en-US" altLang="ja-JP" sz="2800" dirty="0" smtClean="0"/>
              <a:t>repository</a:t>
            </a:r>
            <a:r>
              <a:rPr lang="ja-JP" altLang="en-US" sz="2800" dirty="0" smtClean="0"/>
              <a:t>の中身は</a:t>
            </a:r>
            <a:r>
              <a:rPr lang="ja-JP" altLang="en-US" sz="2800" dirty="0" smtClean="0">
                <a:solidFill>
                  <a:srgbClr val="FFC000"/>
                </a:solidFill>
              </a:rPr>
              <a:t>どのユーザーからも</a:t>
            </a:r>
            <a:r>
              <a:rPr lang="ja-JP" altLang="en-US" sz="2800" dirty="0" smtClean="0"/>
              <a:t>見ることができる</a:t>
            </a:r>
            <a:r>
              <a:rPr lang="en-US" altLang="ja-JP" sz="2800" dirty="0" smtClean="0"/>
              <a:t/>
            </a:r>
            <a:br>
              <a:rPr lang="en-US" altLang="ja-JP" sz="2800" dirty="0" smtClean="0"/>
            </a:br>
            <a:r>
              <a:rPr lang="ja-JP" altLang="en-US" sz="2800" dirty="0" smtClean="0"/>
              <a:t>→ 課題などの提出確認・解答共有が容易</a:t>
            </a:r>
            <a:endParaRPr lang="en-US" altLang="ja-JP" sz="2800" dirty="0" smtClean="0"/>
          </a:p>
          <a:p>
            <a:pPr>
              <a:buFont typeface="Arial" charset="0"/>
              <a:buChar char="•"/>
            </a:pPr>
            <a:r>
              <a:rPr lang="ja-JP" altLang="en-US" sz="2800" dirty="0" smtClean="0"/>
              <a:t>チームでのソフトウェア開発を潤滑に進めることができる（今回はあまり関係ない）</a:t>
            </a:r>
            <a:endParaRPr lang="en-US" altLang="ja-JP" sz="2800" dirty="0" smtClean="0"/>
          </a:p>
        </p:txBody>
      </p:sp>
      <p:sp>
        <p:nvSpPr>
          <p:cNvPr id="7" name="スライド番号プレースホルダ 6"/>
          <p:cNvSpPr>
            <a:spLocks noGrp="1"/>
          </p:cNvSpPr>
          <p:nvPr>
            <p:ph type="sldNum" sz="quarter" idx="12"/>
          </p:nvPr>
        </p:nvSpPr>
        <p:spPr/>
        <p:txBody>
          <a:bodyPr/>
          <a:lstStyle/>
          <a:p>
            <a:fld id="{2AA957AF-53C0-420B-9C2D-77DB1416566C}" type="slidenum">
              <a:rPr kumimoji="0" lang="en-US" smtClean="0"/>
              <a:pPr/>
              <a:t>22</a:t>
            </a:fld>
            <a:endParaRPr kumimoji="0" lang="en-US"/>
          </a:p>
        </p:txBody>
      </p:sp>
      <p:grpSp>
        <p:nvGrpSpPr>
          <p:cNvPr id="10" name="グループ化 9"/>
          <p:cNvGrpSpPr/>
          <p:nvPr/>
        </p:nvGrpSpPr>
        <p:grpSpPr>
          <a:xfrm>
            <a:off x="6882811" y="4797152"/>
            <a:ext cx="785533" cy="1512168"/>
            <a:chOff x="1665759" y="4305672"/>
            <a:chExt cx="914400" cy="1760240"/>
          </a:xfrm>
        </p:grpSpPr>
        <p:sp>
          <p:nvSpPr>
            <p:cNvPr id="8" name="台形 7"/>
            <p:cNvSpPr/>
            <p:nvPr/>
          </p:nvSpPr>
          <p:spPr>
            <a:xfrm>
              <a:off x="1691681" y="5013176"/>
              <a:ext cx="864096" cy="1052736"/>
            </a:xfrm>
            <a:prstGeom prst="trapezoi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solidFill>
                  <a:schemeClr val="bg1"/>
                </a:solidFill>
              </a:endParaRPr>
            </a:p>
          </p:txBody>
        </p:sp>
        <p:sp>
          <p:nvSpPr>
            <p:cNvPr id="9" name="円/楕円 8"/>
            <p:cNvSpPr/>
            <p:nvPr/>
          </p:nvSpPr>
          <p:spPr>
            <a:xfrm>
              <a:off x="1665759" y="4305672"/>
              <a:ext cx="914400" cy="914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2400" dirty="0" smtClean="0">
                  <a:solidFill>
                    <a:schemeClr val="bg1"/>
                  </a:solidFill>
                </a:rPr>
                <a:t>TA</a:t>
              </a:r>
              <a:endParaRPr kumimoji="1" lang="ja-JP" altLang="en-US" sz="2400" dirty="0">
                <a:solidFill>
                  <a:schemeClr val="bg1"/>
                </a:solidFill>
              </a:endParaRPr>
            </a:p>
          </p:txBody>
        </p:sp>
      </p:grpSp>
      <p:grpSp>
        <p:nvGrpSpPr>
          <p:cNvPr id="11" name="グループ化 10"/>
          <p:cNvGrpSpPr/>
          <p:nvPr/>
        </p:nvGrpSpPr>
        <p:grpSpPr>
          <a:xfrm>
            <a:off x="1187624" y="4477072"/>
            <a:ext cx="936104" cy="1760240"/>
            <a:chOff x="1644055" y="4305672"/>
            <a:chExt cx="936104" cy="1760240"/>
          </a:xfrm>
        </p:grpSpPr>
        <p:sp>
          <p:nvSpPr>
            <p:cNvPr id="12" name="台形 11"/>
            <p:cNvSpPr/>
            <p:nvPr/>
          </p:nvSpPr>
          <p:spPr>
            <a:xfrm>
              <a:off x="1691680" y="5013176"/>
              <a:ext cx="864096" cy="1052736"/>
            </a:xfrm>
            <a:prstGeom prst="trapezoi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solidFill>
                  <a:schemeClr val="bg1"/>
                </a:solidFill>
              </a:endParaRPr>
            </a:p>
          </p:txBody>
        </p:sp>
        <p:sp>
          <p:nvSpPr>
            <p:cNvPr id="13" name="円/楕円 12"/>
            <p:cNvSpPr/>
            <p:nvPr/>
          </p:nvSpPr>
          <p:spPr>
            <a:xfrm>
              <a:off x="1644055" y="4305672"/>
              <a:ext cx="936104" cy="914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400" dirty="0" smtClean="0">
                  <a:solidFill>
                    <a:schemeClr val="bg1"/>
                  </a:solidFill>
                </a:rPr>
                <a:t>学生</a:t>
              </a:r>
              <a:r>
                <a:rPr kumimoji="1" lang="en-US" altLang="ja-JP" sz="1400" dirty="0" smtClean="0">
                  <a:solidFill>
                    <a:schemeClr val="bg1"/>
                  </a:solidFill>
                </a:rPr>
                <a:t>A</a:t>
              </a:r>
              <a:endParaRPr kumimoji="1" lang="ja-JP" altLang="en-US" sz="1400" dirty="0">
                <a:solidFill>
                  <a:schemeClr val="bg1"/>
                </a:solidFill>
              </a:endParaRPr>
            </a:p>
          </p:txBody>
        </p:sp>
      </p:grpSp>
      <p:grpSp>
        <p:nvGrpSpPr>
          <p:cNvPr id="16" name="グループ化 15"/>
          <p:cNvGrpSpPr/>
          <p:nvPr/>
        </p:nvGrpSpPr>
        <p:grpSpPr>
          <a:xfrm>
            <a:off x="2316510" y="4221088"/>
            <a:ext cx="2160240" cy="2160240"/>
            <a:chOff x="467544" y="1340768"/>
            <a:chExt cx="2160240" cy="2160240"/>
          </a:xfrm>
        </p:grpSpPr>
        <p:sp>
          <p:nvSpPr>
            <p:cNvPr id="14" name="角丸四角形 13"/>
            <p:cNvSpPr/>
            <p:nvPr/>
          </p:nvSpPr>
          <p:spPr>
            <a:xfrm>
              <a:off x="467544" y="1484784"/>
              <a:ext cx="2160240" cy="2016224"/>
            </a:xfrm>
            <a:prstGeom prst="roundRect">
              <a:avLst>
                <a:gd name="adj" fmla="val 7438"/>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solidFill>
                  <a:schemeClr val="bg1"/>
                </a:solidFill>
              </a:endParaRPr>
            </a:p>
          </p:txBody>
        </p:sp>
        <p:sp>
          <p:nvSpPr>
            <p:cNvPr id="15" name="角丸四角形 14"/>
            <p:cNvSpPr/>
            <p:nvPr/>
          </p:nvSpPr>
          <p:spPr>
            <a:xfrm>
              <a:off x="695548" y="1340768"/>
              <a:ext cx="1704950" cy="28803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1200" dirty="0" smtClean="0">
                  <a:solidFill>
                    <a:schemeClr val="bg1"/>
                  </a:solidFill>
                </a:rPr>
                <a:t>A’s </a:t>
              </a:r>
              <a:r>
                <a:rPr kumimoji="1" lang="en-US" altLang="ja-JP" sz="1200" dirty="0" err="1" smtClean="0">
                  <a:solidFill>
                    <a:schemeClr val="bg1"/>
                  </a:solidFill>
                </a:rPr>
                <a:t>GitHub</a:t>
              </a:r>
              <a:r>
                <a:rPr kumimoji="1" lang="en-US" altLang="ja-JP" sz="1200" dirty="0" smtClean="0">
                  <a:solidFill>
                    <a:schemeClr val="bg1"/>
                  </a:solidFill>
                </a:rPr>
                <a:t> repository</a:t>
              </a:r>
              <a:endParaRPr kumimoji="1" lang="ja-JP" altLang="en-US" sz="1200" dirty="0">
                <a:solidFill>
                  <a:schemeClr val="bg1"/>
                </a:solidFill>
              </a:endParaRPr>
            </a:p>
          </p:txBody>
        </p:sp>
      </p:grpSp>
      <p:sp>
        <p:nvSpPr>
          <p:cNvPr id="18" name="円/楕円 17"/>
          <p:cNvSpPr/>
          <p:nvPr/>
        </p:nvSpPr>
        <p:spPr>
          <a:xfrm>
            <a:off x="2699792" y="4581128"/>
            <a:ext cx="1368152" cy="792088"/>
          </a:xfrm>
          <a:prstGeom prst="ellipse">
            <a:avLst/>
          </a:prstGeom>
          <a:solidFill>
            <a:schemeClr val="tx1">
              <a:alpha val="64000"/>
            </a:schemeClr>
          </a:solidFill>
          <a:ln>
            <a:noFill/>
          </a:ln>
          <a:effectLst>
            <a:outerShdw blurRad="88900" sx="106000" sy="106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bg1"/>
                </a:solidFill>
              </a:rPr>
              <a:t>課題の答え</a:t>
            </a:r>
            <a:r>
              <a:rPr kumimoji="1" lang="en-US" altLang="ja-JP" dirty="0" smtClean="0">
                <a:solidFill>
                  <a:schemeClr val="bg1"/>
                </a:solidFill>
              </a:rPr>
              <a:t>1</a:t>
            </a:r>
            <a:endParaRPr kumimoji="1" lang="ja-JP" altLang="en-US" dirty="0">
              <a:solidFill>
                <a:schemeClr val="bg1"/>
              </a:solidFill>
            </a:endParaRPr>
          </a:p>
        </p:txBody>
      </p:sp>
      <p:sp>
        <p:nvSpPr>
          <p:cNvPr id="19" name="円/楕円 18"/>
          <p:cNvSpPr/>
          <p:nvPr/>
        </p:nvSpPr>
        <p:spPr>
          <a:xfrm>
            <a:off x="2699792" y="5517232"/>
            <a:ext cx="1368152" cy="770384"/>
          </a:xfrm>
          <a:prstGeom prst="ellipse">
            <a:avLst/>
          </a:prstGeom>
          <a:solidFill>
            <a:schemeClr val="tx1">
              <a:alpha val="64000"/>
            </a:schemeClr>
          </a:solidFill>
          <a:ln>
            <a:noFill/>
          </a:ln>
          <a:effectLst>
            <a:outerShdw blurRad="88900" sx="106000" sy="106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bg1"/>
                </a:solidFill>
              </a:rPr>
              <a:t>課題の答え</a:t>
            </a:r>
            <a:r>
              <a:rPr kumimoji="1" lang="en-US" altLang="ja-JP" dirty="0" smtClean="0">
                <a:solidFill>
                  <a:schemeClr val="bg1"/>
                </a:solidFill>
              </a:rPr>
              <a:t>2</a:t>
            </a:r>
            <a:endParaRPr kumimoji="1" lang="ja-JP" altLang="en-US" dirty="0">
              <a:solidFill>
                <a:schemeClr val="bg1"/>
              </a:solidFill>
            </a:endParaRPr>
          </a:p>
        </p:txBody>
      </p:sp>
      <p:grpSp>
        <p:nvGrpSpPr>
          <p:cNvPr id="26" name="グループ化 25"/>
          <p:cNvGrpSpPr/>
          <p:nvPr/>
        </p:nvGrpSpPr>
        <p:grpSpPr>
          <a:xfrm>
            <a:off x="4668273" y="4243272"/>
            <a:ext cx="2808094" cy="1533165"/>
            <a:chOff x="4668273" y="4243272"/>
            <a:chExt cx="2808094" cy="1533165"/>
          </a:xfrm>
        </p:grpSpPr>
        <p:sp>
          <p:nvSpPr>
            <p:cNvPr id="20" name="上矢印 19"/>
            <p:cNvSpPr/>
            <p:nvPr/>
          </p:nvSpPr>
          <p:spPr>
            <a:xfrm rot="15787010">
              <a:off x="5785417" y="3126128"/>
              <a:ext cx="573806" cy="2808094"/>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dirty="0">
                <a:solidFill>
                  <a:schemeClr val="bg1"/>
                </a:solidFill>
              </a:endParaRPr>
            </a:p>
          </p:txBody>
        </p:sp>
        <p:sp>
          <p:nvSpPr>
            <p:cNvPr id="21" name="上矢印 20"/>
            <p:cNvSpPr/>
            <p:nvPr/>
          </p:nvSpPr>
          <p:spPr>
            <a:xfrm rot="15199044">
              <a:off x="5424231" y="4536671"/>
              <a:ext cx="573806" cy="1905725"/>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dirty="0">
                <a:solidFill>
                  <a:schemeClr val="bg1"/>
                </a:solidFill>
              </a:endParaRPr>
            </a:p>
          </p:txBody>
        </p:sp>
      </p:grpSp>
      <p:grpSp>
        <p:nvGrpSpPr>
          <p:cNvPr id="23" name="グループ化 22"/>
          <p:cNvGrpSpPr/>
          <p:nvPr/>
        </p:nvGrpSpPr>
        <p:grpSpPr>
          <a:xfrm>
            <a:off x="7668344" y="3901010"/>
            <a:ext cx="936104" cy="1675668"/>
            <a:chOff x="1595181" y="4305672"/>
            <a:chExt cx="1067057" cy="1910080"/>
          </a:xfrm>
        </p:grpSpPr>
        <p:sp>
          <p:nvSpPr>
            <p:cNvPr id="24" name="台形 23"/>
            <p:cNvSpPr/>
            <p:nvPr/>
          </p:nvSpPr>
          <p:spPr>
            <a:xfrm>
              <a:off x="1691679" y="5163016"/>
              <a:ext cx="864096" cy="1052736"/>
            </a:xfrm>
            <a:prstGeom prst="trapezoi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solidFill>
                  <a:schemeClr val="bg1"/>
                </a:solidFill>
              </a:endParaRPr>
            </a:p>
          </p:txBody>
        </p:sp>
        <p:sp>
          <p:nvSpPr>
            <p:cNvPr id="25" name="円/楕円 24"/>
            <p:cNvSpPr/>
            <p:nvPr/>
          </p:nvSpPr>
          <p:spPr>
            <a:xfrm>
              <a:off x="1595181" y="4305672"/>
              <a:ext cx="1067057" cy="102150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400" dirty="0" smtClean="0">
                  <a:solidFill>
                    <a:schemeClr val="bg1"/>
                  </a:solidFill>
                </a:rPr>
                <a:t>学生</a:t>
              </a:r>
              <a:r>
                <a:rPr kumimoji="1" lang="en-US" altLang="ja-JP" sz="1400" dirty="0" smtClean="0">
                  <a:solidFill>
                    <a:schemeClr val="bg1"/>
                  </a:solidFill>
                </a:rPr>
                <a:t>B</a:t>
              </a:r>
              <a:endParaRPr kumimoji="1" lang="ja-JP" altLang="en-US" sz="1400" dirty="0">
                <a:solidFill>
                  <a:schemeClr val="bg1"/>
                </a:solidFill>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“r</a:t>
            </a:r>
            <a:r>
              <a:rPr kumimoji="1" lang="en-US" altLang="ja-JP" dirty="0" smtClean="0"/>
              <a:t>epository</a:t>
            </a:r>
            <a:r>
              <a:rPr kumimoji="1" lang="ja-JP" altLang="en-US" dirty="0" smtClean="0"/>
              <a:t>を</a:t>
            </a:r>
            <a:r>
              <a:rPr lang="ja-JP" altLang="en-US" dirty="0" smtClean="0"/>
              <a:t>公開する</a:t>
            </a:r>
            <a:r>
              <a:rPr lang="en-US" altLang="ja-JP" dirty="0" smtClean="0"/>
              <a:t>”</a:t>
            </a:r>
            <a:r>
              <a:rPr lang="ja-JP" altLang="en-US" dirty="0" smtClean="0"/>
              <a:t>とは？</a:t>
            </a:r>
            <a:endParaRPr kumimoji="1" lang="ja-JP" altLang="en-US" dirty="0"/>
          </a:p>
        </p:txBody>
      </p:sp>
      <p:sp>
        <p:nvSpPr>
          <p:cNvPr id="3" name="コンテンツ プレースホルダ 2"/>
          <p:cNvSpPr>
            <a:spLocks noGrp="1"/>
          </p:cNvSpPr>
          <p:nvPr>
            <p:ph idx="1"/>
          </p:nvPr>
        </p:nvSpPr>
        <p:spPr>
          <a:xfrm>
            <a:off x="457200" y="1423317"/>
            <a:ext cx="8229600" cy="4525963"/>
          </a:xfrm>
          <a:ln>
            <a:noFill/>
          </a:ln>
        </p:spPr>
        <p:txBody>
          <a:bodyPr/>
          <a:lstStyle/>
          <a:p>
            <a:pPr>
              <a:buNone/>
            </a:pPr>
            <a:r>
              <a:rPr lang="en-US" altLang="ja-JP" dirty="0" smtClean="0"/>
              <a:t>	PC</a:t>
            </a:r>
            <a:r>
              <a:rPr lang="ja-JP" altLang="en-US" dirty="0" smtClean="0"/>
              <a:t>上の</a:t>
            </a:r>
            <a:r>
              <a:rPr lang="en-US" altLang="ja-JP" dirty="0" smtClean="0"/>
              <a:t>repository(</a:t>
            </a:r>
            <a:r>
              <a:rPr lang="en-US" altLang="ja-JP" dirty="0" smtClean="0">
                <a:solidFill>
                  <a:srgbClr val="FFC000"/>
                </a:solidFill>
              </a:rPr>
              <a:t>local repository</a:t>
            </a:r>
            <a:r>
              <a:rPr lang="en-US" altLang="ja-JP" dirty="0" smtClean="0"/>
              <a:t>)</a:t>
            </a:r>
            <a:r>
              <a:rPr lang="ja-JP" altLang="en-US" dirty="0" smtClean="0"/>
              <a:t>を</a:t>
            </a:r>
            <a:r>
              <a:rPr lang="en-US" altLang="ja-JP" dirty="0" err="1" smtClean="0"/>
              <a:t>GitHub</a:t>
            </a:r>
            <a:r>
              <a:rPr lang="ja-JP" altLang="en-US" dirty="0" smtClean="0"/>
              <a:t>上に</a:t>
            </a:r>
            <a:r>
              <a:rPr lang="en-US" altLang="ja-JP" dirty="0" smtClean="0">
                <a:solidFill>
                  <a:srgbClr val="FFC000"/>
                </a:solidFill>
              </a:rPr>
              <a:t>push</a:t>
            </a:r>
            <a:r>
              <a:rPr lang="ja-JP" altLang="en-US" dirty="0" smtClean="0"/>
              <a:t>し、</a:t>
            </a:r>
            <a:r>
              <a:rPr lang="en-US" altLang="ja-JP" dirty="0" smtClean="0">
                <a:solidFill>
                  <a:srgbClr val="FFC000"/>
                </a:solidFill>
              </a:rPr>
              <a:t>remote</a:t>
            </a:r>
            <a:r>
              <a:rPr lang="ja-JP" altLang="en-US" dirty="0" smtClean="0">
                <a:solidFill>
                  <a:srgbClr val="FFC000"/>
                </a:solidFill>
              </a:rPr>
              <a:t> </a:t>
            </a:r>
            <a:r>
              <a:rPr lang="en-US" altLang="ja-JP" dirty="0" smtClean="0">
                <a:solidFill>
                  <a:srgbClr val="FFC000"/>
                </a:solidFill>
              </a:rPr>
              <a:t>repository</a:t>
            </a:r>
            <a:r>
              <a:rPr lang="ja-JP" altLang="en-US" dirty="0" smtClean="0"/>
              <a:t>として</a:t>
            </a:r>
            <a:r>
              <a:rPr lang="en-US" altLang="ja-JP" dirty="0" smtClean="0"/>
              <a:t>1</a:t>
            </a:r>
            <a:r>
              <a:rPr lang="ja-JP" altLang="en-US" dirty="0" smtClean="0"/>
              <a:t>対</a:t>
            </a:r>
            <a:r>
              <a:rPr lang="en-US" altLang="ja-JP" dirty="0" smtClean="0"/>
              <a:t>1</a:t>
            </a:r>
            <a:r>
              <a:rPr lang="ja-JP" altLang="en-US" dirty="0" smtClean="0"/>
              <a:t>で連携させる</a:t>
            </a:r>
            <a:endParaRPr lang="en-US" altLang="ja-JP" dirty="0" smtClean="0"/>
          </a:p>
        </p:txBody>
      </p:sp>
      <p:sp>
        <p:nvSpPr>
          <p:cNvPr id="7" name="スライド番号プレースホルダ 6"/>
          <p:cNvSpPr>
            <a:spLocks noGrp="1"/>
          </p:cNvSpPr>
          <p:nvPr>
            <p:ph type="sldNum" sz="quarter" idx="12"/>
          </p:nvPr>
        </p:nvSpPr>
        <p:spPr/>
        <p:txBody>
          <a:bodyPr/>
          <a:lstStyle/>
          <a:p>
            <a:fld id="{2AA957AF-53C0-420B-9C2D-77DB1416566C}" type="slidenum">
              <a:rPr kumimoji="0" lang="en-US" smtClean="0"/>
              <a:pPr/>
              <a:t>23</a:t>
            </a:fld>
            <a:endParaRPr kumimoji="0" lang="en-US"/>
          </a:p>
        </p:txBody>
      </p:sp>
      <p:grpSp>
        <p:nvGrpSpPr>
          <p:cNvPr id="13" name="グループ化 12"/>
          <p:cNvGrpSpPr/>
          <p:nvPr/>
        </p:nvGrpSpPr>
        <p:grpSpPr>
          <a:xfrm>
            <a:off x="776426" y="3841846"/>
            <a:ext cx="3024336" cy="2467474"/>
            <a:chOff x="1475656" y="3501008"/>
            <a:chExt cx="3024336" cy="2971530"/>
          </a:xfrm>
        </p:grpSpPr>
        <p:grpSp>
          <p:nvGrpSpPr>
            <p:cNvPr id="8" name="グループ化 7"/>
            <p:cNvGrpSpPr/>
            <p:nvPr/>
          </p:nvGrpSpPr>
          <p:grpSpPr>
            <a:xfrm>
              <a:off x="1475656" y="3501008"/>
              <a:ext cx="3024336" cy="2971530"/>
              <a:chOff x="467544" y="1182701"/>
              <a:chExt cx="2160240" cy="2174291"/>
            </a:xfrm>
          </p:grpSpPr>
          <p:sp>
            <p:nvSpPr>
              <p:cNvPr id="9" name="角丸四角形 8"/>
              <p:cNvSpPr/>
              <p:nvPr/>
            </p:nvSpPr>
            <p:spPr>
              <a:xfrm>
                <a:off x="467544" y="1340768"/>
                <a:ext cx="2160240" cy="2016224"/>
              </a:xfrm>
              <a:prstGeom prst="roundRect">
                <a:avLst>
                  <a:gd name="adj" fmla="val 7438"/>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solidFill>
                    <a:schemeClr val="bg1"/>
                  </a:solidFill>
                </a:endParaRPr>
              </a:p>
            </p:txBody>
          </p:sp>
          <p:sp>
            <p:nvSpPr>
              <p:cNvPr id="10" name="角丸四角形 9"/>
              <p:cNvSpPr/>
              <p:nvPr/>
            </p:nvSpPr>
            <p:spPr>
              <a:xfrm>
                <a:off x="735003" y="1182701"/>
                <a:ext cx="1584176" cy="28803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1600" dirty="0" smtClean="0">
                    <a:solidFill>
                      <a:schemeClr val="bg1"/>
                    </a:solidFill>
                  </a:rPr>
                  <a:t>local repository</a:t>
                </a:r>
                <a:endParaRPr kumimoji="1" lang="ja-JP" altLang="en-US" sz="1600" dirty="0">
                  <a:solidFill>
                    <a:schemeClr val="bg1"/>
                  </a:solidFill>
                </a:endParaRPr>
              </a:p>
            </p:txBody>
          </p:sp>
        </p:grpSp>
        <p:sp>
          <p:nvSpPr>
            <p:cNvPr id="11" name="円/楕円 10"/>
            <p:cNvSpPr/>
            <p:nvPr/>
          </p:nvSpPr>
          <p:spPr>
            <a:xfrm>
              <a:off x="2008515" y="4005064"/>
              <a:ext cx="1915413" cy="1082520"/>
            </a:xfrm>
            <a:prstGeom prst="ellipse">
              <a:avLst/>
            </a:prstGeom>
            <a:solidFill>
              <a:schemeClr val="tx1">
                <a:alpha val="64000"/>
              </a:schemeClr>
            </a:solidFill>
            <a:ln>
              <a:noFill/>
            </a:ln>
            <a:effectLst>
              <a:outerShdw blurRad="88900" sx="106000" sy="106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bg1"/>
                  </a:solidFill>
                </a:rPr>
                <a:t>課題の答え</a:t>
              </a:r>
              <a:r>
                <a:rPr kumimoji="1" lang="en-US" altLang="ja-JP" dirty="0" smtClean="0">
                  <a:solidFill>
                    <a:schemeClr val="bg1"/>
                  </a:solidFill>
                </a:rPr>
                <a:t>1</a:t>
              </a:r>
              <a:endParaRPr kumimoji="1" lang="ja-JP" altLang="en-US" dirty="0">
                <a:solidFill>
                  <a:schemeClr val="bg1"/>
                </a:solidFill>
              </a:endParaRPr>
            </a:p>
          </p:txBody>
        </p:sp>
        <p:sp>
          <p:nvSpPr>
            <p:cNvPr id="12" name="円/楕円 11"/>
            <p:cNvSpPr/>
            <p:nvPr/>
          </p:nvSpPr>
          <p:spPr>
            <a:xfrm>
              <a:off x="2008515" y="5229200"/>
              <a:ext cx="1915413" cy="1052858"/>
            </a:xfrm>
            <a:prstGeom prst="ellipse">
              <a:avLst/>
            </a:prstGeom>
            <a:solidFill>
              <a:schemeClr val="tx1">
                <a:alpha val="64000"/>
              </a:schemeClr>
            </a:solidFill>
            <a:ln>
              <a:noFill/>
            </a:ln>
            <a:effectLst>
              <a:outerShdw blurRad="88900" sx="106000" sy="106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bg1"/>
                  </a:solidFill>
                </a:rPr>
                <a:t>課題の答え</a:t>
              </a:r>
              <a:r>
                <a:rPr kumimoji="1" lang="en-US" altLang="ja-JP" dirty="0" smtClean="0">
                  <a:solidFill>
                    <a:schemeClr val="bg1"/>
                  </a:solidFill>
                </a:rPr>
                <a:t>2</a:t>
              </a:r>
              <a:endParaRPr kumimoji="1" lang="ja-JP" altLang="en-US" dirty="0">
                <a:solidFill>
                  <a:schemeClr val="bg1"/>
                </a:solidFill>
              </a:endParaRPr>
            </a:p>
          </p:txBody>
        </p:sp>
      </p:grpSp>
      <p:grpSp>
        <p:nvGrpSpPr>
          <p:cNvPr id="15" name="グループ化 7"/>
          <p:cNvGrpSpPr/>
          <p:nvPr/>
        </p:nvGrpSpPr>
        <p:grpSpPr>
          <a:xfrm>
            <a:off x="4952890" y="3841846"/>
            <a:ext cx="3024336" cy="2467473"/>
            <a:chOff x="467544" y="1182701"/>
            <a:chExt cx="2160240" cy="2174290"/>
          </a:xfrm>
        </p:grpSpPr>
        <p:sp>
          <p:nvSpPr>
            <p:cNvPr id="18" name="角丸四角形 17"/>
            <p:cNvSpPr/>
            <p:nvPr/>
          </p:nvSpPr>
          <p:spPr>
            <a:xfrm>
              <a:off x="467544" y="1340767"/>
              <a:ext cx="2160240" cy="2016224"/>
            </a:xfrm>
            <a:prstGeom prst="roundRect">
              <a:avLst>
                <a:gd name="adj" fmla="val 743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dirty="0">
                <a:solidFill>
                  <a:schemeClr val="bg1"/>
                </a:solidFill>
              </a:endParaRPr>
            </a:p>
          </p:txBody>
        </p:sp>
        <p:sp>
          <p:nvSpPr>
            <p:cNvPr id="19" name="角丸四角形 18"/>
            <p:cNvSpPr/>
            <p:nvPr/>
          </p:nvSpPr>
          <p:spPr>
            <a:xfrm>
              <a:off x="735003" y="1182701"/>
              <a:ext cx="1584176" cy="288032"/>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1600" dirty="0" smtClean="0">
                  <a:solidFill>
                    <a:schemeClr val="bg1"/>
                  </a:solidFill>
                </a:rPr>
                <a:t>remote repository</a:t>
              </a:r>
              <a:endParaRPr kumimoji="1" lang="ja-JP" altLang="en-US" sz="1600" dirty="0">
                <a:solidFill>
                  <a:schemeClr val="bg1"/>
                </a:solidFill>
              </a:endParaRPr>
            </a:p>
          </p:txBody>
        </p:sp>
      </p:grpSp>
      <p:grpSp>
        <p:nvGrpSpPr>
          <p:cNvPr id="27" name="グループ化 26"/>
          <p:cNvGrpSpPr/>
          <p:nvPr/>
        </p:nvGrpSpPr>
        <p:grpSpPr>
          <a:xfrm>
            <a:off x="3296706" y="4228088"/>
            <a:ext cx="4104458" cy="1890752"/>
            <a:chOff x="3635896" y="4005064"/>
            <a:chExt cx="4104456" cy="2276994"/>
          </a:xfrm>
        </p:grpSpPr>
        <p:grpSp>
          <p:nvGrpSpPr>
            <p:cNvPr id="25" name="グループ化 24"/>
            <p:cNvGrpSpPr/>
            <p:nvPr/>
          </p:nvGrpSpPr>
          <p:grpSpPr>
            <a:xfrm>
              <a:off x="3635896" y="4005064"/>
              <a:ext cx="4104456" cy="2276994"/>
              <a:chOff x="3635896" y="4005064"/>
              <a:chExt cx="4104456" cy="2276994"/>
            </a:xfrm>
          </p:grpSpPr>
          <p:sp>
            <p:nvSpPr>
              <p:cNvPr id="16" name="円/楕円 15"/>
              <p:cNvSpPr/>
              <p:nvPr/>
            </p:nvSpPr>
            <p:spPr>
              <a:xfrm>
                <a:off x="5824939" y="4005064"/>
                <a:ext cx="1915413" cy="1082520"/>
              </a:xfrm>
              <a:prstGeom prst="ellipse">
                <a:avLst/>
              </a:prstGeom>
              <a:solidFill>
                <a:schemeClr val="tx1">
                  <a:alpha val="64000"/>
                </a:schemeClr>
              </a:solidFill>
              <a:ln>
                <a:noFill/>
              </a:ln>
              <a:effectLst>
                <a:outerShdw blurRad="88900" sx="106000" sy="106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bg1"/>
                    </a:solidFill>
                  </a:rPr>
                  <a:t>課題の答え</a:t>
                </a:r>
                <a:r>
                  <a:rPr kumimoji="1" lang="en-US" altLang="ja-JP" dirty="0" smtClean="0">
                    <a:solidFill>
                      <a:schemeClr val="bg1"/>
                    </a:solidFill>
                  </a:rPr>
                  <a:t>1</a:t>
                </a:r>
                <a:endParaRPr kumimoji="1" lang="ja-JP" altLang="en-US" dirty="0">
                  <a:solidFill>
                    <a:schemeClr val="bg1"/>
                  </a:solidFill>
                </a:endParaRPr>
              </a:p>
            </p:txBody>
          </p:sp>
          <p:sp>
            <p:nvSpPr>
              <p:cNvPr id="17" name="円/楕円 16"/>
              <p:cNvSpPr/>
              <p:nvPr/>
            </p:nvSpPr>
            <p:spPr>
              <a:xfrm>
                <a:off x="5824939" y="5229200"/>
                <a:ext cx="1915413" cy="1052858"/>
              </a:xfrm>
              <a:prstGeom prst="ellipse">
                <a:avLst/>
              </a:prstGeom>
              <a:solidFill>
                <a:schemeClr val="tx1">
                  <a:alpha val="64000"/>
                </a:schemeClr>
              </a:solidFill>
              <a:ln>
                <a:noFill/>
              </a:ln>
              <a:effectLst>
                <a:outerShdw blurRad="88900" sx="106000" sy="106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bg1"/>
                    </a:solidFill>
                  </a:rPr>
                  <a:t>課題の答え</a:t>
                </a:r>
                <a:r>
                  <a:rPr kumimoji="1" lang="en-US" altLang="ja-JP" dirty="0" smtClean="0">
                    <a:solidFill>
                      <a:schemeClr val="bg1"/>
                    </a:solidFill>
                  </a:rPr>
                  <a:t>2</a:t>
                </a:r>
                <a:endParaRPr kumimoji="1" lang="ja-JP" altLang="en-US" dirty="0">
                  <a:solidFill>
                    <a:schemeClr val="bg1"/>
                  </a:solidFill>
                </a:endParaRPr>
              </a:p>
            </p:txBody>
          </p:sp>
          <p:grpSp>
            <p:nvGrpSpPr>
              <p:cNvPr id="24" name="グループ化 23"/>
              <p:cNvGrpSpPr/>
              <p:nvPr/>
            </p:nvGrpSpPr>
            <p:grpSpPr>
              <a:xfrm>
                <a:off x="3635896" y="4312520"/>
                <a:ext cx="2016224" cy="1636760"/>
                <a:chOff x="3635896" y="4312520"/>
                <a:chExt cx="2016224" cy="1636760"/>
              </a:xfrm>
            </p:grpSpPr>
            <p:sp>
              <p:nvSpPr>
                <p:cNvPr id="21" name="上矢印 20"/>
                <p:cNvSpPr/>
                <p:nvPr/>
              </p:nvSpPr>
              <p:spPr>
                <a:xfrm rot="5400000">
                  <a:off x="4401692" y="3546724"/>
                  <a:ext cx="484632" cy="201622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bg1"/>
                    </a:solidFill>
                  </a:endParaRPr>
                </a:p>
              </p:txBody>
            </p:sp>
            <p:sp>
              <p:nvSpPr>
                <p:cNvPr id="23" name="上矢印 22"/>
                <p:cNvSpPr/>
                <p:nvPr/>
              </p:nvSpPr>
              <p:spPr>
                <a:xfrm rot="5400000">
                  <a:off x="4401692" y="4698852"/>
                  <a:ext cx="484632" cy="201622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bg1"/>
                    </a:solidFill>
                  </a:endParaRPr>
                </a:p>
              </p:txBody>
            </p:sp>
          </p:grpSp>
        </p:grpSp>
        <p:sp>
          <p:nvSpPr>
            <p:cNvPr id="26" name="テキスト ボックス 25"/>
            <p:cNvSpPr txBox="1"/>
            <p:nvPr/>
          </p:nvSpPr>
          <p:spPr>
            <a:xfrm>
              <a:off x="4222937" y="4869160"/>
              <a:ext cx="853119" cy="461665"/>
            </a:xfrm>
            <a:prstGeom prst="rect">
              <a:avLst/>
            </a:prstGeom>
            <a:noFill/>
          </p:spPr>
          <p:txBody>
            <a:bodyPr wrap="none" rtlCol="0">
              <a:spAutoFit/>
            </a:bodyPr>
            <a:lstStyle/>
            <a:p>
              <a:r>
                <a:rPr kumimoji="1" lang="en-US" altLang="ja-JP" sz="2400" dirty="0" smtClean="0"/>
                <a:t>push</a:t>
              </a:r>
              <a:endParaRPr kumimoji="1" lang="ja-JP" altLang="en-US" sz="2400" dirty="0"/>
            </a:p>
          </p:txBody>
        </p:sp>
      </p:grpSp>
      <p:pic>
        <p:nvPicPr>
          <p:cNvPr id="22" name="図 21" descr="computer_server.png"/>
          <p:cNvPicPr>
            <a:picLocks noChangeAspect="1"/>
          </p:cNvPicPr>
          <p:nvPr/>
        </p:nvPicPr>
        <p:blipFill>
          <a:blip r:embed="rId3" cstate="print"/>
          <a:stretch>
            <a:fillRect/>
          </a:stretch>
        </p:blipFill>
        <p:spPr>
          <a:xfrm>
            <a:off x="7257146" y="3049758"/>
            <a:ext cx="1275294" cy="1189212"/>
          </a:xfrm>
          <a:prstGeom prst="rect">
            <a:avLst/>
          </a:prstGeom>
        </p:spPr>
      </p:pic>
      <p:pic>
        <p:nvPicPr>
          <p:cNvPr id="28" name="図 27" descr="kaden_PC.png"/>
          <p:cNvPicPr>
            <a:picLocks noChangeAspect="1"/>
          </p:cNvPicPr>
          <p:nvPr/>
        </p:nvPicPr>
        <p:blipFill>
          <a:blip r:embed="rId4" cstate="print"/>
          <a:stretch>
            <a:fillRect/>
          </a:stretch>
        </p:blipFill>
        <p:spPr>
          <a:xfrm>
            <a:off x="2936666" y="3049758"/>
            <a:ext cx="1656184" cy="1126205"/>
          </a:xfrm>
          <a:prstGeom prst="rect">
            <a:avLst/>
          </a:prstGeom>
        </p:spPr>
      </p:pic>
      <p:sp>
        <p:nvSpPr>
          <p:cNvPr id="29" name="テキスト ボックス 28"/>
          <p:cNvSpPr txBox="1"/>
          <p:nvPr/>
        </p:nvSpPr>
        <p:spPr>
          <a:xfrm>
            <a:off x="2051720" y="3356992"/>
            <a:ext cx="972317" cy="369332"/>
          </a:xfrm>
          <a:prstGeom prst="rect">
            <a:avLst/>
          </a:prstGeom>
          <a:noFill/>
        </p:spPr>
        <p:txBody>
          <a:bodyPr wrap="none" rtlCol="0">
            <a:spAutoFit/>
          </a:bodyPr>
          <a:lstStyle/>
          <a:p>
            <a:r>
              <a:rPr kumimoji="1" lang="en-US" altLang="ja-JP" dirty="0" smtClean="0"/>
              <a:t>Your PC</a:t>
            </a:r>
            <a:endParaRPr kumimoji="1" lang="ja-JP" altLang="en-US" dirty="0"/>
          </a:p>
        </p:txBody>
      </p:sp>
      <p:sp>
        <p:nvSpPr>
          <p:cNvPr id="30" name="テキスト ボックス 29"/>
          <p:cNvSpPr txBox="1"/>
          <p:nvPr/>
        </p:nvSpPr>
        <p:spPr>
          <a:xfrm>
            <a:off x="5695490" y="3356992"/>
            <a:ext cx="1612814" cy="369332"/>
          </a:xfrm>
          <a:prstGeom prst="rect">
            <a:avLst/>
          </a:prstGeom>
          <a:noFill/>
        </p:spPr>
        <p:txBody>
          <a:bodyPr wrap="none" rtlCol="0">
            <a:spAutoFit/>
          </a:bodyPr>
          <a:lstStyle/>
          <a:p>
            <a:r>
              <a:rPr kumimoji="1" lang="en-US" altLang="ja-JP" dirty="0" err="1" smtClean="0"/>
              <a:t>GitHub</a:t>
            </a:r>
            <a:r>
              <a:rPr kumimoji="1" lang="en-US" altLang="ja-JP" dirty="0" smtClean="0"/>
              <a:t> Server</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“r</a:t>
            </a:r>
            <a:r>
              <a:rPr kumimoji="1" lang="en-US" altLang="ja-JP" dirty="0" smtClean="0"/>
              <a:t>epository</a:t>
            </a:r>
            <a:r>
              <a:rPr kumimoji="1" lang="ja-JP" altLang="en-US" dirty="0" smtClean="0"/>
              <a:t>を</a:t>
            </a:r>
            <a:r>
              <a:rPr lang="ja-JP" altLang="en-US" dirty="0" smtClean="0"/>
              <a:t>公開する</a:t>
            </a:r>
            <a:r>
              <a:rPr lang="en-US" altLang="ja-JP" dirty="0" smtClean="0"/>
              <a:t>”</a:t>
            </a:r>
            <a:r>
              <a:rPr lang="ja-JP" altLang="en-US" dirty="0" smtClean="0"/>
              <a:t>とは？</a:t>
            </a:r>
            <a:endParaRPr kumimoji="1" lang="ja-JP" altLang="en-US" dirty="0"/>
          </a:p>
        </p:txBody>
      </p:sp>
      <p:sp>
        <p:nvSpPr>
          <p:cNvPr id="3" name="コンテンツ プレースホルダ 2"/>
          <p:cNvSpPr>
            <a:spLocks noGrp="1"/>
          </p:cNvSpPr>
          <p:nvPr>
            <p:ph idx="1"/>
          </p:nvPr>
        </p:nvSpPr>
        <p:spPr>
          <a:ln>
            <a:noFill/>
          </a:ln>
        </p:spPr>
        <p:txBody>
          <a:bodyPr>
            <a:normAutofit lnSpcReduction="10000"/>
          </a:bodyPr>
          <a:lstStyle/>
          <a:p>
            <a:pPr>
              <a:buNone/>
            </a:pPr>
            <a:r>
              <a:rPr lang="en-US" altLang="ja-JP" dirty="0" smtClean="0"/>
              <a:t>	remote repository</a:t>
            </a:r>
            <a:r>
              <a:rPr lang="ja-JP" altLang="en-US" dirty="0" smtClean="0"/>
              <a:t>は</a:t>
            </a:r>
            <a:r>
              <a:rPr lang="en-US" altLang="ja-JP" dirty="0" smtClean="0"/>
              <a:t>Web</a:t>
            </a:r>
            <a:r>
              <a:rPr lang="ja-JP" altLang="en-US" dirty="0" smtClean="0"/>
              <a:t>上に公開され、どのユーザー（自分・</a:t>
            </a:r>
            <a:r>
              <a:rPr lang="en-US" altLang="ja-JP" dirty="0" smtClean="0"/>
              <a:t>TA</a:t>
            </a:r>
            <a:r>
              <a:rPr lang="ja-JP" altLang="en-US" dirty="0" smtClean="0"/>
              <a:t>・他の学生）からも中のソースコードなどを自由に閲覧することが可能になる</a:t>
            </a:r>
            <a:endParaRPr lang="en-US" altLang="ja-JP" dirty="0" smtClean="0"/>
          </a:p>
          <a:p>
            <a:pPr algn="ctr">
              <a:buNone/>
            </a:pPr>
            <a:r>
              <a:rPr lang="ja-JP" altLang="en-US" dirty="0" smtClean="0"/>
              <a:t>↓</a:t>
            </a:r>
            <a:endParaRPr lang="en-US" altLang="ja-JP" dirty="0" smtClean="0"/>
          </a:p>
          <a:p>
            <a:pPr>
              <a:buNone/>
            </a:pPr>
            <a:r>
              <a:rPr lang="en-US" altLang="ja-JP" dirty="0" smtClean="0"/>
              <a:t>	</a:t>
            </a:r>
            <a:r>
              <a:rPr lang="ja-JP" altLang="en-US" dirty="0" smtClean="0"/>
              <a:t>ユーザーの操作で任意のタイミングで</a:t>
            </a:r>
            <a:r>
              <a:rPr lang="en-US" altLang="ja-JP" dirty="0" smtClean="0">
                <a:solidFill>
                  <a:srgbClr val="FFC000"/>
                </a:solidFill>
              </a:rPr>
              <a:t>local repository</a:t>
            </a:r>
            <a:r>
              <a:rPr lang="ja-JP" altLang="en-US" dirty="0" smtClean="0"/>
              <a:t>と</a:t>
            </a:r>
            <a:r>
              <a:rPr lang="en-US" altLang="ja-JP" dirty="0" smtClean="0">
                <a:solidFill>
                  <a:srgbClr val="FFC000"/>
                </a:solidFill>
              </a:rPr>
              <a:t>remote repository</a:t>
            </a:r>
            <a:r>
              <a:rPr lang="ja-JP" altLang="en-US" dirty="0" smtClean="0"/>
              <a:t>の中身を</a:t>
            </a:r>
            <a:r>
              <a:rPr lang="ja-JP" altLang="en-US" dirty="0" smtClean="0">
                <a:solidFill>
                  <a:srgbClr val="FFC000"/>
                </a:solidFill>
              </a:rPr>
              <a:t>同期</a:t>
            </a:r>
            <a:r>
              <a:rPr lang="ja-JP" altLang="en-US" dirty="0" smtClean="0"/>
              <a:t>させ、ソースコードの共有を容易かつ瞬時に行える</a:t>
            </a:r>
            <a:endParaRPr lang="en-US" altLang="ja-JP" dirty="0" smtClean="0"/>
          </a:p>
        </p:txBody>
      </p:sp>
      <p:sp>
        <p:nvSpPr>
          <p:cNvPr id="7" name="スライド番号プレースホルダ 6"/>
          <p:cNvSpPr>
            <a:spLocks noGrp="1"/>
          </p:cNvSpPr>
          <p:nvPr>
            <p:ph type="sldNum" sz="quarter" idx="12"/>
          </p:nvPr>
        </p:nvSpPr>
        <p:spPr/>
        <p:txBody>
          <a:bodyPr/>
          <a:lstStyle/>
          <a:p>
            <a:fld id="{2AA957AF-53C0-420B-9C2D-77DB1416566C}" type="slidenum">
              <a:rPr kumimoji="0" lang="en-US" smtClean="0"/>
              <a:pPr/>
              <a:t>24</a:t>
            </a:fld>
            <a:endParaRPr kumimoji="0"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正方形/長方形 23"/>
          <p:cNvSpPr/>
          <p:nvPr/>
        </p:nvSpPr>
        <p:spPr>
          <a:xfrm>
            <a:off x="323528" y="3212976"/>
            <a:ext cx="5832648" cy="3096344"/>
          </a:xfrm>
          <a:prstGeom prst="rect">
            <a:avLst/>
          </a:prstGeom>
          <a:solidFill>
            <a:schemeClr val="tx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bg1"/>
              </a:solidFill>
            </a:endParaRPr>
          </a:p>
        </p:txBody>
      </p:sp>
      <p:sp>
        <p:nvSpPr>
          <p:cNvPr id="2" name="タイトル 1"/>
          <p:cNvSpPr>
            <a:spLocks noGrp="1"/>
          </p:cNvSpPr>
          <p:nvPr>
            <p:ph type="title"/>
          </p:nvPr>
        </p:nvSpPr>
        <p:spPr/>
        <p:txBody>
          <a:bodyPr/>
          <a:lstStyle/>
          <a:p>
            <a:r>
              <a:rPr lang="en-US" altLang="ja-JP" dirty="0" err="1" smtClean="0"/>
              <a:t>GitHub</a:t>
            </a:r>
            <a:r>
              <a:rPr lang="ja-JP" altLang="en-US" dirty="0" smtClean="0"/>
              <a:t> </a:t>
            </a:r>
            <a:r>
              <a:rPr lang="en-US" altLang="ja-JP" dirty="0" smtClean="0"/>
              <a:t>– </a:t>
            </a:r>
            <a:r>
              <a:rPr lang="ja-JP" altLang="en-US" dirty="0" smtClean="0"/>
              <a:t>まとめ</a:t>
            </a:r>
            <a:endParaRPr kumimoji="1" lang="ja-JP" altLang="en-US" dirty="0"/>
          </a:p>
        </p:txBody>
      </p:sp>
      <p:sp>
        <p:nvSpPr>
          <p:cNvPr id="3" name="コンテンツ プレースホルダ 2"/>
          <p:cNvSpPr>
            <a:spLocks noGrp="1"/>
          </p:cNvSpPr>
          <p:nvPr>
            <p:ph idx="1"/>
          </p:nvPr>
        </p:nvSpPr>
        <p:spPr>
          <a:xfrm>
            <a:off x="323528" y="1484784"/>
            <a:ext cx="8496944" cy="4493095"/>
          </a:xfrm>
          <a:ln>
            <a:noFill/>
            <a:prstDash val="solid"/>
          </a:ln>
        </p:spPr>
        <p:txBody>
          <a:bodyPr>
            <a:normAutofit/>
          </a:bodyPr>
          <a:lstStyle/>
          <a:p>
            <a:pPr marL="550926" indent="-514350">
              <a:buFont typeface="Arial" charset="0"/>
              <a:buChar char="•"/>
            </a:pPr>
            <a:r>
              <a:rPr lang="en-US" altLang="ja-JP" sz="2400" dirty="0" err="1" smtClean="0">
                <a:solidFill>
                  <a:srgbClr val="FFC000"/>
                </a:solidFill>
              </a:rPr>
              <a:t>git</a:t>
            </a:r>
            <a:r>
              <a:rPr lang="en-US" altLang="ja-JP" sz="2400" dirty="0" smtClean="0">
                <a:solidFill>
                  <a:srgbClr val="FFC000"/>
                </a:solidFill>
              </a:rPr>
              <a:t> commit</a:t>
            </a:r>
            <a:r>
              <a:rPr lang="en-US" altLang="ja-JP" sz="2400" dirty="0" smtClean="0"/>
              <a:t/>
            </a:r>
            <a:br>
              <a:rPr lang="en-US" altLang="ja-JP" sz="2400" dirty="0" smtClean="0"/>
            </a:br>
            <a:r>
              <a:rPr lang="en-US" altLang="ja-JP" sz="2400" dirty="0" smtClean="0"/>
              <a:t>	</a:t>
            </a:r>
            <a:r>
              <a:rPr lang="ja-JP" altLang="en-US" sz="2400" dirty="0" smtClean="0"/>
              <a:t>変更履歴の記録</a:t>
            </a:r>
            <a:r>
              <a:rPr lang="en-US" altLang="ja-JP" sz="2400" dirty="0" smtClean="0"/>
              <a:t>, directory</a:t>
            </a:r>
            <a:r>
              <a:rPr lang="ja-JP" altLang="en-US" sz="2400" dirty="0" smtClean="0"/>
              <a:t> →</a:t>
            </a:r>
            <a:r>
              <a:rPr lang="en-US" altLang="ja-JP" sz="2400" dirty="0" smtClean="0"/>
              <a:t> local repository</a:t>
            </a:r>
          </a:p>
          <a:p>
            <a:pPr marL="550926" indent="-514350">
              <a:buFont typeface="Arial" charset="0"/>
              <a:buChar char="•"/>
            </a:pPr>
            <a:r>
              <a:rPr lang="en-US" altLang="ja-JP" sz="2400" dirty="0" err="1" smtClean="0">
                <a:solidFill>
                  <a:srgbClr val="FFC000"/>
                </a:solidFill>
              </a:rPr>
              <a:t>git</a:t>
            </a:r>
            <a:r>
              <a:rPr lang="en-US" altLang="ja-JP" sz="2400" dirty="0" smtClean="0">
                <a:solidFill>
                  <a:srgbClr val="FFC000"/>
                </a:solidFill>
              </a:rPr>
              <a:t> push</a:t>
            </a:r>
            <a:r>
              <a:rPr lang="en-US" altLang="ja-JP" sz="2400" dirty="0" smtClean="0"/>
              <a:t/>
            </a:r>
            <a:br>
              <a:rPr lang="en-US" altLang="ja-JP" sz="2400" dirty="0" smtClean="0"/>
            </a:br>
            <a:r>
              <a:rPr lang="en-US" altLang="ja-JP" sz="2400" dirty="0" smtClean="0"/>
              <a:t>	repository</a:t>
            </a:r>
            <a:r>
              <a:rPr lang="ja-JP" altLang="en-US" sz="2400" dirty="0" smtClean="0"/>
              <a:t>の同期</a:t>
            </a:r>
            <a:r>
              <a:rPr lang="en-US" altLang="ja-JP" sz="2400" dirty="0" smtClean="0"/>
              <a:t>, local repository</a:t>
            </a:r>
            <a:r>
              <a:rPr lang="ja-JP" altLang="en-US" sz="2400" dirty="0" smtClean="0"/>
              <a:t> →</a:t>
            </a:r>
            <a:r>
              <a:rPr lang="en-US" altLang="ja-JP" sz="2400" dirty="0" smtClean="0"/>
              <a:t> remote repository</a:t>
            </a:r>
          </a:p>
          <a:p>
            <a:pPr marL="550926" indent="-514350">
              <a:buNone/>
            </a:pPr>
            <a:endParaRPr lang="en-US" altLang="ja-JP" sz="2400" dirty="0" smtClean="0"/>
          </a:p>
        </p:txBody>
      </p:sp>
      <p:sp>
        <p:nvSpPr>
          <p:cNvPr id="4" name="スライド番号プレースホルダ 3"/>
          <p:cNvSpPr>
            <a:spLocks noGrp="1"/>
          </p:cNvSpPr>
          <p:nvPr>
            <p:ph type="sldNum" sz="quarter" idx="12"/>
          </p:nvPr>
        </p:nvSpPr>
        <p:spPr/>
        <p:txBody>
          <a:bodyPr/>
          <a:lstStyle/>
          <a:p>
            <a:fld id="{2AA957AF-53C0-420B-9C2D-77DB1416566C}" type="slidenum">
              <a:rPr kumimoji="0" lang="en-US" smtClean="0"/>
              <a:pPr/>
              <a:t>25</a:t>
            </a:fld>
            <a:endParaRPr kumimoji="0" lang="en-US"/>
          </a:p>
        </p:txBody>
      </p:sp>
      <p:grpSp>
        <p:nvGrpSpPr>
          <p:cNvPr id="5" name="グループ化 4"/>
          <p:cNvGrpSpPr/>
          <p:nvPr/>
        </p:nvGrpSpPr>
        <p:grpSpPr>
          <a:xfrm>
            <a:off x="467544" y="4221088"/>
            <a:ext cx="914400" cy="1760240"/>
            <a:chOff x="1665759" y="4305672"/>
            <a:chExt cx="914400" cy="1760240"/>
          </a:xfrm>
        </p:grpSpPr>
        <p:sp>
          <p:nvSpPr>
            <p:cNvPr id="6" name="台形 5"/>
            <p:cNvSpPr/>
            <p:nvPr/>
          </p:nvSpPr>
          <p:spPr>
            <a:xfrm>
              <a:off x="1691680" y="5013176"/>
              <a:ext cx="864096" cy="1052736"/>
            </a:xfrm>
            <a:prstGeom prst="trapezoi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solidFill>
                  <a:schemeClr val="bg1"/>
                </a:solidFill>
              </a:endParaRPr>
            </a:p>
          </p:txBody>
        </p:sp>
        <p:sp>
          <p:nvSpPr>
            <p:cNvPr id="7" name="円/楕円 6"/>
            <p:cNvSpPr/>
            <p:nvPr/>
          </p:nvSpPr>
          <p:spPr>
            <a:xfrm>
              <a:off x="1665759" y="4305672"/>
              <a:ext cx="914400" cy="914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solidFill>
                    <a:schemeClr val="bg1"/>
                  </a:solidFill>
                </a:rPr>
                <a:t>学生</a:t>
              </a:r>
              <a:endParaRPr kumimoji="1" lang="ja-JP" altLang="en-US" dirty="0">
                <a:solidFill>
                  <a:schemeClr val="bg1"/>
                </a:solidFill>
              </a:endParaRPr>
            </a:p>
          </p:txBody>
        </p:sp>
      </p:grpSp>
      <p:grpSp>
        <p:nvGrpSpPr>
          <p:cNvPr id="8" name="グループ化 7"/>
          <p:cNvGrpSpPr/>
          <p:nvPr/>
        </p:nvGrpSpPr>
        <p:grpSpPr>
          <a:xfrm>
            <a:off x="3851920" y="3965104"/>
            <a:ext cx="2160240" cy="2160240"/>
            <a:chOff x="467544" y="1340768"/>
            <a:chExt cx="2160240" cy="2160240"/>
          </a:xfrm>
        </p:grpSpPr>
        <p:sp>
          <p:nvSpPr>
            <p:cNvPr id="9" name="角丸四角形 8"/>
            <p:cNvSpPr/>
            <p:nvPr/>
          </p:nvSpPr>
          <p:spPr>
            <a:xfrm>
              <a:off x="467544" y="1484784"/>
              <a:ext cx="2160240" cy="2016224"/>
            </a:xfrm>
            <a:prstGeom prst="roundRect">
              <a:avLst>
                <a:gd name="adj" fmla="val 7438"/>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solidFill>
                  <a:schemeClr val="bg1"/>
                </a:solidFill>
              </a:endParaRPr>
            </a:p>
          </p:txBody>
        </p:sp>
        <p:sp>
          <p:nvSpPr>
            <p:cNvPr id="10" name="角丸四角形 9"/>
            <p:cNvSpPr/>
            <p:nvPr/>
          </p:nvSpPr>
          <p:spPr>
            <a:xfrm>
              <a:off x="755576" y="1340768"/>
              <a:ext cx="1584176" cy="28803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1200" dirty="0" smtClean="0">
                  <a:solidFill>
                    <a:schemeClr val="bg1"/>
                  </a:solidFill>
                </a:rPr>
                <a:t>local repository</a:t>
              </a:r>
              <a:endParaRPr kumimoji="1" lang="ja-JP" altLang="en-US" sz="1200" dirty="0">
                <a:solidFill>
                  <a:schemeClr val="bg1"/>
                </a:solidFill>
              </a:endParaRPr>
            </a:p>
          </p:txBody>
        </p:sp>
      </p:grpSp>
      <p:grpSp>
        <p:nvGrpSpPr>
          <p:cNvPr id="13" name="グループ化 12"/>
          <p:cNvGrpSpPr/>
          <p:nvPr/>
        </p:nvGrpSpPr>
        <p:grpSpPr>
          <a:xfrm>
            <a:off x="6444208" y="3976489"/>
            <a:ext cx="2160240" cy="2160240"/>
            <a:chOff x="467544" y="1340768"/>
            <a:chExt cx="2160240" cy="2160240"/>
          </a:xfrm>
        </p:grpSpPr>
        <p:sp>
          <p:nvSpPr>
            <p:cNvPr id="14" name="角丸四角形 13"/>
            <p:cNvSpPr/>
            <p:nvPr/>
          </p:nvSpPr>
          <p:spPr>
            <a:xfrm>
              <a:off x="467544" y="1484784"/>
              <a:ext cx="2160240" cy="2016224"/>
            </a:xfrm>
            <a:prstGeom prst="roundRect">
              <a:avLst>
                <a:gd name="adj" fmla="val 743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dirty="0">
                <a:solidFill>
                  <a:schemeClr val="bg1"/>
                </a:solidFill>
              </a:endParaRPr>
            </a:p>
          </p:txBody>
        </p:sp>
        <p:sp>
          <p:nvSpPr>
            <p:cNvPr id="15" name="角丸四角形 14"/>
            <p:cNvSpPr/>
            <p:nvPr/>
          </p:nvSpPr>
          <p:spPr>
            <a:xfrm>
              <a:off x="755576" y="1340768"/>
              <a:ext cx="1584176" cy="288032"/>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1200" dirty="0" smtClean="0">
                  <a:solidFill>
                    <a:schemeClr val="bg1"/>
                  </a:solidFill>
                </a:rPr>
                <a:t>remote repository</a:t>
              </a:r>
              <a:endParaRPr kumimoji="1" lang="ja-JP" altLang="en-US" sz="1200" dirty="0">
                <a:solidFill>
                  <a:schemeClr val="bg1"/>
                </a:solidFill>
              </a:endParaRPr>
            </a:p>
          </p:txBody>
        </p:sp>
      </p:grpSp>
      <p:grpSp>
        <p:nvGrpSpPr>
          <p:cNvPr id="21" name="グループ化 20"/>
          <p:cNvGrpSpPr/>
          <p:nvPr/>
        </p:nvGrpSpPr>
        <p:grpSpPr>
          <a:xfrm>
            <a:off x="1691680" y="4293096"/>
            <a:ext cx="1872208" cy="1800200"/>
            <a:chOff x="2987824" y="4293096"/>
            <a:chExt cx="2160240" cy="1800200"/>
          </a:xfrm>
        </p:grpSpPr>
        <p:sp>
          <p:nvSpPr>
            <p:cNvPr id="19" name="正方形/長方形 18"/>
            <p:cNvSpPr/>
            <p:nvPr/>
          </p:nvSpPr>
          <p:spPr>
            <a:xfrm>
              <a:off x="2987824" y="4581128"/>
              <a:ext cx="2160240" cy="151216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dirty="0">
                <a:solidFill>
                  <a:schemeClr val="bg1"/>
                </a:solidFill>
              </a:endParaRPr>
            </a:p>
          </p:txBody>
        </p:sp>
        <p:sp>
          <p:nvSpPr>
            <p:cNvPr id="20" name="台形 19"/>
            <p:cNvSpPr/>
            <p:nvPr/>
          </p:nvSpPr>
          <p:spPr>
            <a:xfrm>
              <a:off x="2987824" y="4293096"/>
              <a:ext cx="1412465" cy="280048"/>
            </a:xfrm>
            <a:prstGeom prst="trapezoid">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solidFill>
                    <a:schemeClr val="tx1"/>
                  </a:solidFill>
                </a:rPr>
                <a:t>directory</a:t>
              </a:r>
              <a:endParaRPr kumimoji="1" lang="ja-JP" altLang="en-US" dirty="0">
                <a:solidFill>
                  <a:schemeClr val="tx1"/>
                </a:solidFill>
              </a:endParaRPr>
            </a:p>
          </p:txBody>
        </p:sp>
      </p:grpSp>
      <p:sp>
        <p:nvSpPr>
          <p:cNvPr id="22" name="円/楕円 21"/>
          <p:cNvSpPr/>
          <p:nvPr/>
        </p:nvSpPr>
        <p:spPr>
          <a:xfrm>
            <a:off x="1907704" y="4668921"/>
            <a:ext cx="1368152" cy="576064"/>
          </a:xfrm>
          <a:prstGeom prst="ellipse">
            <a:avLst/>
          </a:prstGeom>
          <a:solidFill>
            <a:schemeClr val="tx1">
              <a:alpha val="64000"/>
            </a:schemeClr>
          </a:solidFill>
          <a:ln>
            <a:noFill/>
          </a:ln>
          <a:effectLst>
            <a:outerShdw blurRad="88900" sx="106000" sy="106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bg1"/>
                </a:solidFill>
              </a:rPr>
              <a:t>課題の答え</a:t>
            </a:r>
            <a:r>
              <a:rPr kumimoji="1" lang="en-US" altLang="ja-JP" dirty="0" smtClean="0">
                <a:solidFill>
                  <a:schemeClr val="bg1"/>
                </a:solidFill>
              </a:rPr>
              <a:t>1</a:t>
            </a:r>
            <a:endParaRPr kumimoji="1" lang="ja-JP" altLang="en-US" dirty="0">
              <a:solidFill>
                <a:schemeClr val="bg1"/>
              </a:solidFill>
            </a:endParaRPr>
          </a:p>
        </p:txBody>
      </p:sp>
      <p:sp>
        <p:nvSpPr>
          <p:cNvPr id="23" name="円/楕円 22"/>
          <p:cNvSpPr/>
          <p:nvPr/>
        </p:nvSpPr>
        <p:spPr>
          <a:xfrm>
            <a:off x="1907704" y="5389001"/>
            <a:ext cx="1368152" cy="560279"/>
          </a:xfrm>
          <a:prstGeom prst="ellipse">
            <a:avLst/>
          </a:prstGeom>
          <a:solidFill>
            <a:schemeClr val="tx1">
              <a:alpha val="64000"/>
            </a:schemeClr>
          </a:solidFill>
          <a:ln>
            <a:noFill/>
          </a:ln>
          <a:effectLst>
            <a:outerShdw blurRad="88900" sx="106000" sy="106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bg1"/>
                </a:solidFill>
              </a:rPr>
              <a:t>課題の答え</a:t>
            </a:r>
            <a:r>
              <a:rPr kumimoji="1" lang="en-US" altLang="ja-JP" dirty="0" smtClean="0">
                <a:solidFill>
                  <a:schemeClr val="bg1"/>
                </a:solidFill>
              </a:rPr>
              <a:t>2</a:t>
            </a:r>
            <a:endParaRPr kumimoji="1" lang="ja-JP" altLang="en-US" dirty="0">
              <a:solidFill>
                <a:schemeClr val="bg1"/>
              </a:solidFill>
            </a:endParaRPr>
          </a:p>
        </p:txBody>
      </p:sp>
      <p:grpSp>
        <p:nvGrpSpPr>
          <p:cNvPr id="29" name="グループ化 28"/>
          <p:cNvGrpSpPr/>
          <p:nvPr/>
        </p:nvGrpSpPr>
        <p:grpSpPr>
          <a:xfrm>
            <a:off x="3348427" y="4314800"/>
            <a:ext cx="2276631" cy="1706488"/>
            <a:chOff x="3348427" y="4314800"/>
            <a:chExt cx="2276631" cy="1706488"/>
          </a:xfrm>
        </p:grpSpPr>
        <p:sp>
          <p:nvSpPr>
            <p:cNvPr id="11" name="円/楕円 10"/>
            <p:cNvSpPr/>
            <p:nvPr/>
          </p:nvSpPr>
          <p:spPr>
            <a:xfrm>
              <a:off x="4256906" y="4314800"/>
              <a:ext cx="1368152" cy="792088"/>
            </a:xfrm>
            <a:prstGeom prst="ellipse">
              <a:avLst/>
            </a:prstGeom>
            <a:solidFill>
              <a:schemeClr val="tx1">
                <a:alpha val="64000"/>
              </a:schemeClr>
            </a:solidFill>
            <a:ln>
              <a:noFill/>
            </a:ln>
            <a:effectLst>
              <a:outerShdw blurRad="88900" sx="106000" sy="106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bg1"/>
                  </a:solidFill>
                </a:rPr>
                <a:t>課題の答え</a:t>
              </a:r>
              <a:r>
                <a:rPr kumimoji="1" lang="en-US" altLang="ja-JP" dirty="0" smtClean="0">
                  <a:solidFill>
                    <a:schemeClr val="bg1"/>
                  </a:solidFill>
                </a:rPr>
                <a:t>1</a:t>
              </a:r>
              <a:endParaRPr kumimoji="1" lang="ja-JP" altLang="en-US" dirty="0">
                <a:solidFill>
                  <a:schemeClr val="bg1"/>
                </a:solidFill>
              </a:endParaRPr>
            </a:p>
          </p:txBody>
        </p:sp>
        <p:sp>
          <p:nvSpPr>
            <p:cNvPr id="12" name="円/楕円 11"/>
            <p:cNvSpPr/>
            <p:nvPr/>
          </p:nvSpPr>
          <p:spPr>
            <a:xfrm>
              <a:off x="4256906" y="5250904"/>
              <a:ext cx="1368152" cy="770384"/>
            </a:xfrm>
            <a:prstGeom prst="ellipse">
              <a:avLst/>
            </a:prstGeom>
            <a:solidFill>
              <a:schemeClr val="tx1">
                <a:alpha val="64000"/>
              </a:schemeClr>
            </a:solidFill>
            <a:ln>
              <a:noFill/>
            </a:ln>
            <a:effectLst>
              <a:outerShdw blurRad="88900" sx="106000" sy="106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bg1"/>
                  </a:solidFill>
                </a:rPr>
                <a:t>課題の答え</a:t>
              </a:r>
              <a:r>
                <a:rPr kumimoji="1" lang="en-US" altLang="ja-JP" dirty="0" smtClean="0">
                  <a:solidFill>
                    <a:schemeClr val="bg1"/>
                  </a:solidFill>
                </a:rPr>
                <a:t>2</a:t>
              </a:r>
              <a:endParaRPr kumimoji="1" lang="ja-JP" altLang="en-US" dirty="0">
                <a:solidFill>
                  <a:schemeClr val="bg1"/>
                </a:solidFill>
              </a:endParaRPr>
            </a:p>
          </p:txBody>
        </p:sp>
        <p:sp>
          <p:nvSpPr>
            <p:cNvPr id="25" name="下矢印 24"/>
            <p:cNvSpPr/>
            <p:nvPr/>
          </p:nvSpPr>
          <p:spPr>
            <a:xfrm rot="15776540">
              <a:off x="3524576" y="4446830"/>
              <a:ext cx="484632" cy="8369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下矢印 25"/>
            <p:cNvSpPr/>
            <p:nvPr/>
          </p:nvSpPr>
          <p:spPr>
            <a:xfrm rot="16448758">
              <a:off x="3534755" y="5258879"/>
              <a:ext cx="484632" cy="8369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p:cNvGrpSpPr/>
          <p:nvPr/>
        </p:nvGrpSpPr>
        <p:grpSpPr>
          <a:xfrm>
            <a:off x="5804117" y="4326185"/>
            <a:ext cx="2512299" cy="1706488"/>
            <a:chOff x="5804117" y="4326185"/>
            <a:chExt cx="2512299" cy="1706488"/>
          </a:xfrm>
        </p:grpSpPr>
        <p:sp>
          <p:nvSpPr>
            <p:cNvPr id="16" name="円/楕円 15"/>
            <p:cNvSpPr/>
            <p:nvPr/>
          </p:nvSpPr>
          <p:spPr>
            <a:xfrm>
              <a:off x="6948264" y="4326185"/>
              <a:ext cx="1368152" cy="792088"/>
            </a:xfrm>
            <a:prstGeom prst="ellipse">
              <a:avLst/>
            </a:prstGeom>
            <a:solidFill>
              <a:schemeClr val="tx1">
                <a:alpha val="64000"/>
              </a:schemeClr>
            </a:solidFill>
            <a:ln>
              <a:noFill/>
            </a:ln>
            <a:effectLst>
              <a:outerShdw blurRad="88900" sx="106000" sy="106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bg1"/>
                  </a:solidFill>
                </a:rPr>
                <a:t>課題の答え</a:t>
              </a:r>
              <a:r>
                <a:rPr kumimoji="1" lang="en-US" altLang="ja-JP" dirty="0" smtClean="0">
                  <a:solidFill>
                    <a:schemeClr val="bg1"/>
                  </a:solidFill>
                </a:rPr>
                <a:t>1</a:t>
              </a:r>
              <a:endParaRPr kumimoji="1" lang="ja-JP" altLang="en-US" dirty="0">
                <a:solidFill>
                  <a:schemeClr val="bg1"/>
                </a:solidFill>
              </a:endParaRPr>
            </a:p>
          </p:txBody>
        </p:sp>
        <p:sp>
          <p:nvSpPr>
            <p:cNvPr id="17" name="円/楕円 16"/>
            <p:cNvSpPr/>
            <p:nvPr/>
          </p:nvSpPr>
          <p:spPr>
            <a:xfrm>
              <a:off x="6948264" y="5262289"/>
              <a:ext cx="1368152" cy="770384"/>
            </a:xfrm>
            <a:prstGeom prst="ellipse">
              <a:avLst/>
            </a:prstGeom>
            <a:solidFill>
              <a:schemeClr val="tx1">
                <a:alpha val="64000"/>
              </a:schemeClr>
            </a:solidFill>
            <a:ln>
              <a:noFill/>
            </a:ln>
            <a:effectLst>
              <a:outerShdw blurRad="88900" sx="106000" sy="106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bg1"/>
                  </a:solidFill>
                </a:rPr>
                <a:t>課題の答え</a:t>
              </a:r>
              <a:r>
                <a:rPr kumimoji="1" lang="en-US" altLang="ja-JP" dirty="0" smtClean="0">
                  <a:solidFill>
                    <a:schemeClr val="bg1"/>
                  </a:solidFill>
                </a:rPr>
                <a:t>2</a:t>
              </a:r>
              <a:endParaRPr kumimoji="1" lang="ja-JP" altLang="en-US" dirty="0">
                <a:solidFill>
                  <a:schemeClr val="bg1"/>
                </a:solidFill>
              </a:endParaRPr>
            </a:p>
          </p:txBody>
        </p:sp>
        <p:sp>
          <p:nvSpPr>
            <p:cNvPr id="27" name="下矢印 26"/>
            <p:cNvSpPr/>
            <p:nvPr/>
          </p:nvSpPr>
          <p:spPr>
            <a:xfrm rot="15776540">
              <a:off x="6048485" y="4178698"/>
              <a:ext cx="484632" cy="9733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下矢印 27"/>
            <p:cNvSpPr/>
            <p:nvPr/>
          </p:nvSpPr>
          <p:spPr>
            <a:xfrm rot="16448758">
              <a:off x="6059002" y="5220085"/>
              <a:ext cx="484632" cy="9733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1" name="図 30" descr="computer_server.png"/>
          <p:cNvPicPr>
            <a:picLocks noChangeAspect="1"/>
          </p:cNvPicPr>
          <p:nvPr/>
        </p:nvPicPr>
        <p:blipFill>
          <a:blip r:embed="rId2" cstate="print"/>
          <a:stretch>
            <a:fillRect/>
          </a:stretch>
        </p:blipFill>
        <p:spPr>
          <a:xfrm>
            <a:off x="8172400" y="3429000"/>
            <a:ext cx="864096" cy="805770"/>
          </a:xfrm>
          <a:prstGeom prst="rect">
            <a:avLst/>
          </a:prstGeom>
        </p:spPr>
      </p:pic>
      <p:pic>
        <p:nvPicPr>
          <p:cNvPr id="32" name="図 31" descr="kaden_PC.png"/>
          <p:cNvPicPr>
            <a:picLocks noChangeAspect="1"/>
          </p:cNvPicPr>
          <p:nvPr/>
        </p:nvPicPr>
        <p:blipFill>
          <a:blip r:embed="rId3" cstate="print"/>
          <a:stretch>
            <a:fillRect/>
          </a:stretch>
        </p:blipFill>
        <p:spPr>
          <a:xfrm>
            <a:off x="2509183" y="3259061"/>
            <a:ext cx="1414745" cy="96202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GitHub</a:t>
            </a:r>
            <a:r>
              <a:rPr lang="ja-JP" altLang="en-US" dirty="0" err="1" smtClean="0"/>
              <a:t>って</a:t>
            </a:r>
            <a:r>
              <a:rPr lang="ja-JP" altLang="en-US" dirty="0" smtClean="0"/>
              <a:t>何？</a:t>
            </a:r>
            <a:endParaRPr kumimoji="1" lang="ja-JP" altLang="en-US" dirty="0"/>
          </a:p>
        </p:txBody>
      </p:sp>
      <p:sp>
        <p:nvSpPr>
          <p:cNvPr id="3" name="コンテンツ プレースホルダ 2"/>
          <p:cNvSpPr>
            <a:spLocks noGrp="1"/>
          </p:cNvSpPr>
          <p:nvPr>
            <p:ph idx="1"/>
          </p:nvPr>
        </p:nvSpPr>
        <p:spPr>
          <a:xfrm>
            <a:off x="457200" y="1600201"/>
            <a:ext cx="7467600" cy="4493095"/>
          </a:xfrm>
          <a:ln>
            <a:noFill/>
            <a:prstDash val="solid"/>
          </a:ln>
        </p:spPr>
        <p:txBody>
          <a:bodyPr>
            <a:normAutofit/>
          </a:bodyPr>
          <a:lstStyle/>
          <a:p>
            <a:pPr algn="ctr">
              <a:buNone/>
            </a:pPr>
            <a:r>
              <a:rPr lang="ja-JP" altLang="en-US" dirty="0" smtClean="0"/>
              <a:t>演習問題</a:t>
            </a:r>
            <a:endParaRPr lang="en-US" altLang="ja-JP" dirty="0" smtClean="0"/>
          </a:p>
          <a:p>
            <a:pPr marL="550926" indent="-514350">
              <a:buAutoNum type="arabicPeriod"/>
            </a:pPr>
            <a:endParaRPr lang="en-US" altLang="ja-JP" dirty="0" smtClean="0"/>
          </a:p>
          <a:p>
            <a:pPr marL="550926" indent="-514350">
              <a:buAutoNum type="arabicPeriod"/>
            </a:pPr>
            <a:r>
              <a:rPr lang="en-US" altLang="ja-JP" dirty="0" smtClean="0"/>
              <a:t>remote repository</a:t>
            </a:r>
            <a:r>
              <a:rPr lang="ja-JP" altLang="en-US" dirty="0" smtClean="0"/>
              <a:t>とは？</a:t>
            </a:r>
            <a:endParaRPr lang="en-US" altLang="ja-JP" dirty="0" smtClean="0"/>
          </a:p>
          <a:p>
            <a:pPr marL="550926" indent="-514350">
              <a:buAutoNum type="arabicPeriod"/>
            </a:pPr>
            <a:r>
              <a:rPr lang="en-US" altLang="ja-JP" dirty="0" smtClean="0"/>
              <a:t>local repository</a:t>
            </a:r>
            <a:r>
              <a:rPr lang="ja-JP" altLang="en-US" dirty="0" smtClean="0"/>
              <a:t>とは？</a:t>
            </a:r>
            <a:endParaRPr lang="en-US" altLang="ja-JP" dirty="0" smtClean="0"/>
          </a:p>
          <a:p>
            <a:pPr marL="550926" indent="-514350">
              <a:buAutoNum type="arabicPeriod"/>
            </a:pPr>
            <a:r>
              <a:rPr lang="en-US" altLang="ja-JP" dirty="0" err="1" smtClean="0"/>
              <a:t>git</a:t>
            </a:r>
            <a:r>
              <a:rPr lang="en-US" altLang="ja-JP" dirty="0" smtClean="0"/>
              <a:t> push</a:t>
            </a:r>
            <a:r>
              <a:rPr lang="ja-JP" altLang="en-US" dirty="0" smtClean="0"/>
              <a:t>コマンドは何をするためのコマンドか？</a:t>
            </a:r>
            <a:r>
              <a:rPr lang="en-US" altLang="ja-JP" dirty="0" smtClean="0"/>
              <a:t> </a:t>
            </a:r>
          </a:p>
        </p:txBody>
      </p:sp>
      <p:sp>
        <p:nvSpPr>
          <p:cNvPr id="4" name="スライド番号プレースホルダ 3"/>
          <p:cNvSpPr>
            <a:spLocks noGrp="1"/>
          </p:cNvSpPr>
          <p:nvPr>
            <p:ph type="sldNum" sz="quarter" idx="12"/>
          </p:nvPr>
        </p:nvSpPr>
        <p:spPr/>
        <p:txBody>
          <a:bodyPr/>
          <a:lstStyle/>
          <a:p>
            <a:fld id="{2AA957AF-53C0-420B-9C2D-77DB1416566C}" type="slidenum">
              <a:rPr kumimoji="0" lang="en-US" smtClean="0"/>
              <a:pPr/>
              <a:t>26</a:t>
            </a:fld>
            <a:endParaRPr kumimoji="0"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GitHub</a:t>
            </a:r>
            <a:r>
              <a:rPr lang="ja-JP" altLang="en-US" dirty="0" err="1" smtClean="0"/>
              <a:t>って</a:t>
            </a:r>
            <a:r>
              <a:rPr lang="ja-JP" altLang="en-US" dirty="0" smtClean="0"/>
              <a:t>何？</a:t>
            </a:r>
            <a:endParaRPr kumimoji="1" lang="ja-JP" altLang="en-US" dirty="0"/>
          </a:p>
        </p:txBody>
      </p:sp>
      <p:sp>
        <p:nvSpPr>
          <p:cNvPr id="3" name="コンテンツ プレースホルダ 2"/>
          <p:cNvSpPr>
            <a:spLocks noGrp="1"/>
          </p:cNvSpPr>
          <p:nvPr>
            <p:ph idx="1"/>
          </p:nvPr>
        </p:nvSpPr>
        <p:spPr>
          <a:xfrm>
            <a:off x="457200" y="1600201"/>
            <a:ext cx="7571184" cy="4493095"/>
          </a:xfrm>
          <a:ln>
            <a:noFill/>
            <a:prstDash val="solid"/>
          </a:ln>
        </p:spPr>
        <p:txBody>
          <a:bodyPr>
            <a:normAutofit/>
          </a:bodyPr>
          <a:lstStyle/>
          <a:p>
            <a:pPr algn="ctr">
              <a:buNone/>
            </a:pPr>
            <a:r>
              <a:rPr lang="ja-JP" altLang="en-US" dirty="0" smtClean="0"/>
              <a:t>解答</a:t>
            </a:r>
            <a:endParaRPr lang="en-US" altLang="ja-JP" dirty="0" smtClean="0"/>
          </a:p>
          <a:p>
            <a:pPr marL="550926" indent="-514350">
              <a:buAutoNum type="arabicPeriod"/>
            </a:pPr>
            <a:endParaRPr lang="en-US" altLang="ja-JP" dirty="0" smtClean="0"/>
          </a:p>
          <a:p>
            <a:pPr marL="550926" indent="-514350">
              <a:buAutoNum type="arabicPeriod"/>
            </a:pPr>
            <a:r>
              <a:rPr lang="en-US" altLang="ja-JP" dirty="0" err="1" smtClean="0"/>
              <a:t>GitHub</a:t>
            </a:r>
            <a:r>
              <a:rPr lang="ja-JP" altLang="en-US" dirty="0" smtClean="0"/>
              <a:t>などの共有ウェブサービスやサーバーに置かれる</a:t>
            </a:r>
            <a:r>
              <a:rPr lang="en-US" altLang="ja-JP" dirty="0" smtClean="0"/>
              <a:t>repository</a:t>
            </a:r>
          </a:p>
          <a:p>
            <a:pPr marL="550926" indent="-514350">
              <a:buAutoNum type="arabicPeriod"/>
            </a:pPr>
            <a:r>
              <a:rPr lang="ja-JP" altLang="en-US" dirty="0" smtClean="0"/>
              <a:t>ユーザーの</a:t>
            </a:r>
            <a:r>
              <a:rPr lang="en-US" altLang="ja-JP" dirty="0" smtClean="0"/>
              <a:t>PC</a:t>
            </a:r>
            <a:r>
              <a:rPr lang="ja-JP" altLang="en-US" dirty="0" smtClean="0"/>
              <a:t>上に置かれる</a:t>
            </a:r>
            <a:r>
              <a:rPr lang="en-US" altLang="ja-JP" dirty="0" smtClean="0"/>
              <a:t>repository</a:t>
            </a:r>
          </a:p>
          <a:p>
            <a:pPr marL="550926" indent="-514350">
              <a:buAutoNum type="arabicPeriod"/>
            </a:pPr>
            <a:r>
              <a:rPr lang="en-US" altLang="ja-JP" dirty="0" smtClean="0"/>
              <a:t>local repository</a:t>
            </a:r>
            <a:r>
              <a:rPr lang="ja-JP" altLang="en-US" dirty="0" smtClean="0"/>
              <a:t>から</a:t>
            </a:r>
            <a:r>
              <a:rPr lang="en-US" altLang="ja-JP" dirty="0" smtClean="0"/>
              <a:t>remote repository</a:t>
            </a:r>
            <a:r>
              <a:rPr lang="ja-JP" altLang="en-US" dirty="0" smtClean="0"/>
              <a:t>に</a:t>
            </a:r>
            <a:r>
              <a:rPr lang="en-US" altLang="ja-JP" dirty="0" smtClean="0"/>
              <a:t>repository</a:t>
            </a:r>
            <a:r>
              <a:rPr lang="ja-JP" altLang="en-US" dirty="0" smtClean="0"/>
              <a:t>の内容を同期するためのコマンド</a:t>
            </a:r>
            <a:endParaRPr lang="en-US" altLang="ja-JP" dirty="0" smtClean="0"/>
          </a:p>
          <a:p>
            <a:pPr marL="550926" indent="-514350">
              <a:buAutoNum type="arabicPeriod"/>
            </a:pPr>
            <a:endParaRPr lang="en-US" altLang="ja-JP" dirty="0" smtClean="0"/>
          </a:p>
        </p:txBody>
      </p:sp>
      <p:sp>
        <p:nvSpPr>
          <p:cNvPr id="4" name="スライド番号プレースホルダ 3"/>
          <p:cNvSpPr>
            <a:spLocks noGrp="1"/>
          </p:cNvSpPr>
          <p:nvPr>
            <p:ph type="sldNum" sz="quarter" idx="12"/>
          </p:nvPr>
        </p:nvSpPr>
        <p:spPr/>
        <p:txBody>
          <a:bodyPr/>
          <a:lstStyle/>
          <a:p>
            <a:fld id="{2AA957AF-53C0-420B-9C2D-77DB1416566C}" type="slidenum">
              <a:rPr kumimoji="0" lang="en-US" smtClean="0"/>
              <a:pPr/>
              <a:t>27</a:t>
            </a:fld>
            <a:endParaRPr kumimoji="0"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8072" y="2924944"/>
            <a:ext cx="7884368" cy="1826363"/>
          </a:xfrm>
        </p:spPr>
        <p:txBody>
          <a:bodyPr>
            <a:normAutofit/>
          </a:bodyPr>
          <a:lstStyle/>
          <a:p>
            <a:pPr algn="ctr"/>
            <a:r>
              <a:rPr lang="en-US" altLang="ja-JP" sz="7200" dirty="0" err="1" smtClean="0"/>
              <a:t>G</a:t>
            </a:r>
            <a:r>
              <a:rPr lang="en-US" altLang="ja-JP" sz="7200" cap="none" dirty="0" err="1" smtClean="0"/>
              <a:t>it</a:t>
            </a:r>
            <a:r>
              <a:rPr lang="ja-JP" altLang="en-US" sz="7200" dirty="0" smtClean="0"/>
              <a:t>の構造と仕組み</a:t>
            </a:r>
            <a:endParaRPr kumimoji="1" lang="ja-JP" altLang="en-US" sz="7200" dirty="0"/>
          </a:p>
        </p:txBody>
      </p:sp>
      <p:sp>
        <p:nvSpPr>
          <p:cNvPr id="3" name="スライド番号プレースホルダ 2"/>
          <p:cNvSpPr>
            <a:spLocks noGrp="1"/>
          </p:cNvSpPr>
          <p:nvPr>
            <p:ph type="sldNum" sz="quarter" idx="12"/>
          </p:nvPr>
        </p:nvSpPr>
        <p:spPr/>
        <p:txBody>
          <a:bodyPr/>
          <a:lstStyle/>
          <a:p>
            <a:fld id="{2AA957AF-53C0-420B-9C2D-77DB1416566C}" type="slidenum">
              <a:rPr kumimoji="0" lang="en-US" smtClean="0"/>
              <a:pPr/>
              <a:t>28</a:t>
            </a:fld>
            <a:endParaRPr kumimoji="0"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Git</a:t>
            </a:r>
            <a:r>
              <a:rPr lang="ja-JP" altLang="en-US" dirty="0" smtClean="0"/>
              <a:t>の構造と仕組み</a:t>
            </a:r>
            <a:endParaRPr kumimoji="1" lang="ja-JP" altLang="en-US" dirty="0"/>
          </a:p>
        </p:txBody>
      </p:sp>
      <p:sp>
        <p:nvSpPr>
          <p:cNvPr id="3" name="コンテンツ プレースホルダ 2"/>
          <p:cNvSpPr>
            <a:spLocks noGrp="1"/>
          </p:cNvSpPr>
          <p:nvPr>
            <p:ph idx="1"/>
          </p:nvPr>
        </p:nvSpPr>
        <p:spPr>
          <a:ln>
            <a:noFill/>
          </a:ln>
        </p:spPr>
        <p:txBody>
          <a:bodyPr>
            <a:normAutofit/>
          </a:bodyPr>
          <a:lstStyle/>
          <a:p>
            <a:pPr algn="ctr">
              <a:buNone/>
            </a:pPr>
            <a:r>
              <a:rPr kumimoji="1" lang="en-US" altLang="ja-JP" dirty="0" err="1" smtClean="0"/>
              <a:t>Git</a:t>
            </a:r>
            <a:r>
              <a:rPr kumimoji="1" lang="ja-JP" altLang="en-US" dirty="0" smtClean="0"/>
              <a:t>を学ぶ上で重要なキーワード</a:t>
            </a:r>
            <a:endParaRPr kumimoji="1" lang="en-US" altLang="ja-JP" dirty="0" smtClean="0"/>
          </a:p>
          <a:p>
            <a:endParaRPr lang="en-US" altLang="ja-JP" dirty="0" smtClean="0"/>
          </a:p>
          <a:p>
            <a:r>
              <a:rPr lang="en-US" altLang="ja-JP" dirty="0" smtClean="0"/>
              <a:t>w</a:t>
            </a:r>
            <a:r>
              <a:rPr kumimoji="1" lang="en-US" altLang="ja-JP" dirty="0" smtClean="0"/>
              <a:t>orking directory</a:t>
            </a:r>
          </a:p>
          <a:p>
            <a:r>
              <a:rPr lang="en-US" altLang="ja-JP" dirty="0" smtClean="0"/>
              <a:t>repository (local, remote)</a:t>
            </a:r>
          </a:p>
          <a:p>
            <a:r>
              <a:rPr lang="en-US" altLang="ja-JP" dirty="0" smtClean="0"/>
              <a:t>staging area</a:t>
            </a:r>
            <a:endParaRPr kumimoji="1" lang="en-US" altLang="ja-JP" dirty="0" smtClean="0"/>
          </a:p>
        </p:txBody>
      </p:sp>
      <p:sp>
        <p:nvSpPr>
          <p:cNvPr id="4" name="スライド番号プレースホルダ 3"/>
          <p:cNvSpPr>
            <a:spLocks noGrp="1"/>
          </p:cNvSpPr>
          <p:nvPr>
            <p:ph type="sldNum" sz="quarter" idx="12"/>
          </p:nvPr>
        </p:nvSpPr>
        <p:spPr/>
        <p:txBody>
          <a:bodyPr/>
          <a:lstStyle/>
          <a:p>
            <a:fld id="{2AA957AF-53C0-420B-9C2D-77DB1416566C}" type="slidenum">
              <a:rPr kumimoji="0" lang="en-US" smtClean="0"/>
              <a:pPr/>
              <a:t>29</a:t>
            </a:fld>
            <a:endParaRPr kumimoji="0"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目次</a:t>
            </a:r>
            <a:endParaRPr kumimoji="1" lang="ja-JP" altLang="en-US" dirty="0"/>
          </a:p>
        </p:txBody>
      </p:sp>
      <p:sp>
        <p:nvSpPr>
          <p:cNvPr id="3" name="コンテンツ プレースホルダ 2"/>
          <p:cNvSpPr>
            <a:spLocks noGrp="1"/>
          </p:cNvSpPr>
          <p:nvPr>
            <p:ph idx="1"/>
          </p:nvPr>
        </p:nvSpPr>
        <p:spPr/>
        <p:txBody>
          <a:bodyPr/>
          <a:lstStyle/>
          <a:p>
            <a:r>
              <a:rPr lang="en-US" altLang="ja-JP" dirty="0" err="1" smtClean="0"/>
              <a:t>Git</a:t>
            </a:r>
            <a:r>
              <a:rPr lang="ja-JP" altLang="en-US" dirty="0" err="1" smtClean="0"/>
              <a:t>って</a:t>
            </a:r>
            <a:r>
              <a:rPr lang="ja-JP" altLang="en-US" dirty="0" smtClean="0"/>
              <a:t>何？</a:t>
            </a:r>
            <a:endParaRPr lang="en-US" altLang="ja-JP" dirty="0" smtClean="0"/>
          </a:p>
          <a:p>
            <a:r>
              <a:rPr lang="en-US" altLang="ja-JP" dirty="0" err="1" smtClean="0"/>
              <a:t>GitHub</a:t>
            </a:r>
            <a:r>
              <a:rPr lang="ja-JP" altLang="en-US" dirty="0" err="1" smtClean="0"/>
              <a:t>って</a:t>
            </a:r>
            <a:r>
              <a:rPr lang="ja-JP" altLang="en-US" dirty="0" smtClean="0"/>
              <a:t>何？</a:t>
            </a:r>
            <a:endParaRPr lang="en-US" altLang="ja-JP" dirty="0" smtClean="0"/>
          </a:p>
          <a:p>
            <a:r>
              <a:rPr kumimoji="1" lang="en-US" altLang="ja-JP" dirty="0" smtClean="0"/>
              <a:t>Git</a:t>
            </a:r>
            <a:r>
              <a:rPr kumimoji="1" lang="ja-JP" altLang="en-US" dirty="0" smtClean="0"/>
              <a:t>の構造と仕組み</a:t>
            </a:r>
            <a:endParaRPr kumimoji="1" lang="en-US" altLang="ja-JP" dirty="0" smtClean="0"/>
          </a:p>
          <a:p>
            <a:r>
              <a:rPr lang="en-US" altLang="ja-JP" dirty="0" smtClean="0"/>
              <a:t>Git</a:t>
            </a:r>
            <a:r>
              <a:rPr lang="ja-JP" altLang="en-US" dirty="0" smtClean="0"/>
              <a:t>の使い方</a:t>
            </a:r>
            <a:endParaRPr lang="en-US" altLang="ja-JP" dirty="0" smtClean="0"/>
          </a:p>
          <a:p>
            <a:pPr>
              <a:buNone/>
            </a:pPr>
            <a:endParaRPr lang="en-US" altLang="ja-JP" dirty="0" smtClean="0"/>
          </a:p>
          <a:p>
            <a:pPr>
              <a:buFont typeface="Wingdings" pitchFamily="2" charset="2"/>
              <a:buChar char="Ø"/>
            </a:pPr>
            <a:r>
              <a:rPr kumimoji="1" lang="ja-JP" altLang="en-US" dirty="0" smtClean="0"/>
              <a:t>演習問題</a:t>
            </a:r>
            <a:endParaRPr kumimoji="1" lang="en-US" altLang="ja-JP" dirty="0" smtClean="0"/>
          </a:p>
          <a:p>
            <a:pPr>
              <a:buFont typeface="Wingdings" pitchFamily="2" charset="2"/>
              <a:buChar char="Ø"/>
            </a:pPr>
            <a:r>
              <a:rPr lang="ja-JP" altLang="en-US" dirty="0" smtClean="0"/>
              <a:t>参考資料</a:t>
            </a:r>
            <a:endParaRPr kumimoji="1" lang="en-US" altLang="ja-JP" dirty="0" smtClean="0"/>
          </a:p>
        </p:txBody>
      </p:sp>
      <p:sp>
        <p:nvSpPr>
          <p:cNvPr id="5" name="スライド番号プレースホルダ 4"/>
          <p:cNvSpPr>
            <a:spLocks noGrp="1"/>
          </p:cNvSpPr>
          <p:nvPr>
            <p:ph type="sldNum" sz="quarter" idx="12"/>
          </p:nvPr>
        </p:nvSpPr>
        <p:spPr/>
        <p:txBody>
          <a:bodyPr/>
          <a:lstStyle/>
          <a:p>
            <a:fld id="{2AA957AF-53C0-420B-9C2D-77DB1416566C}" type="slidenum">
              <a:rPr kumimoji="0" lang="en-US" smtClean="0"/>
              <a:pPr/>
              <a:t>3</a:t>
            </a:fld>
            <a:endParaRPr kumimoji="0" lang="en-US"/>
          </a:p>
        </p:txBody>
      </p:sp>
      <p:pic>
        <p:nvPicPr>
          <p:cNvPr id="1026" name="Picture 2" descr="C:\Users\remio_000\Desktop\Octocat.png"/>
          <p:cNvPicPr>
            <a:picLocks noChangeAspect="1" noChangeArrowheads="1"/>
          </p:cNvPicPr>
          <p:nvPr/>
        </p:nvPicPr>
        <p:blipFill>
          <a:blip r:embed="rId2" cstate="print"/>
          <a:srcRect/>
          <a:stretch>
            <a:fillRect/>
          </a:stretch>
        </p:blipFill>
        <p:spPr bwMode="auto">
          <a:xfrm>
            <a:off x="4139952" y="1556792"/>
            <a:ext cx="4876800" cy="4876800"/>
          </a:xfrm>
          <a:prstGeom prst="rect">
            <a:avLst/>
          </a:prstGeom>
          <a:noFill/>
          <a:ln w="0">
            <a:noFill/>
          </a:ln>
          <a:effectLst>
            <a:outerShdw blurRad="749300" sx="112000" sy="112000" algn="ctr" rotWithShape="0">
              <a:schemeClr val="tx1">
                <a:alpha val="40000"/>
              </a:schemeClr>
            </a:outerShdw>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角丸四角形 91"/>
          <p:cNvSpPr/>
          <p:nvPr/>
        </p:nvSpPr>
        <p:spPr>
          <a:xfrm>
            <a:off x="4067944" y="2204864"/>
            <a:ext cx="4464496" cy="3960440"/>
          </a:xfrm>
          <a:prstGeom prst="roundRect">
            <a:avLst>
              <a:gd name="adj" fmla="val 10460"/>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角丸四角形 90"/>
          <p:cNvSpPr/>
          <p:nvPr/>
        </p:nvSpPr>
        <p:spPr>
          <a:xfrm>
            <a:off x="539552" y="2204864"/>
            <a:ext cx="3240360" cy="3240360"/>
          </a:xfrm>
          <a:prstGeom prst="roundRect">
            <a:avLst>
              <a:gd name="adj" fmla="val 10460"/>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en-US" altLang="ja-JP" dirty="0" err="1" smtClean="0"/>
              <a:t>Git</a:t>
            </a:r>
            <a:r>
              <a:rPr lang="ja-JP" altLang="en-US" dirty="0" smtClean="0"/>
              <a:t>の構造と仕組み</a:t>
            </a:r>
            <a:endParaRPr kumimoji="1" lang="ja-JP" altLang="en-US" dirty="0"/>
          </a:p>
        </p:txBody>
      </p:sp>
      <p:sp>
        <p:nvSpPr>
          <p:cNvPr id="4" name="スライド番号プレースホルダ 3"/>
          <p:cNvSpPr>
            <a:spLocks noGrp="1"/>
          </p:cNvSpPr>
          <p:nvPr>
            <p:ph type="sldNum" sz="quarter" idx="12"/>
          </p:nvPr>
        </p:nvSpPr>
        <p:spPr/>
        <p:txBody>
          <a:bodyPr/>
          <a:lstStyle/>
          <a:p>
            <a:fld id="{2AA957AF-53C0-420B-9C2D-77DB1416566C}" type="slidenum">
              <a:rPr kumimoji="0" lang="en-US" smtClean="0"/>
              <a:pPr/>
              <a:t>30</a:t>
            </a:fld>
            <a:endParaRPr kumimoji="0" lang="en-US"/>
          </a:p>
        </p:txBody>
      </p:sp>
      <p:grpSp>
        <p:nvGrpSpPr>
          <p:cNvPr id="56" name="グループ化 55"/>
          <p:cNvGrpSpPr/>
          <p:nvPr/>
        </p:nvGrpSpPr>
        <p:grpSpPr>
          <a:xfrm>
            <a:off x="755576" y="2348880"/>
            <a:ext cx="2952328" cy="2736304"/>
            <a:chOff x="611560" y="1484784"/>
            <a:chExt cx="4032448" cy="3312368"/>
          </a:xfrm>
        </p:grpSpPr>
        <p:grpSp>
          <p:nvGrpSpPr>
            <p:cNvPr id="12" name="グループ化 11"/>
            <p:cNvGrpSpPr/>
            <p:nvPr/>
          </p:nvGrpSpPr>
          <p:grpSpPr>
            <a:xfrm>
              <a:off x="2699792" y="3140968"/>
              <a:ext cx="1296144" cy="720080"/>
              <a:chOff x="899592" y="2492896"/>
              <a:chExt cx="1296144" cy="720080"/>
            </a:xfrm>
          </p:grpSpPr>
          <p:pic>
            <p:nvPicPr>
              <p:cNvPr id="8" name="図 7" descr="text_icon.png"/>
              <p:cNvPicPr>
                <a:picLocks noChangeAspect="1"/>
              </p:cNvPicPr>
              <p:nvPr/>
            </p:nvPicPr>
            <p:blipFill>
              <a:blip r:embed="rId2" cstate="print"/>
              <a:stretch>
                <a:fillRect/>
              </a:stretch>
            </p:blipFill>
            <p:spPr>
              <a:xfrm>
                <a:off x="899592" y="2492896"/>
                <a:ext cx="538790" cy="720080"/>
              </a:xfrm>
              <a:prstGeom prst="rect">
                <a:avLst/>
              </a:prstGeom>
            </p:spPr>
          </p:pic>
          <p:sp>
            <p:nvSpPr>
              <p:cNvPr id="9" name="テキスト ボックス 8"/>
              <p:cNvSpPr txBox="1"/>
              <p:nvPr/>
            </p:nvSpPr>
            <p:spPr>
              <a:xfrm>
                <a:off x="1480668" y="2699628"/>
                <a:ext cx="715068" cy="369332"/>
              </a:xfrm>
              <a:prstGeom prst="rect">
                <a:avLst/>
              </a:prstGeom>
              <a:noFill/>
            </p:spPr>
            <p:txBody>
              <a:bodyPr wrap="none" rtlCol="0">
                <a:spAutoFit/>
              </a:bodyPr>
              <a:lstStyle/>
              <a:p>
                <a:r>
                  <a:rPr kumimoji="1" lang="en-US" altLang="ja-JP" dirty="0" err="1" smtClean="0"/>
                  <a:t>test.c</a:t>
                </a:r>
                <a:endParaRPr kumimoji="1" lang="en-US" altLang="ja-JP" dirty="0" smtClean="0"/>
              </a:p>
            </p:txBody>
          </p:sp>
        </p:grpSp>
        <p:grpSp>
          <p:nvGrpSpPr>
            <p:cNvPr id="11" name="グループ化 10"/>
            <p:cNvGrpSpPr/>
            <p:nvPr/>
          </p:nvGrpSpPr>
          <p:grpSpPr>
            <a:xfrm>
              <a:off x="611560" y="1484784"/>
              <a:ext cx="1800200" cy="648072"/>
              <a:chOff x="611560" y="1484784"/>
              <a:chExt cx="1800200" cy="648072"/>
            </a:xfrm>
          </p:grpSpPr>
          <p:grpSp>
            <p:nvGrpSpPr>
              <p:cNvPr id="7" name="グループ化 6"/>
              <p:cNvGrpSpPr/>
              <p:nvPr/>
            </p:nvGrpSpPr>
            <p:grpSpPr>
              <a:xfrm>
                <a:off x="611560" y="1484784"/>
                <a:ext cx="792088" cy="648072"/>
                <a:chOff x="1763688" y="3212976"/>
                <a:chExt cx="792088" cy="648072"/>
              </a:xfrm>
            </p:grpSpPr>
            <p:sp>
              <p:nvSpPr>
                <p:cNvPr id="6" name="台形 5"/>
                <p:cNvSpPr/>
                <p:nvPr/>
              </p:nvSpPr>
              <p:spPr>
                <a:xfrm>
                  <a:off x="1763688" y="3212976"/>
                  <a:ext cx="504056" cy="144016"/>
                </a:xfrm>
                <a:prstGeom prst="trapezoi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5" name="正方形/長方形 4"/>
                <p:cNvSpPr/>
                <p:nvPr/>
              </p:nvSpPr>
              <p:spPr>
                <a:xfrm>
                  <a:off x="1763688" y="3356992"/>
                  <a:ext cx="792088" cy="5040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grpSp>
          <p:sp>
            <p:nvSpPr>
              <p:cNvPr id="10" name="テキスト ボックス 9"/>
              <p:cNvSpPr txBox="1"/>
              <p:nvPr/>
            </p:nvSpPr>
            <p:spPr>
              <a:xfrm>
                <a:off x="1440019" y="1700808"/>
                <a:ext cx="971741" cy="369332"/>
              </a:xfrm>
              <a:prstGeom prst="rect">
                <a:avLst/>
              </a:prstGeom>
              <a:noFill/>
            </p:spPr>
            <p:txBody>
              <a:bodyPr wrap="none" rtlCol="0">
                <a:spAutoFit/>
              </a:bodyPr>
              <a:lstStyle/>
              <a:p>
                <a:r>
                  <a:rPr kumimoji="1" lang="en-US" altLang="ja-JP" dirty="0" smtClean="0"/>
                  <a:t>$HOME</a:t>
                </a:r>
              </a:p>
            </p:txBody>
          </p:sp>
        </p:grpSp>
        <p:cxnSp>
          <p:nvCxnSpPr>
            <p:cNvPr id="14" name="直線コネクタ 13"/>
            <p:cNvCxnSpPr/>
            <p:nvPr/>
          </p:nvCxnSpPr>
          <p:spPr>
            <a:xfrm>
              <a:off x="985029" y="2276873"/>
              <a:ext cx="0" cy="360040"/>
            </a:xfrm>
            <a:prstGeom prst="line">
              <a:avLst/>
            </a:prstGeom>
            <a:ln w="825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flipH="1">
              <a:off x="932272" y="2645296"/>
              <a:ext cx="576064" cy="0"/>
            </a:xfrm>
            <a:prstGeom prst="line">
              <a:avLst/>
            </a:prstGeom>
            <a:ln w="825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 name="グループ化 27"/>
            <p:cNvGrpSpPr/>
            <p:nvPr/>
          </p:nvGrpSpPr>
          <p:grpSpPr>
            <a:xfrm>
              <a:off x="1669874" y="2276872"/>
              <a:ext cx="1461966" cy="648072"/>
              <a:chOff x="611560" y="1484784"/>
              <a:chExt cx="1461966" cy="648072"/>
            </a:xfrm>
          </p:grpSpPr>
          <p:grpSp>
            <p:nvGrpSpPr>
              <p:cNvPr id="29" name="グループ化 6"/>
              <p:cNvGrpSpPr/>
              <p:nvPr/>
            </p:nvGrpSpPr>
            <p:grpSpPr>
              <a:xfrm>
                <a:off x="611560" y="1484784"/>
                <a:ext cx="792088" cy="648072"/>
                <a:chOff x="1763688" y="3212976"/>
                <a:chExt cx="792088" cy="648072"/>
              </a:xfrm>
            </p:grpSpPr>
            <p:sp>
              <p:nvSpPr>
                <p:cNvPr id="31" name="台形 30"/>
                <p:cNvSpPr/>
                <p:nvPr/>
              </p:nvSpPr>
              <p:spPr>
                <a:xfrm>
                  <a:off x="1763688" y="3212976"/>
                  <a:ext cx="504056" cy="144016"/>
                </a:xfrm>
                <a:prstGeom prst="trapezoi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32" name="正方形/長方形 31"/>
                <p:cNvSpPr/>
                <p:nvPr/>
              </p:nvSpPr>
              <p:spPr>
                <a:xfrm>
                  <a:off x="1763688" y="3356992"/>
                  <a:ext cx="792088" cy="5040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grpSp>
          <p:sp>
            <p:nvSpPr>
              <p:cNvPr id="30" name="テキスト ボックス 29"/>
              <p:cNvSpPr txBox="1"/>
              <p:nvPr/>
            </p:nvSpPr>
            <p:spPr>
              <a:xfrm>
                <a:off x="1440019" y="1700808"/>
                <a:ext cx="633507" cy="369332"/>
              </a:xfrm>
              <a:prstGeom prst="rect">
                <a:avLst/>
              </a:prstGeom>
              <a:noFill/>
            </p:spPr>
            <p:txBody>
              <a:bodyPr wrap="none" rtlCol="0">
                <a:spAutoFit/>
              </a:bodyPr>
              <a:lstStyle/>
              <a:p>
                <a:r>
                  <a:rPr kumimoji="1" lang="en-US" altLang="ja-JP" dirty="0" err="1" smtClean="0"/>
                  <a:t>sccp</a:t>
                </a:r>
                <a:endParaRPr kumimoji="1" lang="en-US" altLang="ja-JP" dirty="0" smtClean="0"/>
              </a:p>
            </p:txBody>
          </p:sp>
        </p:grpSp>
        <p:cxnSp>
          <p:nvCxnSpPr>
            <p:cNvPr id="33" name="直線コネクタ 32"/>
            <p:cNvCxnSpPr/>
            <p:nvPr/>
          </p:nvCxnSpPr>
          <p:spPr>
            <a:xfrm>
              <a:off x="2051720" y="3068960"/>
              <a:ext cx="0" cy="1368152"/>
            </a:xfrm>
            <a:prstGeom prst="line">
              <a:avLst/>
            </a:prstGeom>
            <a:ln w="825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flipH="1">
              <a:off x="2051720" y="3501008"/>
              <a:ext cx="576064" cy="0"/>
            </a:xfrm>
            <a:prstGeom prst="line">
              <a:avLst/>
            </a:prstGeom>
            <a:ln w="825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0" name="グループ化 49"/>
            <p:cNvGrpSpPr/>
            <p:nvPr/>
          </p:nvGrpSpPr>
          <p:grpSpPr>
            <a:xfrm>
              <a:off x="2699792" y="4077072"/>
              <a:ext cx="1944216" cy="720080"/>
              <a:chOff x="899592" y="2492896"/>
              <a:chExt cx="1944216" cy="720080"/>
            </a:xfrm>
          </p:grpSpPr>
          <p:pic>
            <p:nvPicPr>
              <p:cNvPr id="51" name="図 50" descr="text_icon.png"/>
              <p:cNvPicPr>
                <a:picLocks noChangeAspect="1"/>
              </p:cNvPicPr>
              <p:nvPr/>
            </p:nvPicPr>
            <p:blipFill>
              <a:blip r:embed="rId2" cstate="print"/>
              <a:stretch>
                <a:fillRect/>
              </a:stretch>
            </p:blipFill>
            <p:spPr>
              <a:xfrm>
                <a:off x="899592" y="2492896"/>
                <a:ext cx="538790" cy="720080"/>
              </a:xfrm>
              <a:prstGeom prst="rect">
                <a:avLst/>
              </a:prstGeom>
            </p:spPr>
          </p:pic>
          <p:sp>
            <p:nvSpPr>
              <p:cNvPr id="52" name="テキスト ボックス 51"/>
              <p:cNvSpPr txBox="1"/>
              <p:nvPr/>
            </p:nvSpPr>
            <p:spPr>
              <a:xfrm>
                <a:off x="1480668" y="2699628"/>
                <a:ext cx="1363140" cy="369332"/>
              </a:xfrm>
              <a:prstGeom prst="rect">
                <a:avLst/>
              </a:prstGeom>
              <a:noFill/>
            </p:spPr>
            <p:txBody>
              <a:bodyPr wrap="square" rtlCol="0">
                <a:spAutoFit/>
              </a:bodyPr>
              <a:lstStyle/>
              <a:p>
                <a:r>
                  <a:rPr kumimoji="1" lang="en-US" altLang="ja-JP" dirty="0" smtClean="0"/>
                  <a:t>test2.rb</a:t>
                </a:r>
              </a:p>
            </p:txBody>
          </p:sp>
        </p:grpSp>
        <p:cxnSp>
          <p:nvCxnSpPr>
            <p:cNvPr id="53" name="直線コネクタ 52"/>
            <p:cNvCxnSpPr/>
            <p:nvPr/>
          </p:nvCxnSpPr>
          <p:spPr>
            <a:xfrm flipH="1">
              <a:off x="2051720" y="4394600"/>
              <a:ext cx="576064" cy="0"/>
            </a:xfrm>
            <a:prstGeom prst="line">
              <a:avLst/>
            </a:prstGeom>
            <a:ln w="825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0" name="グループ化 89"/>
          <p:cNvGrpSpPr/>
          <p:nvPr/>
        </p:nvGrpSpPr>
        <p:grpSpPr>
          <a:xfrm>
            <a:off x="4283968" y="2348880"/>
            <a:ext cx="4248472" cy="3606169"/>
            <a:chOff x="4211960" y="2636912"/>
            <a:chExt cx="4248472" cy="3606169"/>
          </a:xfrm>
        </p:grpSpPr>
        <p:grpSp>
          <p:nvGrpSpPr>
            <p:cNvPr id="58" name="グループ化 11"/>
            <p:cNvGrpSpPr/>
            <p:nvPr/>
          </p:nvGrpSpPr>
          <p:grpSpPr>
            <a:xfrm>
              <a:off x="5750676" y="4836480"/>
              <a:ext cx="948963" cy="594849"/>
              <a:chOff x="899592" y="2492896"/>
              <a:chExt cx="1296144" cy="720080"/>
            </a:xfrm>
          </p:grpSpPr>
          <p:pic>
            <p:nvPicPr>
              <p:cNvPr id="77" name="図 76" descr="text_icon.png"/>
              <p:cNvPicPr>
                <a:picLocks noChangeAspect="1"/>
              </p:cNvPicPr>
              <p:nvPr/>
            </p:nvPicPr>
            <p:blipFill>
              <a:blip r:embed="rId2" cstate="print"/>
              <a:stretch>
                <a:fillRect/>
              </a:stretch>
            </p:blipFill>
            <p:spPr>
              <a:xfrm>
                <a:off x="899592" y="2492896"/>
                <a:ext cx="538789" cy="720080"/>
              </a:xfrm>
              <a:prstGeom prst="rect">
                <a:avLst/>
              </a:prstGeom>
            </p:spPr>
          </p:pic>
          <p:sp>
            <p:nvSpPr>
              <p:cNvPr id="78" name="テキスト ボックス 77"/>
              <p:cNvSpPr txBox="1"/>
              <p:nvPr/>
            </p:nvSpPr>
            <p:spPr>
              <a:xfrm>
                <a:off x="1480668" y="2699628"/>
                <a:ext cx="715068" cy="369332"/>
              </a:xfrm>
              <a:prstGeom prst="rect">
                <a:avLst/>
              </a:prstGeom>
              <a:noFill/>
            </p:spPr>
            <p:txBody>
              <a:bodyPr wrap="none" rtlCol="0">
                <a:spAutoFit/>
              </a:bodyPr>
              <a:lstStyle/>
              <a:p>
                <a:r>
                  <a:rPr kumimoji="1" lang="en-US" altLang="ja-JP" dirty="0" err="1" smtClean="0"/>
                  <a:t>test.c</a:t>
                </a:r>
                <a:endParaRPr kumimoji="1" lang="en-US" altLang="ja-JP" dirty="0" smtClean="0"/>
              </a:p>
            </p:txBody>
          </p:sp>
        </p:grpSp>
        <p:grpSp>
          <p:nvGrpSpPr>
            <p:cNvPr id="59" name="グループ化 10"/>
            <p:cNvGrpSpPr/>
            <p:nvPr/>
          </p:nvGrpSpPr>
          <p:grpSpPr>
            <a:xfrm>
              <a:off x="4211960" y="2636912"/>
              <a:ext cx="1318004" cy="535364"/>
              <a:chOff x="611560" y="1484784"/>
              <a:chExt cx="1800200" cy="648072"/>
            </a:xfrm>
          </p:grpSpPr>
          <p:grpSp>
            <p:nvGrpSpPr>
              <p:cNvPr id="73" name="グループ化 6"/>
              <p:cNvGrpSpPr/>
              <p:nvPr/>
            </p:nvGrpSpPr>
            <p:grpSpPr>
              <a:xfrm>
                <a:off x="611560" y="1484784"/>
                <a:ext cx="792088" cy="648072"/>
                <a:chOff x="1763688" y="3212976"/>
                <a:chExt cx="792088" cy="648072"/>
              </a:xfrm>
            </p:grpSpPr>
            <p:sp>
              <p:nvSpPr>
                <p:cNvPr id="75" name="台形 74"/>
                <p:cNvSpPr/>
                <p:nvPr/>
              </p:nvSpPr>
              <p:spPr>
                <a:xfrm>
                  <a:off x="1763688" y="3212976"/>
                  <a:ext cx="504056" cy="144016"/>
                </a:xfrm>
                <a:prstGeom prst="trapezoi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76" name="正方形/長方形 75"/>
                <p:cNvSpPr/>
                <p:nvPr/>
              </p:nvSpPr>
              <p:spPr>
                <a:xfrm>
                  <a:off x="1763688" y="3356992"/>
                  <a:ext cx="792088" cy="5040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grpSp>
          <p:sp>
            <p:nvSpPr>
              <p:cNvPr id="74" name="テキスト ボックス 9"/>
              <p:cNvSpPr txBox="1"/>
              <p:nvPr/>
            </p:nvSpPr>
            <p:spPr>
              <a:xfrm>
                <a:off x="1440019" y="1700808"/>
                <a:ext cx="971741" cy="369332"/>
              </a:xfrm>
              <a:prstGeom prst="rect">
                <a:avLst/>
              </a:prstGeom>
              <a:noFill/>
            </p:spPr>
            <p:txBody>
              <a:bodyPr wrap="none" rtlCol="0">
                <a:spAutoFit/>
              </a:bodyPr>
              <a:lstStyle/>
              <a:p>
                <a:r>
                  <a:rPr kumimoji="1" lang="en-US" altLang="ja-JP" dirty="0" smtClean="0"/>
                  <a:t>$HOME</a:t>
                </a:r>
              </a:p>
            </p:txBody>
          </p:sp>
        </p:grpSp>
        <p:cxnSp>
          <p:nvCxnSpPr>
            <p:cNvPr id="60" name="直線コネクタ 59"/>
            <p:cNvCxnSpPr/>
            <p:nvPr/>
          </p:nvCxnSpPr>
          <p:spPr>
            <a:xfrm>
              <a:off x="4475561" y="3291246"/>
              <a:ext cx="0" cy="297424"/>
            </a:xfrm>
            <a:prstGeom prst="line">
              <a:avLst/>
            </a:prstGeom>
            <a:ln w="825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p:cNvCxnSpPr/>
            <p:nvPr/>
          </p:nvCxnSpPr>
          <p:spPr>
            <a:xfrm flipH="1">
              <a:off x="4436935" y="3595596"/>
              <a:ext cx="421761" cy="0"/>
            </a:xfrm>
            <a:prstGeom prst="line">
              <a:avLst/>
            </a:prstGeom>
            <a:ln w="825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2" name="グループ化 27"/>
            <p:cNvGrpSpPr/>
            <p:nvPr/>
          </p:nvGrpSpPr>
          <p:grpSpPr>
            <a:xfrm>
              <a:off x="4986797" y="3291247"/>
              <a:ext cx="3231499" cy="547786"/>
              <a:chOff x="611560" y="1484784"/>
              <a:chExt cx="4413757" cy="663109"/>
            </a:xfrm>
          </p:grpSpPr>
          <p:grpSp>
            <p:nvGrpSpPr>
              <p:cNvPr id="69" name="グループ化 6"/>
              <p:cNvGrpSpPr/>
              <p:nvPr/>
            </p:nvGrpSpPr>
            <p:grpSpPr>
              <a:xfrm>
                <a:off x="611560" y="1484784"/>
                <a:ext cx="792088" cy="648072"/>
                <a:chOff x="1763688" y="3212976"/>
                <a:chExt cx="792088" cy="648072"/>
              </a:xfrm>
            </p:grpSpPr>
            <p:sp>
              <p:nvSpPr>
                <p:cNvPr id="71" name="台形 70"/>
                <p:cNvSpPr/>
                <p:nvPr/>
              </p:nvSpPr>
              <p:spPr>
                <a:xfrm>
                  <a:off x="1763688" y="3212976"/>
                  <a:ext cx="504056" cy="144016"/>
                </a:xfrm>
                <a:prstGeom prst="trapezoi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72" name="正方形/長方形 71"/>
                <p:cNvSpPr/>
                <p:nvPr/>
              </p:nvSpPr>
              <p:spPr>
                <a:xfrm>
                  <a:off x="1763688" y="3356992"/>
                  <a:ext cx="792088"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grpSp>
          <p:sp>
            <p:nvSpPr>
              <p:cNvPr id="70" name="テキスト ボックス 69"/>
              <p:cNvSpPr txBox="1"/>
              <p:nvPr/>
            </p:nvSpPr>
            <p:spPr>
              <a:xfrm>
                <a:off x="1440019" y="1700807"/>
                <a:ext cx="3585298" cy="447086"/>
              </a:xfrm>
              <a:prstGeom prst="rect">
                <a:avLst/>
              </a:prstGeom>
              <a:noFill/>
            </p:spPr>
            <p:txBody>
              <a:bodyPr wrap="none" rtlCol="0">
                <a:spAutoFit/>
              </a:bodyPr>
              <a:lstStyle/>
              <a:p>
                <a:r>
                  <a:rPr kumimoji="1" lang="en-US" altLang="ja-JP" dirty="0" err="1" smtClean="0"/>
                  <a:t>sccp</a:t>
                </a:r>
                <a:r>
                  <a:rPr kumimoji="1" lang="en-US" altLang="ja-JP" dirty="0" smtClean="0"/>
                  <a:t> (working directory)</a:t>
                </a:r>
              </a:p>
            </p:txBody>
          </p:sp>
        </p:grpSp>
        <p:cxnSp>
          <p:nvCxnSpPr>
            <p:cNvPr id="63" name="直線コネクタ 62"/>
            <p:cNvCxnSpPr/>
            <p:nvPr/>
          </p:nvCxnSpPr>
          <p:spPr>
            <a:xfrm>
              <a:off x="5266363" y="3945579"/>
              <a:ext cx="0" cy="2003701"/>
            </a:xfrm>
            <a:prstGeom prst="line">
              <a:avLst/>
            </a:prstGeom>
            <a:ln w="825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flipH="1">
              <a:off x="5276195" y="5133904"/>
              <a:ext cx="421761" cy="0"/>
            </a:xfrm>
            <a:prstGeom prst="line">
              <a:avLst/>
            </a:prstGeom>
            <a:ln w="825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5" name="グループ化 49"/>
            <p:cNvGrpSpPr/>
            <p:nvPr/>
          </p:nvGrpSpPr>
          <p:grpSpPr>
            <a:xfrm>
              <a:off x="5750676" y="5648232"/>
              <a:ext cx="1423444" cy="594849"/>
              <a:chOff x="899592" y="2492896"/>
              <a:chExt cx="1944216" cy="720080"/>
            </a:xfrm>
          </p:grpSpPr>
          <p:pic>
            <p:nvPicPr>
              <p:cNvPr id="67" name="図 66" descr="text_icon.png"/>
              <p:cNvPicPr>
                <a:picLocks noChangeAspect="1"/>
              </p:cNvPicPr>
              <p:nvPr/>
            </p:nvPicPr>
            <p:blipFill>
              <a:blip r:embed="rId2" cstate="print"/>
              <a:stretch>
                <a:fillRect/>
              </a:stretch>
            </p:blipFill>
            <p:spPr>
              <a:xfrm>
                <a:off x="899592" y="2492896"/>
                <a:ext cx="538790" cy="720080"/>
              </a:xfrm>
              <a:prstGeom prst="rect">
                <a:avLst/>
              </a:prstGeom>
            </p:spPr>
          </p:pic>
          <p:sp>
            <p:nvSpPr>
              <p:cNvPr id="68" name="テキスト ボックス 67"/>
              <p:cNvSpPr txBox="1"/>
              <p:nvPr/>
            </p:nvSpPr>
            <p:spPr>
              <a:xfrm>
                <a:off x="1480668" y="2699628"/>
                <a:ext cx="1363140" cy="369332"/>
              </a:xfrm>
              <a:prstGeom prst="rect">
                <a:avLst/>
              </a:prstGeom>
              <a:noFill/>
            </p:spPr>
            <p:txBody>
              <a:bodyPr wrap="square" rtlCol="0">
                <a:spAutoFit/>
              </a:bodyPr>
              <a:lstStyle/>
              <a:p>
                <a:r>
                  <a:rPr kumimoji="1" lang="en-US" altLang="ja-JP" dirty="0" smtClean="0"/>
                  <a:t>test2.rb</a:t>
                </a:r>
              </a:p>
            </p:txBody>
          </p:sp>
        </p:grpSp>
        <p:cxnSp>
          <p:nvCxnSpPr>
            <p:cNvPr id="66" name="直線コネクタ 65"/>
            <p:cNvCxnSpPr/>
            <p:nvPr/>
          </p:nvCxnSpPr>
          <p:spPr>
            <a:xfrm flipH="1">
              <a:off x="5276195" y="5910538"/>
              <a:ext cx="421761" cy="0"/>
            </a:xfrm>
            <a:prstGeom prst="line">
              <a:avLst/>
            </a:prstGeom>
            <a:ln w="825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1" name="グループ化 10"/>
            <p:cNvGrpSpPr/>
            <p:nvPr/>
          </p:nvGrpSpPr>
          <p:grpSpPr>
            <a:xfrm>
              <a:off x="5717027" y="4033345"/>
              <a:ext cx="2743405" cy="547787"/>
              <a:chOff x="526015" y="1484784"/>
              <a:chExt cx="3747088" cy="663109"/>
            </a:xfrm>
          </p:grpSpPr>
          <p:grpSp>
            <p:nvGrpSpPr>
              <p:cNvPr id="82" name="グループ化 6"/>
              <p:cNvGrpSpPr/>
              <p:nvPr/>
            </p:nvGrpSpPr>
            <p:grpSpPr>
              <a:xfrm>
                <a:off x="526015" y="1484784"/>
                <a:ext cx="792088" cy="651201"/>
                <a:chOff x="1678143" y="3212976"/>
                <a:chExt cx="792088" cy="651201"/>
              </a:xfrm>
            </p:grpSpPr>
            <p:sp>
              <p:nvSpPr>
                <p:cNvPr id="84" name="台形 83"/>
                <p:cNvSpPr/>
                <p:nvPr/>
              </p:nvSpPr>
              <p:spPr>
                <a:xfrm>
                  <a:off x="1683113" y="3212976"/>
                  <a:ext cx="504056" cy="144016"/>
                </a:xfrm>
                <a:prstGeom prst="trapezoi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85" name="正方形/長方形 84"/>
                <p:cNvSpPr/>
                <p:nvPr/>
              </p:nvSpPr>
              <p:spPr>
                <a:xfrm>
                  <a:off x="1678143" y="3360123"/>
                  <a:ext cx="792088" cy="50405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grpSp>
          <p:sp>
            <p:nvSpPr>
              <p:cNvPr id="83" name="テキスト ボックス 9"/>
              <p:cNvSpPr txBox="1"/>
              <p:nvPr/>
            </p:nvSpPr>
            <p:spPr>
              <a:xfrm>
                <a:off x="1440020" y="1700807"/>
                <a:ext cx="2833083" cy="447086"/>
              </a:xfrm>
              <a:prstGeom prst="rect">
                <a:avLst/>
              </a:prstGeom>
              <a:noFill/>
            </p:spPr>
            <p:txBody>
              <a:bodyPr wrap="none" rtlCol="0">
                <a:spAutoFit/>
              </a:bodyPr>
              <a:lstStyle/>
              <a:p>
                <a:r>
                  <a:rPr kumimoji="1" lang="en-US" altLang="ja-JP" dirty="0" smtClean="0"/>
                  <a:t>.</a:t>
                </a:r>
                <a:r>
                  <a:rPr kumimoji="1" lang="en-US" altLang="ja-JP" dirty="0" err="1" smtClean="0"/>
                  <a:t>git</a:t>
                </a:r>
                <a:r>
                  <a:rPr kumimoji="1" lang="en-US" altLang="ja-JP" dirty="0" smtClean="0"/>
                  <a:t> (</a:t>
                </a:r>
                <a:r>
                  <a:rPr kumimoji="1" lang="en-US" altLang="ja-JP" dirty="0" err="1" smtClean="0"/>
                  <a:t>git</a:t>
                </a:r>
                <a:r>
                  <a:rPr kumimoji="1" lang="en-US" altLang="ja-JP" dirty="0" smtClean="0"/>
                  <a:t> repository)</a:t>
                </a:r>
              </a:p>
            </p:txBody>
          </p:sp>
        </p:grpSp>
        <p:cxnSp>
          <p:nvCxnSpPr>
            <p:cNvPr id="86" name="直線コネクタ 85"/>
            <p:cNvCxnSpPr/>
            <p:nvPr/>
          </p:nvCxnSpPr>
          <p:spPr>
            <a:xfrm flipH="1">
              <a:off x="5239736" y="4357862"/>
              <a:ext cx="421761" cy="0"/>
            </a:xfrm>
            <a:prstGeom prst="line">
              <a:avLst/>
            </a:prstGeom>
            <a:ln w="825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3" name="テキスト ボックス 92"/>
          <p:cNvSpPr txBox="1"/>
          <p:nvPr/>
        </p:nvSpPr>
        <p:spPr>
          <a:xfrm>
            <a:off x="539552" y="1761783"/>
            <a:ext cx="3262432" cy="400110"/>
          </a:xfrm>
          <a:prstGeom prst="rect">
            <a:avLst/>
          </a:prstGeom>
          <a:noFill/>
        </p:spPr>
        <p:txBody>
          <a:bodyPr wrap="none" rtlCol="0">
            <a:spAutoFit/>
          </a:bodyPr>
          <a:lstStyle/>
          <a:p>
            <a:r>
              <a:rPr kumimoji="1" lang="ja-JP" altLang="en-US" sz="2000" dirty="0" smtClean="0"/>
              <a:t>普通のディレクトリツリー</a:t>
            </a:r>
            <a:endParaRPr kumimoji="1" lang="ja-JP" altLang="en-US" sz="2000" dirty="0"/>
          </a:p>
        </p:txBody>
      </p:sp>
      <p:sp>
        <p:nvSpPr>
          <p:cNvPr id="94" name="テキスト ボックス 93"/>
          <p:cNvSpPr txBox="1"/>
          <p:nvPr/>
        </p:nvSpPr>
        <p:spPr>
          <a:xfrm>
            <a:off x="4788024" y="1484784"/>
            <a:ext cx="3111814" cy="707886"/>
          </a:xfrm>
          <a:prstGeom prst="rect">
            <a:avLst/>
          </a:prstGeom>
          <a:noFill/>
        </p:spPr>
        <p:txBody>
          <a:bodyPr wrap="none" rtlCol="0">
            <a:spAutoFit/>
          </a:bodyPr>
          <a:lstStyle/>
          <a:p>
            <a:r>
              <a:rPr kumimoji="1" lang="en-US" altLang="ja-JP" sz="2000" dirty="0" err="1" smtClean="0"/>
              <a:t>Git</a:t>
            </a:r>
            <a:r>
              <a:rPr kumimoji="1" lang="ja-JP" altLang="en-US" sz="2000" dirty="0" smtClean="0"/>
              <a:t>のディレクトリツリー</a:t>
            </a:r>
            <a:endParaRPr kumimoji="1" lang="en-US" altLang="ja-JP" sz="2000" dirty="0" smtClean="0"/>
          </a:p>
          <a:p>
            <a:r>
              <a:rPr kumimoji="1" lang="en-US" altLang="ja-JP" sz="2000" dirty="0" smtClean="0"/>
              <a:t>(local repository</a:t>
            </a:r>
            <a:r>
              <a:rPr kumimoji="1" lang="ja-JP" altLang="en-US" sz="2000" dirty="0" smtClean="0"/>
              <a:t>の構造図</a:t>
            </a:r>
            <a:r>
              <a:rPr kumimoji="1" lang="en-US" altLang="ja-JP" sz="2000" dirty="0" smtClean="0"/>
              <a:t>)</a:t>
            </a:r>
            <a:endParaRPr kumimoji="1" lang="ja-JP" altLang="en-US" sz="2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Git</a:t>
            </a:r>
            <a:r>
              <a:rPr lang="ja-JP" altLang="en-US" dirty="0" smtClean="0"/>
              <a:t>の構造と仕組み</a:t>
            </a:r>
            <a:endParaRPr kumimoji="1" lang="ja-JP" altLang="en-US" dirty="0"/>
          </a:p>
        </p:txBody>
      </p:sp>
      <p:sp>
        <p:nvSpPr>
          <p:cNvPr id="3" name="コンテンツ プレースホルダ 2"/>
          <p:cNvSpPr>
            <a:spLocks noGrp="1"/>
          </p:cNvSpPr>
          <p:nvPr>
            <p:ph idx="1"/>
          </p:nvPr>
        </p:nvSpPr>
        <p:spPr>
          <a:ln>
            <a:noFill/>
          </a:ln>
        </p:spPr>
        <p:txBody>
          <a:bodyPr>
            <a:normAutofit/>
          </a:bodyPr>
          <a:lstStyle/>
          <a:p>
            <a:pPr algn="ctr">
              <a:buNone/>
            </a:pPr>
            <a:r>
              <a:rPr lang="en-US" altLang="ja-JP" dirty="0" smtClean="0"/>
              <a:t>working directory</a:t>
            </a:r>
          </a:p>
          <a:p>
            <a:pPr>
              <a:buNone/>
            </a:pPr>
            <a:r>
              <a:rPr kumimoji="1" lang="en-US" altLang="ja-JP" dirty="0" smtClean="0"/>
              <a:t/>
            </a:r>
            <a:br>
              <a:rPr kumimoji="1" lang="en-US" altLang="ja-JP" dirty="0" smtClean="0"/>
            </a:br>
            <a:r>
              <a:rPr kumimoji="1" lang="ja-JP" altLang="en-US" dirty="0" smtClean="0"/>
              <a:t>ユーザーが</a:t>
            </a:r>
            <a:r>
              <a:rPr lang="ja-JP" altLang="en-US" dirty="0" smtClean="0"/>
              <a:t>ファイル内容の編集や削除などの</a:t>
            </a:r>
            <a:r>
              <a:rPr kumimoji="1" lang="ja-JP" altLang="en-US" dirty="0" smtClean="0"/>
              <a:t>作業をする場所。</a:t>
            </a:r>
            <a:r>
              <a:rPr lang="en-US" altLang="ja-JP" dirty="0" smtClean="0"/>
              <a:t>w</a:t>
            </a:r>
            <a:r>
              <a:rPr kumimoji="1" lang="en-US" altLang="ja-JP" dirty="0" smtClean="0"/>
              <a:t>orking directory</a:t>
            </a:r>
            <a:r>
              <a:rPr kumimoji="1" lang="ja-JP" altLang="en-US" dirty="0" smtClean="0"/>
              <a:t>内のファイルの状態は常に</a:t>
            </a:r>
            <a:r>
              <a:rPr kumimoji="1" lang="en-US" altLang="ja-JP" dirty="0" err="1" smtClean="0"/>
              <a:t>Git</a:t>
            </a:r>
            <a:r>
              <a:rPr kumimoji="1" lang="ja-JP" altLang="en-US" dirty="0" smtClean="0"/>
              <a:t>によって監視されているが、ユーザーが</a:t>
            </a:r>
            <a:r>
              <a:rPr lang="en-US" altLang="ja-JP" dirty="0" smtClean="0"/>
              <a:t>working directory</a:t>
            </a:r>
            <a:r>
              <a:rPr kumimoji="1" lang="ja-JP" altLang="en-US" dirty="0" smtClean="0"/>
              <a:t>の存在を特に意識する必要はない。</a:t>
            </a:r>
            <a:endParaRPr lang="en-US" altLang="ja-JP" dirty="0" smtClean="0"/>
          </a:p>
        </p:txBody>
      </p:sp>
      <p:sp>
        <p:nvSpPr>
          <p:cNvPr id="4" name="スライド番号プレースホルダ 3"/>
          <p:cNvSpPr>
            <a:spLocks noGrp="1"/>
          </p:cNvSpPr>
          <p:nvPr>
            <p:ph type="sldNum" sz="quarter" idx="12"/>
          </p:nvPr>
        </p:nvSpPr>
        <p:spPr/>
        <p:txBody>
          <a:bodyPr/>
          <a:lstStyle/>
          <a:p>
            <a:fld id="{2AA957AF-53C0-420B-9C2D-77DB1416566C}" type="slidenum">
              <a:rPr kumimoji="0" lang="en-US" smtClean="0"/>
              <a:pPr/>
              <a:t>31</a:t>
            </a:fld>
            <a:endParaRPr kumimoji="0"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Git</a:t>
            </a:r>
            <a:r>
              <a:rPr lang="ja-JP" altLang="en-US" dirty="0" smtClean="0"/>
              <a:t>の構造と仕組み</a:t>
            </a:r>
            <a:endParaRPr kumimoji="1" lang="ja-JP" altLang="en-US" dirty="0"/>
          </a:p>
        </p:txBody>
      </p:sp>
      <p:sp>
        <p:nvSpPr>
          <p:cNvPr id="4" name="スライド番号プレースホルダ 3"/>
          <p:cNvSpPr>
            <a:spLocks noGrp="1"/>
          </p:cNvSpPr>
          <p:nvPr>
            <p:ph type="sldNum" sz="quarter" idx="12"/>
          </p:nvPr>
        </p:nvSpPr>
        <p:spPr/>
        <p:txBody>
          <a:bodyPr/>
          <a:lstStyle/>
          <a:p>
            <a:fld id="{2AA957AF-53C0-420B-9C2D-77DB1416566C}" type="slidenum">
              <a:rPr kumimoji="0" lang="en-US" smtClean="0"/>
              <a:pPr/>
              <a:t>32</a:t>
            </a:fld>
            <a:endParaRPr kumimoji="0" lang="en-US"/>
          </a:p>
        </p:txBody>
      </p:sp>
      <p:grpSp>
        <p:nvGrpSpPr>
          <p:cNvPr id="17" name="グループ化 89"/>
          <p:cNvGrpSpPr/>
          <p:nvPr/>
        </p:nvGrpSpPr>
        <p:grpSpPr>
          <a:xfrm>
            <a:off x="4211960" y="1700808"/>
            <a:ext cx="4920343" cy="4176464"/>
            <a:chOff x="4211960" y="2636912"/>
            <a:chExt cx="4248472" cy="3606169"/>
          </a:xfrm>
        </p:grpSpPr>
        <p:grpSp>
          <p:nvGrpSpPr>
            <p:cNvPr id="18" name="グループ化 11"/>
            <p:cNvGrpSpPr/>
            <p:nvPr/>
          </p:nvGrpSpPr>
          <p:grpSpPr>
            <a:xfrm>
              <a:off x="5750676" y="4836480"/>
              <a:ext cx="948963" cy="594849"/>
              <a:chOff x="899592" y="2492896"/>
              <a:chExt cx="1296144" cy="720080"/>
            </a:xfrm>
          </p:grpSpPr>
          <p:pic>
            <p:nvPicPr>
              <p:cNvPr id="77" name="図 76" descr="text_icon.png"/>
              <p:cNvPicPr>
                <a:picLocks noChangeAspect="1"/>
              </p:cNvPicPr>
              <p:nvPr/>
            </p:nvPicPr>
            <p:blipFill>
              <a:blip r:embed="rId2" cstate="print"/>
              <a:stretch>
                <a:fillRect/>
              </a:stretch>
            </p:blipFill>
            <p:spPr>
              <a:xfrm>
                <a:off x="899592" y="2492896"/>
                <a:ext cx="538789" cy="720080"/>
              </a:xfrm>
              <a:prstGeom prst="rect">
                <a:avLst/>
              </a:prstGeom>
            </p:spPr>
          </p:pic>
          <p:sp>
            <p:nvSpPr>
              <p:cNvPr id="78" name="テキスト ボックス 77"/>
              <p:cNvSpPr txBox="1"/>
              <p:nvPr/>
            </p:nvSpPr>
            <p:spPr>
              <a:xfrm>
                <a:off x="1480668" y="2699628"/>
                <a:ext cx="715068" cy="369332"/>
              </a:xfrm>
              <a:prstGeom prst="rect">
                <a:avLst/>
              </a:prstGeom>
              <a:noFill/>
            </p:spPr>
            <p:txBody>
              <a:bodyPr wrap="none" rtlCol="0">
                <a:spAutoFit/>
              </a:bodyPr>
              <a:lstStyle/>
              <a:p>
                <a:r>
                  <a:rPr kumimoji="1" lang="en-US" altLang="ja-JP" dirty="0" err="1" smtClean="0"/>
                  <a:t>test.c</a:t>
                </a:r>
                <a:endParaRPr kumimoji="1" lang="en-US" altLang="ja-JP" dirty="0" smtClean="0"/>
              </a:p>
            </p:txBody>
          </p:sp>
        </p:grpSp>
        <p:grpSp>
          <p:nvGrpSpPr>
            <p:cNvPr id="20" name="グループ化 10"/>
            <p:cNvGrpSpPr/>
            <p:nvPr/>
          </p:nvGrpSpPr>
          <p:grpSpPr>
            <a:xfrm>
              <a:off x="4211960" y="2636912"/>
              <a:ext cx="1318004" cy="535364"/>
              <a:chOff x="611560" y="1484784"/>
              <a:chExt cx="1800200" cy="648072"/>
            </a:xfrm>
          </p:grpSpPr>
          <p:grpSp>
            <p:nvGrpSpPr>
              <p:cNvPr id="21" name="グループ化 6"/>
              <p:cNvGrpSpPr/>
              <p:nvPr/>
            </p:nvGrpSpPr>
            <p:grpSpPr>
              <a:xfrm>
                <a:off x="611560" y="1484784"/>
                <a:ext cx="792088" cy="648072"/>
                <a:chOff x="1763688" y="3212976"/>
                <a:chExt cx="792088" cy="648072"/>
              </a:xfrm>
            </p:grpSpPr>
            <p:sp>
              <p:nvSpPr>
                <p:cNvPr id="75" name="台形 74"/>
                <p:cNvSpPr/>
                <p:nvPr/>
              </p:nvSpPr>
              <p:spPr>
                <a:xfrm>
                  <a:off x="1763688" y="3212976"/>
                  <a:ext cx="504056" cy="144016"/>
                </a:xfrm>
                <a:prstGeom prst="trapezoi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76" name="正方形/長方形 75"/>
                <p:cNvSpPr/>
                <p:nvPr/>
              </p:nvSpPr>
              <p:spPr>
                <a:xfrm>
                  <a:off x="1763688" y="3356992"/>
                  <a:ext cx="792088" cy="5040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grpSp>
          <p:sp>
            <p:nvSpPr>
              <p:cNvPr id="74" name="テキスト ボックス 9"/>
              <p:cNvSpPr txBox="1"/>
              <p:nvPr/>
            </p:nvSpPr>
            <p:spPr>
              <a:xfrm>
                <a:off x="1440019" y="1700808"/>
                <a:ext cx="971741" cy="369332"/>
              </a:xfrm>
              <a:prstGeom prst="rect">
                <a:avLst/>
              </a:prstGeom>
              <a:noFill/>
            </p:spPr>
            <p:txBody>
              <a:bodyPr wrap="none" rtlCol="0">
                <a:spAutoFit/>
              </a:bodyPr>
              <a:lstStyle/>
              <a:p>
                <a:r>
                  <a:rPr kumimoji="1" lang="en-US" altLang="ja-JP" dirty="0" smtClean="0"/>
                  <a:t>$HOME</a:t>
                </a:r>
              </a:p>
            </p:txBody>
          </p:sp>
        </p:grpSp>
        <p:cxnSp>
          <p:nvCxnSpPr>
            <p:cNvPr id="60" name="直線コネクタ 59"/>
            <p:cNvCxnSpPr/>
            <p:nvPr/>
          </p:nvCxnSpPr>
          <p:spPr>
            <a:xfrm>
              <a:off x="4475561" y="3291246"/>
              <a:ext cx="0" cy="297424"/>
            </a:xfrm>
            <a:prstGeom prst="line">
              <a:avLst/>
            </a:prstGeom>
            <a:ln w="825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p:cNvCxnSpPr/>
            <p:nvPr/>
          </p:nvCxnSpPr>
          <p:spPr>
            <a:xfrm flipH="1">
              <a:off x="4444245" y="3595596"/>
              <a:ext cx="421761" cy="0"/>
            </a:xfrm>
            <a:prstGeom prst="line">
              <a:avLst/>
            </a:prstGeom>
            <a:ln w="825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2" name="グループ化 27"/>
            <p:cNvGrpSpPr/>
            <p:nvPr/>
          </p:nvGrpSpPr>
          <p:grpSpPr>
            <a:xfrm>
              <a:off x="4986797" y="3291247"/>
              <a:ext cx="3231499" cy="547786"/>
              <a:chOff x="611560" y="1484784"/>
              <a:chExt cx="4413757" cy="663109"/>
            </a:xfrm>
          </p:grpSpPr>
          <p:grpSp>
            <p:nvGrpSpPr>
              <p:cNvPr id="23" name="グループ化 6"/>
              <p:cNvGrpSpPr/>
              <p:nvPr/>
            </p:nvGrpSpPr>
            <p:grpSpPr>
              <a:xfrm>
                <a:off x="611560" y="1484784"/>
                <a:ext cx="792088" cy="648072"/>
                <a:chOff x="1763688" y="3212976"/>
                <a:chExt cx="792088" cy="648072"/>
              </a:xfrm>
            </p:grpSpPr>
            <p:sp>
              <p:nvSpPr>
                <p:cNvPr id="71" name="台形 70"/>
                <p:cNvSpPr/>
                <p:nvPr/>
              </p:nvSpPr>
              <p:spPr>
                <a:xfrm>
                  <a:off x="1763688" y="3212976"/>
                  <a:ext cx="504056" cy="144016"/>
                </a:xfrm>
                <a:prstGeom prst="trapezoi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72" name="正方形/長方形 71"/>
                <p:cNvSpPr/>
                <p:nvPr/>
              </p:nvSpPr>
              <p:spPr>
                <a:xfrm>
                  <a:off x="1763688" y="3356992"/>
                  <a:ext cx="792088"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grpSp>
          <p:sp>
            <p:nvSpPr>
              <p:cNvPr id="70" name="テキスト ボックス 69"/>
              <p:cNvSpPr txBox="1"/>
              <p:nvPr/>
            </p:nvSpPr>
            <p:spPr>
              <a:xfrm>
                <a:off x="1440019" y="1700807"/>
                <a:ext cx="3585298" cy="447086"/>
              </a:xfrm>
              <a:prstGeom prst="rect">
                <a:avLst/>
              </a:prstGeom>
              <a:noFill/>
            </p:spPr>
            <p:txBody>
              <a:bodyPr wrap="none" rtlCol="0">
                <a:spAutoFit/>
              </a:bodyPr>
              <a:lstStyle/>
              <a:p>
                <a:r>
                  <a:rPr kumimoji="1" lang="en-US" altLang="ja-JP" dirty="0" err="1" smtClean="0"/>
                  <a:t>sccp</a:t>
                </a:r>
                <a:r>
                  <a:rPr kumimoji="1" lang="en-US" altLang="ja-JP" dirty="0" smtClean="0"/>
                  <a:t> (working directory)</a:t>
                </a:r>
              </a:p>
            </p:txBody>
          </p:sp>
        </p:grpSp>
        <p:cxnSp>
          <p:nvCxnSpPr>
            <p:cNvPr id="63" name="直線コネクタ 62"/>
            <p:cNvCxnSpPr/>
            <p:nvPr/>
          </p:nvCxnSpPr>
          <p:spPr>
            <a:xfrm>
              <a:off x="5266363" y="3945579"/>
              <a:ext cx="0" cy="2003701"/>
            </a:xfrm>
            <a:prstGeom prst="line">
              <a:avLst/>
            </a:prstGeom>
            <a:ln w="825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flipH="1">
              <a:off x="5276195" y="5133904"/>
              <a:ext cx="421761" cy="0"/>
            </a:xfrm>
            <a:prstGeom prst="line">
              <a:avLst/>
            </a:prstGeom>
            <a:ln w="825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グループ化 49"/>
            <p:cNvGrpSpPr/>
            <p:nvPr/>
          </p:nvGrpSpPr>
          <p:grpSpPr>
            <a:xfrm>
              <a:off x="5750676" y="5648232"/>
              <a:ext cx="1423444" cy="594849"/>
              <a:chOff x="899592" y="2492896"/>
              <a:chExt cx="1944216" cy="720080"/>
            </a:xfrm>
          </p:grpSpPr>
          <p:pic>
            <p:nvPicPr>
              <p:cNvPr id="67" name="図 66" descr="text_icon.png"/>
              <p:cNvPicPr>
                <a:picLocks noChangeAspect="1"/>
              </p:cNvPicPr>
              <p:nvPr/>
            </p:nvPicPr>
            <p:blipFill>
              <a:blip r:embed="rId2" cstate="print"/>
              <a:stretch>
                <a:fillRect/>
              </a:stretch>
            </p:blipFill>
            <p:spPr>
              <a:xfrm>
                <a:off x="899592" y="2492896"/>
                <a:ext cx="538790" cy="720080"/>
              </a:xfrm>
              <a:prstGeom prst="rect">
                <a:avLst/>
              </a:prstGeom>
            </p:spPr>
          </p:pic>
          <p:sp>
            <p:nvSpPr>
              <p:cNvPr id="68" name="テキスト ボックス 67"/>
              <p:cNvSpPr txBox="1"/>
              <p:nvPr/>
            </p:nvSpPr>
            <p:spPr>
              <a:xfrm>
                <a:off x="1480668" y="2699628"/>
                <a:ext cx="1363140" cy="369332"/>
              </a:xfrm>
              <a:prstGeom prst="rect">
                <a:avLst/>
              </a:prstGeom>
              <a:noFill/>
            </p:spPr>
            <p:txBody>
              <a:bodyPr wrap="square" rtlCol="0">
                <a:spAutoFit/>
              </a:bodyPr>
              <a:lstStyle/>
              <a:p>
                <a:r>
                  <a:rPr kumimoji="1" lang="en-US" altLang="ja-JP" dirty="0" smtClean="0"/>
                  <a:t>test2.rb</a:t>
                </a:r>
              </a:p>
            </p:txBody>
          </p:sp>
        </p:grpSp>
        <p:cxnSp>
          <p:nvCxnSpPr>
            <p:cNvPr id="66" name="直線コネクタ 65"/>
            <p:cNvCxnSpPr/>
            <p:nvPr/>
          </p:nvCxnSpPr>
          <p:spPr>
            <a:xfrm flipH="1">
              <a:off x="5276195" y="5910538"/>
              <a:ext cx="421761" cy="0"/>
            </a:xfrm>
            <a:prstGeom prst="line">
              <a:avLst/>
            </a:prstGeom>
            <a:ln w="825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グループ化 10"/>
            <p:cNvGrpSpPr/>
            <p:nvPr/>
          </p:nvGrpSpPr>
          <p:grpSpPr>
            <a:xfrm>
              <a:off x="5717027" y="4033345"/>
              <a:ext cx="2743405" cy="547787"/>
              <a:chOff x="526015" y="1484784"/>
              <a:chExt cx="3747088" cy="663109"/>
            </a:xfrm>
          </p:grpSpPr>
          <p:grpSp>
            <p:nvGrpSpPr>
              <p:cNvPr id="26" name="グループ化 6"/>
              <p:cNvGrpSpPr/>
              <p:nvPr/>
            </p:nvGrpSpPr>
            <p:grpSpPr>
              <a:xfrm>
                <a:off x="526015" y="1484784"/>
                <a:ext cx="792088" cy="651201"/>
                <a:chOff x="1678143" y="3212976"/>
                <a:chExt cx="792088" cy="651201"/>
              </a:xfrm>
            </p:grpSpPr>
            <p:sp>
              <p:nvSpPr>
                <p:cNvPr id="84" name="台形 83"/>
                <p:cNvSpPr/>
                <p:nvPr/>
              </p:nvSpPr>
              <p:spPr>
                <a:xfrm>
                  <a:off x="1683113" y="3212976"/>
                  <a:ext cx="504056" cy="144016"/>
                </a:xfrm>
                <a:prstGeom prst="trapezoi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85" name="正方形/長方形 84"/>
                <p:cNvSpPr/>
                <p:nvPr/>
              </p:nvSpPr>
              <p:spPr>
                <a:xfrm>
                  <a:off x="1678143" y="3360123"/>
                  <a:ext cx="792088" cy="50405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grpSp>
          <p:sp>
            <p:nvSpPr>
              <p:cNvPr id="83" name="テキスト ボックス 9"/>
              <p:cNvSpPr txBox="1"/>
              <p:nvPr/>
            </p:nvSpPr>
            <p:spPr>
              <a:xfrm>
                <a:off x="1440020" y="1700807"/>
                <a:ext cx="2833083" cy="447086"/>
              </a:xfrm>
              <a:prstGeom prst="rect">
                <a:avLst/>
              </a:prstGeom>
              <a:noFill/>
            </p:spPr>
            <p:txBody>
              <a:bodyPr wrap="none" rtlCol="0">
                <a:spAutoFit/>
              </a:bodyPr>
              <a:lstStyle/>
              <a:p>
                <a:r>
                  <a:rPr kumimoji="1" lang="en-US" altLang="ja-JP" dirty="0" smtClean="0"/>
                  <a:t>.</a:t>
                </a:r>
                <a:r>
                  <a:rPr kumimoji="1" lang="en-US" altLang="ja-JP" dirty="0" err="1" smtClean="0"/>
                  <a:t>git</a:t>
                </a:r>
                <a:r>
                  <a:rPr kumimoji="1" lang="en-US" altLang="ja-JP" dirty="0" smtClean="0"/>
                  <a:t> (</a:t>
                </a:r>
                <a:r>
                  <a:rPr kumimoji="1" lang="en-US" altLang="ja-JP" dirty="0" err="1" smtClean="0"/>
                  <a:t>git</a:t>
                </a:r>
                <a:r>
                  <a:rPr kumimoji="1" lang="en-US" altLang="ja-JP" dirty="0" smtClean="0"/>
                  <a:t> repository)</a:t>
                </a:r>
              </a:p>
            </p:txBody>
          </p:sp>
        </p:grpSp>
        <p:cxnSp>
          <p:nvCxnSpPr>
            <p:cNvPr id="86" name="直線コネクタ 85"/>
            <p:cNvCxnSpPr/>
            <p:nvPr/>
          </p:nvCxnSpPr>
          <p:spPr>
            <a:xfrm flipH="1">
              <a:off x="5239736" y="4357862"/>
              <a:ext cx="421761" cy="0"/>
            </a:xfrm>
            <a:prstGeom prst="line">
              <a:avLst/>
            </a:prstGeom>
            <a:ln w="825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8" name="コンテンツ プレースホルダ 2"/>
          <p:cNvSpPr>
            <a:spLocks noGrp="1"/>
          </p:cNvSpPr>
          <p:nvPr>
            <p:ph idx="1"/>
          </p:nvPr>
        </p:nvSpPr>
        <p:spPr>
          <a:xfrm>
            <a:off x="457200" y="3256384"/>
            <a:ext cx="3826768" cy="2908920"/>
          </a:xfrm>
          <a:ln>
            <a:noFill/>
          </a:ln>
        </p:spPr>
        <p:txBody>
          <a:bodyPr>
            <a:normAutofit/>
          </a:bodyPr>
          <a:lstStyle/>
          <a:p>
            <a:pPr>
              <a:buFont typeface="Arial" charset="0"/>
              <a:buChar char="•"/>
            </a:pPr>
            <a:r>
              <a:rPr kumimoji="1" lang="ja-JP" altLang="en-US" sz="2400" dirty="0" smtClean="0"/>
              <a:t>見かけは普通の</a:t>
            </a:r>
            <a:r>
              <a:rPr kumimoji="1" lang="en-US" altLang="ja-JP" sz="2400" dirty="0" smtClean="0"/>
              <a:t>directory</a:t>
            </a:r>
            <a:r>
              <a:rPr kumimoji="1" lang="ja-JP" altLang="en-US" sz="2400" dirty="0" smtClean="0"/>
              <a:t>と</a:t>
            </a:r>
            <a:r>
              <a:rPr lang="ja-JP" altLang="en-US" sz="2400" dirty="0" smtClean="0"/>
              <a:t>同じ</a:t>
            </a:r>
          </a:p>
        </p:txBody>
      </p:sp>
      <p:sp>
        <p:nvSpPr>
          <p:cNvPr id="59" name="円/楕円 58"/>
          <p:cNvSpPr/>
          <p:nvPr/>
        </p:nvSpPr>
        <p:spPr>
          <a:xfrm>
            <a:off x="4716016" y="2276872"/>
            <a:ext cx="3888432" cy="1008112"/>
          </a:xfrm>
          <a:prstGeom prst="ellipse">
            <a:avLst/>
          </a:prstGeom>
          <a:noFill/>
          <a:ln w="63500">
            <a:solidFill>
              <a:srgbClr val="FF5757">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Git</a:t>
            </a:r>
            <a:r>
              <a:rPr lang="ja-JP" altLang="en-US" dirty="0" smtClean="0"/>
              <a:t>の構造と仕組み</a:t>
            </a:r>
            <a:endParaRPr kumimoji="1" lang="ja-JP" altLang="en-US" dirty="0"/>
          </a:p>
        </p:txBody>
      </p:sp>
      <p:sp>
        <p:nvSpPr>
          <p:cNvPr id="3" name="コンテンツ プレースホルダ 2"/>
          <p:cNvSpPr>
            <a:spLocks noGrp="1"/>
          </p:cNvSpPr>
          <p:nvPr>
            <p:ph idx="1"/>
          </p:nvPr>
        </p:nvSpPr>
        <p:spPr>
          <a:ln>
            <a:noFill/>
          </a:ln>
        </p:spPr>
        <p:txBody>
          <a:bodyPr>
            <a:normAutofit/>
          </a:bodyPr>
          <a:lstStyle/>
          <a:p>
            <a:pPr algn="ctr">
              <a:buNone/>
            </a:pPr>
            <a:r>
              <a:rPr lang="en-US" altLang="ja-JP" sz="2800" dirty="0" smtClean="0"/>
              <a:t>l</a:t>
            </a:r>
            <a:r>
              <a:rPr kumimoji="1" lang="en-US" altLang="ja-JP" sz="2800" dirty="0" smtClean="0"/>
              <a:t>ocal repository, remote repository</a:t>
            </a:r>
            <a:endParaRPr lang="en-US" altLang="ja-JP" dirty="0" smtClean="0"/>
          </a:p>
          <a:p>
            <a:pPr>
              <a:buNone/>
            </a:pPr>
            <a:r>
              <a:rPr kumimoji="1" lang="en-US" altLang="ja-JP" dirty="0" smtClean="0"/>
              <a:t/>
            </a:r>
            <a:br>
              <a:rPr kumimoji="1" lang="en-US" altLang="ja-JP" dirty="0" smtClean="0"/>
            </a:br>
            <a:r>
              <a:rPr lang="en-US" altLang="ja-JP" dirty="0" smtClean="0"/>
              <a:t>commit</a:t>
            </a:r>
            <a:r>
              <a:rPr kumimoji="1" lang="ja-JP" altLang="en-US" dirty="0" err="1" smtClean="0"/>
              <a:t>を保</a:t>
            </a:r>
            <a:r>
              <a:rPr kumimoji="1" lang="ja-JP" altLang="en-US" dirty="0" smtClean="0"/>
              <a:t>存しておくための場所を</a:t>
            </a:r>
            <a:r>
              <a:rPr lang="en-US" altLang="ja-JP" dirty="0" smtClean="0"/>
              <a:t>repository</a:t>
            </a:r>
            <a:r>
              <a:rPr kumimoji="1" lang="ja-JP" altLang="en-US" dirty="0" smtClean="0"/>
              <a:t>という。</a:t>
            </a:r>
            <a:r>
              <a:rPr kumimoji="1" lang="en-US" altLang="ja-JP" dirty="0" err="1" smtClean="0"/>
              <a:t>Git</a:t>
            </a:r>
            <a:r>
              <a:rPr kumimoji="1" lang="ja-JP" altLang="en-US" dirty="0" smtClean="0"/>
              <a:t>は分散型のバージョン管理システムなので、</a:t>
            </a:r>
            <a:r>
              <a:rPr lang="en-US" altLang="ja-JP" b="1" dirty="0" smtClean="0"/>
              <a:t>local</a:t>
            </a:r>
            <a:r>
              <a:rPr kumimoji="1" lang="ja-JP" altLang="en-US" dirty="0" smtClean="0"/>
              <a:t>と</a:t>
            </a:r>
            <a:r>
              <a:rPr lang="en-US" altLang="ja-JP" b="1" dirty="0" smtClean="0"/>
              <a:t>remote</a:t>
            </a:r>
            <a:r>
              <a:rPr kumimoji="1" lang="ja-JP" altLang="en-US" dirty="0" smtClean="0"/>
              <a:t>に</a:t>
            </a:r>
            <a:r>
              <a:rPr kumimoji="1" lang="en-US" altLang="ja-JP" dirty="0" smtClean="0"/>
              <a:t>repository</a:t>
            </a:r>
            <a:r>
              <a:rPr kumimoji="1" lang="ja-JP" altLang="en-US" dirty="0" smtClean="0"/>
              <a:t>を持つ。</a:t>
            </a:r>
            <a:r>
              <a:rPr kumimoji="1" lang="en-US" altLang="ja-JP" dirty="0" smtClean="0"/>
              <a:t/>
            </a:r>
            <a:br>
              <a:rPr kumimoji="1" lang="en-US" altLang="ja-JP" dirty="0" smtClean="0"/>
            </a:br>
            <a:r>
              <a:rPr kumimoji="1" lang="en-US" altLang="ja-JP" dirty="0" smtClean="0"/>
              <a:t>local</a:t>
            </a:r>
            <a:r>
              <a:rPr kumimoji="1" lang="ja-JP" altLang="en-US" dirty="0" smtClean="0"/>
              <a:t>では</a:t>
            </a:r>
            <a:r>
              <a:rPr kumimoji="1" lang="en-US" altLang="ja-JP" dirty="0" smtClean="0"/>
              <a:t>working directory</a:t>
            </a:r>
            <a:r>
              <a:rPr kumimoji="1" lang="ja-JP" altLang="en-US" dirty="0" smtClean="0"/>
              <a:t>直下の</a:t>
            </a:r>
            <a:r>
              <a:rPr kumimoji="1" lang="en-US" altLang="ja-JP" dirty="0" smtClean="0"/>
              <a:t>.</a:t>
            </a:r>
            <a:r>
              <a:rPr kumimoji="1" lang="en-US" altLang="ja-JP" dirty="0" err="1" smtClean="0"/>
              <a:t>git</a:t>
            </a:r>
            <a:r>
              <a:rPr lang="ja-JP" altLang="en-US" dirty="0" smtClean="0"/>
              <a:t>の中に</a:t>
            </a:r>
            <a:r>
              <a:rPr lang="en-US" altLang="ja-JP" dirty="0" smtClean="0"/>
              <a:t>commit</a:t>
            </a:r>
            <a:r>
              <a:rPr lang="ja-JP" altLang="en-US" dirty="0" smtClean="0"/>
              <a:t>が蓄積されている。</a:t>
            </a:r>
            <a:endParaRPr lang="en-US" altLang="ja-JP" dirty="0" smtClean="0"/>
          </a:p>
        </p:txBody>
      </p:sp>
      <p:sp>
        <p:nvSpPr>
          <p:cNvPr id="4" name="スライド番号プレースホルダ 3"/>
          <p:cNvSpPr>
            <a:spLocks noGrp="1"/>
          </p:cNvSpPr>
          <p:nvPr>
            <p:ph type="sldNum" sz="quarter" idx="12"/>
          </p:nvPr>
        </p:nvSpPr>
        <p:spPr/>
        <p:txBody>
          <a:bodyPr/>
          <a:lstStyle/>
          <a:p>
            <a:fld id="{2AA957AF-53C0-420B-9C2D-77DB1416566C}" type="slidenum">
              <a:rPr kumimoji="0" lang="en-US" smtClean="0"/>
              <a:pPr/>
              <a:t>33</a:t>
            </a:fld>
            <a:endParaRPr kumimoji="0"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Git</a:t>
            </a:r>
            <a:r>
              <a:rPr lang="ja-JP" altLang="en-US" dirty="0" smtClean="0"/>
              <a:t>の構造と仕組み</a:t>
            </a:r>
            <a:endParaRPr kumimoji="1" lang="ja-JP" altLang="en-US" dirty="0"/>
          </a:p>
        </p:txBody>
      </p:sp>
      <p:sp>
        <p:nvSpPr>
          <p:cNvPr id="4" name="スライド番号プレースホルダ 3"/>
          <p:cNvSpPr>
            <a:spLocks noGrp="1"/>
          </p:cNvSpPr>
          <p:nvPr>
            <p:ph type="sldNum" sz="quarter" idx="12"/>
          </p:nvPr>
        </p:nvSpPr>
        <p:spPr/>
        <p:txBody>
          <a:bodyPr/>
          <a:lstStyle/>
          <a:p>
            <a:fld id="{2AA957AF-53C0-420B-9C2D-77DB1416566C}" type="slidenum">
              <a:rPr kumimoji="0" lang="en-US" smtClean="0"/>
              <a:pPr/>
              <a:t>34</a:t>
            </a:fld>
            <a:endParaRPr kumimoji="0" lang="en-US"/>
          </a:p>
        </p:txBody>
      </p:sp>
      <p:grpSp>
        <p:nvGrpSpPr>
          <p:cNvPr id="3" name="グループ化 89"/>
          <p:cNvGrpSpPr/>
          <p:nvPr/>
        </p:nvGrpSpPr>
        <p:grpSpPr>
          <a:xfrm>
            <a:off x="4211960" y="1700808"/>
            <a:ext cx="4920343" cy="4176464"/>
            <a:chOff x="4211960" y="2636912"/>
            <a:chExt cx="4248472" cy="3606169"/>
          </a:xfrm>
        </p:grpSpPr>
        <p:grpSp>
          <p:nvGrpSpPr>
            <p:cNvPr id="5" name="グループ化 11"/>
            <p:cNvGrpSpPr/>
            <p:nvPr/>
          </p:nvGrpSpPr>
          <p:grpSpPr>
            <a:xfrm>
              <a:off x="5750676" y="4836480"/>
              <a:ext cx="948963" cy="594849"/>
              <a:chOff x="899592" y="2492896"/>
              <a:chExt cx="1296144" cy="720080"/>
            </a:xfrm>
          </p:grpSpPr>
          <p:pic>
            <p:nvPicPr>
              <p:cNvPr id="77" name="図 76" descr="text_icon.png"/>
              <p:cNvPicPr>
                <a:picLocks noChangeAspect="1"/>
              </p:cNvPicPr>
              <p:nvPr/>
            </p:nvPicPr>
            <p:blipFill>
              <a:blip r:embed="rId2" cstate="print"/>
              <a:stretch>
                <a:fillRect/>
              </a:stretch>
            </p:blipFill>
            <p:spPr>
              <a:xfrm>
                <a:off x="899592" y="2492896"/>
                <a:ext cx="538789" cy="720080"/>
              </a:xfrm>
              <a:prstGeom prst="rect">
                <a:avLst/>
              </a:prstGeom>
            </p:spPr>
          </p:pic>
          <p:sp>
            <p:nvSpPr>
              <p:cNvPr id="78" name="テキスト ボックス 77"/>
              <p:cNvSpPr txBox="1"/>
              <p:nvPr/>
            </p:nvSpPr>
            <p:spPr>
              <a:xfrm>
                <a:off x="1480668" y="2699628"/>
                <a:ext cx="715068" cy="369332"/>
              </a:xfrm>
              <a:prstGeom prst="rect">
                <a:avLst/>
              </a:prstGeom>
              <a:noFill/>
            </p:spPr>
            <p:txBody>
              <a:bodyPr wrap="none" rtlCol="0">
                <a:spAutoFit/>
              </a:bodyPr>
              <a:lstStyle/>
              <a:p>
                <a:r>
                  <a:rPr kumimoji="1" lang="en-US" altLang="ja-JP" dirty="0" err="1" smtClean="0"/>
                  <a:t>test.c</a:t>
                </a:r>
                <a:endParaRPr kumimoji="1" lang="en-US" altLang="ja-JP" dirty="0" smtClean="0"/>
              </a:p>
            </p:txBody>
          </p:sp>
        </p:grpSp>
        <p:grpSp>
          <p:nvGrpSpPr>
            <p:cNvPr id="6" name="グループ化 10"/>
            <p:cNvGrpSpPr/>
            <p:nvPr/>
          </p:nvGrpSpPr>
          <p:grpSpPr>
            <a:xfrm>
              <a:off x="4211960" y="2636912"/>
              <a:ext cx="1318004" cy="535364"/>
              <a:chOff x="611560" y="1484784"/>
              <a:chExt cx="1800200" cy="648072"/>
            </a:xfrm>
          </p:grpSpPr>
          <p:grpSp>
            <p:nvGrpSpPr>
              <p:cNvPr id="7" name="グループ化 6"/>
              <p:cNvGrpSpPr/>
              <p:nvPr/>
            </p:nvGrpSpPr>
            <p:grpSpPr>
              <a:xfrm>
                <a:off x="611560" y="1484784"/>
                <a:ext cx="792088" cy="648072"/>
                <a:chOff x="1763688" y="3212976"/>
                <a:chExt cx="792088" cy="648072"/>
              </a:xfrm>
            </p:grpSpPr>
            <p:sp>
              <p:nvSpPr>
                <p:cNvPr id="75" name="台形 74"/>
                <p:cNvSpPr/>
                <p:nvPr/>
              </p:nvSpPr>
              <p:spPr>
                <a:xfrm>
                  <a:off x="1763688" y="3212976"/>
                  <a:ext cx="504056" cy="144016"/>
                </a:xfrm>
                <a:prstGeom prst="trapezoi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76" name="正方形/長方形 75"/>
                <p:cNvSpPr/>
                <p:nvPr/>
              </p:nvSpPr>
              <p:spPr>
                <a:xfrm>
                  <a:off x="1763688" y="3356992"/>
                  <a:ext cx="792088" cy="5040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grpSp>
          <p:sp>
            <p:nvSpPr>
              <p:cNvPr id="74" name="テキスト ボックス 9"/>
              <p:cNvSpPr txBox="1"/>
              <p:nvPr/>
            </p:nvSpPr>
            <p:spPr>
              <a:xfrm>
                <a:off x="1440019" y="1700808"/>
                <a:ext cx="971741" cy="369332"/>
              </a:xfrm>
              <a:prstGeom prst="rect">
                <a:avLst/>
              </a:prstGeom>
              <a:noFill/>
            </p:spPr>
            <p:txBody>
              <a:bodyPr wrap="none" rtlCol="0">
                <a:spAutoFit/>
              </a:bodyPr>
              <a:lstStyle/>
              <a:p>
                <a:r>
                  <a:rPr kumimoji="1" lang="en-US" altLang="ja-JP" dirty="0" smtClean="0"/>
                  <a:t>$HOME</a:t>
                </a:r>
              </a:p>
            </p:txBody>
          </p:sp>
        </p:grpSp>
        <p:cxnSp>
          <p:nvCxnSpPr>
            <p:cNvPr id="60" name="直線コネクタ 59"/>
            <p:cNvCxnSpPr/>
            <p:nvPr/>
          </p:nvCxnSpPr>
          <p:spPr>
            <a:xfrm>
              <a:off x="4475561" y="3291246"/>
              <a:ext cx="0" cy="297424"/>
            </a:xfrm>
            <a:prstGeom prst="line">
              <a:avLst/>
            </a:prstGeom>
            <a:ln w="825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p:cNvCxnSpPr/>
            <p:nvPr/>
          </p:nvCxnSpPr>
          <p:spPr>
            <a:xfrm flipH="1">
              <a:off x="4444245" y="3595596"/>
              <a:ext cx="421761" cy="0"/>
            </a:xfrm>
            <a:prstGeom prst="line">
              <a:avLst/>
            </a:prstGeom>
            <a:ln w="825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グループ化 27"/>
            <p:cNvGrpSpPr/>
            <p:nvPr/>
          </p:nvGrpSpPr>
          <p:grpSpPr>
            <a:xfrm>
              <a:off x="4986797" y="3291247"/>
              <a:ext cx="3231499" cy="547786"/>
              <a:chOff x="611560" y="1484784"/>
              <a:chExt cx="4413757" cy="663109"/>
            </a:xfrm>
          </p:grpSpPr>
          <p:grpSp>
            <p:nvGrpSpPr>
              <p:cNvPr id="9" name="グループ化 6"/>
              <p:cNvGrpSpPr/>
              <p:nvPr/>
            </p:nvGrpSpPr>
            <p:grpSpPr>
              <a:xfrm>
                <a:off x="611560" y="1484784"/>
                <a:ext cx="792088" cy="648072"/>
                <a:chOff x="1763688" y="3212976"/>
                <a:chExt cx="792088" cy="648072"/>
              </a:xfrm>
            </p:grpSpPr>
            <p:sp>
              <p:nvSpPr>
                <p:cNvPr id="71" name="台形 70"/>
                <p:cNvSpPr/>
                <p:nvPr/>
              </p:nvSpPr>
              <p:spPr>
                <a:xfrm>
                  <a:off x="1763688" y="3212976"/>
                  <a:ext cx="504056" cy="144016"/>
                </a:xfrm>
                <a:prstGeom prst="trapezoi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72" name="正方形/長方形 71"/>
                <p:cNvSpPr/>
                <p:nvPr/>
              </p:nvSpPr>
              <p:spPr>
                <a:xfrm>
                  <a:off x="1763688" y="3356992"/>
                  <a:ext cx="792088"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grpSp>
          <p:sp>
            <p:nvSpPr>
              <p:cNvPr id="70" name="テキスト ボックス 69"/>
              <p:cNvSpPr txBox="1"/>
              <p:nvPr/>
            </p:nvSpPr>
            <p:spPr>
              <a:xfrm>
                <a:off x="1440019" y="1700807"/>
                <a:ext cx="3585298" cy="447086"/>
              </a:xfrm>
              <a:prstGeom prst="rect">
                <a:avLst/>
              </a:prstGeom>
              <a:noFill/>
            </p:spPr>
            <p:txBody>
              <a:bodyPr wrap="none" rtlCol="0">
                <a:spAutoFit/>
              </a:bodyPr>
              <a:lstStyle/>
              <a:p>
                <a:r>
                  <a:rPr kumimoji="1" lang="en-US" altLang="ja-JP" dirty="0" err="1" smtClean="0"/>
                  <a:t>sccp</a:t>
                </a:r>
                <a:r>
                  <a:rPr kumimoji="1" lang="en-US" altLang="ja-JP" dirty="0" smtClean="0"/>
                  <a:t> (working directory)</a:t>
                </a:r>
              </a:p>
            </p:txBody>
          </p:sp>
        </p:grpSp>
        <p:cxnSp>
          <p:nvCxnSpPr>
            <p:cNvPr id="63" name="直線コネクタ 62"/>
            <p:cNvCxnSpPr/>
            <p:nvPr/>
          </p:nvCxnSpPr>
          <p:spPr>
            <a:xfrm>
              <a:off x="5266363" y="3945579"/>
              <a:ext cx="0" cy="2003701"/>
            </a:xfrm>
            <a:prstGeom prst="line">
              <a:avLst/>
            </a:prstGeom>
            <a:ln w="825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flipH="1">
              <a:off x="5276195" y="5133904"/>
              <a:ext cx="421761" cy="0"/>
            </a:xfrm>
            <a:prstGeom prst="line">
              <a:avLst/>
            </a:prstGeom>
            <a:ln w="825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グループ化 49"/>
            <p:cNvGrpSpPr/>
            <p:nvPr/>
          </p:nvGrpSpPr>
          <p:grpSpPr>
            <a:xfrm>
              <a:off x="5750676" y="5648232"/>
              <a:ext cx="1423444" cy="594849"/>
              <a:chOff x="899592" y="2492896"/>
              <a:chExt cx="1944216" cy="720080"/>
            </a:xfrm>
          </p:grpSpPr>
          <p:pic>
            <p:nvPicPr>
              <p:cNvPr id="67" name="図 66" descr="text_icon.png"/>
              <p:cNvPicPr>
                <a:picLocks noChangeAspect="1"/>
              </p:cNvPicPr>
              <p:nvPr/>
            </p:nvPicPr>
            <p:blipFill>
              <a:blip r:embed="rId2" cstate="print"/>
              <a:stretch>
                <a:fillRect/>
              </a:stretch>
            </p:blipFill>
            <p:spPr>
              <a:xfrm>
                <a:off x="899592" y="2492896"/>
                <a:ext cx="538790" cy="720080"/>
              </a:xfrm>
              <a:prstGeom prst="rect">
                <a:avLst/>
              </a:prstGeom>
            </p:spPr>
          </p:pic>
          <p:sp>
            <p:nvSpPr>
              <p:cNvPr id="68" name="テキスト ボックス 67"/>
              <p:cNvSpPr txBox="1"/>
              <p:nvPr/>
            </p:nvSpPr>
            <p:spPr>
              <a:xfrm>
                <a:off x="1480668" y="2699628"/>
                <a:ext cx="1363140" cy="369332"/>
              </a:xfrm>
              <a:prstGeom prst="rect">
                <a:avLst/>
              </a:prstGeom>
              <a:noFill/>
            </p:spPr>
            <p:txBody>
              <a:bodyPr wrap="square" rtlCol="0">
                <a:spAutoFit/>
              </a:bodyPr>
              <a:lstStyle/>
              <a:p>
                <a:r>
                  <a:rPr kumimoji="1" lang="en-US" altLang="ja-JP" dirty="0" smtClean="0"/>
                  <a:t>test2.rb</a:t>
                </a:r>
              </a:p>
            </p:txBody>
          </p:sp>
        </p:grpSp>
        <p:cxnSp>
          <p:nvCxnSpPr>
            <p:cNvPr id="66" name="直線コネクタ 65"/>
            <p:cNvCxnSpPr/>
            <p:nvPr/>
          </p:nvCxnSpPr>
          <p:spPr>
            <a:xfrm flipH="1">
              <a:off x="5276195" y="5910538"/>
              <a:ext cx="421761" cy="0"/>
            </a:xfrm>
            <a:prstGeom prst="line">
              <a:avLst/>
            </a:prstGeom>
            <a:ln w="825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グループ化 10"/>
            <p:cNvGrpSpPr/>
            <p:nvPr/>
          </p:nvGrpSpPr>
          <p:grpSpPr>
            <a:xfrm>
              <a:off x="5717027" y="4033345"/>
              <a:ext cx="2743405" cy="547787"/>
              <a:chOff x="526015" y="1484784"/>
              <a:chExt cx="3747088" cy="663109"/>
            </a:xfrm>
          </p:grpSpPr>
          <p:grpSp>
            <p:nvGrpSpPr>
              <p:cNvPr id="12" name="グループ化 6"/>
              <p:cNvGrpSpPr/>
              <p:nvPr/>
            </p:nvGrpSpPr>
            <p:grpSpPr>
              <a:xfrm>
                <a:off x="526015" y="1484784"/>
                <a:ext cx="792088" cy="651201"/>
                <a:chOff x="1678143" y="3212976"/>
                <a:chExt cx="792088" cy="651201"/>
              </a:xfrm>
            </p:grpSpPr>
            <p:sp>
              <p:nvSpPr>
                <p:cNvPr id="84" name="台形 83"/>
                <p:cNvSpPr/>
                <p:nvPr/>
              </p:nvSpPr>
              <p:spPr>
                <a:xfrm>
                  <a:off x="1683113" y="3212976"/>
                  <a:ext cx="504056" cy="144016"/>
                </a:xfrm>
                <a:prstGeom prst="trapezoi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85" name="正方形/長方形 84"/>
                <p:cNvSpPr/>
                <p:nvPr/>
              </p:nvSpPr>
              <p:spPr>
                <a:xfrm>
                  <a:off x="1678143" y="3360123"/>
                  <a:ext cx="792088" cy="50405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grpSp>
          <p:sp>
            <p:nvSpPr>
              <p:cNvPr id="83" name="テキスト ボックス 9"/>
              <p:cNvSpPr txBox="1"/>
              <p:nvPr/>
            </p:nvSpPr>
            <p:spPr>
              <a:xfrm>
                <a:off x="1440020" y="1700807"/>
                <a:ext cx="2833083" cy="447086"/>
              </a:xfrm>
              <a:prstGeom prst="rect">
                <a:avLst/>
              </a:prstGeom>
              <a:noFill/>
            </p:spPr>
            <p:txBody>
              <a:bodyPr wrap="none" rtlCol="0">
                <a:spAutoFit/>
              </a:bodyPr>
              <a:lstStyle/>
              <a:p>
                <a:r>
                  <a:rPr kumimoji="1" lang="en-US" altLang="ja-JP" dirty="0" smtClean="0"/>
                  <a:t>.</a:t>
                </a:r>
                <a:r>
                  <a:rPr kumimoji="1" lang="en-US" altLang="ja-JP" dirty="0" err="1" smtClean="0"/>
                  <a:t>git</a:t>
                </a:r>
                <a:r>
                  <a:rPr kumimoji="1" lang="en-US" altLang="ja-JP" dirty="0" smtClean="0"/>
                  <a:t> (</a:t>
                </a:r>
                <a:r>
                  <a:rPr kumimoji="1" lang="en-US" altLang="ja-JP" dirty="0" err="1" smtClean="0"/>
                  <a:t>git</a:t>
                </a:r>
                <a:r>
                  <a:rPr kumimoji="1" lang="en-US" altLang="ja-JP" dirty="0" smtClean="0"/>
                  <a:t> repository)</a:t>
                </a:r>
              </a:p>
            </p:txBody>
          </p:sp>
        </p:grpSp>
        <p:cxnSp>
          <p:nvCxnSpPr>
            <p:cNvPr id="86" name="直線コネクタ 85"/>
            <p:cNvCxnSpPr/>
            <p:nvPr/>
          </p:nvCxnSpPr>
          <p:spPr>
            <a:xfrm flipH="1">
              <a:off x="5239736" y="4357862"/>
              <a:ext cx="421761" cy="0"/>
            </a:xfrm>
            <a:prstGeom prst="line">
              <a:avLst/>
            </a:prstGeom>
            <a:ln w="825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8" name="コンテンツ プレースホルダ 2"/>
          <p:cNvSpPr>
            <a:spLocks noGrp="1"/>
          </p:cNvSpPr>
          <p:nvPr>
            <p:ph idx="1"/>
          </p:nvPr>
        </p:nvSpPr>
        <p:spPr>
          <a:xfrm>
            <a:off x="457200" y="3256384"/>
            <a:ext cx="3826768" cy="2908920"/>
          </a:xfrm>
          <a:ln>
            <a:noFill/>
          </a:ln>
        </p:spPr>
        <p:txBody>
          <a:bodyPr>
            <a:normAutofit/>
          </a:bodyPr>
          <a:lstStyle/>
          <a:p>
            <a:pPr>
              <a:buFont typeface="Arial" charset="0"/>
              <a:buChar char="•"/>
            </a:pPr>
            <a:r>
              <a:rPr kumimoji="1" lang="en-US" altLang="ja-JP" sz="2400" dirty="0" smtClean="0"/>
              <a:t>.</a:t>
            </a:r>
            <a:r>
              <a:rPr kumimoji="1" lang="en-US" altLang="ja-JP" sz="2400" dirty="0" err="1" smtClean="0"/>
              <a:t>git</a:t>
            </a:r>
            <a:r>
              <a:rPr kumimoji="1" lang="ja-JP" altLang="en-US" sz="2400" dirty="0" smtClean="0"/>
              <a:t>の中には</a:t>
            </a:r>
            <a:r>
              <a:rPr kumimoji="1" lang="en-US" altLang="ja-JP" sz="2400" dirty="0" smtClean="0"/>
              <a:t>commit</a:t>
            </a:r>
            <a:r>
              <a:rPr lang="ja-JP" altLang="en-US" sz="2400" dirty="0" smtClean="0"/>
              <a:t>情報の他に</a:t>
            </a:r>
            <a:r>
              <a:rPr lang="en-US" altLang="ja-JP" sz="2400" dirty="0" smtClean="0"/>
              <a:t>repository</a:t>
            </a:r>
            <a:r>
              <a:rPr lang="ja-JP" altLang="en-US" sz="2400" dirty="0" smtClean="0"/>
              <a:t>の設定情報なども保存されている。</a:t>
            </a:r>
            <a:endParaRPr lang="en-US" altLang="ja-JP" sz="2400" dirty="0" smtClean="0"/>
          </a:p>
        </p:txBody>
      </p:sp>
      <p:sp>
        <p:nvSpPr>
          <p:cNvPr id="59" name="円/楕円 58"/>
          <p:cNvSpPr/>
          <p:nvPr/>
        </p:nvSpPr>
        <p:spPr>
          <a:xfrm>
            <a:off x="5076056" y="3140968"/>
            <a:ext cx="3888432" cy="1008112"/>
          </a:xfrm>
          <a:prstGeom prst="ellipse">
            <a:avLst/>
          </a:prstGeom>
          <a:noFill/>
          <a:ln w="63500">
            <a:solidFill>
              <a:srgbClr val="FF5757">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Git</a:t>
            </a:r>
            <a:r>
              <a:rPr lang="ja-JP" altLang="en-US" dirty="0" smtClean="0"/>
              <a:t>の構造と仕組み</a:t>
            </a:r>
            <a:endParaRPr kumimoji="1" lang="ja-JP" altLang="en-US" dirty="0"/>
          </a:p>
        </p:txBody>
      </p:sp>
      <p:sp>
        <p:nvSpPr>
          <p:cNvPr id="3" name="コンテンツ プレースホルダ 2"/>
          <p:cNvSpPr>
            <a:spLocks noGrp="1"/>
          </p:cNvSpPr>
          <p:nvPr>
            <p:ph idx="1"/>
          </p:nvPr>
        </p:nvSpPr>
        <p:spPr>
          <a:ln>
            <a:noFill/>
          </a:ln>
        </p:spPr>
        <p:txBody>
          <a:bodyPr>
            <a:normAutofit/>
          </a:bodyPr>
          <a:lstStyle/>
          <a:p>
            <a:pPr algn="ctr">
              <a:buNone/>
            </a:pPr>
            <a:r>
              <a:rPr kumimoji="1" lang="en-US" altLang="ja-JP" smtClean="0"/>
              <a:t>stagin</a:t>
            </a:r>
            <a:r>
              <a:rPr lang="en-US" altLang="ja-JP" smtClean="0"/>
              <a:t>g area</a:t>
            </a:r>
          </a:p>
          <a:p>
            <a:pPr>
              <a:buNone/>
            </a:pPr>
            <a:r>
              <a:rPr lang="en-US" altLang="ja-JP" dirty="0" smtClean="0"/>
              <a:t/>
            </a:r>
            <a:br>
              <a:rPr lang="en-US" altLang="ja-JP" dirty="0" smtClean="0"/>
            </a:br>
            <a:r>
              <a:rPr lang="en-US" altLang="ja-JP" dirty="0" smtClean="0"/>
              <a:t>repository</a:t>
            </a:r>
            <a:r>
              <a:rPr lang="ja-JP" altLang="en-US" dirty="0" smtClean="0"/>
              <a:t>にファイルを</a:t>
            </a:r>
            <a:r>
              <a:rPr lang="en-US" altLang="ja-JP" dirty="0" smtClean="0"/>
              <a:t>commit</a:t>
            </a:r>
            <a:r>
              <a:rPr lang="ja-JP" altLang="en-US" dirty="0" smtClean="0"/>
              <a:t>するときに、どのファイルの差分について</a:t>
            </a:r>
            <a:r>
              <a:rPr lang="en-US" altLang="ja-JP" dirty="0" smtClean="0"/>
              <a:t>commit</a:t>
            </a:r>
            <a:r>
              <a:rPr lang="ja-JP" altLang="en-US" dirty="0" smtClean="0"/>
              <a:t>するかを区別するためのスペース。</a:t>
            </a:r>
            <a:r>
              <a:rPr lang="en-US" altLang="ja-JP" dirty="0" smtClean="0"/>
              <a:t/>
            </a:r>
            <a:br>
              <a:rPr lang="en-US" altLang="ja-JP" dirty="0" smtClean="0"/>
            </a:br>
            <a:r>
              <a:rPr lang="ja-JP" altLang="en-US" dirty="0" smtClean="0"/>
              <a:t>概念的なものなのでユーザーからは見えない。</a:t>
            </a:r>
            <a:r>
              <a:rPr kumimoji="1" lang="en-US" altLang="ja-JP" dirty="0" smtClean="0"/>
              <a:t/>
            </a:r>
            <a:br>
              <a:rPr kumimoji="1" lang="en-US" altLang="ja-JP" dirty="0" smtClean="0"/>
            </a:br>
            <a:endParaRPr lang="en-US" altLang="ja-JP" dirty="0" smtClean="0"/>
          </a:p>
        </p:txBody>
      </p:sp>
      <p:sp>
        <p:nvSpPr>
          <p:cNvPr id="4" name="スライド番号プレースホルダ 3"/>
          <p:cNvSpPr>
            <a:spLocks noGrp="1"/>
          </p:cNvSpPr>
          <p:nvPr>
            <p:ph type="sldNum" sz="quarter" idx="12"/>
          </p:nvPr>
        </p:nvSpPr>
        <p:spPr/>
        <p:txBody>
          <a:bodyPr/>
          <a:lstStyle/>
          <a:p>
            <a:fld id="{2AA957AF-53C0-420B-9C2D-77DB1416566C}" type="slidenum">
              <a:rPr kumimoji="0" lang="en-US" smtClean="0"/>
              <a:pPr/>
              <a:t>35</a:t>
            </a:fld>
            <a:endParaRPr kumimoji="0"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Git</a:t>
            </a:r>
            <a:r>
              <a:rPr lang="ja-JP" altLang="en-US" dirty="0" smtClean="0"/>
              <a:t>の構造と仕組み</a:t>
            </a:r>
            <a:endParaRPr kumimoji="1" lang="ja-JP" altLang="en-US" dirty="0"/>
          </a:p>
        </p:txBody>
      </p:sp>
      <p:sp>
        <p:nvSpPr>
          <p:cNvPr id="4" name="スライド番号プレースホルダ 3"/>
          <p:cNvSpPr>
            <a:spLocks noGrp="1"/>
          </p:cNvSpPr>
          <p:nvPr>
            <p:ph type="sldNum" sz="quarter" idx="12"/>
          </p:nvPr>
        </p:nvSpPr>
        <p:spPr/>
        <p:txBody>
          <a:bodyPr/>
          <a:lstStyle/>
          <a:p>
            <a:fld id="{2AA957AF-53C0-420B-9C2D-77DB1416566C}" type="slidenum">
              <a:rPr kumimoji="0" lang="en-US" smtClean="0"/>
              <a:pPr/>
              <a:t>36</a:t>
            </a:fld>
            <a:endParaRPr kumimoji="0" lang="en-US"/>
          </a:p>
        </p:txBody>
      </p:sp>
      <p:grpSp>
        <p:nvGrpSpPr>
          <p:cNvPr id="9" name="グループ化 8"/>
          <p:cNvGrpSpPr/>
          <p:nvPr/>
        </p:nvGrpSpPr>
        <p:grpSpPr>
          <a:xfrm>
            <a:off x="683568" y="3861048"/>
            <a:ext cx="2592288" cy="2304256"/>
            <a:chOff x="755576" y="3645024"/>
            <a:chExt cx="2592288" cy="2304256"/>
          </a:xfrm>
        </p:grpSpPr>
        <p:sp>
          <p:nvSpPr>
            <p:cNvPr id="5" name="正方形/長方形 4"/>
            <p:cNvSpPr/>
            <p:nvPr/>
          </p:nvSpPr>
          <p:spPr>
            <a:xfrm>
              <a:off x="755576" y="3861048"/>
              <a:ext cx="2592288" cy="20882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p>
          </p:txBody>
        </p:sp>
        <p:sp>
          <p:nvSpPr>
            <p:cNvPr id="8" name="円/楕円 7"/>
            <p:cNvSpPr/>
            <p:nvPr/>
          </p:nvSpPr>
          <p:spPr>
            <a:xfrm>
              <a:off x="1115616" y="3645024"/>
              <a:ext cx="1872208" cy="36004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100" dirty="0" smtClean="0"/>
                <a:t>working directory</a:t>
              </a:r>
              <a:endParaRPr kumimoji="1" lang="ja-JP" altLang="en-US" sz="1100" dirty="0"/>
            </a:p>
          </p:txBody>
        </p:sp>
      </p:grpSp>
      <p:grpSp>
        <p:nvGrpSpPr>
          <p:cNvPr id="10" name="グループ化 9"/>
          <p:cNvGrpSpPr/>
          <p:nvPr/>
        </p:nvGrpSpPr>
        <p:grpSpPr>
          <a:xfrm>
            <a:off x="5436096" y="3861048"/>
            <a:ext cx="2592288" cy="2304256"/>
            <a:chOff x="755576" y="3645024"/>
            <a:chExt cx="2592288" cy="2304256"/>
          </a:xfrm>
        </p:grpSpPr>
        <p:sp>
          <p:nvSpPr>
            <p:cNvPr id="11" name="正方形/長方形 10"/>
            <p:cNvSpPr/>
            <p:nvPr/>
          </p:nvSpPr>
          <p:spPr>
            <a:xfrm>
              <a:off x="755576" y="3861048"/>
              <a:ext cx="2592288" cy="20882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2" name="円/楕円 11"/>
            <p:cNvSpPr/>
            <p:nvPr/>
          </p:nvSpPr>
          <p:spPr>
            <a:xfrm>
              <a:off x="1115616" y="3645024"/>
              <a:ext cx="1872208" cy="36004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1100" dirty="0" smtClean="0"/>
                <a:t>local repository</a:t>
              </a:r>
              <a:endParaRPr kumimoji="1" lang="ja-JP" altLang="en-US" sz="1100" dirty="0"/>
            </a:p>
          </p:txBody>
        </p:sp>
      </p:grpSp>
      <p:grpSp>
        <p:nvGrpSpPr>
          <p:cNvPr id="14" name="グループ化 13"/>
          <p:cNvGrpSpPr/>
          <p:nvPr/>
        </p:nvGrpSpPr>
        <p:grpSpPr>
          <a:xfrm>
            <a:off x="2555776" y="1412776"/>
            <a:ext cx="3528392" cy="2088232"/>
            <a:chOff x="2483768" y="1772816"/>
            <a:chExt cx="3528392" cy="2088232"/>
          </a:xfrm>
        </p:grpSpPr>
        <p:sp>
          <p:nvSpPr>
            <p:cNvPr id="7" name="角丸四角形 6"/>
            <p:cNvSpPr/>
            <p:nvPr/>
          </p:nvSpPr>
          <p:spPr>
            <a:xfrm>
              <a:off x="2483768" y="1988840"/>
              <a:ext cx="3528392" cy="187220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3" name="円/楕円 12"/>
            <p:cNvSpPr/>
            <p:nvPr/>
          </p:nvSpPr>
          <p:spPr>
            <a:xfrm>
              <a:off x="3309724" y="1772816"/>
              <a:ext cx="1872208" cy="36004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100" dirty="0" smtClean="0"/>
                <a:t>staging area</a:t>
              </a:r>
              <a:endParaRPr kumimoji="1" lang="ja-JP" altLang="en-US" sz="1100" dirty="0"/>
            </a:p>
          </p:txBody>
        </p:sp>
      </p:grpSp>
      <p:pic>
        <p:nvPicPr>
          <p:cNvPr id="15" name="図 14" descr="text_icon.png"/>
          <p:cNvPicPr>
            <a:picLocks noChangeAspect="1"/>
          </p:cNvPicPr>
          <p:nvPr/>
        </p:nvPicPr>
        <p:blipFill>
          <a:blip r:embed="rId3" cstate="print"/>
          <a:stretch>
            <a:fillRect/>
          </a:stretch>
        </p:blipFill>
        <p:spPr>
          <a:xfrm>
            <a:off x="971600" y="4653136"/>
            <a:ext cx="808184" cy="1080120"/>
          </a:xfrm>
          <a:prstGeom prst="rect">
            <a:avLst/>
          </a:prstGeom>
        </p:spPr>
      </p:pic>
      <p:grpSp>
        <p:nvGrpSpPr>
          <p:cNvPr id="23" name="グループ化 22"/>
          <p:cNvGrpSpPr/>
          <p:nvPr/>
        </p:nvGrpSpPr>
        <p:grpSpPr>
          <a:xfrm>
            <a:off x="2123729" y="4653136"/>
            <a:ext cx="792087" cy="1377444"/>
            <a:chOff x="2123729" y="4653136"/>
            <a:chExt cx="792087" cy="1377444"/>
          </a:xfrm>
        </p:grpSpPr>
        <p:pic>
          <p:nvPicPr>
            <p:cNvPr id="16" name="図 15" descr="text_icon_chg.png"/>
            <p:cNvPicPr>
              <a:picLocks noChangeAspect="1"/>
            </p:cNvPicPr>
            <p:nvPr/>
          </p:nvPicPr>
          <p:blipFill>
            <a:blip r:embed="rId4" cstate="print"/>
            <a:stretch>
              <a:fillRect/>
            </a:stretch>
          </p:blipFill>
          <p:spPr>
            <a:xfrm>
              <a:off x="2123729" y="4653136"/>
              <a:ext cx="792087" cy="1058607"/>
            </a:xfrm>
            <a:prstGeom prst="rect">
              <a:avLst/>
            </a:prstGeom>
          </p:spPr>
        </p:pic>
        <p:sp>
          <p:nvSpPr>
            <p:cNvPr id="21" name="テキスト ボックス 20"/>
            <p:cNvSpPr txBox="1"/>
            <p:nvPr/>
          </p:nvSpPr>
          <p:spPr>
            <a:xfrm>
              <a:off x="2200748" y="5661248"/>
              <a:ext cx="715068" cy="369332"/>
            </a:xfrm>
            <a:prstGeom prst="rect">
              <a:avLst/>
            </a:prstGeom>
            <a:noFill/>
          </p:spPr>
          <p:txBody>
            <a:bodyPr wrap="none" rtlCol="0">
              <a:spAutoFit/>
            </a:bodyPr>
            <a:lstStyle/>
            <a:p>
              <a:r>
                <a:rPr kumimoji="1" lang="en-US" altLang="ja-JP" dirty="0" err="1" smtClean="0">
                  <a:solidFill>
                    <a:schemeClr val="bg1"/>
                  </a:solidFill>
                </a:rPr>
                <a:t>test.c</a:t>
              </a:r>
              <a:endParaRPr kumimoji="1" lang="ja-JP" altLang="en-US" dirty="0">
                <a:solidFill>
                  <a:schemeClr val="bg1"/>
                </a:solidFill>
              </a:endParaRPr>
            </a:p>
          </p:txBody>
        </p:sp>
      </p:grpSp>
      <p:sp>
        <p:nvSpPr>
          <p:cNvPr id="22" name="テキスト ボックス 21"/>
          <p:cNvSpPr txBox="1"/>
          <p:nvPr/>
        </p:nvSpPr>
        <p:spPr>
          <a:xfrm>
            <a:off x="755576" y="5661248"/>
            <a:ext cx="1226682" cy="369332"/>
          </a:xfrm>
          <a:prstGeom prst="rect">
            <a:avLst/>
          </a:prstGeom>
          <a:noFill/>
        </p:spPr>
        <p:txBody>
          <a:bodyPr wrap="none" rtlCol="0">
            <a:spAutoFit/>
          </a:bodyPr>
          <a:lstStyle/>
          <a:p>
            <a:r>
              <a:rPr kumimoji="1" lang="en-US" altLang="ja-JP" dirty="0" smtClean="0">
                <a:solidFill>
                  <a:schemeClr val="bg1"/>
                </a:solidFill>
              </a:rPr>
              <a:t>sample.txt</a:t>
            </a:r>
            <a:endParaRPr kumimoji="1" lang="ja-JP" altLang="en-US" dirty="0">
              <a:solidFill>
                <a:schemeClr val="bg1"/>
              </a:solidFill>
            </a:endParaRPr>
          </a:p>
        </p:txBody>
      </p:sp>
      <p:sp>
        <p:nvSpPr>
          <p:cNvPr id="20" name="テキスト ボックス 19"/>
          <p:cNvSpPr txBox="1"/>
          <p:nvPr/>
        </p:nvSpPr>
        <p:spPr>
          <a:xfrm>
            <a:off x="251520" y="2060848"/>
            <a:ext cx="1906099" cy="369332"/>
          </a:xfrm>
          <a:prstGeom prst="rect">
            <a:avLst/>
          </a:prstGeom>
          <a:noFill/>
        </p:spPr>
        <p:txBody>
          <a:bodyPr wrap="none" rtlCol="0">
            <a:spAutoFit/>
          </a:bodyPr>
          <a:lstStyle/>
          <a:p>
            <a:pPr marL="342900" indent="-342900"/>
            <a:r>
              <a:rPr kumimoji="1" lang="en-US" altLang="ja-JP" dirty="0" smtClean="0"/>
              <a:t>1.</a:t>
            </a:r>
            <a:r>
              <a:rPr kumimoji="1" lang="ja-JP" altLang="en-US" dirty="0" smtClean="0"/>
              <a:t>　</a:t>
            </a:r>
            <a:r>
              <a:rPr kumimoji="1" lang="en-US" altLang="ja-JP" dirty="0" err="1" smtClean="0"/>
              <a:t>git</a:t>
            </a:r>
            <a:r>
              <a:rPr kumimoji="1" lang="en-US" altLang="ja-JP" dirty="0" smtClean="0"/>
              <a:t> add </a:t>
            </a:r>
            <a:r>
              <a:rPr kumimoji="1" lang="en-US" altLang="ja-JP" dirty="0" err="1" smtClean="0"/>
              <a:t>test.c</a:t>
            </a:r>
            <a:endParaRPr kumimoji="1" lang="en-US" altLang="ja-JP" dirty="0" smtClean="0"/>
          </a:p>
        </p:txBody>
      </p:sp>
      <p:sp>
        <p:nvSpPr>
          <p:cNvPr id="18" name="右矢印 17"/>
          <p:cNvSpPr/>
          <p:nvPr/>
        </p:nvSpPr>
        <p:spPr>
          <a:xfrm rot="18518247">
            <a:off x="2632214" y="3757235"/>
            <a:ext cx="1589145" cy="406762"/>
          </a:xfrm>
          <a:prstGeom prst="rightArrow">
            <a:avLst>
              <a:gd name="adj1" fmla="val 47531"/>
              <a:gd name="adj2" fmla="val 11502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25" name="グループ化 24"/>
          <p:cNvGrpSpPr/>
          <p:nvPr/>
        </p:nvGrpSpPr>
        <p:grpSpPr>
          <a:xfrm>
            <a:off x="3923928" y="1988840"/>
            <a:ext cx="792087" cy="1377444"/>
            <a:chOff x="2123729" y="4653136"/>
            <a:chExt cx="792087" cy="1377444"/>
          </a:xfrm>
        </p:grpSpPr>
        <p:pic>
          <p:nvPicPr>
            <p:cNvPr id="26" name="図 25" descr="text_icon_chg.png"/>
            <p:cNvPicPr>
              <a:picLocks noChangeAspect="1"/>
            </p:cNvPicPr>
            <p:nvPr/>
          </p:nvPicPr>
          <p:blipFill>
            <a:blip r:embed="rId4" cstate="print"/>
            <a:stretch>
              <a:fillRect/>
            </a:stretch>
          </p:blipFill>
          <p:spPr>
            <a:xfrm>
              <a:off x="2123729" y="4653136"/>
              <a:ext cx="792087" cy="1058607"/>
            </a:xfrm>
            <a:prstGeom prst="rect">
              <a:avLst/>
            </a:prstGeom>
          </p:spPr>
        </p:pic>
        <p:sp>
          <p:nvSpPr>
            <p:cNvPr id="27" name="テキスト ボックス 26"/>
            <p:cNvSpPr txBox="1"/>
            <p:nvPr/>
          </p:nvSpPr>
          <p:spPr>
            <a:xfrm>
              <a:off x="2200748" y="5661248"/>
              <a:ext cx="715068" cy="369332"/>
            </a:xfrm>
            <a:prstGeom prst="rect">
              <a:avLst/>
            </a:prstGeom>
            <a:noFill/>
          </p:spPr>
          <p:txBody>
            <a:bodyPr wrap="none" rtlCol="0">
              <a:spAutoFit/>
            </a:bodyPr>
            <a:lstStyle/>
            <a:p>
              <a:r>
                <a:rPr kumimoji="1" lang="en-US" altLang="ja-JP" dirty="0" err="1" smtClean="0">
                  <a:solidFill>
                    <a:schemeClr val="bg1"/>
                  </a:solidFill>
                </a:rPr>
                <a:t>test.c</a:t>
              </a:r>
              <a:endParaRPr kumimoji="1" lang="ja-JP" altLang="en-US" dirty="0">
                <a:solidFill>
                  <a:schemeClr val="bg1"/>
                </a:solidFill>
              </a:endParaRPr>
            </a:p>
          </p:txBody>
        </p:sp>
      </p:grpSp>
      <p:sp>
        <p:nvSpPr>
          <p:cNvPr id="30" name="角丸四角形 29"/>
          <p:cNvSpPr/>
          <p:nvPr/>
        </p:nvSpPr>
        <p:spPr>
          <a:xfrm>
            <a:off x="6084168" y="4725144"/>
            <a:ext cx="1296144" cy="9144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solidFill>
                  <a:schemeClr val="tx1"/>
                </a:solidFill>
              </a:rPr>
              <a:t>commit</a:t>
            </a:r>
          </a:p>
          <a:p>
            <a:pPr algn="ctr"/>
            <a:r>
              <a:rPr kumimoji="1" lang="en-US" altLang="ja-JP" dirty="0" smtClean="0">
                <a:solidFill>
                  <a:schemeClr val="tx1"/>
                </a:solidFill>
              </a:rPr>
              <a:t>ver. xxx</a:t>
            </a:r>
            <a:endParaRPr kumimoji="1" lang="ja-JP" altLang="en-US" dirty="0">
              <a:solidFill>
                <a:schemeClr val="tx1"/>
              </a:solidFill>
            </a:endParaRPr>
          </a:p>
        </p:txBody>
      </p:sp>
      <p:sp>
        <p:nvSpPr>
          <p:cNvPr id="31" name="右矢印 30"/>
          <p:cNvSpPr/>
          <p:nvPr/>
        </p:nvSpPr>
        <p:spPr>
          <a:xfrm rot="2995659">
            <a:off x="4490592" y="3757234"/>
            <a:ext cx="1589145" cy="406762"/>
          </a:xfrm>
          <a:prstGeom prst="rightArrow">
            <a:avLst>
              <a:gd name="adj1" fmla="val 47531"/>
              <a:gd name="adj2" fmla="val 11502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251520" y="2411596"/>
            <a:ext cx="1697901" cy="369332"/>
          </a:xfrm>
          <a:prstGeom prst="rect">
            <a:avLst/>
          </a:prstGeom>
          <a:noFill/>
        </p:spPr>
        <p:txBody>
          <a:bodyPr wrap="none" rtlCol="0">
            <a:spAutoFit/>
          </a:bodyPr>
          <a:lstStyle/>
          <a:p>
            <a:pPr marL="342900" indent="-342900"/>
            <a:r>
              <a:rPr kumimoji="1" lang="en-US" altLang="ja-JP" dirty="0" smtClean="0"/>
              <a:t>2.</a:t>
            </a:r>
            <a:r>
              <a:rPr kumimoji="1" lang="ja-JP" altLang="en-US" dirty="0" smtClean="0"/>
              <a:t>　</a:t>
            </a:r>
            <a:r>
              <a:rPr kumimoji="1" lang="en-US" altLang="ja-JP" dirty="0" err="1" smtClean="0"/>
              <a:t>git</a:t>
            </a:r>
            <a:r>
              <a:rPr kumimoji="1" lang="en-US" altLang="ja-JP" dirty="0" smtClean="0"/>
              <a:t> commit</a:t>
            </a:r>
          </a:p>
        </p:txBody>
      </p:sp>
      <p:pic>
        <p:nvPicPr>
          <p:cNvPr id="35" name="図 34" descr="text_icon.png"/>
          <p:cNvPicPr>
            <a:picLocks noChangeAspect="1"/>
          </p:cNvPicPr>
          <p:nvPr/>
        </p:nvPicPr>
        <p:blipFill>
          <a:blip r:embed="rId3" cstate="print"/>
          <a:stretch>
            <a:fillRect/>
          </a:stretch>
        </p:blipFill>
        <p:spPr>
          <a:xfrm>
            <a:off x="2107632" y="4653136"/>
            <a:ext cx="808184" cy="10801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18"/>
                                        </p:tgtEl>
                                      </p:cBhvr>
                                    </p:animEffect>
                                    <p:set>
                                      <p:cBhvr>
                                        <p:cTn id="18" dur="1" fill="hold">
                                          <p:stCondLst>
                                            <p:cond delay="499"/>
                                          </p:stCondLst>
                                        </p:cTn>
                                        <p:tgtEl>
                                          <p:spTgt spid="1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25"/>
                                        </p:tgtEl>
                                      </p:cBhvr>
                                    </p:animEffect>
                                    <p:set>
                                      <p:cBhvr>
                                        <p:cTn id="34" dur="1" fill="hold">
                                          <p:stCondLst>
                                            <p:cond delay="499"/>
                                          </p:stCondLst>
                                        </p:cTn>
                                        <p:tgtEl>
                                          <p:spTgt spid="25"/>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31"/>
                                        </p:tgtEl>
                                      </p:cBhvr>
                                    </p:animEffect>
                                    <p:set>
                                      <p:cBhvr>
                                        <p:cTn id="37" dur="1" fill="hold">
                                          <p:stCondLst>
                                            <p:cond delay="499"/>
                                          </p:stCondLst>
                                        </p:cTn>
                                        <p:tgtEl>
                                          <p:spTgt spid="31"/>
                                        </p:tgtEl>
                                        <p:attrNameLst>
                                          <p:attrName>style.visibility</p:attrName>
                                        </p:attrNameLst>
                                      </p:cBhvr>
                                      <p:to>
                                        <p:strVal val="hidden"/>
                                      </p:to>
                                    </p:set>
                                  </p:childTnLst>
                                </p:cTn>
                              </p:par>
                              <p:par>
                                <p:cTn id="38" presetID="10" presetClass="entr" presetSubtype="0" fill="hold"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8" grpId="0" animBg="1"/>
      <p:bldP spid="18" grpId="1" animBg="1"/>
      <p:bldP spid="30" grpId="0" animBg="1"/>
      <p:bldP spid="31" grpId="0" animBg="1"/>
      <p:bldP spid="31" grpId="1" animBg="1"/>
      <p:bldP spid="3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Git</a:t>
            </a:r>
            <a:r>
              <a:rPr lang="ja-JP" altLang="en-US" dirty="0" smtClean="0"/>
              <a:t>の構造と仕組み</a:t>
            </a:r>
            <a:endParaRPr kumimoji="1" lang="ja-JP" altLang="en-US" dirty="0"/>
          </a:p>
        </p:txBody>
      </p:sp>
      <p:sp>
        <p:nvSpPr>
          <p:cNvPr id="3" name="コンテンツ プレースホルダ 2"/>
          <p:cNvSpPr>
            <a:spLocks noGrp="1"/>
          </p:cNvSpPr>
          <p:nvPr>
            <p:ph idx="1"/>
          </p:nvPr>
        </p:nvSpPr>
        <p:spPr>
          <a:ln>
            <a:noFill/>
            <a:prstDash val="solid"/>
          </a:ln>
        </p:spPr>
        <p:txBody>
          <a:bodyPr>
            <a:normAutofit lnSpcReduction="10000"/>
          </a:bodyPr>
          <a:lstStyle/>
          <a:p>
            <a:pPr algn="ctr">
              <a:buNone/>
            </a:pPr>
            <a:r>
              <a:rPr lang="en-US" altLang="ja-JP" dirty="0" err="1" smtClean="0"/>
              <a:t>Git</a:t>
            </a:r>
            <a:r>
              <a:rPr lang="ja-JP" altLang="en-US" dirty="0" smtClean="0"/>
              <a:t>のライフサイクル</a:t>
            </a:r>
            <a:endParaRPr lang="en-US" altLang="ja-JP" dirty="0" smtClean="0"/>
          </a:p>
          <a:p>
            <a:pPr>
              <a:buNone/>
            </a:pPr>
            <a:endParaRPr lang="en-US" altLang="ja-JP" dirty="0" smtClean="0"/>
          </a:p>
          <a:p>
            <a:pPr>
              <a:buNone/>
            </a:pPr>
            <a:r>
              <a:rPr lang="ja-JP" altLang="en-US" dirty="0" smtClean="0"/>
              <a:t>　</a:t>
            </a:r>
            <a:r>
              <a:rPr lang="en-US" altLang="ja-JP" dirty="0" err="1" smtClean="0"/>
              <a:t>Git</a:t>
            </a:r>
            <a:r>
              <a:rPr lang="ja-JP" altLang="en-US" dirty="0" smtClean="0"/>
              <a:t>で管理されているディレクトリは、</a:t>
            </a:r>
            <a:endParaRPr lang="en-US" altLang="ja-JP" dirty="0" smtClean="0"/>
          </a:p>
          <a:p>
            <a:pPr algn="ctr">
              <a:buNone/>
            </a:pPr>
            <a:r>
              <a:rPr lang="en-US" altLang="ja-JP" dirty="0" smtClean="0">
                <a:solidFill>
                  <a:srgbClr val="FFFF00"/>
                </a:solidFill>
              </a:rPr>
              <a:t>add – commit – push</a:t>
            </a:r>
          </a:p>
          <a:p>
            <a:pPr>
              <a:buNone/>
            </a:pPr>
            <a:r>
              <a:rPr lang="ja-JP" altLang="en-US" dirty="0" smtClean="0"/>
              <a:t>　を一つのサイクルとして状態が循環的に変化していく。</a:t>
            </a:r>
            <a:r>
              <a:rPr lang="en-US" altLang="ja-JP" dirty="0" smtClean="0"/>
              <a:t/>
            </a:r>
            <a:br>
              <a:rPr lang="en-US" altLang="ja-JP" dirty="0" smtClean="0"/>
            </a:br>
            <a:r>
              <a:rPr lang="ja-JP" altLang="en-US" dirty="0" smtClean="0"/>
              <a:t>慣れないうちは、上のサイクルを一連のコマンドの塊として覚えてしまっても良い。</a:t>
            </a:r>
            <a:endParaRPr lang="en-US" altLang="ja-JP" dirty="0" smtClean="0"/>
          </a:p>
        </p:txBody>
      </p:sp>
      <p:sp>
        <p:nvSpPr>
          <p:cNvPr id="4" name="スライド番号プレースホルダ 3"/>
          <p:cNvSpPr>
            <a:spLocks noGrp="1"/>
          </p:cNvSpPr>
          <p:nvPr>
            <p:ph type="sldNum" sz="quarter" idx="12"/>
          </p:nvPr>
        </p:nvSpPr>
        <p:spPr/>
        <p:txBody>
          <a:bodyPr/>
          <a:lstStyle/>
          <a:p>
            <a:fld id="{2AA957AF-53C0-420B-9C2D-77DB1416566C}" type="slidenum">
              <a:rPr kumimoji="0" lang="en-US" smtClean="0"/>
              <a:pPr/>
              <a:t>37</a:t>
            </a:fld>
            <a:endParaRPr kumimoji="0"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Git</a:t>
            </a:r>
            <a:r>
              <a:rPr lang="ja-JP" altLang="en-US" dirty="0" smtClean="0"/>
              <a:t>の構造と仕組み</a:t>
            </a:r>
            <a:endParaRPr kumimoji="1" lang="ja-JP" altLang="en-US" dirty="0"/>
          </a:p>
        </p:txBody>
      </p:sp>
      <p:sp>
        <p:nvSpPr>
          <p:cNvPr id="3" name="コンテンツ プレースホルダ 2"/>
          <p:cNvSpPr>
            <a:spLocks noGrp="1"/>
          </p:cNvSpPr>
          <p:nvPr>
            <p:ph idx="1"/>
          </p:nvPr>
        </p:nvSpPr>
        <p:spPr>
          <a:ln>
            <a:noFill/>
            <a:prstDash val="solid"/>
          </a:ln>
        </p:spPr>
        <p:txBody>
          <a:bodyPr>
            <a:normAutofit/>
          </a:bodyPr>
          <a:lstStyle/>
          <a:p>
            <a:pPr algn="ctr">
              <a:buNone/>
            </a:pPr>
            <a:r>
              <a:rPr lang="en-US" altLang="ja-JP" dirty="0" err="1" smtClean="0"/>
              <a:t>Git</a:t>
            </a:r>
            <a:r>
              <a:rPr lang="ja-JP" altLang="en-US" dirty="0" smtClean="0"/>
              <a:t>のライフサイクル</a:t>
            </a:r>
            <a:endParaRPr lang="en-US" altLang="ja-JP" dirty="0" smtClean="0"/>
          </a:p>
        </p:txBody>
      </p:sp>
      <p:sp>
        <p:nvSpPr>
          <p:cNvPr id="6" name="スライド番号プレースホルダ 5"/>
          <p:cNvSpPr>
            <a:spLocks noGrp="1"/>
          </p:cNvSpPr>
          <p:nvPr>
            <p:ph type="sldNum" sz="quarter" idx="12"/>
          </p:nvPr>
        </p:nvSpPr>
        <p:spPr/>
        <p:txBody>
          <a:bodyPr/>
          <a:lstStyle/>
          <a:p>
            <a:fld id="{2AA957AF-53C0-420B-9C2D-77DB1416566C}" type="slidenum">
              <a:rPr kumimoji="0" lang="en-US" smtClean="0"/>
              <a:pPr/>
              <a:t>38</a:t>
            </a:fld>
            <a:endParaRPr kumimoji="0" lang="en-US"/>
          </a:p>
        </p:txBody>
      </p:sp>
      <p:pic>
        <p:nvPicPr>
          <p:cNvPr id="5" name="図 4" descr="life.png"/>
          <p:cNvPicPr>
            <a:picLocks noChangeAspect="1"/>
          </p:cNvPicPr>
          <p:nvPr/>
        </p:nvPicPr>
        <p:blipFill>
          <a:blip r:embed="rId2" cstate="print"/>
          <a:stretch>
            <a:fillRect/>
          </a:stretch>
        </p:blipFill>
        <p:spPr>
          <a:xfrm>
            <a:off x="827584" y="2276872"/>
            <a:ext cx="7292876" cy="4392488"/>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Git</a:t>
            </a:r>
            <a:r>
              <a:rPr lang="ja-JP" altLang="en-US" dirty="0" smtClean="0"/>
              <a:t>の構造と仕組み</a:t>
            </a:r>
            <a:endParaRPr kumimoji="1" lang="ja-JP" altLang="en-US" dirty="0"/>
          </a:p>
        </p:txBody>
      </p:sp>
      <p:sp>
        <p:nvSpPr>
          <p:cNvPr id="3" name="コンテンツ プレースホルダ 2"/>
          <p:cNvSpPr>
            <a:spLocks noGrp="1"/>
          </p:cNvSpPr>
          <p:nvPr>
            <p:ph idx="1"/>
          </p:nvPr>
        </p:nvSpPr>
        <p:spPr>
          <a:xfrm>
            <a:off x="457200" y="1600201"/>
            <a:ext cx="7467600" cy="1684783"/>
          </a:xfrm>
          <a:ln>
            <a:noFill/>
            <a:prstDash val="solid"/>
          </a:ln>
        </p:spPr>
        <p:txBody>
          <a:bodyPr>
            <a:normAutofit fontScale="85000" lnSpcReduction="20000"/>
          </a:bodyPr>
          <a:lstStyle/>
          <a:p>
            <a:pPr algn="ctr">
              <a:buNone/>
            </a:pPr>
            <a:r>
              <a:rPr lang="ja-JP" altLang="en-US" dirty="0" smtClean="0"/>
              <a:t>演習問題</a:t>
            </a:r>
            <a:endParaRPr lang="en-US" altLang="ja-JP" dirty="0" smtClean="0"/>
          </a:p>
          <a:p>
            <a:pPr>
              <a:buNone/>
            </a:pPr>
            <a:endParaRPr lang="en-US" altLang="ja-JP" dirty="0" smtClean="0"/>
          </a:p>
          <a:p>
            <a:pPr marL="550926" indent="-514350">
              <a:buAutoNum type="arabicPeriod"/>
            </a:pPr>
            <a:r>
              <a:rPr lang="en-US" altLang="ja-JP" dirty="0" err="1" smtClean="0"/>
              <a:t>Git</a:t>
            </a:r>
            <a:r>
              <a:rPr lang="ja-JP" altLang="en-US" dirty="0" smtClean="0"/>
              <a:t>を学ぶ上で重要な概念は３つあるが、それぞれの説明として適当なものを選べ。</a:t>
            </a:r>
            <a:endParaRPr lang="en-US" altLang="ja-JP" dirty="0" smtClean="0"/>
          </a:p>
        </p:txBody>
      </p:sp>
      <p:sp>
        <p:nvSpPr>
          <p:cNvPr id="5" name="スライド番号プレースホルダ 4"/>
          <p:cNvSpPr>
            <a:spLocks noGrp="1"/>
          </p:cNvSpPr>
          <p:nvPr>
            <p:ph type="sldNum" sz="quarter" idx="12"/>
          </p:nvPr>
        </p:nvSpPr>
        <p:spPr/>
        <p:txBody>
          <a:bodyPr/>
          <a:lstStyle/>
          <a:p>
            <a:fld id="{2AA957AF-53C0-420B-9C2D-77DB1416566C}" type="slidenum">
              <a:rPr kumimoji="0" lang="en-US" smtClean="0"/>
              <a:pPr/>
              <a:t>39</a:t>
            </a:fld>
            <a:endParaRPr kumimoji="0" lang="en-US"/>
          </a:p>
        </p:txBody>
      </p:sp>
      <p:sp>
        <p:nvSpPr>
          <p:cNvPr id="4" name="コンテンツ プレースホルダ 2"/>
          <p:cNvSpPr txBox="1">
            <a:spLocks/>
          </p:cNvSpPr>
          <p:nvPr/>
        </p:nvSpPr>
        <p:spPr>
          <a:xfrm>
            <a:off x="323528" y="3068960"/>
            <a:ext cx="8290445" cy="3168352"/>
          </a:xfrm>
          <a:prstGeom prst="rect">
            <a:avLst/>
          </a:prstGeom>
          <a:ln>
            <a:noFill/>
            <a:prstDash val="solid"/>
          </a:ln>
        </p:spPr>
        <p:txBody>
          <a:bodyPr vert="horz" numCol="2">
            <a:noAutofit/>
          </a:bodyPr>
          <a:lstStyle/>
          <a:p>
            <a:pPr marL="1008126" lvl="1" indent="-514350">
              <a:spcBef>
                <a:spcPct val="20000"/>
              </a:spcBef>
              <a:buClr>
                <a:schemeClr val="tx1"/>
              </a:buClr>
              <a:buSzPct val="90000"/>
            </a:pPr>
            <a:endParaRPr kumimoji="1" lang="en-US" altLang="ja-JP" sz="2400" b="0" i="0" u="none" strike="noStrike" kern="1200" cap="none" spc="0" normalizeH="0" baseline="0" noProof="0" dirty="0" smtClean="0">
              <a:ln>
                <a:noFill/>
              </a:ln>
              <a:solidFill>
                <a:schemeClr val="tx1"/>
              </a:solidFill>
              <a:effectLst/>
              <a:uLnTx/>
              <a:uFillTx/>
              <a:latin typeface="+mn-lt"/>
              <a:ea typeface="+mn-ea"/>
              <a:cs typeface="+mn-cs"/>
            </a:endParaRPr>
          </a:p>
          <a:p>
            <a:pPr marL="1008126" lvl="1" indent="-514350">
              <a:spcBef>
                <a:spcPct val="20000"/>
              </a:spcBef>
              <a:buClr>
                <a:schemeClr val="tx1"/>
              </a:buClr>
              <a:buSzPct val="90000"/>
            </a:pPr>
            <a:endParaRPr kumimoji="1" lang="en-US" altLang="ja-JP" sz="2400" dirty="0" smtClean="0"/>
          </a:p>
          <a:p>
            <a:pPr marL="1008126" lvl="1" indent="-514350">
              <a:spcBef>
                <a:spcPct val="20000"/>
              </a:spcBef>
              <a:buClr>
                <a:schemeClr val="tx1"/>
              </a:buClr>
              <a:buSzPct val="90000"/>
              <a:buFont typeface="Wingdings 2"/>
              <a:buAutoNum type="arabicPeriod"/>
            </a:pPr>
            <a:r>
              <a:rPr kumimoji="1" lang="en-US" altLang="ja-JP" sz="2400" dirty="0" smtClean="0"/>
              <a:t>working directory</a:t>
            </a:r>
            <a:endParaRPr kumimoji="1" lang="en-US" altLang="ja-JP" sz="2400" b="0" i="0" u="none" strike="noStrike" kern="1200" cap="none" spc="0" normalizeH="0" baseline="0" noProof="0" dirty="0" smtClean="0">
              <a:ln>
                <a:noFill/>
              </a:ln>
              <a:solidFill>
                <a:schemeClr val="tx1"/>
              </a:solidFill>
              <a:effectLst/>
              <a:uLnTx/>
              <a:uFillTx/>
              <a:latin typeface="+mn-lt"/>
              <a:ea typeface="+mn-ea"/>
              <a:cs typeface="+mn-cs"/>
            </a:endParaRPr>
          </a:p>
          <a:p>
            <a:pPr marL="1008126" lvl="1" indent="-514350">
              <a:spcBef>
                <a:spcPct val="20000"/>
              </a:spcBef>
              <a:buClr>
                <a:schemeClr val="tx1"/>
              </a:buClr>
              <a:buSzPct val="90000"/>
              <a:buFont typeface="Wingdings 2"/>
              <a:buAutoNum type="arabicPeriod"/>
            </a:pPr>
            <a:r>
              <a:rPr kumimoji="1" lang="en-US" altLang="ja-JP" sz="2400" dirty="0" smtClean="0"/>
              <a:t>repository</a:t>
            </a:r>
            <a:endParaRPr kumimoji="1" lang="en-US" altLang="ja-JP" sz="2400" b="0" i="0" u="none" strike="noStrike" kern="1200" cap="none" spc="0" normalizeH="0" baseline="0" noProof="0" dirty="0" smtClean="0">
              <a:ln>
                <a:noFill/>
              </a:ln>
              <a:solidFill>
                <a:schemeClr val="tx1"/>
              </a:solidFill>
              <a:effectLst/>
              <a:uLnTx/>
              <a:uFillTx/>
              <a:latin typeface="+mn-lt"/>
              <a:ea typeface="+mn-ea"/>
              <a:cs typeface="+mn-cs"/>
            </a:endParaRPr>
          </a:p>
          <a:p>
            <a:pPr marL="1008126" lvl="1" indent="-514350">
              <a:spcBef>
                <a:spcPct val="20000"/>
              </a:spcBef>
              <a:buClr>
                <a:schemeClr val="tx1"/>
              </a:buClr>
              <a:buSzPct val="90000"/>
              <a:buFont typeface="Wingdings 2"/>
              <a:buAutoNum type="arabicPeriod"/>
            </a:pPr>
            <a:r>
              <a:rPr kumimoji="1" lang="en-US" altLang="ja-JP" sz="2400" dirty="0" smtClean="0"/>
              <a:t>staging area</a:t>
            </a:r>
          </a:p>
          <a:p>
            <a:pPr marL="1008126" lvl="1" indent="-514350">
              <a:spcBef>
                <a:spcPct val="20000"/>
              </a:spcBef>
              <a:buClr>
                <a:schemeClr val="tx1"/>
              </a:buClr>
              <a:buSzPct val="90000"/>
              <a:buFont typeface="Wingdings 2"/>
              <a:buAutoNum type="arabicPeriod"/>
            </a:pPr>
            <a:endParaRPr kumimoji="1" lang="en-US" altLang="ja-JP" sz="2400" dirty="0" smtClean="0"/>
          </a:p>
          <a:p>
            <a:pPr marL="1008126" lvl="1" indent="-514350">
              <a:spcBef>
                <a:spcPct val="20000"/>
              </a:spcBef>
              <a:buClr>
                <a:schemeClr val="tx1"/>
              </a:buClr>
              <a:buSzPct val="90000"/>
            </a:pPr>
            <a:endParaRPr kumimoji="1" lang="en-US" altLang="ja-JP" sz="2400" dirty="0" smtClean="0"/>
          </a:p>
          <a:p>
            <a:pPr marL="1008126" lvl="1" indent="-514350">
              <a:spcBef>
                <a:spcPct val="20000"/>
              </a:spcBef>
              <a:buClr>
                <a:schemeClr val="tx1"/>
              </a:buClr>
              <a:buSzPct val="90000"/>
            </a:pPr>
            <a:endParaRPr kumimoji="1" lang="en-US" altLang="ja-JP" sz="2400" dirty="0" smtClean="0"/>
          </a:p>
          <a:p>
            <a:pPr marL="1008126" lvl="1" indent="-514350">
              <a:spcBef>
                <a:spcPct val="20000"/>
              </a:spcBef>
              <a:buClr>
                <a:schemeClr val="tx1"/>
              </a:buClr>
              <a:buSzPct val="90000"/>
              <a:buAutoNum type="alphaLcPeriod"/>
            </a:pPr>
            <a:r>
              <a:rPr kumimoji="1" lang="en-US" altLang="ja-JP" sz="2400" dirty="0" smtClean="0"/>
              <a:t>commit</a:t>
            </a:r>
            <a:r>
              <a:rPr kumimoji="1" lang="ja-JP" altLang="en-US" sz="2400" dirty="0" err="1" smtClean="0"/>
              <a:t>を保</a:t>
            </a:r>
            <a:r>
              <a:rPr kumimoji="1" lang="ja-JP" altLang="en-US" sz="2400" dirty="0" smtClean="0"/>
              <a:t>存する所</a:t>
            </a:r>
            <a:endParaRPr kumimoji="1" lang="en-US" altLang="ja-JP" sz="2400" dirty="0" smtClean="0"/>
          </a:p>
          <a:p>
            <a:pPr marL="1008126" lvl="1" indent="-514350">
              <a:spcBef>
                <a:spcPct val="20000"/>
              </a:spcBef>
              <a:buClr>
                <a:schemeClr val="tx1"/>
              </a:buClr>
              <a:buSzPct val="90000"/>
              <a:buAutoNum type="alphaLcPeriod"/>
            </a:pPr>
            <a:r>
              <a:rPr kumimoji="1" lang="ja-JP" altLang="en-US" sz="2400" dirty="0" smtClean="0"/>
              <a:t>変更したファイルを保存するかどうか区別する所</a:t>
            </a:r>
            <a:endParaRPr kumimoji="1" lang="en-US" altLang="ja-JP" sz="2400" dirty="0" smtClean="0"/>
          </a:p>
          <a:p>
            <a:pPr marL="1008126" lvl="1" indent="-514350">
              <a:spcBef>
                <a:spcPct val="20000"/>
              </a:spcBef>
              <a:buClr>
                <a:schemeClr val="tx1"/>
              </a:buClr>
              <a:buSzPct val="90000"/>
              <a:buAutoNum type="alphaLcPeriod"/>
            </a:pPr>
            <a:r>
              <a:rPr kumimoji="1" lang="ja-JP" altLang="en-US" sz="2400" dirty="0" smtClean="0"/>
              <a:t>実際にファイルの編集や削除を行う所</a:t>
            </a:r>
            <a:endParaRPr kumimoji="1" lang="en-US" altLang="ja-JP" sz="2400" dirty="0" smtClean="0"/>
          </a:p>
        </p:txBody>
      </p:sp>
      <p:sp>
        <p:nvSpPr>
          <p:cNvPr id="6" name="テキスト ボックス 5"/>
          <p:cNvSpPr txBox="1"/>
          <p:nvPr/>
        </p:nvSpPr>
        <p:spPr>
          <a:xfrm>
            <a:off x="859047" y="6012577"/>
            <a:ext cx="2848857" cy="584775"/>
          </a:xfrm>
          <a:prstGeom prst="rect">
            <a:avLst/>
          </a:prstGeom>
          <a:noFill/>
        </p:spPr>
        <p:txBody>
          <a:bodyPr wrap="none" rtlCol="0">
            <a:spAutoFit/>
          </a:bodyPr>
          <a:lstStyle/>
          <a:p>
            <a:r>
              <a:rPr kumimoji="1" lang="en-US" altLang="ja-JP" sz="3200" dirty="0" smtClean="0"/>
              <a:t>A: 1-c, 2-a, 3-b</a:t>
            </a:r>
            <a:endParaRPr kumimoji="1" lang="ja-JP"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rgbClr val="FFFF00"/>
                </a:solidFill>
              </a:rPr>
              <a:t>注意</a:t>
            </a:r>
            <a:endParaRPr kumimoji="1" lang="ja-JP" altLang="en-US" dirty="0">
              <a:solidFill>
                <a:srgbClr val="FFFF00"/>
              </a:solidFill>
            </a:endParaRPr>
          </a:p>
        </p:txBody>
      </p:sp>
      <p:sp>
        <p:nvSpPr>
          <p:cNvPr id="3" name="コンテンツ プレースホルダ 2"/>
          <p:cNvSpPr>
            <a:spLocks noGrp="1"/>
          </p:cNvSpPr>
          <p:nvPr>
            <p:ph idx="1"/>
          </p:nvPr>
        </p:nvSpPr>
        <p:spPr/>
        <p:txBody>
          <a:bodyPr/>
          <a:lstStyle/>
          <a:p>
            <a:pPr>
              <a:buNone/>
            </a:pPr>
            <a:r>
              <a:rPr kumimoji="1" lang="ja-JP" altLang="en-US" dirty="0" smtClean="0"/>
              <a:t>　内容</a:t>
            </a:r>
            <a:r>
              <a:rPr lang="ja-JP" altLang="en-US" dirty="0" smtClean="0"/>
              <a:t>を分かりやすくするために、一部解説を省略・簡略化しているところや類似の表現を用いているところがあります。</a:t>
            </a:r>
            <a:endParaRPr kumimoji="1" lang="en-US" altLang="ja-JP" dirty="0" smtClean="0"/>
          </a:p>
          <a:p>
            <a:pPr>
              <a:buNone/>
            </a:pPr>
            <a:r>
              <a:rPr lang="ja-JP" altLang="en-US" dirty="0" smtClean="0"/>
              <a:t>　このスライドの説明が間違っているというわけではありませんが、参考資料もよく読み込んで正しい知識を身に付けるように心がけていただきたいです。</a:t>
            </a:r>
            <a:endParaRPr kumimoji="1" lang="ja-JP" altLang="en-US" dirty="0"/>
          </a:p>
        </p:txBody>
      </p:sp>
      <p:sp>
        <p:nvSpPr>
          <p:cNvPr id="4" name="スライド番号プレースホルダ 3"/>
          <p:cNvSpPr>
            <a:spLocks noGrp="1"/>
          </p:cNvSpPr>
          <p:nvPr>
            <p:ph type="sldNum" sz="quarter" idx="12"/>
          </p:nvPr>
        </p:nvSpPr>
        <p:spPr/>
        <p:txBody>
          <a:bodyPr/>
          <a:lstStyle/>
          <a:p>
            <a:fld id="{2AA957AF-53C0-420B-9C2D-77DB1416566C}" type="slidenum">
              <a:rPr kumimoji="0" lang="en-US" smtClean="0"/>
              <a:pPr/>
              <a:t>4</a:t>
            </a:fld>
            <a:endParaRPr kumimoji="0"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Git</a:t>
            </a:r>
            <a:r>
              <a:rPr lang="ja-JP" altLang="en-US" dirty="0" smtClean="0"/>
              <a:t>の構造と仕組み</a:t>
            </a:r>
            <a:endParaRPr kumimoji="1" lang="ja-JP" altLang="en-US" dirty="0"/>
          </a:p>
        </p:txBody>
      </p:sp>
      <p:sp>
        <p:nvSpPr>
          <p:cNvPr id="3" name="コンテンツ プレースホルダ 2"/>
          <p:cNvSpPr>
            <a:spLocks noGrp="1"/>
          </p:cNvSpPr>
          <p:nvPr>
            <p:ph idx="1"/>
          </p:nvPr>
        </p:nvSpPr>
        <p:spPr>
          <a:ln>
            <a:noFill/>
            <a:prstDash val="solid"/>
          </a:ln>
        </p:spPr>
        <p:txBody>
          <a:bodyPr>
            <a:normAutofit fontScale="92500" lnSpcReduction="10000"/>
          </a:bodyPr>
          <a:lstStyle/>
          <a:p>
            <a:pPr algn="ctr">
              <a:buNone/>
            </a:pPr>
            <a:r>
              <a:rPr lang="ja-JP" altLang="en-US" dirty="0" smtClean="0"/>
              <a:t>演習問題</a:t>
            </a:r>
            <a:endParaRPr lang="en-US" altLang="ja-JP" dirty="0" smtClean="0"/>
          </a:p>
          <a:p>
            <a:pPr>
              <a:buNone/>
            </a:pPr>
            <a:endParaRPr lang="en-US" altLang="ja-JP" dirty="0" smtClean="0"/>
          </a:p>
          <a:p>
            <a:pPr marL="550926" indent="-514350">
              <a:buAutoNum type="arabicPeriod"/>
            </a:pPr>
            <a:r>
              <a:rPr lang="en-US" altLang="ja-JP" dirty="0" err="1" smtClean="0"/>
              <a:t>Git</a:t>
            </a:r>
            <a:r>
              <a:rPr lang="ja-JP" altLang="en-US" dirty="0" smtClean="0"/>
              <a:t>のライフサイクルを構成する</a:t>
            </a:r>
            <a:r>
              <a:rPr lang="en-US" altLang="ja-JP" dirty="0" smtClean="0"/>
              <a:t>1</a:t>
            </a:r>
            <a:r>
              <a:rPr lang="ja-JP" altLang="en-US" dirty="0" err="1" smtClean="0"/>
              <a:t>つの</a:t>
            </a:r>
            <a:r>
              <a:rPr lang="ja-JP" altLang="en-US" dirty="0" smtClean="0"/>
              <a:t>サイクルに含まれる</a:t>
            </a:r>
            <a:r>
              <a:rPr lang="en-US" altLang="ja-JP" dirty="0" smtClean="0"/>
              <a:t>3</a:t>
            </a:r>
            <a:r>
              <a:rPr lang="ja-JP" altLang="en-US" dirty="0" err="1" smtClean="0"/>
              <a:t>つの</a:t>
            </a:r>
            <a:r>
              <a:rPr lang="en-US" altLang="ja-JP" dirty="0" err="1" smtClean="0"/>
              <a:t>Git</a:t>
            </a:r>
            <a:r>
              <a:rPr lang="ja-JP" altLang="en-US" dirty="0" smtClean="0"/>
              <a:t>コマンドを列挙せよ。</a:t>
            </a:r>
            <a:endParaRPr lang="en-US" altLang="ja-JP" dirty="0" smtClean="0"/>
          </a:p>
          <a:p>
            <a:pPr marL="550926" indent="-514350">
              <a:buAutoNum type="arabicPeriod"/>
            </a:pPr>
            <a:endParaRPr lang="en-US" altLang="ja-JP" dirty="0" smtClean="0"/>
          </a:p>
          <a:p>
            <a:pPr marL="550926" indent="-514350">
              <a:buAutoNum type="arabicPeriod"/>
            </a:pPr>
            <a:r>
              <a:rPr lang="ja-JP" altLang="en-US" dirty="0" smtClean="0"/>
              <a:t>一般に、</a:t>
            </a:r>
            <a:r>
              <a:rPr lang="en-US" altLang="ja-JP" dirty="0" smtClean="0"/>
              <a:t>working </a:t>
            </a:r>
            <a:r>
              <a:rPr lang="en-US" altLang="ja-JP" dirty="0" err="1" smtClean="0"/>
              <a:t>dicrectory</a:t>
            </a:r>
            <a:r>
              <a:rPr lang="ja-JP" altLang="en-US" dirty="0" smtClean="0"/>
              <a:t>内のファイルの変更を</a:t>
            </a:r>
            <a:r>
              <a:rPr lang="en-US" altLang="ja-JP" dirty="0" smtClean="0"/>
              <a:t>commit</a:t>
            </a:r>
            <a:r>
              <a:rPr lang="ja-JP" altLang="en-US" dirty="0" smtClean="0"/>
              <a:t>するための</a:t>
            </a:r>
            <a:r>
              <a:rPr lang="en-US" altLang="ja-JP" dirty="0" smtClean="0"/>
              <a:t>repository</a:t>
            </a:r>
            <a:r>
              <a:rPr lang="ja-JP" altLang="en-US" dirty="0" smtClean="0"/>
              <a:t>を答えよ。</a:t>
            </a:r>
            <a:r>
              <a:rPr lang="en-US" altLang="ja-JP" dirty="0" smtClean="0"/>
              <a:t>(local or remote)</a:t>
            </a:r>
          </a:p>
          <a:p>
            <a:endParaRPr lang="en-US" altLang="ja-JP" dirty="0" smtClean="0"/>
          </a:p>
        </p:txBody>
      </p:sp>
      <p:sp>
        <p:nvSpPr>
          <p:cNvPr id="4" name="スライド番号プレースホルダ 3"/>
          <p:cNvSpPr>
            <a:spLocks noGrp="1"/>
          </p:cNvSpPr>
          <p:nvPr>
            <p:ph type="sldNum" sz="quarter" idx="12"/>
          </p:nvPr>
        </p:nvSpPr>
        <p:spPr/>
        <p:txBody>
          <a:bodyPr/>
          <a:lstStyle/>
          <a:p>
            <a:fld id="{2AA957AF-53C0-420B-9C2D-77DB1416566C}" type="slidenum">
              <a:rPr kumimoji="0" lang="en-US" smtClean="0"/>
              <a:pPr/>
              <a:t>40</a:t>
            </a:fld>
            <a:endParaRPr kumimoji="0"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参考資料</a:t>
            </a:r>
            <a:endParaRPr kumimoji="1" lang="ja-JP" altLang="en-US" dirty="0"/>
          </a:p>
        </p:txBody>
      </p:sp>
      <p:sp>
        <p:nvSpPr>
          <p:cNvPr id="4" name="スライド番号プレースホルダ 3"/>
          <p:cNvSpPr>
            <a:spLocks noGrp="1"/>
          </p:cNvSpPr>
          <p:nvPr>
            <p:ph type="sldNum" sz="quarter" idx="12"/>
          </p:nvPr>
        </p:nvSpPr>
        <p:spPr/>
        <p:txBody>
          <a:bodyPr/>
          <a:lstStyle/>
          <a:p>
            <a:fld id="{2AA957AF-53C0-420B-9C2D-77DB1416566C}" type="slidenum">
              <a:rPr kumimoji="0" lang="en-US" smtClean="0"/>
              <a:pPr/>
              <a:t>41</a:t>
            </a:fld>
            <a:endParaRPr kumimoji="0" lang="en-US"/>
          </a:p>
        </p:txBody>
      </p:sp>
      <p:grpSp>
        <p:nvGrpSpPr>
          <p:cNvPr id="12" name="グループ化 11"/>
          <p:cNvGrpSpPr/>
          <p:nvPr/>
        </p:nvGrpSpPr>
        <p:grpSpPr>
          <a:xfrm>
            <a:off x="827584" y="1916832"/>
            <a:ext cx="7848872" cy="4032448"/>
            <a:chOff x="827584" y="1916832"/>
            <a:chExt cx="7848872" cy="4032448"/>
          </a:xfrm>
        </p:grpSpPr>
        <p:sp>
          <p:nvSpPr>
            <p:cNvPr id="6" name="正方形/長方形 5"/>
            <p:cNvSpPr/>
            <p:nvPr/>
          </p:nvSpPr>
          <p:spPr>
            <a:xfrm>
              <a:off x="827584" y="1916832"/>
              <a:ext cx="7848872" cy="720080"/>
            </a:xfrm>
            <a:prstGeom prst="rect">
              <a:avLst/>
            </a:prstGeom>
            <a:solidFill>
              <a:schemeClr val="tx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827584" y="2996952"/>
              <a:ext cx="5184576" cy="360040"/>
            </a:xfrm>
            <a:prstGeom prst="rect">
              <a:avLst/>
            </a:prstGeom>
            <a:solidFill>
              <a:schemeClr val="tx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827584" y="3717032"/>
              <a:ext cx="4176464" cy="432048"/>
            </a:xfrm>
            <a:prstGeom prst="rect">
              <a:avLst/>
            </a:prstGeom>
            <a:solidFill>
              <a:schemeClr val="tx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827584" y="4509120"/>
              <a:ext cx="6480720" cy="360040"/>
            </a:xfrm>
            <a:prstGeom prst="rect">
              <a:avLst/>
            </a:prstGeom>
            <a:solidFill>
              <a:schemeClr val="tx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827584" y="5229200"/>
              <a:ext cx="7776864" cy="720080"/>
            </a:xfrm>
            <a:prstGeom prst="rect">
              <a:avLst/>
            </a:prstGeom>
            <a:solidFill>
              <a:schemeClr val="tx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コンテンツ プレースホルダ 2"/>
          <p:cNvSpPr>
            <a:spLocks noGrp="1"/>
          </p:cNvSpPr>
          <p:nvPr>
            <p:ph idx="1"/>
          </p:nvPr>
        </p:nvSpPr>
        <p:spPr>
          <a:xfrm>
            <a:off x="457200" y="1600200"/>
            <a:ext cx="8229600" cy="4853136"/>
          </a:xfrm>
          <a:ln>
            <a:noFill/>
            <a:prstDash val="solid"/>
          </a:ln>
        </p:spPr>
        <p:txBody>
          <a:bodyPr>
            <a:normAutofit fontScale="85000" lnSpcReduction="20000"/>
          </a:bodyPr>
          <a:lstStyle/>
          <a:p>
            <a:r>
              <a:rPr lang="en-US" altLang="ja-JP" dirty="0" err="1" smtClean="0"/>
              <a:t>Git</a:t>
            </a:r>
            <a:r>
              <a:rPr lang="en-US" altLang="ja-JP" dirty="0" smtClean="0"/>
              <a:t> Tutorial for SCCP2016 (</a:t>
            </a:r>
            <a:r>
              <a:rPr lang="ja-JP" altLang="en-US" dirty="0" smtClean="0"/>
              <a:t>執筆途中</a:t>
            </a:r>
            <a:r>
              <a:rPr lang="en-US" altLang="ja-JP" dirty="0" smtClean="0"/>
              <a:t>)</a:t>
            </a:r>
            <a:br>
              <a:rPr lang="en-US" altLang="ja-JP" dirty="0" smtClean="0"/>
            </a:br>
            <a:r>
              <a:rPr lang="en-US" altLang="ja-JP" dirty="0" smtClean="0">
                <a:solidFill>
                  <a:srgbClr val="FF0000"/>
                </a:solidFill>
                <a:hlinkClick r:id="rId2"/>
              </a:rPr>
              <a:t>https://www.gitbook.com/book/romtin/gittutorial-for-sccp2016/details</a:t>
            </a:r>
            <a:endParaRPr lang="en-US" altLang="ja-JP" dirty="0" smtClean="0">
              <a:solidFill>
                <a:srgbClr val="FF0000"/>
              </a:solidFill>
            </a:endParaRPr>
          </a:p>
          <a:p>
            <a:r>
              <a:rPr lang="ja-JP" altLang="en-US" dirty="0" smtClean="0"/>
              <a:t>サルでもわかる</a:t>
            </a:r>
            <a:r>
              <a:rPr lang="en-US" altLang="ja-JP" dirty="0" err="1" smtClean="0"/>
              <a:t>Git</a:t>
            </a:r>
            <a:r>
              <a:rPr lang="ja-JP" altLang="en-US" dirty="0" smtClean="0"/>
              <a:t>入門</a:t>
            </a:r>
            <a:r>
              <a:rPr lang="en-US" altLang="ja-JP" dirty="0" smtClean="0"/>
              <a:t/>
            </a:r>
            <a:br>
              <a:rPr lang="en-US" altLang="ja-JP" dirty="0" smtClean="0"/>
            </a:br>
            <a:r>
              <a:rPr lang="en-US" altLang="ja-JP" dirty="0" smtClean="0">
                <a:hlinkClick r:id="rId3"/>
              </a:rPr>
              <a:t>http://www.backlog.jp/git-guide/</a:t>
            </a:r>
            <a:endParaRPr lang="en-US" altLang="ja-JP" dirty="0" smtClean="0"/>
          </a:p>
          <a:p>
            <a:r>
              <a:rPr lang="en-US" altLang="ja-JP" dirty="0" err="1" smtClean="0"/>
              <a:t>ProGit</a:t>
            </a:r>
            <a:r>
              <a:rPr lang="en-US" altLang="ja-JP" dirty="0" smtClean="0"/>
              <a:t> (</a:t>
            </a:r>
            <a:r>
              <a:rPr lang="ja-JP" altLang="en-US" dirty="0" smtClean="0"/>
              <a:t>かなり難しい</a:t>
            </a:r>
            <a:r>
              <a:rPr lang="en-US" altLang="ja-JP" dirty="0" smtClean="0"/>
              <a:t>)</a:t>
            </a:r>
            <a:br>
              <a:rPr lang="en-US" altLang="ja-JP" dirty="0" smtClean="0"/>
            </a:br>
            <a:r>
              <a:rPr lang="en-US" altLang="ja-JP" dirty="0" smtClean="0">
                <a:hlinkClick r:id="rId4"/>
              </a:rPr>
              <a:t>https://progit-ja.github.io/</a:t>
            </a:r>
            <a:endParaRPr lang="en-US" altLang="ja-JP" dirty="0" smtClean="0"/>
          </a:p>
          <a:p>
            <a:r>
              <a:rPr lang="en-US" altLang="ja-JP" dirty="0" err="1" smtClean="0"/>
              <a:t>git</a:t>
            </a:r>
            <a:r>
              <a:rPr lang="ja-JP" altLang="en-US" dirty="0" smtClean="0"/>
              <a:t>入門</a:t>
            </a:r>
            <a:r>
              <a:rPr lang="en-US" altLang="ja-JP" dirty="0" smtClean="0"/>
              <a:t/>
            </a:r>
            <a:br>
              <a:rPr lang="en-US" altLang="ja-JP" dirty="0" smtClean="0"/>
            </a:br>
            <a:r>
              <a:rPr lang="en-US" altLang="ja-JP" dirty="0" smtClean="0">
                <a:hlinkClick r:id="rId5"/>
              </a:rPr>
              <a:t>http://yoshio.velvet.jp/blog/archives/4136</a:t>
            </a:r>
            <a:endParaRPr lang="en-US" altLang="ja-JP" dirty="0" smtClean="0"/>
          </a:p>
          <a:p>
            <a:r>
              <a:rPr lang="ja-JP" altLang="en-US" dirty="0" smtClean="0"/>
              <a:t>ガチで</a:t>
            </a:r>
            <a:r>
              <a:rPr lang="en-US" altLang="ja-JP" dirty="0" smtClean="0"/>
              <a:t>5</a:t>
            </a:r>
            <a:r>
              <a:rPr lang="ja-JP" altLang="en-US" dirty="0" smtClean="0"/>
              <a:t>分で分かる</a:t>
            </a:r>
            <a:r>
              <a:rPr lang="en-US" altLang="ja-JP" dirty="0" smtClean="0"/>
              <a:t>DVCS </a:t>
            </a:r>
            <a:r>
              <a:rPr lang="en-US" altLang="ja-JP" dirty="0" err="1" smtClean="0"/>
              <a:t>Git</a:t>
            </a:r>
            <a:r>
              <a:rPr lang="en-US" altLang="ja-JP" dirty="0" smtClean="0"/>
              <a:t> </a:t>
            </a:r>
            <a:r>
              <a:rPr lang="en-US" altLang="ja-JP" dirty="0" smtClean="0">
                <a:hlinkClick r:id="rId6"/>
              </a:rPr>
              <a:t>http://www.atmarkit.co.jp/ait/articles/1307/05/news028.html</a:t>
            </a:r>
            <a:endParaRPr lang="en-US" altLang="ja-JP"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8072" y="2924944"/>
            <a:ext cx="7884368" cy="1826363"/>
          </a:xfrm>
        </p:spPr>
        <p:txBody>
          <a:bodyPr>
            <a:normAutofit/>
          </a:bodyPr>
          <a:lstStyle/>
          <a:p>
            <a:pPr algn="ctr"/>
            <a:r>
              <a:rPr kumimoji="1" lang="en-US" altLang="ja-JP" sz="7200" dirty="0" err="1" smtClean="0"/>
              <a:t>G</a:t>
            </a:r>
            <a:r>
              <a:rPr kumimoji="1" lang="en-US" altLang="ja-JP" sz="7200" cap="none" dirty="0" err="1" smtClean="0"/>
              <a:t>it</a:t>
            </a:r>
            <a:r>
              <a:rPr kumimoji="1" lang="ja-JP" altLang="en-US" sz="7200" dirty="0" err="1" smtClean="0"/>
              <a:t>って</a:t>
            </a:r>
            <a:r>
              <a:rPr kumimoji="1" lang="ja-JP" altLang="en-US" sz="7200" dirty="0" smtClean="0"/>
              <a:t>何？</a:t>
            </a:r>
            <a:endParaRPr kumimoji="1" lang="ja-JP" altLang="en-US" sz="7200" dirty="0"/>
          </a:p>
        </p:txBody>
      </p:sp>
      <p:sp>
        <p:nvSpPr>
          <p:cNvPr id="3" name="スライド番号プレースホルダ 2"/>
          <p:cNvSpPr>
            <a:spLocks noGrp="1"/>
          </p:cNvSpPr>
          <p:nvPr>
            <p:ph type="sldNum" sz="quarter" idx="12"/>
          </p:nvPr>
        </p:nvSpPr>
        <p:spPr/>
        <p:txBody>
          <a:bodyPr/>
          <a:lstStyle/>
          <a:p>
            <a:fld id="{2AA957AF-53C0-420B-9C2D-77DB1416566C}" type="slidenum">
              <a:rPr kumimoji="0" lang="en-US" smtClean="0"/>
              <a:pPr/>
              <a:t>5</a:t>
            </a:fld>
            <a:endParaRPr kumimoji="0"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Git</a:t>
            </a:r>
            <a:r>
              <a:rPr lang="ja-JP" altLang="en-US" dirty="0" smtClean="0"/>
              <a:t>初学者がよく抱くイメージ</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dirty="0" smtClean="0"/>
              <a:t>とりあえず「</a:t>
            </a:r>
            <a:r>
              <a:rPr kumimoji="1" lang="en-US" altLang="ja-JP" dirty="0" smtClean="0"/>
              <a:t>add</a:t>
            </a:r>
            <a:r>
              <a:rPr kumimoji="1" lang="ja-JP" altLang="en-US" dirty="0" smtClean="0"/>
              <a:t>→</a:t>
            </a:r>
            <a:r>
              <a:rPr kumimoji="1" lang="en-US" altLang="ja-JP" dirty="0" smtClean="0"/>
              <a:t>commit</a:t>
            </a:r>
            <a:r>
              <a:rPr kumimoji="1" lang="ja-JP" altLang="en-US" dirty="0" smtClean="0"/>
              <a:t>→</a:t>
            </a:r>
            <a:r>
              <a:rPr kumimoji="1" lang="en-US" altLang="ja-JP" dirty="0" smtClean="0"/>
              <a:t>push</a:t>
            </a:r>
            <a:r>
              <a:rPr kumimoji="1" lang="ja-JP" altLang="en-US" dirty="0" smtClean="0"/>
              <a:t>」って</a:t>
            </a:r>
            <a:r>
              <a:rPr lang="ja-JP" altLang="en-US" dirty="0" smtClean="0"/>
              <a:t>やっておけばいい</a:t>
            </a:r>
            <a:endParaRPr kumimoji="1" lang="en-US" altLang="ja-JP" dirty="0" smtClean="0"/>
          </a:p>
          <a:p>
            <a:r>
              <a:rPr kumimoji="1" lang="ja-JP" altLang="en-US" dirty="0" smtClean="0"/>
              <a:t>難しいしよく分からない</a:t>
            </a:r>
            <a:endParaRPr kumimoji="1" lang="en-US" altLang="ja-JP" dirty="0" smtClean="0"/>
          </a:p>
          <a:p>
            <a:r>
              <a:rPr lang="ja-JP" altLang="en-US" dirty="0" smtClean="0"/>
              <a:t>コマンドやオプションが多すぎる</a:t>
            </a:r>
            <a:endParaRPr kumimoji="1" lang="en-US" altLang="ja-JP" dirty="0" smtClean="0"/>
          </a:p>
          <a:p>
            <a:r>
              <a:rPr kumimoji="1" lang="en-US" altLang="ja-JP" dirty="0" err="1" smtClean="0"/>
              <a:t>GitHub</a:t>
            </a:r>
            <a:r>
              <a:rPr kumimoji="1" lang="ja-JP" altLang="en-US" dirty="0" smtClean="0"/>
              <a:t>にファイル</a:t>
            </a:r>
            <a:r>
              <a:rPr lang="ja-JP" altLang="en-US" dirty="0" smtClean="0"/>
              <a:t>を上げてどうするの？</a:t>
            </a:r>
            <a:endParaRPr kumimoji="1" lang="ja-JP" altLang="en-US" dirty="0"/>
          </a:p>
        </p:txBody>
      </p:sp>
      <p:sp>
        <p:nvSpPr>
          <p:cNvPr id="4" name="スライド番号プレースホルダ 3"/>
          <p:cNvSpPr>
            <a:spLocks noGrp="1"/>
          </p:cNvSpPr>
          <p:nvPr>
            <p:ph type="sldNum" sz="quarter" idx="12"/>
          </p:nvPr>
        </p:nvSpPr>
        <p:spPr/>
        <p:txBody>
          <a:bodyPr/>
          <a:lstStyle/>
          <a:p>
            <a:fld id="{2AA957AF-53C0-420B-9C2D-77DB1416566C}" type="slidenum">
              <a:rPr kumimoji="0" lang="en-US" smtClean="0"/>
              <a:pPr/>
              <a:t>6</a:t>
            </a:fld>
            <a:endParaRPr kumimoji="0"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先入観を払拭する</a:t>
            </a:r>
            <a:endParaRPr kumimoji="1" lang="ja-JP" altLang="en-US" dirty="0"/>
          </a:p>
        </p:txBody>
      </p:sp>
      <p:sp>
        <p:nvSpPr>
          <p:cNvPr id="3" name="コンテンツ プレースホルダ 2"/>
          <p:cNvSpPr>
            <a:spLocks noGrp="1"/>
          </p:cNvSpPr>
          <p:nvPr>
            <p:ph idx="1"/>
          </p:nvPr>
        </p:nvSpPr>
        <p:spPr/>
        <p:txBody>
          <a:bodyPr/>
          <a:lstStyle/>
          <a:p>
            <a:pPr>
              <a:buNone/>
            </a:pPr>
            <a:endParaRPr lang="en-US" altLang="ja-JP" dirty="0" smtClean="0"/>
          </a:p>
          <a:p>
            <a:pPr>
              <a:buNone/>
            </a:pPr>
            <a:r>
              <a:rPr lang="en-US" altLang="ja-JP" dirty="0" smtClean="0"/>
              <a:t>	</a:t>
            </a:r>
            <a:r>
              <a:rPr lang="ja-JP" altLang="en-US" dirty="0" smtClean="0"/>
              <a:t>先に挙げたような先入観を払拭して、</a:t>
            </a:r>
            <a:r>
              <a:rPr lang="en-US" altLang="ja-JP" dirty="0" err="1" smtClean="0"/>
              <a:t>Git</a:t>
            </a:r>
            <a:r>
              <a:rPr lang="ja-JP" altLang="en-US" dirty="0" smtClean="0"/>
              <a:t>を使うことの「意味」「目的」「仕組み」などをよく理解しながら使う</a:t>
            </a:r>
            <a:endParaRPr lang="en-US" altLang="ja-JP" dirty="0" smtClean="0"/>
          </a:p>
          <a:p>
            <a:pPr algn="ctr">
              <a:buNone/>
            </a:pPr>
            <a:r>
              <a:rPr lang="ja-JP" altLang="en-US" dirty="0" smtClean="0"/>
              <a:t>↓</a:t>
            </a:r>
            <a:endParaRPr lang="en-US" altLang="ja-JP" dirty="0" smtClean="0"/>
          </a:p>
          <a:p>
            <a:pPr>
              <a:buNone/>
            </a:pPr>
            <a:r>
              <a:rPr lang="ja-JP" altLang="en-US" dirty="0" smtClean="0"/>
              <a:t>　</a:t>
            </a:r>
            <a:r>
              <a:rPr lang="ja-JP" altLang="en-US" dirty="0" smtClean="0">
                <a:solidFill>
                  <a:srgbClr val="FFC000"/>
                </a:solidFill>
              </a:rPr>
              <a:t>効率よく開発・プログラミング</a:t>
            </a:r>
            <a:r>
              <a:rPr lang="ja-JP" altLang="en-US" dirty="0" smtClean="0"/>
              <a:t>を行うことができるようになる</a:t>
            </a:r>
            <a:endParaRPr lang="en-US" altLang="ja-JP" dirty="0" smtClean="0"/>
          </a:p>
        </p:txBody>
      </p:sp>
      <p:sp>
        <p:nvSpPr>
          <p:cNvPr id="4" name="スライド番号プレースホルダ 3"/>
          <p:cNvSpPr>
            <a:spLocks noGrp="1"/>
          </p:cNvSpPr>
          <p:nvPr>
            <p:ph type="sldNum" sz="quarter" idx="12"/>
          </p:nvPr>
        </p:nvSpPr>
        <p:spPr/>
        <p:txBody>
          <a:bodyPr/>
          <a:lstStyle/>
          <a:p>
            <a:fld id="{2AA957AF-53C0-420B-9C2D-77DB1416566C}" type="slidenum">
              <a:rPr kumimoji="0" lang="en-US" smtClean="0"/>
              <a:pPr/>
              <a:t>7</a:t>
            </a:fld>
            <a:endParaRPr kumimoji="0"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Git</a:t>
            </a:r>
            <a:r>
              <a:rPr lang="ja-JP" altLang="en-US" dirty="0" err="1" smtClean="0"/>
              <a:t>って</a:t>
            </a:r>
            <a:r>
              <a:rPr lang="ja-JP" altLang="en-US" dirty="0" smtClean="0"/>
              <a:t>何？</a:t>
            </a:r>
            <a:endParaRPr kumimoji="1" lang="ja-JP" altLang="en-US" dirty="0"/>
          </a:p>
        </p:txBody>
      </p:sp>
      <p:sp>
        <p:nvSpPr>
          <p:cNvPr id="3" name="コンテンツ プレースホルダ 2"/>
          <p:cNvSpPr>
            <a:spLocks noGrp="1"/>
          </p:cNvSpPr>
          <p:nvPr>
            <p:ph idx="1"/>
          </p:nvPr>
        </p:nvSpPr>
        <p:spPr>
          <a:ln>
            <a:noFill/>
          </a:ln>
        </p:spPr>
        <p:txBody>
          <a:bodyPr/>
          <a:lstStyle/>
          <a:p>
            <a:pPr>
              <a:buNone/>
            </a:pPr>
            <a:r>
              <a:rPr lang="en-US" altLang="ja-JP" dirty="0" smtClean="0"/>
              <a:t>	</a:t>
            </a:r>
            <a:r>
              <a:rPr lang="en-US" altLang="ja-JP" dirty="0" err="1" smtClean="0"/>
              <a:t>git</a:t>
            </a:r>
            <a:r>
              <a:rPr lang="ja-JP" altLang="en-US" dirty="0" smtClean="0"/>
              <a:t>（ギット）は、プログラムのソースコードなどの変更履歴を記録・追跡するための</a:t>
            </a:r>
            <a:r>
              <a:rPr lang="ja-JP" altLang="en-US" dirty="0" smtClean="0">
                <a:solidFill>
                  <a:srgbClr val="FFC000"/>
                </a:solidFill>
              </a:rPr>
              <a:t>分散型バージョン管理システム（</a:t>
            </a:r>
            <a:r>
              <a:rPr lang="en-US" altLang="ja-JP" dirty="0" smtClean="0">
                <a:solidFill>
                  <a:srgbClr val="FFC000"/>
                </a:solidFill>
              </a:rPr>
              <a:t>DVCS</a:t>
            </a:r>
            <a:r>
              <a:rPr lang="ja-JP" altLang="en-US" dirty="0" smtClean="0">
                <a:solidFill>
                  <a:srgbClr val="FFC000"/>
                </a:solidFill>
              </a:rPr>
              <a:t>）</a:t>
            </a:r>
            <a:r>
              <a:rPr lang="ja-JP" altLang="en-US" dirty="0" smtClean="0"/>
              <a:t>である。</a:t>
            </a:r>
            <a:r>
              <a:rPr lang="en-US" altLang="ja-JP" dirty="0" smtClean="0"/>
              <a:t>Linux</a:t>
            </a:r>
            <a:r>
              <a:rPr lang="ja-JP" altLang="en-US" dirty="0" smtClean="0"/>
              <a:t>カーネルのソースコード管理に用いるためにリーナス・トーバルズによって開発され、それ以降ほかの多くのプロジェクトで採用されている。</a:t>
            </a:r>
            <a:endParaRPr lang="en-US" altLang="ja-JP" dirty="0" smtClean="0"/>
          </a:p>
          <a:p>
            <a:pPr algn="r">
              <a:buNone/>
            </a:pPr>
            <a:r>
              <a:rPr kumimoji="1" lang="en-US" altLang="ja-JP" sz="2000" dirty="0" smtClean="0"/>
              <a:t>- Wikipedia</a:t>
            </a:r>
            <a:r>
              <a:rPr kumimoji="1" lang="ja-JP" altLang="en-US" sz="2000" dirty="0" smtClean="0"/>
              <a:t>より引用</a:t>
            </a:r>
            <a:endParaRPr kumimoji="1" lang="ja-JP" altLang="en-US" sz="2000" dirty="0"/>
          </a:p>
        </p:txBody>
      </p:sp>
      <p:sp>
        <p:nvSpPr>
          <p:cNvPr id="4" name="スライド番号プレースホルダ 3"/>
          <p:cNvSpPr>
            <a:spLocks noGrp="1"/>
          </p:cNvSpPr>
          <p:nvPr>
            <p:ph type="sldNum" sz="quarter" idx="12"/>
          </p:nvPr>
        </p:nvSpPr>
        <p:spPr/>
        <p:txBody>
          <a:bodyPr/>
          <a:lstStyle/>
          <a:p>
            <a:fld id="{2AA957AF-53C0-420B-9C2D-77DB1416566C}" type="slidenum">
              <a:rPr kumimoji="0" lang="en-US" smtClean="0"/>
              <a:pPr/>
              <a:t>8</a:t>
            </a:fld>
            <a:endParaRPr kumimoji="0"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Git</a:t>
            </a:r>
            <a:r>
              <a:rPr lang="ja-JP" altLang="en-US" dirty="0" err="1" smtClean="0"/>
              <a:t>って</a:t>
            </a:r>
            <a:r>
              <a:rPr lang="ja-JP" altLang="en-US" dirty="0" smtClean="0"/>
              <a:t>何？</a:t>
            </a:r>
            <a:endParaRPr kumimoji="1" lang="ja-JP" altLang="en-US" dirty="0"/>
          </a:p>
        </p:txBody>
      </p:sp>
      <p:sp>
        <p:nvSpPr>
          <p:cNvPr id="3" name="コンテンツ プレースホルダ 2"/>
          <p:cNvSpPr>
            <a:spLocks noGrp="1"/>
          </p:cNvSpPr>
          <p:nvPr>
            <p:ph idx="1"/>
          </p:nvPr>
        </p:nvSpPr>
        <p:spPr>
          <a:ln>
            <a:noFill/>
          </a:ln>
        </p:spPr>
        <p:txBody>
          <a:bodyPr/>
          <a:lstStyle/>
          <a:p>
            <a:pPr>
              <a:buNone/>
            </a:pPr>
            <a:r>
              <a:rPr lang="en-US" altLang="ja-JP" dirty="0" smtClean="0"/>
              <a:t>	</a:t>
            </a:r>
            <a:r>
              <a:rPr lang="ja-JP" altLang="en-US" dirty="0" smtClean="0"/>
              <a:t>要するに、</a:t>
            </a:r>
            <a:endParaRPr lang="en-US" altLang="ja-JP" dirty="0" smtClean="0"/>
          </a:p>
          <a:p>
            <a:pPr>
              <a:buNone/>
            </a:pPr>
            <a:r>
              <a:rPr lang="ja-JP" altLang="en-US" dirty="0" smtClean="0"/>
              <a:t>　</a:t>
            </a:r>
            <a:r>
              <a:rPr lang="ja-JP" altLang="en-US" dirty="0" smtClean="0">
                <a:solidFill>
                  <a:srgbClr val="FFC000"/>
                </a:solidFill>
              </a:rPr>
              <a:t>「プログラムの歴史が</a:t>
            </a:r>
            <a:endParaRPr lang="en-US" altLang="ja-JP" dirty="0" smtClean="0">
              <a:solidFill>
                <a:srgbClr val="FFC000"/>
              </a:solidFill>
            </a:endParaRPr>
          </a:p>
          <a:p>
            <a:pPr>
              <a:buNone/>
            </a:pPr>
            <a:r>
              <a:rPr lang="en-US" altLang="ja-JP" dirty="0" smtClean="0">
                <a:solidFill>
                  <a:srgbClr val="FFC000"/>
                </a:solidFill>
              </a:rPr>
              <a:t>			</a:t>
            </a:r>
            <a:r>
              <a:rPr lang="ja-JP" altLang="en-US" dirty="0" smtClean="0">
                <a:solidFill>
                  <a:srgbClr val="FFC000"/>
                </a:solidFill>
              </a:rPr>
              <a:t>　書かれた巻物が入った箱」</a:t>
            </a:r>
            <a:endParaRPr lang="en-US" altLang="ja-JP" dirty="0" smtClean="0">
              <a:solidFill>
                <a:srgbClr val="FFC000"/>
              </a:solidFill>
            </a:endParaRPr>
          </a:p>
          <a:p>
            <a:pPr>
              <a:buNone/>
            </a:pPr>
            <a:r>
              <a:rPr lang="en-US" altLang="ja-JP" dirty="0" smtClean="0"/>
              <a:t>						</a:t>
            </a:r>
            <a:r>
              <a:rPr lang="ja-JP" altLang="en-US" dirty="0" smtClean="0"/>
              <a:t>　みたいなもの</a:t>
            </a:r>
            <a:endParaRPr lang="en-US" altLang="ja-JP" dirty="0" smtClean="0"/>
          </a:p>
        </p:txBody>
      </p:sp>
      <p:sp>
        <p:nvSpPr>
          <p:cNvPr id="6" name="スライド番号プレースホルダ 5"/>
          <p:cNvSpPr>
            <a:spLocks noGrp="1"/>
          </p:cNvSpPr>
          <p:nvPr>
            <p:ph type="sldNum" sz="quarter" idx="12"/>
          </p:nvPr>
        </p:nvSpPr>
        <p:spPr/>
        <p:txBody>
          <a:bodyPr/>
          <a:lstStyle/>
          <a:p>
            <a:fld id="{2AA957AF-53C0-420B-9C2D-77DB1416566C}" type="slidenum">
              <a:rPr kumimoji="0" lang="en-US" smtClean="0"/>
              <a:pPr/>
              <a:t>9</a:t>
            </a:fld>
            <a:endParaRPr kumimoji="0" lang="en-US"/>
          </a:p>
        </p:txBody>
      </p:sp>
      <p:pic>
        <p:nvPicPr>
          <p:cNvPr id="4" name="図 3" descr="makimono_02.JPG"/>
          <p:cNvPicPr>
            <a:picLocks noChangeAspect="1"/>
          </p:cNvPicPr>
          <p:nvPr/>
        </p:nvPicPr>
        <p:blipFill>
          <a:blip r:embed="rId2" cstate="print"/>
          <a:stretch>
            <a:fillRect/>
          </a:stretch>
        </p:blipFill>
        <p:spPr>
          <a:xfrm>
            <a:off x="467544" y="3429000"/>
            <a:ext cx="4680520" cy="3110596"/>
          </a:xfrm>
          <a:prstGeom prst="rect">
            <a:avLst/>
          </a:prstGeom>
          <a:ln w="31750" cap="rnd">
            <a:solidFill>
              <a:schemeClr val="tx1">
                <a:alpha val="60000"/>
              </a:schemeClr>
            </a:solidFill>
          </a:ln>
          <a:effectLst>
            <a:outerShdw blurRad="38100" dist="25400" dir="5400000" sx="102000" sy="102000" algn="t" rotWithShape="0">
              <a:prstClr val="black">
                <a:alpha val="40000"/>
              </a:prstClr>
            </a:outerShdw>
          </a:effectLst>
        </p:spPr>
      </p:pic>
      <p:sp>
        <p:nvSpPr>
          <p:cNvPr id="5" name="テキスト ボックス 4"/>
          <p:cNvSpPr txBox="1"/>
          <p:nvPr/>
        </p:nvSpPr>
        <p:spPr>
          <a:xfrm>
            <a:off x="5249396" y="6300028"/>
            <a:ext cx="1338828" cy="369332"/>
          </a:xfrm>
          <a:prstGeom prst="rect">
            <a:avLst/>
          </a:prstGeom>
          <a:noFill/>
        </p:spPr>
        <p:txBody>
          <a:bodyPr wrap="none" rtlCol="0">
            <a:spAutoFit/>
          </a:bodyPr>
          <a:lstStyle/>
          <a:p>
            <a:r>
              <a:rPr kumimoji="1" lang="en-US" altLang="ja-JP" dirty="0" smtClean="0"/>
              <a:t>※</a:t>
            </a:r>
            <a:r>
              <a:rPr kumimoji="1" lang="ja-JP" altLang="en-US" dirty="0" smtClean="0"/>
              <a:t>イメージ</a:t>
            </a:r>
            <a:endParaRPr kumimoji="1" lang="ja-JP"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いつものドキュメン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late4Slide">
      <a:majorFont>
        <a:latin typeface="Segoe UI Semibold"/>
        <a:ea typeface="ＭＳ Ｐゴシック"/>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いつものドキュメント</Template>
  <TotalTime>1830</TotalTime>
  <Words>949</Words>
  <Application>Microsoft Office PowerPoint</Application>
  <PresentationFormat>画面に合わせる (4:3)</PresentationFormat>
  <Paragraphs>328</Paragraphs>
  <Slides>41</Slides>
  <Notes>7</Notes>
  <HiddenSlides>0</HiddenSlides>
  <MMClips>0</MMClips>
  <ScaleCrop>false</ScaleCrop>
  <HeadingPairs>
    <vt:vector size="4" baseType="variant">
      <vt:variant>
        <vt:lpstr>テーマ</vt:lpstr>
      </vt:variant>
      <vt:variant>
        <vt:i4>1</vt:i4>
      </vt:variant>
      <vt:variant>
        <vt:lpstr>スライド タイトル</vt:lpstr>
      </vt:variant>
      <vt:variant>
        <vt:i4>41</vt:i4>
      </vt:variant>
    </vt:vector>
  </HeadingPairs>
  <TitlesOfParts>
    <vt:vector size="42" baseType="lpstr">
      <vt:lpstr>いつものドキュメント</vt:lpstr>
      <vt:lpstr>Introduction to Git</vt:lpstr>
      <vt:lpstr>自己紹介 </vt:lpstr>
      <vt:lpstr>目次</vt:lpstr>
      <vt:lpstr>注意</vt:lpstr>
      <vt:lpstr>Gitって何？</vt:lpstr>
      <vt:lpstr>Git初学者がよく抱くイメージ</vt:lpstr>
      <vt:lpstr>先入観を払拭する</vt:lpstr>
      <vt:lpstr>Gitって何？</vt:lpstr>
      <vt:lpstr>Gitって何？</vt:lpstr>
      <vt:lpstr>バージョン管理システムって何？</vt:lpstr>
      <vt:lpstr>バージョン管理システムって何？</vt:lpstr>
      <vt:lpstr>ファイルの差分</vt:lpstr>
      <vt:lpstr>ファイルの差分</vt:lpstr>
      <vt:lpstr>commitを蓄積する意味</vt:lpstr>
      <vt:lpstr>commitの蓄積と復元の流れ</vt:lpstr>
      <vt:lpstr>Git – まとめ</vt:lpstr>
      <vt:lpstr>Gitって何？</vt:lpstr>
      <vt:lpstr>Gitって何？</vt:lpstr>
      <vt:lpstr>GitHubって何？</vt:lpstr>
      <vt:lpstr>GitHubって何？</vt:lpstr>
      <vt:lpstr>GitHubって何？</vt:lpstr>
      <vt:lpstr>SCCPでGitHubを利用する目的</vt:lpstr>
      <vt:lpstr>“repositoryを公開する”とは？</vt:lpstr>
      <vt:lpstr>“repositoryを公開する”とは？</vt:lpstr>
      <vt:lpstr>GitHub – まとめ</vt:lpstr>
      <vt:lpstr>GitHubって何？</vt:lpstr>
      <vt:lpstr>GitHubって何？</vt:lpstr>
      <vt:lpstr>Gitの構造と仕組み</vt:lpstr>
      <vt:lpstr>Gitの構造と仕組み</vt:lpstr>
      <vt:lpstr>Gitの構造と仕組み</vt:lpstr>
      <vt:lpstr>Gitの構造と仕組み</vt:lpstr>
      <vt:lpstr>Gitの構造と仕組み</vt:lpstr>
      <vt:lpstr>Gitの構造と仕組み</vt:lpstr>
      <vt:lpstr>Gitの構造と仕組み</vt:lpstr>
      <vt:lpstr>Gitの構造と仕組み</vt:lpstr>
      <vt:lpstr>Gitの構造と仕組み</vt:lpstr>
      <vt:lpstr>Gitの構造と仕組み</vt:lpstr>
      <vt:lpstr>Gitの構造と仕組み</vt:lpstr>
      <vt:lpstr>Gitの構造と仕組み</vt:lpstr>
      <vt:lpstr>Gitの構造と仕組み</vt:lpstr>
      <vt:lpstr>参考資料</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for Git</dc:title>
  <dc:creator>小松凌也</dc:creator>
  <cp:lastModifiedBy>小松凌也</cp:lastModifiedBy>
  <cp:revision>271</cp:revision>
  <dcterms:created xsi:type="dcterms:W3CDTF">2016-05-09T06:14:26Z</dcterms:created>
  <dcterms:modified xsi:type="dcterms:W3CDTF">2016-06-16T17:07:02Z</dcterms:modified>
</cp:coreProperties>
</file>