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349" r:id="rId3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  <a:srgbClr val="008000"/>
    <a:srgbClr val="DC143C"/>
    <a:srgbClr val="4F94CD"/>
    <a:srgbClr val="FFB6C1"/>
    <a:srgbClr val="90EE90"/>
    <a:srgbClr val="00C5CD"/>
    <a:srgbClr val="FF3300"/>
    <a:srgbClr val="E6E6E6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1" autoAdjust="0"/>
    <p:restoredTop sz="93874" autoAdjust="0"/>
  </p:normalViewPr>
  <p:slideViewPr>
    <p:cSldViewPr snapToGrid="0">
      <p:cViewPr varScale="1">
        <p:scale>
          <a:sx n="51" d="100"/>
          <a:sy n="51" d="100"/>
        </p:scale>
        <p:origin x="15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268A-E152-4BEA-BC4B-41FCC156725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BCB972-E799-4EEA-8804-B8F3D178E93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11021404" y="2296885"/>
            <a:ext cx="659545" cy="1262744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667405-F6B3-4E8A-836B-42BE43ABED8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1021404" y="3559629"/>
            <a:ext cx="659545" cy="1295400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385B3-51A6-4D8D-A553-266FEB25F41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8435088" y="1766889"/>
            <a:ext cx="659544" cy="529996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B9C70-C7A7-40E1-8748-C587048BB3F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8435088" y="2296885"/>
            <a:ext cx="659544" cy="500745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7CE248-914F-4DB7-B638-123A21B5EB9B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8435088" y="4375946"/>
            <a:ext cx="659544" cy="479083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9802C0-E715-45C7-983B-B7A7C15FA41E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8435088" y="4855029"/>
            <a:ext cx="659544" cy="562775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02AE08-CE2A-4056-9DCF-194A332AAF2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197115" y="4105504"/>
            <a:ext cx="659544" cy="270442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E0958F-D59C-404F-80E4-EF7F15B8ACE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6194389" y="5417804"/>
            <a:ext cx="662270" cy="257168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AC5ECC-9049-4B8F-A7F0-C5B4A6DF849F}"/>
              </a:ext>
            </a:extLst>
          </p:cNvPr>
          <p:cNvSpPr/>
          <p:nvPr/>
        </p:nvSpPr>
        <p:spPr>
          <a:xfrm>
            <a:off x="11680949" y="2982686"/>
            <a:ext cx="1926772" cy="115388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SQI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3190C-7F55-4B65-BD83-BA9CC7E0B09D}"/>
              </a:ext>
            </a:extLst>
          </p:cNvPr>
          <p:cNvGrpSpPr/>
          <p:nvPr/>
        </p:nvGrpSpPr>
        <p:grpSpPr>
          <a:xfrm>
            <a:off x="9094632" y="1719942"/>
            <a:ext cx="1926772" cy="3712030"/>
            <a:chOff x="9317030" y="1719942"/>
            <a:chExt cx="1926772" cy="37120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0A48FB-7534-483E-9DFE-4CC288EC4D17}"/>
                </a:ext>
              </a:extLst>
            </p:cNvPr>
            <p:cNvSpPr/>
            <p:nvPr/>
          </p:nvSpPr>
          <p:spPr>
            <a:xfrm>
              <a:off x="9317030" y="1719942"/>
              <a:ext cx="1926772" cy="11538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BIOLOGICAL CONDITION (healthy or impacted)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1CD6C6-624C-49E4-8AFA-3809DFA15EE5}"/>
                </a:ext>
              </a:extLst>
            </p:cNvPr>
            <p:cNvSpPr/>
            <p:nvPr/>
          </p:nvSpPr>
          <p:spPr>
            <a:xfrm>
              <a:off x="9317030" y="4278086"/>
              <a:ext cx="1926772" cy="11538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STRESS CONDITION (Probability of Impacts)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6ED650F-E584-4FCE-87A4-A722A0A03323}"/>
              </a:ext>
            </a:extLst>
          </p:cNvPr>
          <p:cNvGrpSpPr/>
          <p:nvPr/>
        </p:nvGrpSpPr>
        <p:grpSpPr>
          <a:xfrm>
            <a:off x="6856659" y="1342345"/>
            <a:ext cx="1578429" cy="4500002"/>
            <a:chOff x="6520543" y="1342345"/>
            <a:chExt cx="1578429" cy="45000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04EF374-B6CE-4BA5-9403-8D358BBF1230}"/>
                </a:ext>
              </a:extLst>
            </p:cNvPr>
            <p:cNvSpPr/>
            <p:nvPr/>
          </p:nvSpPr>
          <p:spPr>
            <a:xfrm>
              <a:off x="6520543" y="1342345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CSCI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9DD94E-648D-4C1A-ACF7-B315449CCCB3}"/>
                </a:ext>
              </a:extLst>
            </p:cNvPr>
            <p:cNvSpPr/>
            <p:nvPr/>
          </p:nvSpPr>
          <p:spPr>
            <a:xfrm>
              <a:off x="6520543" y="2373086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ASCI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CDB069E-7094-4C77-8311-766988ECAA3F}"/>
                </a:ext>
              </a:extLst>
            </p:cNvPr>
            <p:cNvSpPr/>
            <p:nvPr/>
          </p:nvSpPr>
          <p:spPr>
            <a:xfrm>
              <a:off x="6520543" y="3951402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Chem index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(pChem)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F90C86-651D-4201-9AA3-6583C5029104}"/>
                </a:ext>
              </a:extLst>
            </p:cNvPr>
            <p:cNvSpPr/>
            <p:nvPr/>
          </p:nvSpPr>
          <p:spPr>
            <a:xfrm>
              <a:off x="6520543" y="4993260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Habitat index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(pHab)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5C1E61-8290-41F7-8063-CAE071E222D8}"/>
              </a:ext>
            </a:extLst>
          </p:cNvPr>
          <p:cNvGrpSpPr/>
          <p:nvPr/>
        </p:nvGrpSpPr>
        <p:grpSpPr>
          <a:xfrm>
            <a:off x="4403687" y="3551976"/>
            <a:ext cx="1793428" cy="2716268"/>
            <a:chOff x="3753984" y="3551976"/>
            <a:chExt cx="1793428" cy="271626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D1868FB-9B11-4526-B8BC-2FD59D5ECECB}"/>
                </a:ext>
              </a:extLst>
            </p:cNvPr>
            <p:cNvSpPr/>
            <p:nvPr/>
          </p:nvSpPr>
          <p:spPr>
            <a:xfrm>
              <a:off x="3756711" y="3551976"/>
              <a:ext cx="1790701" cy="110705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Conductivity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5010DDF-A58A-4BED-9DBD-EDBEBC48224F}"/>
                </a:ext>
              </a:extLst>
            </p:cNvPr>
            <p:cNvSpPr/>
            <p:nvPr/>
          </p:nvSpPr>
          <p:spPr>
            <a:xfrm>
              <a:off x="3753984" y="5081700"/>
              <a:ext cx="1790702" cy="118654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4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E27F51E-579E-4515-B07F-469C47AE4FFB}"/>
              </a:ext>
            </a:extLst>
          </p:cNvPr>
          <p:cNvGrpSpPr/>
          <p:nvPr/>
        </p:nvGrpSpPr>
        <p:grpSpPr>
          <a:xfrm>
            <a:off x="2478502" y="-2735233"/>
            <a:ext cx="6160167" cy="3723732"/>
            <a:chOff x="2261937" y="1994558"/>
            <a:chExt cx="6160167" cy="3723732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5ADBAD9A-4320-4E03-8F95-9B91042628F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65952201"/>
                </p:ext>
              </p:extLst>
            </p:nvPr>
          </p:nvGraphicFramePr>
          <p:xfrm>
            <a:off x="2261937" y="2528969"/>
            <a:ext cx="6160167" cy="3189321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1483773">
                    <a:extLst>
                      <a:ext uri="{9D8B030D-6E8A-4147-A177-3AD203B41FA5}">
                        <a16:colId xmlns:a16="http://schemas.microsoft.com/office/drawing/2014/main" val="4046851098"/>
                      </a:ext>
                    </a:extLst>
                  </a:gridCol>
                  <a:gridCol w="2340721">
                    <a:extLst>
                      <a:ext uri="{9D8B030D-6E8A-4147-A177-3AD203B41FA5}">
                        <a16:colId xmlns:a16="http://schemas.microsoft.com/office/drawing/2014/main" val="1668814494"/>
                      </a:ext>
                    </a:extLst>
                  </a:gridCol>
                  <a:gridCol w="2335673">
                    <a:extLst>
                      <a:ext uri="{9D8B030D-6E8A-4147-A177-3AD203B41FA5}">
                        <a16:colId xmlns:a16="http://schemas.microsoft.com/office/drawing/2014/main" val="1399268297"/>
                      </a:ext>
                    </a:extLst>
                  </a:gridCol>
                </a:tblGrid>
                <a:tr h="527052">
                  <a:tc>
                    <a:txBody>
                      <a:bodyPr/>
                      <a:lstStyle/>
                      <a:p>
                        <a:pPr algn="ctr"/>
                        <a:endPara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CSCI high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CSCI low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728845905"/>
                    </a:ext>
                  </a:extLst>
                </a:tr>
                <a:tr h="1293132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ASCI high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Healthy</a:t>
                        </a:r>
                      </a:p>
                    </a:txBody>
                    <a:tcPr anchor="ctr">
                      <a:solidFill>
                        <a:srgbClr val="008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Impacted for CSCI</a:t>
                        </a:r>
                      </a:p>
                    </a:txBody>
                    <a:tcPr anchor="ctr">
                      <a:solidFill>
                        <a:srgbClr val="4F94C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776123409"/>
                    </a:ext>
                  </a:extLst>
                </a:tr>
                <a:tr h="136913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ASCI low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Impacted for ASCI</a:t>
                        </a:r>
                      </a:p>
                    </a:txBody>
                    <a:tcPr anchor="ctr">
                      <a:solidFill>
                        <a:srgbClr val="00C5C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Impacted for CSCI and ASCI</a:t>
                        </a:r>
                      </a:p>
                    </a:txBody>
                    <a:tcPr anchor="ctr">
                      <a:solidFill>
                        <a:srgbClr val="DC143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09453265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608D88-D977-46F8-B9C1-C0F84630EDB0}"/>
                </a:ext>
              </a:extLst>
            </p:cNvPr>
            <p:cNvSpPr txBox="1"/>
            <p:nvPr/>
          </p:nvSpPr>
          <p:spPr>
            <a:xfrm>
              <a:off x="4247144" y="1994558"/>
              <a:ext cx="36599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Biological condition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C7BB5A-E06A-44A0-A21E-696DBAB2189C}"/>
              </a:ext>
            </a:extLst>
          </p:cNvPr>
          <p:cNvGrpSpPr/>
          <p:nvPr/>
        </p:nvGrpSpPr>
        <p:grpSpPr>
          <a:xfrm>
            <a:off x="2478501" y="1625551"/>
            <a:ext cx="6160167" cy="5476614"/>
            <a:chOff x="9360567" y="-196136"/>
            <a:chExt cx="6160167" cy="5476614"/>
          </a:xfrm>
        </p:grpSpPr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218DF4A1-17D4-4C9A-9165-DE16F6A515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811830"/>
                </p:ext>
              </p:extLst>
            </p:nvPr>
          </p:nvGraphicFramePr>
          <p:xfrm>
            <a:off x="9360567" y="312904"/>
            <a:ext cx="6160167" cy="3363309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1483774">
                    <a:extLst>
                      <a:ext uri="{9D8B030D-6E8A-4147-A177-3AD203B41FA5}">
                        <a16:colId xmlns:a16="http://schemas.microsoft.com/office/drawing/2014/main" val="4046851098"/>
                      </a:ext>
                    </a:extLst>
                  </a:gridCol>
                  <a:gridCol w="2340720">
                    <a:extLst>
                      <a:ext uri="{9D8B030D-6E8A-4147-A177-3AD203B41FA5}">
                        <a16:colId xmlns:a16="http://schemas.microsoft.com/office/drawing/2014/main" val="1668814494"/>
                      </a:ext>
                    </a:extLst>
                  </a:gridCol>
                  <a:gridCol w="2335673">
                    <a:extLst>
                      <a:ext uri="{9D8B030D-6E8A-4147-A177-3AD203B41FA5}">
                        <a16:colId xmlns:a16="http://schemas.microsoft.com/office/drawing/2014/main" val="1399268297"/>
                      </a:ext>
                    </a:extLst>
                  </a:gridCol>
                </a:tblGrid>
                <a:tr h="645417">
                  <a:tc>
                    <a:txBody>
                      <a:bodyPr/>
                      <a:lstStyle/>
                      <a:p>
                        <a:pPr algn="ctr"/>
                        <a:endPara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Chemistry stress</a:t>
                        </a:r>
                      </a:p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low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Chemistry stress high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728845905"/>
                    </a:ext>
                  </a:extLst>
                </a:tr>
                <a:tr h="1293132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Habitat stress low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Low stress</a:t>
                        </a:r>
                      </a:p>
                    </a:txBody>
                    <a:tcPr anchor="ctr">
                      <a:solidFill>
                        <a:srgbClr val="008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chemistry degradation</a:t>
                        </a:r>
                      </a:p>
                    </a:txBody>
                    <a:tcPr anchor="ctr">
                      <a:solidFill>
                        <a:srgbClr val="4F94C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776123409"/>
                    </a:ext>
                  </a:extLst>
                </a:tr>
                <a:tr h="136913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Habitat stress high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 habitat degradation</a:t>
                        </a:r>
                      </a:p>
                    </a:txBody>
                    <a:tcPr anchor="ctr">
                      <a:solidFill>
                        <a:srgbClr val="00C5C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chemistry and habitat degradation</a:t>
                        </a:r>
                      </a:p>
                    </a:txBody>
                    <a:tcPr anchor="ctr">
                      <a:solidFill>
                        <a:srgbClr val="DC143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09453265"/>
                    </a:ext>
                  </a:extLst>
                </a:tr>
              </a:tbl>
            </a:graphicData>
          </a:graphic>
        </p:graphicFrame>
        <p:graphicFrame>
          <p:nvGraphicFramePr>
            <p:cNvPr id="7" name="Content Placeholder 3">
              <a:extLst>
                <a:ext uri="{FF2B5EF4-FFF2-40B4-BE49-F238E27FC236}">
                  <a16:creationId xmlns:a16="http://schemas.microsoft.com/office/drawing/2014/main" id="{8784BE11-9E2A-4484-89A5-5EDA3E5E3D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6569240"/>
                </p:ext>
              </p:extLst>
            </p:nvPr>
          </p:nvGraphicFramePr>
          <p:xfrm>
            <a:off x="12007884" y="3923157"/>
            <a:ext cx="2334123" cy="1357321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2334123">
                    <a:extLst>
                      <a:ext uri="{9D8B030D-6E8A-4147-A177-3AD203B41FA5}">
                        <a16:colId xmlns:a16="http://schemas.microsoft.com/office/drawing/2014/main" val="1399268297"/>
                      </a:ext>
                    </a:extLst>
                  </a:gridCol>
                </a:tblGrid>
                <a:tr h="135732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low levels of chemistry or habitat degradation</a:t>
                        </a:r>
                      </a:p>
                    </a:txBody>
                    <a:tcPr anchor="ctr">
                      <a:solidFill>
                        <a:srgbClr val="8B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09453265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4B16FA-DFE1-4A37-AC3C-7DEC56EA11DB}"/>
                </a:ext>
              </a:extLst>
            </p:cNvPr>
            <p:cNvSpPr txBox="1"/>
            <p:nvPr/>
          </p:nvSpPr>
          <p:spPr>
            <a:xfrm>
              <a:off x="11690115" y="-196136"/>
              <a:ext cx="2969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Stress condition</a:t>
              </a:r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935680"/>
              </p:ext>
            </p:extLst>
          </p:nvPr>
        </p:nvGraphicFramePr>
        <p:xfrm>
          <a:off x="9788404" y="0"/>
          <a:ext cx="6160167" cy="3189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773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2358448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2317946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540789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Unstressed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Stressed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2864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 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and unstressed 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and resilient</a:t>
                      </a:r>
                    </a:p>
                  </a:txBody>
                  <a:tcPr anchor="ctr"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3620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 Impacted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Impacted by unknown stress</a:t>
                      </a:r>
                    </a:p>
                  </a:txBody>
                  <a:tcPr anchor="ctr">
                    <a:solidFill>
                      <a:srgbClr val="FFB6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Impacted and stressed</a:t>
                      </a:r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B3EBE6-9E10-4923-A79B-3AE3F747203F}"/>
              </a:ext>
            </a:extLst>
          </p:cNvPr>
          <p:cNvSpPr txBox="1"/>
          <p:nvPr/>
        </p:nvSpPr>
        <p:spPr>
          <a:xfrm>
            <a:off x="12447379" y="-501175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SQI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87763-2BCA-470D-B593-852CFDDECD17}"/>
              </a:ext>
            </a:extLst>
          </p:cNvPr>
          <p:cNvCxnSpPr>
            <a:cxnSpLocks/>
          </p:cNvCxnSpPr>
          <p:nvPr/>
        </p:nvCxnSpPr>
        <p:spPr>
          <a:xfrm>
            <a:off x="9053964" y="-386594"/>
            <a:ext cx="659545" cy="314400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B17D4D-123D-4C92-B18A-F2084E012AAD}"/>
              </a:ext>
            </a:extLst>
          </p:cNvPr>
          <p:cNvCxnSpPr>
            <a:cxnSpLocks/>
          </p:cNvCxnSpPr>
          <p:nvPr/>
        </p:nvCxnSpPr>
        <p:spPr>
          <a:xfrm flipV="1">
            <a:off x="9071822" y="3734143"/>
            <a:ext cx="661290" cy="260455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2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6124</TotalTime>
  <Words>115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 Stream Health Index</dc:title>
  <dc:creator>Raphael Mazor</dc:creator>
  <cp:lastModifiedBy>Marcus Beck</cp:lastModifiedBy>
  <cp:revision>187</cp:revision>
  <dcterms:created xsi:type="dcterms:W3CDTF">2017-11-24T19:13:42Z</dcterms:created>
  <dcterms:modified xsi:type="dcterms:W3CDTF">2019-03-29T23:20:53Z</dcterms:modified>
</cp:coreProperties>
</file>