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3" r:id="rId2"/>
    <p:sldId id="349" r:id="rId3"/>
    <p:sldId id="353" r:id="rId4"/>
    <p:sldId id="354" r:id="rId5"/>
    <p:sldId id="356" r:id="rId6"/>
    <p:sldId id="357" r:id="rId7"/>
    <p:sldId id="358" r:id="rId8"/>
  </p:sldIdLst>
  <p:sldSz cx="18288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0000"/>
    <a:srgbClr val="008000"/>
    <a:srgbClr val="DC143C"/>
    <a:srgbClr val="4F94CD"/>
    <a:srgbClr val="FFB6C1"/>
    <a:srgbClr val="90EE90"/>
    <a:srgbClr val="00C5CD"/>
    <a:srgbClr val="FF3300"/>
    <a:srgbClr val="E6E6E6"/>
    <a:srgbClr val="FFC1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301" autoAdjust="0"/>
    <p:restoredTop sz="93874" autoAdjust="0"/>
  </p:normalViewPr>
  <p:slideViewPr>
    <p:cSldViewPr snapToGrid="0">
      <p:cViewPr varScale="1">
        <p:scale>
          <a:sx n="40" d="100"/>
          <a:sy n="40" d="100"/>
        </p:scale>
        <p:origin x="96" y="11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26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122363"/>
            <a:ext cx="13716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3602038"/>
            <a:ext cx="13716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C268A-E152-4BEA-BC4B-41FCC1567254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D4D0B-2F2C-426C-B5AE-2FCFF5E15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483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C268A-E152-4BEA-BC4B-41FCC1567254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D4D0B-2F2C-426C-B5AE-2FCFF5E15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030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365125"/>
            <a:ext cx="394335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65125"/>
            <a:ext cx="1160145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C268A-E152-4BEA-BC4B-41FCC1567254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D4D0B-2F2C-426C-B5AE-2FCFF5E15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277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C268A-E152-4BEA-BC4B-41FCC1567254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D4D0B-2F2C-426C-B5AE-2FCFF5E15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680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1709739"/>
            <a:ext cx="157734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4589464"/>
            <a:ext cx="157734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C268A-E152-4BEA-BC4B-41FCC1567254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D4D0B-2F2C-426C-B5AE-2FCFF5E15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60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1825625"/>
            <a:ext cx="77724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1825625"/>
            <a:ext cx="77724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C268A-E152-4BEA-BC4B-41FCC1567254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D4D0B-2F2C-426C-B5AE-2FCFF5E15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60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365126"/>
            <a:ext cx="157734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1681163"/>
            <a:ext cx="773668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2505075"/>
            <a:ext cx="773668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1681163"/>
            <a:ext cx="777478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2505075"/>
            <a:ext cx="777478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C268A-E152-4BEA-BC4B-41FCC1567254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D4D0B-2F2C-426C-B5AE-2FCFF5E15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070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C268A-E152-4BEA-BC4B-41FCC1567254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D4D0B-2F2C-426C-B5AE-2FCFF5E15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11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C268A-E152-4BEA-BC4B-41FCC1567254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D4D0B-2F2C-426C-B5AE-2FCFF5E15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804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457200"/>
            <a:ext cx="589835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987426"/>
            <a:ext cx="92583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2057400"/>
            <a:ext cx="589835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C268A-E152-4BEA-BC4B-41FCC1567254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D4D0B-2F2C-426C-B5AE-2FCFF5E15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44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457200"/>
            <a:ext cx="589835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987426"/>
            <a:ext cx="92583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2057400"/>
            <a:ext cx="589835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C268A-E152-4BEA-BC4B-41FCC1567254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D4D0B-2F2C-426C-B5AE-2FCFF5E15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471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365126"/>
            <a:ext cx="15773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1825625"/>
            <a:ext cx="15773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C268A-E152-4BEA-BC4B-41FCC1567254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6356351"/>
            <a:ext cx="6172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D4D0B-2F2C-426C-B5AE-2FCFF5E15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77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DAC5ECC-9049-4B8F-A7F0-C5B4A6DF849F}"/>
              </a:ext>
            </a:extLst>
          </p:cNvPr>
          <p:cNvSpPr/>
          <p:nvPr/>
        </p:nvSpPr>
        <p:spPr>
          <a:xfrm>
            <a:off x="12475028" y="2982686"/>
            <a:ext cx="1926772" cy="11538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OVERALL SQI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70A48FB-7534-483E-9DFE-4CC288EC4D17}"/>
              </a:ext>
            </a:extLst>
          </p:cNvPr>
          <p:cNvSpPr/>
          <p:nvPr/>
        </p:nvSpPr>
        <p:spPr>
          <a:xfrm>
            <a:off x="9557660" y="1719942"/>
            <a:ext cx="1926772" cy="11538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BIOLOGICAL CONDITION (healthy or impacted)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31CD6C6-624C-49E4-8AFA-3809DFA15EE5}"/>
              </a:ext>
            </a:extLst>
          </p:cNvPr>
          <p:cNvSpPr/>
          <p:nvPr/>
        </p:nvSpPr>
        <p:spPr>
          <a:xfrm>
            <a:off x="9557660" y="4278086"/>
            <a:ext cx="1926772" cy="11538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STRESS CONDITION (Probability of Impacts)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04EF374-B6CE-4BA5-9403-8D358BBF1230}"/>
              </a:ext>
            </a:extLst>
          </p:cNvPr>
          <p:cNvSpPr/>
          <p:nvPr/>
        </p:nvSpPr>
        <p:spPr>
          <a:xfrm>
            <a:off x="6520543" y="1342345"/>
            <a:ext cx="1578429" cy="8490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CSCI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39DD94E-648D-4C1A-ACF7-B315449CCCB3}"/>
              </a:ext>
            </a:extLst>
          </p:cNvPr>
          <p:cNvSpPr/>
          <p:nvPr/>
        </p:nvSpPr>
        <p:spPr>
          <a:xfrm>
            <a:off x="6520543" y="2373086"/>
            <a:ext cx="1578429" cy="8490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ASCI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CDB069E-7094-4C77-8311-766988ECAA3F}"/>
              </a:ext>
            </a:extLst>
          </p:cNvPr>
          <p:cNvSpPr/>
          <p:nvPr/>
        </p:nvSpPr>
        <p:spPr>
          <a:xfrm>
            <a:off x="6520543" y="3951402"/>
            <a:ext cx="1578429" cy="8490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Chem index</a:t>
            </a:r>
          </a:p>
          <a:p>
            <a:pPr algn="ctr"/>
            <a:r>
              <a:rPr lang="en-US" dirty="0"/>
              <a:t>(pChem)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5F90C86-651D-4201-9AA3-6583C5029104}"/>
              </a:ext>
            </a:extLst>
          </p:cNvPr>
          <p:cNvSpPr/>
          <p:nvPr/>
        </p:nvSpPr>
        <p:spPr>
          <a:xfrm>
            <a:off x="6520543" y="4993260"/>
            <a:ext cx="1578429" cy="8490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Habitat index</a:t>
            </a:r>
          </a:p>
          <a:p>
            <a:pPr algn="ctr"/>
            <a:r>
              <a:rPr lang="en-US" dirty="0"/>
              <a:t>(pHab)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D1868FB-9B11-4526-B8BC-2FD59D5ECECB}"/>
              </a:ext>
            </a:extLst>
          </p:cNvPr>
          <p:cNvSpPr/>
          <p:nvPr/>
        </p:nvSpPr>
        <p:spPr>
          <a:xfrm>
            <a:off x="3516081" y="3551976"/>
            <a:ext cx="1790701" cy="11070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TN</a:t>
            </a:r>
          </a:p>
          <a:p>
            <a:pPr algn="ctr"/>
            <a:r>
              <a:rPr lang="en-US" dirty="0"/>
              <a:t>TP</a:t>
            </a:r>
          </a:p>
          <a:p>
            <a:pPr algn="ctr"/>
            <a:r>
              <a:rPr lang="en-US" dirty="0"/>
              <a:t>Conductivity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5010DDF-A58A-4BED-9DBD-EDBEBC48224F}"/>
              </a:ext>
            </a:extLst>
          </p:cNvPr>
          <p:cNvSpPr/>
          <p:nvPr/>
        </p:nvSpPr>
        <p:spPr>
          <a:xfrm>
            <a:off x="3513354" y="5081700"/>
            <a:ext cx="1790702" cy="11865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CRAM metrics</a:t>
            </a:r>
          </a:p>
          <a:p>
            <a:pPr algn="ctr"/>
            <a:r>
              <a:rPr lang="en-US" dirty="0"/>
              <a:t>PHAB metrics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1BCB972-E799-4EEA-8804-B8F3D178E93C}"/>
              </a:ext>
            </a:extLst>
          </p:cNvPr>
          <p:cNvCxnSpPr>
            <a:stCxn id="4" idx="3"/>
            <a:endCxn id="3" idx="1"/>
          </p:cNvCxnSpPr>
          <p:nvPr/>
        </p:nvCxnSpPr>
        <p:spPr>
          <a:xfrm>
            <a:off x="11484432" y="2296887"/>
            <a:ext cx="990596" cy="1262743"/>
          </a:xfrm>
          <a:prstGeom prst="straightConnector1">
            <a:avLst/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4667405-F6B3-4E8A-836B-42BE43ABED82}"/>
              </a:ext>
            </a:extLst>
          </p:cNvPr>
          <p:cNvCxnSpPr>
            <a:cxnSpLocks/>
            <a:stCxn id="5" idx="3"/>
            <a:endCxn id="3" idx="1"/>
          </p:cNvCxnSpPr>
          <p:nvPr/>
        </p:nvCxnSpPr>
        <p:spPr>
          <a:xfrm flipV="1">
            <a:off x="11484432" y="3559628"/>
            <a:ext cx="990596" cy="1295400"/>
          </a:xfrm>
          <a:prstGeom prst="straightConnector1">
            <a:avLst/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10385B3-51A6-4D8D-A553-266FEB25F413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>
            <a:off x="8098970" y="1766888"/>
            <a:ext cx="1458690" cy="529998"/>
          </a:xfrm>
          <a:prstGeom prst="straightConnector1">
            <a:avLst/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BAB9C70-C7A7-40E1-8748-C587048BB3F1}"/>
              </a:ext>
            </a:extLst>
          </p:cNvPr>
          <p:cNvCxnSpPr>
            <a:cxnSpLocks/>
            <a:stCxn id="8" idx="3"/>
            <a:endCxn id="4" idx="1"/>
          </p:cNvCxnSpPr>
          <p:nvPr/>
        </p:nvCxnSpPr>
        <p:spPr>
          <a:xfrm flipV="1">
            <a:off x="8098970" y="2296887"/>
            <a:ext cx="1458690" cy="500743"/>
          </a:xfrm>
          <a:prstGeom prst="straightConnector1">
            <a:avLst/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B7CE248-914F-4DB7-B638-123A21B5EB9B}"/>
              </a:ext>
            </a:extLst>
          </p:cNvPr>
          <p:cNvCxnSpPr>
            <a:cxnSpLocks/>
            <a:stCxn id="9" idx="3"/>
            <a:endCxn id="5" idx="1"/>
          </p:cNvCxnSpPr>
          <p:nvPr/>
        </p:nvCxnSpPr>
        <p:spPr>
          <a:xfrm>
            <a:off x="8098970" y="4375944"/>
            <a:ext cx="1458690" cy="479084"/>
          </a:xfrm>
          <a:prstGeom prst="straightConnector1">
            <a:avLst/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59802C0-E715-45C7-983B-B7A7C15FA41E}"/>
              </a:ext>
            </a:extLst>
          </p:cNvPr>
          <p:cNvCxnSpPr>
            <a:cxnSpLocks/>
            <a:stCxn id="10" idx="3"/>
            <a:endCxn id="5" idx="1"/>
          </p:cNvCxnSpPr>
          <p:nvPr/>
        </p:nvCxnSpPr>
        <p:spPr>
          <a:xfrm flipV="1">
            <a:off x="8098970" y="4855028"/>
            <a:ext cx="1458690" cy="562774"/>
          </a:xfrm>
          <a:prstGeom prst="straightConnector1">
            <a:avLst/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D02AE08-CE2A-4056-9DCF-194A332AAF26}"/>
              </a:ext>
            </a:extLst>
          </p:cNvPr>
          <p:cNvCxnSpPr>
            <a:cxnSpLocks/>
            <a:stCxn id="11" idx="3"/>
            <a:endCxn id="9" idx="1"/>
          </p:cNvCxnSpPr>
          <p:nvPr/>
        </p:nvCxnSpPr>
        <p:spPr>
          <a:xfrm>
            <a:off x="5306782" y="4105502"/>
            <a:ext cx="1213761" cy="270442"/>
          </a:xfrm>
          <a:prstGeom prst="straightConnector1">
            <a:avLst/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EE0958F-D59C-404F-80E4-EF7F15B8ACEF}"/>
              </a:ext>
            </a:extLst>
          </p:cNvPr>
          <p:cNvCxnSpPr>
            <a:cxnSpLocks/>
            <a:stCxn id="12" idx="3"/>
            <a:endCxn id="10" idx="1"/>
          </p:cNvCxnSpPr>
          <p:nvPr/>
        </p:nvCxnSpPr>
        <p:spPr>
          <a:xfrm flipV="1">
            <a:off x="5304056" y="5417802"/>
            <a:ext cx="1216486" cy="257170"/>
          </a:xfrm>
          <a:prstGeom prst="straightConnector1">
            <a:avLst/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5440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1526A78-FF2A-419A-8A86-511C02E6C3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4152099"/>
              </p:ext>
            </p:extLst>
          </p:nvPr>
        </p:nvGraphicFramePr>
        <p:xfrm>
          <a:off x="3723504" y="743281"/>
          <a:ext cx="10840992" cy="537143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11223">
                  <a:extLst>
                    <a:ext uri="{9D8B030D-6E8A-4147-A177-3AD203B41FA5}">
                      <a16:colId xmlns:a16="http://schemas.microsoft.com/office/drawing/2014/main" val="4046851098"/>
                    </a:ext>
                  </a:extLst>
                </a:gridCol>
                <a:gridCol w="4150523">
                  <a:extLst>
                    <a:ext uri="{9D8B030D-6E8A-4147-A177-3AD203B41FA5}">
                      <a16:colId xmlns:a16="http://schemas.microsoft.com/office/drawing/2014/main" val="1668814494"/>
                    </a:ext>
                  </a:extLst>
                </a:gridCol>
                <a:gridCol w="4079246">
                  <a:extLst>
                    <a:ext uri="{9D8B030D-6E8A-4147-A177-3AD203B41FA5}">
                      <a16:colId xmlns:a16="http://schemas.microsoft.com/office/drawing/2014/main" val="1399268297"/>
                    </a:ext>
                  </a:extLst>
                </a:gridCol>
              </a:tblGrid>
              <a:tr h="1588908"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Unstressed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Stressed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8845905"/>
                  </a:ext>
                </a:extLst>
              </a:tr>
              <a:tr h="183727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Biology </a:t>
                      </a:r>
                    </a:p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Healthy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Healthy and unstressed</a:t>
                      </a:r>
                      <a:r>
                        <a:rPr lang="en-US" sz="2800" dirty="0"/>
                        <a:t> </a:t>
                      </a:r>
                    </a:p>
                  </a:txBody>
                  <a:tcPr anchor="ctr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Healthy and resilient</a:t>
                      </a:r>
                      <a:endParaRPr lang="en-US" sz="2800" dirty="0"/>
                    </a:p>
                  </a:txBody>
                  <a:tcPr anchor="ctr">
                    <a:solidFill>
                      <a:srgbClr val="90EE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6123409"/>
                  </a:ext>
                </a:extLst>
              </a:tr>
              <a:tr h="194525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Biology Impacted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Impacted by unknown stress</a:t>
                      </a:r>
                      <a:endParaRPr lang="en-US" sz="2800" dirty="0"/>
                    </a:p>
                  </a:txBody>
                  <a:tcPr anchor="ctr">
                    <a:solidFill>
                      <a:srgbClr val="FFB6C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Impacted and stressed</a:t>
                      </a:r>
                      <a:endParaRPr lang="en-US" sz="2800" dirty="0"/>
                    </a:p>
                  </a:txBody>
                  <a:tcPr anchor="ctr">
                    <a:solidFill>
                      <a:srgbClr val="DC14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453265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BF31AEB7-8167-406C-9D94-E5C02112E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2088" y="-1362075"/>
            <a:ext cx="202882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922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1526A78-FF2A-419A-8A86-511C02E6C3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4524143"/>
              </p:ext>
            </p:extLst>
          </p:nvPr>
        </p:nvGraphicFramePr>
        <p:xfrm>
          <a:off x="3717758" y="743281"/>
          <a:ext cx="10852484" cy="537143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13991">
                  <a:extLst>
                    <a:ext uri="{9D8B030D-6E8A-4147-A177-3AD203B41FA5}">
                      <a16:colId xmlns:a16="http://schemas.microsoft.com/office/drawing/2014/main" val="4046851098"/>
                    </a:ext>
                  </a:extLst>
                </a:gridCol>
                <a:gridCol w="4123692">
                  <a:extLst>
                    <a:ext uri="{9D8B030D-6E8A-4147-A177-3AD203B41FA5}">
                      <a16:colId xmlns:a16="http://schemas.microsoft.com/office/drawing/2014/main" val="1668814494"/>
                    </a:ext>
                  </a:extLst>
                </a:gridCol>
                <a:gridCol w="4114801">
                  <a:extLst>
                    <a:ext uri="{9D8B030D-6E8A-4147-A177-3AD203B41FA5}">
                      <a16:colId xmlns:a16="http://schemas.microsoft.com/office/drawing/2014/main" val="1399268297"/>
                    </a:ext>
                  </a:extLst>
                </a:gridCol>
              </a:tblGrid>
              <a:tr h="1588908"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CSCI high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CSCI low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8845905"/>
                  </a:ext>
                </a:extLst>
              </a:tr>
              <a:tr h="183727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ASCI high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Healthy</a:t>
                      </a:r>
                      <a:endParaRPr lang="en-US" sz="2800" dirty="0"/>
                    </a:p>
                  </a:txBody>
                  <a:tcPr anchor="ctr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Impacted for CSCI</a:t>
                      </a:r>
                      <a:endParaRPr lang="en-US" sz="2800" dirty="0"/>
                    </a:p>
                  </a:txBody>
                  <a:tcPr anchor="ctr">
                    <a:solidFill>
                      <a:srgbClr val="4F9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6123409"/>
                  </a:ext>
                </a:extLst>
              </a:tr>
              <a:tr h="194525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ASCI low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Impacted for ASCI</a:t>
                      </a:r>
                      <a:endParaRPr lang="en-US" sz="2800" dirty="0"/>
                    </a:p>
                  </a:txBody>
                  <a:tcPr anchor="ctr">
                    <a:solidFill>
                      <a:srgbClr val="00C5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Impacted for CSCI and ASCI</a:t>
                      </a:r>
                      <a:endParaRPr lang="en-US" sz="2800" dirty="0"/>
                    </a:p>
                  </a:txBody>
                  <a:tcPr anchor="ctr">
                    <a:solidFill>
                      <a:srgbClr val="DC14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453265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3A5D1D07-317A-40D1-8AD9-E2D57A030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1378" y="-1398504"/>
            <a:ext cx="2028825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365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1526A78-FF2A-419A-8A86-511C02E6C3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7379409"/>
              </p:ext>
            </p:extLst>
          </p:nvPr>
        </p:nvGraphicFramePr>
        <p:xfrm>
          <a:off x="2911643" y="1715910"/>
          <a:ext cx="12464715" cy="34261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02769">
                  <a:extLst>
                    <a:ext uri="{9D8B030D-6E8A-4147-A177-3AD203B41FA5}">
                      <a16:colId xmlns:a16="http://schemas.microsoft.com/office/drawing/2014/main" val="4046851098"/>
                    </a:ext>
                  </a:extLst>
                </a:gridCol>
                <a:gridCol w="4310914">
                  <a:extLst>
                    <a:ext uri="{9D8B030D-6E8A-4147-A177-3AD203B41FA5}">
                      <a16:colId xmlns:a16="http://schemas.microsoft.com/office/drawing/2014/main" val="1668814494"/>
                    </a:ext>
                  </a:extLst>
                </a:gridCol>
                <a:gridCol w="4051032">
                  <a:extLst>
                    <a:ext uri="{9D8B030D-6E8A-4147-A177-3AD203B41FA5}">
                      <a16:colId xmlns:a16="http://schemas.microsoft.com/office/drawing/2014/main" val="1399268297"/>
                    </a:ext>
                  </a:extLst>
                </a:gridCol>
              </a:tblGrid>
              <a:tr h="1588908"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Stress condition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8845905"/>
                  </a:ext>
                </a:extLst>
              </a:tr>
              <a:tr h="183727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Low</a:t>
                      </a:r>
                    </a:p>
                  </a:txBody>
                  <a:tcPr anchor="ctr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Moderate</a:t>
                      </a:r>
                      <a:endParaRPr lang="en-US" sz="2800" dirty="0"/>
                    </a:p>
                  </a:txBody>
                  <a:tcPr anchor="ctr">
                    <a:solidFill>
                      <a:srgbClr val="4F94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Severe</a:t>
                      </a:r>
                      <a:endParaRPr lang="en-US" sz="2800" dirty="0"/>
                    </a:p>
                  </a:txBody>
                  <a:tcPr anchor="ctr">
                    <a:solidFill>
                      <a:srgbClr val="DC14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6123409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64593849-9623-4830-89FA-00187F7A56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4125" y="469900"/>
            <a:ext cx="91440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502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1526A78-FF2A-419A-8A86-511C02E6C3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3709804"/>
              </p:ext>
            </p:extLst>
          </p:nvPr>
        </p:nvGraphicFramePr>
        <p:xfrm>
          <a:off x="326859" y="438152"/>
          <a:ext cx="10852484" cy="537143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13991">
                  <a:extLst>
                    <a:ext uri="{9D8B030D-6E8A-4147-A177-3AD203B41FA5}">
                      <a16:colId xmlns:a16="http://schemas.microsoft.com/office/drawing/2014/main" val="4046851098"/>
                    </a:ext>
                  </a:extLst>
                </a:gridCol>
                <a:gridCol w="4123692">
                  <a:extLst>
                    <a:ext uri="{9D8B030D-6E8A-4147-A177-3AD203B41FA5}">
                      <a16:colId xmlns:a16="http://schemas.microsoft.com/office/drawing/2014/main" val="1668814494"/>
                    </a:ext>
                  </a:extLst>
                </a:gridCol>
                <a:gridCol w="4114801">
                  <a:extLst>
                    <a:ext uri="{9D8B030D-6E8A-4147-A177-3AD203B41FA5}">
                      <a16:colId xmlns:a16="http://schemas.microsoft.com/office/drawing/2014/main" val="1399268297"/>
                    </a:ext>
                  </a:extLst>
                </a:gridCol>
              </a:tblGrid>
              <a:tr h="1588908"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Chemistry stress low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Chemistry stress high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8845905"/>
                  </a:ext>
                </a:extLst>
              </a:tr>
              <a:tr h="183727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Habitat stress low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Low stress</a:t>
                      </a:r>
                      <a:endParaRPr lang="en-US" sz="2800" dirty="0"/>
                    </a:p>
                  </a:txBody>
                  <a:tcPr anchor="ctr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Stressed by chemistry degradation</a:t>
                      </a:r>
                      <a:endParaRPr lang="en-US" sz="2800" dirty="0"/>
                    </a:p>
                  </a:txBody>
                  <a:tcPr anchor="ctr">
                    <a:solidFill>
                      <a:srgbClr val="4F9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6123409"/>
                  </a:ext>
                </a:extLst>
              </a:tr>
              <a:tr h="194525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Habitat stress high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Stressed by  habitat degradation</a:t>
                      </a:r>
                      <a:endParaRPr lang="en-US" sz="2800" dirty="0"/>
                    </a:p>
                  </a:txBody>
                  <a:tcPr anchor="ctr">
                    <a:solidFill>
                      <a:srgbClr val="00C5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Stressed by chemistry and habitat degradation</a:t>
                      </a:r>
                      <a:endParaRPr lang="en-US" sz="2800" dirty="0"/>
                    </a:p>
                  </a:txBody>
                  <a:tcPr anchor="ctr">
                    <a:solidFill>
                      <a:srgbClr val="DC14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453265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834E2A32-BF0A-4F84-A1E9-A0B967D3E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4887" y="-1237589"/>
            <a:ext cx="3781425" cy="952500"/>
          </a:xfrm>
          <a:prstGeom prst="rect">
            <a:avLst/>
          </a:prstGeom>
        </p:spPr>
      </p:pic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B98F40FC-F63A-4C42-927F-9DC26623AF4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2891592"/>
              </p:ext>
            </p:extLst>
          </p:nvPr>
        </p:nvGraphicFramePr>
        <p:xfrm>
          <a:off x="12577762" y="2876552"/>
          <a:ext cx="4114801" cy="194525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14801">
                  <a:extLst>
                    <a:ext uri="{9D8B030D-6E8A-4147-A177-3AD203B41FA5}">
                      <a16:colId xmlns:a16="http://schemas.microsoft.com/office/drawing/2014/main" val="1399268297"/>
                    </a:ext>
                  </a:extLst>
                </a:gridCol>
              </a:tblGrid>
              <a:tr h="1945259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Stressed by low levels of chemistry or habitat degradation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8B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453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7726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ultiplication Sign 3">
            <a:extLst>
              <a:ext uri="{FF2B5EF4-FFF2-40B4-BE49-F238E27FC236}">
                <a16:creationId xmlns:a16="http://schemas.microsoft.com/office/drawing/2014/main" id="{00A3A155-0139-48AD-BF98-57807C5883A5}"/>
              </a:ext>
            </a:extLst>
          </p:cNvPr>
          <p:cNvSpPr/>
          <p:nvPr/>
        </p:nvSpPr>
        <p:spPr>
          <a:xfrm>
            <a:off x="1752600" y="2895600"/>
            <a:ext cx="723900" cy="762000"/>
          </a:xfrm>
          <a:prstGeom prst="mathMultiply">
            <a:avLst>
              <a:gd name="adj1" fmla="val 12994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quals 4">
            <a:extLst>
              <a:ext uri="{FF2B5EF4-FFF2-40B4-BE49-F238E27FC236}">
                <a16:creationId xmlns:a16="http://schemas.microsoft.com/office/drawing/2014/main" id="{79A8DFFA-9DE8-485E-BAF8-98E70D60ECF4}"/>
              </a:ext>
            </a:extLst>
          </p:cNvPr>
          <p:cNvSpPr/>
          <p:nvPr/>
        </p:nvSpPr>
        <p:spPr>
          <a:xfrm>
            <a:off x="3600450" y="2895600"/>
            <a:ext cx="723900" cy="762000"/>
          </a:xfrm>
          <a:prstGeom prst="mathEqual">
            <a:avLst>
              <a:gd name="adj1" fmla="val 11377"/>
              <a:gd name="adj2" fmla="val 26046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12EED4-C5A1-48B5-AB40-A1712F95B843}"/>
              </a:ext>
            </a:extLst>
          </p:cNvPr>
          <p:cNvGrpSpPr/>
          <p:nvPr/>
        </p:nvGrpSpPr>
        <p:grpSpPr>
          <a:xfrm>
            <a:off x="8263781" y="1866650"/>
            <a:ext cx="8998527" cy="3581900"/>
            <a:chOff x="8263781" y="1866650"/>
            <a:chExt cx="8998527" cy="358190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0393299-8E2B-44D4-BEA1-79F5B6E831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60720" y="1866650"/>
              <a:ext cx="6001588" cy="3581900"/>
            </a:xfrm>
            <a:prstGeom prst="rect">
              <a:avLst/>
            </a:prstGeom>
          </p:spPr>
        </p:pic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C2B7351-DCFC-4465-AC43-82C657FC01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611014" y="2719137"/>
              <a:ext cx="649706" cy="176464"/>
            </a:xfrm>
            <a:prstGeom prst="straightConnector1">
              <a:avLst/>
            </a:prstGeom>
            <a:ln w="889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7E903B3-67A8-4C93-B8DD-FE0D97789884}"/>
                </a:ext>
              </a:extLst>
            </p:cNvPr>
            <p:cNvSpPr txBox="1"/>
            <p:nvPr/>
          </p:nvSpPr>
          <p:spPr>
            <a:xfrm>
              <a:off x="8263781" y="2499211"/>
              <a:ext cx="2298177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dirty="0">
                  <a:solidFill>
                    <a:schemeClr val="bg2">
                      <a:lumMod val="50000"/>
                    </a:schemeClr>
                  </a:solidFill>
                </a:rPr>
                <a:t>Select  value to show on map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0744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FF0B1458-C316-4A9D-B185-7D5B147241C6}"/>
              </a:ext>
            </a:extLst>
          </p:cNvPr>
          <p:cNvGrpSpPr/>
          <p:nvPr/>
        </p:nvGrpSpPr>
        <p:grpSpPr>
          <a:xfrm>
            <a:off x="2626027" y="1576129"/>
            <a:ext cx="10447308" cy="3705742"/>
            <a:chOff x="2626027" y="1576129"/>
            <a:chExt cx="10447308" cy="370574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DE39339-AD3C-4B7C-AB1E-02A43A9FD7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6027" y="1576129"/>
              <a:ext cx="5239481" cy="3705742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BCBE271-948B-4D0F-B9A8-A2D3E09CCF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00583" y="1821265"/>
              <a:ext cx="4572752" cy="32154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99692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C0FD75001275F4DBA43EB7BE58C8A34" ma:contentTypeVersion="20" ma:contentTypeDescription="Create a new document." ma:contentTypeScope="" ma:versionID="582b150a9eb9a8984bd6398cf909f49d">
  <xsd:schema xmlns:xsd="http://www.w3.org/2001/XMLSchema" xmlns:xs="http://www.w3.org/2001/XMLSchema" xmlns:p="http://schemas.microsoft.com/office/2006/metadata/properties" xmlns:ns1="http://schemas.microsoft.com/sharepoint/v3" xmlns:ns2="02ea596c-bf3f-4512-ad68-024a720c79b2" xmlns:ns3="959569b2-1f16-4dd0-b5ed-bb064e5cd07e" targetNamespace="http://schemas.microsoft.com/office/2006/metadata/properties" ma:root="true" ma:fieldsID="0a4808acce3a6e68b39fbd804e31fb38" ns1:_="" ns2:_="" ns3:_="">
    <xsd:import namespace="http://schemas.microsoft.com/sharepoint/v3"/>
    <xsd:import namespace="02ea596c-bf3f-4512-ad68-024a720c79b2"/>
    <xsd:import namespace="959569b2-1f16-4dd0-b5ed-bb064e5cd0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  <xsd:element ref="ns1:_ip_UnifiedCompliancePolicyProperties" minOccurs="0"/>
                <xsd:element ref="ns1:_ip_UnifiedCompliancePolicyUIAction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3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4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ea596c-bf3f-4512-ad68-024a720c79b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307c9898-a061-40be-acbc-74b50301d7f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2" nillable="true" ma:displayName="Location" ma:internalName="MediaServiceLocation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6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9569b2-1f16-4dd0-b5ed-bb064e5cd07e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ff3aeec9-456a-4e5c-84fd-d1a0d9fd1185}" ma:internalName="TaxCatchAll" ma:showField="CatchAllData" ma:web="959569b2-1f16-4dd0-b5ed-bb064e5cd07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5BE2A9B-BC1A-479A-B5F6-E72DE89AC48A}"/>
</file>

<file path=customXml/itemProps2.xml><?xml version="1.0" encoding="utf-8"?>
<ds:datastoreItem xmlns:ds="http://schemas.openxmlformats.org/officeDocument/2006/customXml" ds:itemID="{AF81E920-F02F-4B67-89DF-EFE6CFF9EBCD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5737</TotalTime>
  <Words>122</Words>
  <Application>Microsoft Office PowerPoint</Application>
  <PresentationFormat>Custom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SMC Stream Health Index</dc:title>
  <dc:creator>Raphael Mazor</dc:creator>
  <cp:lastModifiedBy>Marcus Beck</cp:lastModifiedBy>
  <cp:revision>180</cp:revision>
  <dcterms:created xsi:type="dcterms:W3CDTF">2017-11-24T19:13:42Z</dcterms:created>
  <dcterms:modified xsi:type="dcterms:W3CDTF">2018-12-20T01:32:17Z</dcterms:modified>
</cp:coreProperties>
</file>