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349" r:id="rId3"/>
    <p:sldId id="353" r:id="rId4"/>
    <p:sldId id="354" r:id="rId5"/>
    <p:sldId id="356" r:id="rId6"/>
    <p:sldId id="357" r:id="rId7"/>
    <p:sldId id="358" r:id="rId8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  <a:srgbClr val="008000"/>
    <a:srgbClr val="DC143C"/>
    <a:srgbClr val="4F94CD"/>
    <a:srgbClr val="FFB6C1"/>
    <a:srgbClr val="90EE90"/>
    <a:srgbClr val="00C5CD"/>
    <a:srgbClr val="FF3300"/>
    <a:srgbClr val="E6E6E6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1" autoAdjust="0"/>
    <p:restoredTop sz="93874" autoAdjust="0"/>
  </p:normalViewPr>
  <p:slideViewPr>
    <p:cSldViewPr snapToGrid="0">
      <p:cViewPr varScale="1">
        <p:scale>
          <a:sx n="40" d="100"/>
          <a:sy n="40" d="100"/>
        </p:scale>
        <p:origin x="9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268A-E152-4BEA-BC4B-41FCC156725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AC5ECC-9049-4B8F-A7F0-C5B4A6DF849F}"/>
              </a:ext>
            </a:extLst>
          </p:cNvPr>
          <p:cNvSpPr/>
          <p:nvPr/>
        </p:nvSpPr>
        <p:spPr>
          <a:xfrm>
            <a:off x="12475028" y="2982686"/>
            <a:ext cx="1926772" cy="115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 SQI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0A48FB-7534-483E-9DFE-4CC288EC4D17}"/>
              </a:ext>
            </a:extLst>
          </p:cNvPr>
          <p:cNvSpPr/>
          <p:nvPr/>
        </p:nvSpPr>
        <p:spPr>
          <a:xfrm>
            <a:off x="9557660" y="1719942"/>
            <a:ext cx="1926772" cy="115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BIOLOGICAL CONDITION (healthy or impacted)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CD6C6-624C-49E4-8AFA-3809DFA15EE5}"/>
              </a:ext>
            </a:extLst>
          </p:cNvPr>
          <p:cNvSpPr/>
          <p:nvPr/>
        </p:nvSpPr>
        <p:spPr>
          <a:xfrm>
            <a:off x="9557660" y="4278086"/>
            <a:ext cx="1926772" cy="115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STRESS CONDITION (Probability of Impacts)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4EF374-B6CE-4BA5-9403-8D358BBF1230}"/>
              </a:ext>
            </a:extLst>
          </p:cNvPr>
          <p:cNvSpPr/>
          <p:nvPr/>
        </p:nvSpPr>
        <p:spPr>
          <a:xfrm>
            <a:off x="6520543" y="1342345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9DD94E-648D-4C1A-ACF7-B315449CCCB3}"/>
              </a:ext>
            </a:extLst>
          </p:cNvPr>
          <p:cNvSpPr/>
          <p:nvPr/>
        </p:nvSpPr>
        <p:spPr>
          <a:xfrm>
            <a:off x="6520543" y="2373086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DB069E-7094-4C77-8311-766988ECAA3F}"/>
              </a:ext>
            </a:extLst>
          </p:cNvPr>
          <p:cNvSpPr/>
          <p:nvPr/>
        </p:nvSpPr>
        <p:spPr>
          <a:xfrm>
            <a:off x="6520543" y="3951402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Chem index</a:t>
            </a:r>
          </a:p>
          <a:p>
            <a:pPr algn="ctr"/>
            <a:r>
              <a:rPr lang="en-US" dirty="0"/>
              <a:t>(pChem)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F90C86-651D-4201-9AA3-6583C5029104}"/>
              </a:ext>
            </a:extLst>
          </p:cNvPr>
          <p:cNvSpPr/>
          <p:nvPr/>
        </p:nvSpPr>
        <p:spPr>
          <a:xfrm>
            <a:off x="6520543" y="4993260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Habitat index</a:t>
            </a:r>
          </a:p>
          <a:p>
            <a:pPr algn="ctr"/>
            <a:r>
              <a:rPr lang="en-US" dirty="0"/>
              <a:t>(pHab)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1868FB-9B11-4526-B8BC-2FD59D5ECECB}"/>
              </a:ext>
            </a:extLst>
          </p:cNvPr>
          <p:cNvSpPr/>
          <p:nvPr/>
        </p:nvSpPr>
        <p:spPr>
          <a:xfrm>
            <a:off x="3516081" y="3551976"/>
            <a:ext cx="1790701" cy="110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  <a:p>
            <a:pPr algn="ctr"/>
            <a:r>
              <a:rPr lang="en-US" dirty="0"/>
              <a:t>TP</a:t>
            </a:r>
          </a:p>
          <a:p>
            <a:pPr algn="ctr"/>
            <a:r>
              <a:rPr lang="en-US" dirty="0"/>
              <a:t>Conductivity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010DDF-A58A-4BED-9DBD-EDBEBC48224F}"/>
              </a:ext>
            </a:extLst>
          </p:cNvPr>
          <p:cNvSpPr/>
          <p:nvPr/>
        </p:nvSpPr>
        <p:spPr>
          <a:xfrm>
            <a:off x="3513354" y="5081700"/>
            <a:ext cx="1790702" cy="118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CRAM metrics</a:t>
            </a:r>
          </a:p>
          <a:p>
            <a:pPr algn="ctr"/>
            <a:r>
              <a:rPr lang="en-US" dirty="0"/>
              <a:t>PHAB metrics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BCB972-E799-4EEA-8804-B8F3D178E93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11484432" y="2296887"/>
            <a:ext cx="990596" cy="126274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667405-F6B3-4E8A-836B-42BE43ABED82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1484432" y="3559628"/>
            <a:ext cx="990596" cy="129540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385B3-51A6-4D8D-A553-266FEB25F41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8098970" y="1766888"/>
            <a:ext cx="1458690" cy="529998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AB9C70-C7A7-40E1-8748-C587048BB3F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8098970" y="2296887"/>
            <a:ext cx="1458690" cy="50074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7CE248-914F-4DB7-B638-123A21B5EB9B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8098970" y="4375944"/>
            <a:ext cx="1458690" cy="47908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9802C0-E715-45C7-983B-B7A7C15FA41E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8098970" y="4855028"/>
            <a:ext cx="1458690" cy="56277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02AE08-CE2A-4056-9DCF-194A332AAF2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5306782" y="4105502"/>
            <a:ext cx="1213761" cy="27044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E0958F-D59C-404F-80E4-EF7F15B8ACE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5304056" y="5417802"/>
            <a:ext cx="1216486" cy="25717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152099"/>
              </p:ext>
            </p:extLst>
          </p:nvPr>
        </p:nvGraphicFramePr>
        <p:xfrm>
          <a:off x="3723504" y="743281"/>
          <a:ext cx="10840992" cy="5371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223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150523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079246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Unstressed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Stressed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Biology 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Healthy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Healthy and unstressed</a:t>
                      </a:r>
                      <a:r>
                        <a:rPr lang="en-US" sz="2800" dirty="0"/>
                        <a:t> 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Healthy and resilient</a:t>
                      </a:r>
                      <a:endParaRPr lang="en-US" sz="2800" dirty="0"/>
                    </a:p>
                  </a:txBody>
                  <a:tcPr anchor="ctr"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Biology Impacted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by unknown stress</a:t>
                      </a:r>
                      <a:endParaRPr lang="en-US" sz="2800" dirty="0"/>
                    </a:p>
                  </a:txBody>
                  <a:tcPr anchor="ctr">
                    <a:solidFill>
                      <a:srgbClr val="FFB6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and stressed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F31AEB7-8167-406C-9D94-E5C02112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088" y="-1362075"/>
            <a:ext cx="2028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524143"/>
              </p:ext>
            </p:extLst>
          </p:nvPr>
        </p:nvGraphicFramePr>
        <p:xfrm>
          <a:off x="3717758" y="743281"/>
          <a:ext cx="10852484" cy="5371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991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123692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CSCI 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CSCI low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ASCI 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Healthy</a:t>
                      </a:r>
                      <a:endParaRPr lang="en-US" sz="28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for CSCI</a:t>
                      </a:r>
                      <a:endParaRPr lang="en-US" sz="2800" dirty="0"/>
                    </a:p>
                  </a:txBody>
                  <a:tcPr anchor="ctr">
                    <a:solidFill>
                      <a:srgbClr val="4F9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ASCI 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for ASCI</a:t>
                      </a:r>
                      <a:endParaRPr lang="en-US" sz="2800" dirty="0"/>
                    </a:p>
                  </a:txBody>
                  <a:tcPr anchor="ctr">
                    <a:solidFill>
                      <a:srgbClr val="00C5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for CSCI and ASCI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A5D1D07-317A-40D1-8AD9-E2D57A03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378" y="-1398504"/>
            <a:ext cx="20288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6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379409"/>
              </p:ext>
            </p:extLst>
          </p:nvPr>
        </p:nvGraphicFramePr>
        <p:xfrm>
          <a:off x="2911643" y="1715910"/>
          <a:ext cx="12464715" cy="3426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2769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310914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051032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Stress condition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Moderate</a:t>
                      </a:r>
                      <a:endParaRPr lang="en-US" sz="2800" dirty="0"/>
                    </a:p>
                  </a:txBody>
                  <a:tcPr anchor="ctr">
                    <a:solidFill>
                      <a:srgbClr val="4F9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Severe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4593849-9623-4830-89FA-00187F7A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5" y="469900"/>
            <a:ext cx="914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709804"/>
              </p:ext>
            </p:extLst>
          </p:nvPr>
        </p:nvGraphicFramePr>
        <p:xfrm>
          <a:off x="326859" y="438152"/>
          <a:ext cx="10852484" cy="5371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991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123692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Chemistry stress 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Chemistry stress high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Habitat stress 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Low stress</a:t>
                      </a:r>
                      <a:endParaRPr lang="en-US" sz="28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Stressed by chemistry degradation</a:t>
                      </a:r>
                      <a:endParaRPr lang="en-US" sz="2800" dirty="0"/>
                    </a:p>
                  </a:txBody>
                  <a:tcPr anchor="ctr">
                    <a:solidFill>
                      <a:srgbClr val="4F9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Habitat stress 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Stressed by  habitat degradation</a:t>
                      </a:r>
                      <a:endParaRPr lang="en-US" sz="2800" dirty="0"/>
                    </a:p>
                  </a:txBody>
                  <a:tcPr anchor="ctr">
                    <a:solidFill>
                      <a:srgbClr val="00C5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Stressed by chemistry and habitat degradation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34E2A32-BF0A-4F84-A1E9-A0B967D3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887" y="-1237589"/>
            <a:ext cx="3781425" cy="952500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98F40FC-F63A-4C42-927F-9DC26623A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891592"/>
              </p:ext>
            </p:extLst>
          </p:nvPr>
        </p:nvGraphicFramePr>
        <p:xfrm>
          <a:off x="12577762" y="2876552"/>
          <a:ext cx="4114801" cy="1945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1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Stressed by low levels of chemistry or habitat degradation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B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72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00A3A155-0139-48AD-BF98-57807C5883A5}"/>
              </a:ext>
            </a:extLst>
          </p:cNvPr>
          <p:cNvSpPr/>
          <p:nvPr/>
        </p:nvSpPr>
        <p:spPr>
          <a:xfrm>
            <a:off x="1752600" y="2895600"/>
            <a:ext cx="723900" cy="762000"/>
          </a:xfrm>
          <a:prstGeom prst="mathMultiply">
            <a:avLst>
              <a:gd name="adj1" fmla="val 129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79A8DFFA-9DE8-485E-BAF8-98E70D60ECF4}"/>
              </a:ext>
            </a:extLst>
          </p:cNvPr>
          <p:cNvSpPr/>
          <p:nvPr/>
        </p:nvSpPr>
        <p:spPr>
          <a:xfrm>
            <a:off x="3600450" y="2895600"/>
            <a:ext cx="723900" cy="762000"/>
          </a:xfrm>
          <a:prstGeom prst="mathEqual">
            <a:avLst>
              <a:gd name="adj1" fmla="val 11377"/>
              <a:gd name="adj2" fmla="val 2604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12EED4-C5A1-48B5-AB40-A1712F95B843}"/>
              </a:ext>
            </a:extLst>
          </p:cNvPr>
          <p:cNvGrpSpPr/>
          <p:nvPr/>
        </p:nvGrpSpPr>
        <p:grpSpPr>
          <a:xfrm>
            <a:off x="8263781" y="1866650"/>
            <a:ext cx="8998527" cy="3581900"/>
            <a:chOff x="8263781" y="1866650"/>
            <a:chExt cx="8998527" cy="3581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393299-8E2B-44D4-BEA1-79F5B6E83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0720" y="1866650"/>
              <a:ext cx="6001588" cy="35819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2B7351-DCFC-4465-AC43-82C657FC0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1014" y="2719137"/>
              <a:ext cx="649706" cy="176464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E903B3-67A8-4C93-B8DD-FE0D97789884}"/>
                </a:ext>
              </a:extLst>
            </p:cNvPr>
            <p:cNvSpPr txBox="1"/>
            <p:nvPr/>
          </p:nvSpPr>
          <p:spPr>
            <a:xfrm>
              <a:off x="8263781" y="2499211"/>
              <a:ext cx="229817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bg2">
                      <a:lumMod val="50000"/>
                    </a:schemeClr>
                  </a:solidFill>
                </a:rPr>
                <a:t>Select  value to show on 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74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F0B1458-C316-4A9D-B185-7D5B147241C6}"/>
              </a:ext>
            </a:extLst>
          </p:cNvPr>
          <p:cNvGrpSpPr/>
          <p:nvPr/>
        </p:nvGrpSpPr>
        <p:grpSpPr>
          <a:xfrm>
            <a:off x="2626027" y="1576129"/>
            <a:ext cx="10447308" cy="3705742"/>
            <a:chOff x="2626027" y="1576129"/>
            <a:chExt cx="10447308" cy="37057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E39339-AD3C-4B7C-AB1E-02A43A9FD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027" y="1576129"/>
              <a:ext cx="5239481" cy="37057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CBE271-948B-4D0F-B9A8-A2D3E09C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0583" y="1821265"/>
              <a:ext cx="4572752" cy="32154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969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FD75001275F4DBA43EB7BE58C8A34" ma:contentTypeVersion="21" ma:contentTypeDescription="Create a new document." ma:contentTypeScope="" ma:versionID="75e20f4bf570a29fdd68b6ac0ce9f23e">
  <xsd:schema xmlns:xsd="http://www.w3.org/2001/XMLSchema" xmlns:xs="http://www.w3.org/2001/XMLSchema" xmlns:p="http://schemas.microsoft.com/office/2006/metadata/properties" xmlns:ns1="http://schemas.microsoft.com/sharepoint/v3" xmlns:ns2="02ea596c-bf3f-4512-ad68-024a720c79b2" xmlns:ns3="959569b2-1f16-4dd0-b5ed-bb064e5cd07e" targetNamespace="http://schemas.microsoft.com/office/2006/metadata/properties" ma:root="true" ma:fieldsID="7d8333fcdd8157586878df4d15f204f2" ns1:_="" ns2:_="" ns3:_="">
    <xsd:import namespace="http://schemas.microsoft.com/sharepoint/v3"/>
    <xsd:import namespace="02ea596c-bf3f-4512-ad68-024a720c79b2"/>
    <xsd:import namespace="959569b2-1f16-4dd0-b5ed-bb064e5cd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ObjectDetectorVersions" minOccurs="0"/>
                <xsd:element ref="ns2:OldForm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a596c-bf3f-4512-ad68-024a720c79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307c9898-a061-40be-acbc-74b50301d7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OldForms" ma:index="27" nillable="true" ma:displayName="Old Forms " ma:format="Dropdown" ma:internalName="OldForm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9569b2-1f16-4dd0-b5ed-bb064e5cd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f3aeec9-456a-4e5c-84fd-d1a0d9fd1185}" ma:internalName="TaxCatchAll" ma:showField="CatchAllData" ma:web="959569b2-1f16-4dd0-b5ed-bb064e5cd0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43EBA3-00FD-4BFC-BD9C-AE078E7550BE}"/>
</file>

<file path=customXml/itemProps2.xml><?xml version="1.0" encoding="utf-8"?>
<ds:datastoreItem xmlns:ds="http://schemas.openxmlformats.org/officeDocument/2006/customXml" ds:itemID="{AF81E920-F02F-4B67-89DF-EFE6CFF9EBC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5737</TotalTime>
  <Words>122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 Stream Health Index</dc:title>
  <dc:creator>Raphael Mazor</dc:creator>
  <cp:lastModifiedBy>Marcus Beck</cp:lastModifiedBy>
  <cp:revision>180</cp:revision>
  <dcterms:created xsi:type="dcterms:W3CDTF">2017-11-24T19:13:42Z</dcterms:created>
  <dcterms:modified xsi:type="dcterms:W3CDTF">2018-12-20T01:32:17Z</dcterms:modified>
</cp:coreProperties>
</file>