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1860" autoAdjust="0"/>
  </p:normalViewPr>
  <p:slideViewPr>
    <p:cSldViewPr snapToGrid="0">
      <p:cViewPr varScale="1">
        <p:scale>
          <a:sx n="92" d="100"/>
          <a:sy n="92" d="100"/>
        </p:scale>
        <p:origin x="23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8DE67-432A-4657-9797-541028F5F4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97F6-4AA0-4A56-917C-23625077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Myndert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Myndert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Inventory – Chips</a:t>
            </a:r>
            <a:r>
              <a:rPr lang="en-US" baseline="0" dirty="0" smtClean="0"/>
              <a:t> and datasheets</a:t>
            </a:r>
            <a:endParaRPr lang="en-US" dirty="0" smtClean="0"/>
          </a:p>
          <a:p>
            <a:r>
              <a:rPr lang="en-US" dirty="0" smtClean="0"/>
              <a:t>Equipment – </a:t>
            </a:r>
            <a:r>
              <a:rPr lang="en-US" dirty="0" err="1" smtClean="0"/>
              <a:t>PICKit</a:t>
            </a:r>
            <a:r>
              <a:rPr lang="en-US" dirty="0" smtClean="0"/>
              <a:t> 3 and Bus Pirate</a:t>
            </a:r>
          </a:p>
          <a:p>
            <a:r>
              <a:rPr lang="en-US" dirty="0" smtClean="0"/>
              <a:t>Hex</a:t>
            </a:r>
            <a:r>
              <a:rPr lang="en-US" baseline="0" dirty="0" smtClean="0"/>
              <a:t> Dump – Talk about MPLABX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Philip</a:t>
            </a:r>
          </a:p>
          <a:p>
            <a:endParaRPr lang="en-US" dirty="0" smtClean="0"/>
          </a:p>
          <a:p>
            <a:r>
              <a:rPr lang="en-US" dirty="0" smtClean="0"/>
              <a:t>SPI/UART – Mention what they are</a:t>
            </a:r>
          </a:p>
          <a:p>
            <a:r>
              <a:rPr lang="en-US" dirty="0" smtClean="0"/>
              <a:t>Dead</a:t>
            </a:r>
            <a:r>
              <a:rPr lang="en-US" baseline="0" dirty="0" smtClean="0"/>
              <a:t> PEB – Some pins weren’t putting out voltage</a:t>
            </a:r>
          </a:p>
          <a:p>
            <a:r>
              <a:rPr lang="en-US" baseline="0" dirty="0" err="1" smtClean="0"/>
              <a:t>iVo</a:t>
            </a:r>
            <a:r>
              <a:rPr lang="en-US" baseline="0" dirty="0" smtClean="0"/>
              <a:t> – Wiring is too complicated and lack equipment to check for continuity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Xander</a:t>
            </a:r>
          </a:p>
          <a:p>
            <a:endParaRPr lang="en-US" dirty="0" smtClean="0"/>
          </a:p>
          <a:p>
            <a:r>
              <a:rPr lang="en-US" dirty="0" smtClean="0"/>
              <a:t>Changing</a:t>
            </a:r>
            <a:r>
              <a:rPr lang="en-US" baseline="0" dirty="0" smtClean="0"/>
              <a:t> votes – aware/unaware voter</a:t>
            </a:r>
          </a:p>
          <a:p>
            <a:r>
              <a:rPr lang="en-US" dirty="0" smtClean="0"/>
              <a:t>Discarding</a:t>
            </a:r>
            <a:r>
              <a:rPr lang="en-US" baseline="0" dirty="0" smtClean="0"/>
              <a:t> votes – use of fleeing voter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Denial of service – bad flash card sends </a:t>
            </a:r>
            <a:r>
              <a:rPr lang="en-US" baseline="0" dirty="0" err="1" smtClean="0"/>
              <a:t>iVotronic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bootloop</a:t>
            </a:r>
            <a:endParaRPr lang="en-US" baseline="0" dirty="0" smtClean="0"/>
          </a:p>
          <a:p>
            <a:r>
              <a:rPr lang="en-US" baseline="0" dirty="0" smtClean="0"/>
              <a:t>Arbitrary code execution – buffer overflow on a stack, can set return address anywhere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Xander</a:t>
            </a:r>
          </a:p>
          <a:p>
            <a:endParaRPr lang="en-US" dirty="0" smtClean="0"/>
          </a:p>
          <a:p>
            <a:r>
              <a:rPr lang="en-US" dirty="0" smtClean="0"/>
              <a:t>ES&amp;S</a:t>
            </a:r>
            <a:r>
              <a:rPr lang="en-US" baseline="0" dirty="0" smtClean="0"/>
              <a:t> environment forms one big loop</a:t>
            </a:r>
          </a:p>
          <a:p>
            <a:r>
              <a:rPr lang="en-US" baseline="0" dirty="0" smtClean="0"/>
              <a:t>Unity Election Management System configures PEB, Flash, and PCMCIA cards </a:t>
            </a:r>
          </a:p>
          <a:p>
            <a:r>
              <a:rPr lang="en-US" baseline="0" dirty="0" smtClean="0"/>
              <a:t>These are necessary in calibrating the voting equipment</a:t>
            </a:r>
          </a:p>
          <a:p>
            <a:r>
              <a:rPr lang="en-US" baseline="0" dirty="0" smtClean="0"/>
              <a:t>If we can sneak in a bad flash card and PEB, it is possible to create a ‘Viral Infection’</a:t>
            </a:r>
          </a:p>
          <a:p>
            <a:r>
              <a:rPr lang="en-US" baseline="0" dirty="0" smtClean="0"/>
              <a:t>Infect </a:t>
            </a:r>
            <a:r>
              <a:rPr lang="en-US" baseline="0" dirty="0" err="1" smtClean="0"/>
              <a:t>iVos</a:t>
            </a:r>
            <a:r>
              <a:rPr lang="en-US" baseline="0" dirty="0" smtClean="0"/>
              <a:t> through bad PEBs</a:t>
            </a:r>
          </a:p>
          <a:p>
            <a:r>
              <a:rPr lang="en-US" baseline="0" dirty="0" smtClean="0"/>
              <a:t>Bad </a:t>
            </a:r>
            <a:r>
              <a:rPr lang="en-US" baseline="0" dirty="0" err="1" smtClean="0"/>
              <a:t>iVos</a:t>
            </a:r>
            <a:r>
              <a:rPr lang="en-US" baseline="0" dirty="0" smtClean="0"/>
              <a:t> create bad PEBs</a:t>
            </a:r>
          </a:p>
          <a:p>
            <a:r>
              <a:rPr lang="en-US" baseline="0" dirty="0" smtClean="0"/>
              <a:t>Bad PEB returns to Unity, infecting Unity</a:t>
            </a:r>
          </a:p>
          <a:p>
            <a:r>
              <a:rPr lang="en-US" baseline="0" dirty="0" smtClean="0"/>
              <a:t>All media created from Unity will now be bad, compromising the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Phillip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IRDa</a:t>
            </a:r>
            <a:r>
              <a:rPr lang="en-US" baseline="0" dirty="0" smtClean="0"/>
              <a:t> protocol stack</a:t>
            </a:r>
          </a:p>
          <a:p>
            <a:r>
              <a:rPr lang="en-US" baseline="0" dirty="0" smtClean="0"/>
              <a:t>Reverse Engineering protocol between PEB and </a:t>
            </a:r>
            <a:r>
              <a:rPr lang="en-US" baseline="0" dirty="0" err="1" smtClean="0"/>
              <a:t>iVo</a:t>
            </a:r>
            <a:endParaRPr lang="en-US" baseline="0" dirty="0" smtClean="0"/>
          </a:p>
          <a:p>
            <a:r>
              <a:rPr lang="en-US" baseline="0" dirty="0" smtClean="0"/>
              <a:t>Working with memory modules on the </a:t>
            </a:r>
            <a:r>
              <a:rPr lang="en-US" baseline="0" dirty="0" err="1" smtClean="0"/>
              <a:t>iVotronic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EE48-3864-48F3-93A9-E82791A9612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>
            <a:off x="0" y="3418703"/>
            <a:ext cx="3801741" cy="34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2" y="511754"/>
            <a:ext cx="6933455" cy="26134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Philip </a:t>
            </a:r>
            <a:r>
              <a:rPr lang="en-US" dirty="0" smtClean="0"/>
              <a:t>Conrad</a:t>
            </a:r>
            <a:endParaRPr lang="en-US" dirty="0" smtClean="0"/>
          </a:p>
          <a:p>
            <a:r>
              <a:rPr lang="en-US" dirty="0" smtClean="0"/>
              <a:t>Xander Jordan</a:t>
            </a:r>
          </a:p>
          <a:p>
            <a:r>
              <a:rPr lang="en-US" dirty="0" err="1" smtClean="0"/>
              <a:t>Myndert</a:t>
            </a:r>
            <a:r>
              <a:rPr lang="en-US" dirty="0" smtClean="0"/>
              <a:t> </a:t>
            </a:r>
            <a:r>
              <a:rPr lang="en-US" dirty="0" err="1" smtClean="0"/>
              <a:t>Papenhuyzen</a:t>
            </a:r>
            <a:endParaRPr lang="en-US" dirty="0" smtClean="0"/>
          </a:p>
        </p:txBody>
      </p:sp>
      <p:pic>
        <p:nvPicPr>
          <p:cNvPr id="1028" name="Picture 4" descr="http://www.essvote.com/uploads/Image/RelatedProducts/iVotronic/928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41135"/>
            <a:ext cx="20574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evron 4"/>
          <p:cNvSpPr/>
          <p:nvPr/>
        </p:nvSpPr>
        <p:spPr>
          <a:xfrm>
            <a:off x="3646266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130898" y="6128337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620857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11081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619440" y="6143413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095834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657536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Fall’s Accomplishments</a:t>
            </a:r>
            <a:endParaRPr lang="en-US" dirty="0" smtClean="0"/>
          </a:p>
          <a:p>
            <a:r>
              <a:rPr lang="en-US" dirty="0" smtClean="0"/>
              <a:t>Spring’s Accomplishments</a:t>
            </a:r>
            <a:endParaRPr lang="en-US" dirty="0" smtClean="0"/>
          </a:p>
          <a:p>
            <a:r>
              <a:rPr lang="en-US" dirty="0" smtClean="0"/>
              <a:t>Attack Vectors</a:t>
            </a: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 smtClean="0"/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/>
          <a:stretch/>
        </p:blipFill>
        <p:spPr bwMode="auto">
          <a:xfrm flipH="1">
            <a:off x="4986922" y="3067050"/>
            <a:ext cx="4157078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r="-1" b="24999"/>
          <a:stretch/>
        </p:blipFill>
        <p:spPr>
          <a:xfrm>
            <a:off x="0" y="-295540"/>
            <a:ext cx="8589645" cy="7157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Fall’s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hardware inventory</a:t>
            </a:r>
          </a:p>
          <a:p>
            <a:r>
              <a:rPr lang="en-US" dirty="0" smtClean="0"/>
              <a:t>Got equipment for testing</a:t>
            </a:r>
          </a:p>
          <a:p>
            <a:r>
              <a:rPr lang="en-US" dirty="0" smtClean="0"/>
              <a:t>Got intel hex dump off of PEB &amp; Reader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-1" r="20341" b="-1193"/>
          <a:stretch/>
        </p:blipFill>
        <p:spPr bwMode="auto">
          <a:xfrm rot="13295708">
            <a:off x="6482269" y="-502002"/>
            <a:ext cx="2922867" cy="34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Spring’s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PEB Memory Dump</a:t>
            </a:r>
          </a:p>
          <a:p>
            <a:pPr lvl="1"/>
            <a:r>
              <a:rPr lang="en-US" dirty="0" smtClean="0"/>
              <a:t>SPI &amp; UART protocols</a:t>
            </a:r>
          </a:p>
          <a:p>
            <a:pPr lvl="1"/>
            <a:r>
              <a:rPr lang="en-US" dirty="0" smtClean="0"/>
              <a:t>Discovered one PEB was dead</a:t>
            </a:r>
          </a:p>
          <a:p>
            <a:pPr lvl="1"/>
            <a:r>
              <a:rPr lang="en-US" dirty="0" smtClean="0"/>
              <a:t>Bus Pirate / Signal Eavesdropping</a:t>
            </a:r>
          </a:p>
          <a:p>
            <a:r>
              <a:rPr lang="en-US" dirty="0" err="1" smtClean="0"/>
              <a:t>iVotronic</a:t>
            </a:r>
            <a:r>
              <a:rPr lang="en-US" dirty="0" smtClean="0"/>
              <a:t> JTAG</a:t>
            </a:r>
          </a:p>
          <a:p>
            <a:pPr lvl="1"/>
            <a:r>
              <a:rPr lang="en-US" dirty="0" smtClean="0"/>
              <a:t>Machine’s circuitry is not conducive</a:t>
            </a:r>
          </a:p>
          <a:p>
            <a:pPr lvl="2"/>
            <a:r>
              <a:rPr lang="en-US" dirty="0" smtClean="0"/>
              <a:t>Missing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PEB – Based Attacks</a:t>
            </a:r>
          </a:p>
          <a:p>
            <a:pPr lvl="1"/>
            <a:r>
              <a:rPr lang="en-US" dirty="0" smtClean="0"/>
              <a:t>Changing Votes</a:t>
            </a:r>
          </a:p>
          <a:p>
            <a:pPr lvl="1"/>
            <a:r>
              <a:rPr lang="en-US" dirty="0" smtClean="0"/>
              <a:t>Discarding Votes</a:t>
            </a:r>
          </a:p>
          <a:p>
            <a:r>
              <a:rPr lang="en-US" dirty="0" err="1" smtClean="0"/>
              <a:t>iVotronic</a:t>
            </a:r>
            <a:r>
              <a:rPr lang="en-US" dirty="0" smtClean="0"/>
              <a:t> – Based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r>
              <a:rPr lang="en-US" dirty="0" smtClean="0"/>
              <a:t>Arbitrary Code Execution</a:t>
            </a:r>
            <a:endParaRPr lang="en-US" dirty="0" smtClean="0"/>
          </a:p>
          <a:p>
            <a:r>
              <a:rPr lang="en-US" dirty="0" smtClean="0"/>
              <a:t>Viral Infection</a:t>
            </a:r>
            <a:endParaRPr lang="en-US" dirty="0"/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48023"/>
          <a:stretch/>
        </p:blipFill>
        <p:spPr bwMode="auto">
          <a:xfrm rot="10800000">
            <a:off x="5342257" y="5280452"/>
            <a:ext cx="3801741" cy="1787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 – Viral Infection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1539240"/>
            <a:ext cx="5724525" cy="4419600"/>
          </a:xfrm>
          <a:prstGeom prst="rect">
            <a:avLst/>
          </a:prstGeom>
        </p:spPr>
      </p:pic>
      <p:pic>
        <p:nvPicPr>
          <p:cNvPr id="5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20058906">
            <a:off x="4521200" y="4244203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1476574">
            <a:off x="4647878" y="3837753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1842221">
            <a:off x="4177960" y="3101070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14880038">
            <a:off x="4464051" y="2813172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for Future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PEB programming </a:t>
            </a:r>
            <a:r>
              <a:rPr lang="en-US" dirty="0"/>
              <a:t>p</a:t>
            </a: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</a:p>
          <a:p>
            <a:r>
              <a:rPr lang="en-US" dirty="0" err="1" smtClean="0"/>
              <a:t>PICKit</a:t>
            </a:r>
            <a:r>
              <a:rPr lang="en-US" dirty="0" smtClean="0"/>
              <a:t> 3 wiring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</a:p>
          <a:p>
            <a:r>
              <a:rPr lang="en-US" dirty="0" smtClean="0"/>
              <a:t>Programming environment </a:t>
            </a:r>
          </a:p>
          <a:p>
            <a:r>
              <a:rPr lang="en-US" dirty="0" smtClean="0"/>
              <a:t>Steps for future groups to take</a:t>
            </a:r>
            <a:endParaRPr lang="en-US" dirty="0"/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>
            <a:off x="3668853" y="5660967"/>
            <a:ext cx="3164962" cy="286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302</Words>
  <Application>Microsoft Office PowerPoint</Application>
  <PresentationFormat>On-screen Show (4:3)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</vt:lpstr>
      <vt:lpstr>Fall’s Accomplishments</vt:lpstr>
      <vt:lpstr>Spring’s Accomplishments</vt:lpstr>
      <vt:lpstr>Attack Vectors</vt:lpstr>
      <vt:lpstr>Attack Vectors – Viral Infection</vt:lpstr>
      <vt:lpstr>Knowledge for Future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</dc:creator>
  <cp:lastModifiedBy>xander</cp:lastModifiedBy>
  <cp:revision>16</cp:revision>
  <dcterms:created xsi:type="dcterms:W3CDTF">2016-03-18T20:57:20Z</dcterms:created>
  <dcterms:modified xsi:type="dcterms:W3CDTF">2016-04-29T18:23:46Z</dcterms:modified>
</cp:coreProperties>
</file>