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5" r:id="rId4"/>
    <p:sldId id="257" r:id="rId5"/>
    <p:sldId id="266" r:id="rId6"/>
    <p:sldId id="259" r:id="rId7"/>
    <p:sldId id="260" r:id="rId8"/>
    <p:sldId id="261" r:id="rId9"/>
    <p:sldId id="263" r:id="rId10"/>
    <p:sldId id="264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245" autoAdjust="0"/>
  </p:normalViewPr>
  <p:slideViewPr>
    <p:cSldViewPr snapToGrid="0">
      <p:cViewPr varScale="1">
        <p:scale>
          <a:sx n="73" d="100"/>
          <a:sy n="73" d="100"/>
        </p:scale>
        <p:origin x="14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5B04F-15EC-40F1-9AE2-8429BB7DF8B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5C4F8-F91D-4771-B91F-3F0C29BD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5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##Xander</a:t>
            </a:r>
          </a:p>
          <a:p>
            <a:r>
              <a:rPr lang="en-US" dirty="0" smtClean="0"/>
              <a:t>Who</a:t>
            </a:r>
            <a:r>
              <a:rPr lang="en-US" baseline="0" dirty="0" smtClean="0"/>
              <a:t> here votes?</a:t>
            </a:r>
          </a:p>
          <a:p>
            <a:r>
              <a:rPr lang="en-US" baseline="0" dirty="0" smtClean="0"/>
              <a:t>Keep hand raised if voting security is important to you</a:t>
            </a:r>
          </a:p>
          <a:p>
            <a:r>
              <a:rPr lang="en-US" baseline="0" dirty="0" smtClean="0"/>
              <a:t>P.O. stands to disassemble a DRE (Direct Recording Electronic) machine known as the </a:t>
            </a:r>
            <a:r>
              <a:rPr lang="en-US" baseline="0" dirty="0" err="1" smtClean="0"/>
              <a:t>iVotornic</a:t>
            </a:r>
            <a:r>
              <a:rPr lang="en-US" baseline="0" dirty="0" smtClean="0"/>
              <a:t> from ES&amp;S (Election Systems &amp; Software)</a:t>
            </a:r>
          </a:p>
          <a:p>
            <a:r>
              <a:rPr lang="en-US" baseline="0" dirty="0" smtClean="0"/>
              <a:t>These machines are a security nightmare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Documentation of all hardware: mainly ICs, </a:t>
            </a:r>
            <a:r>
              <a:rPr lang="en-US" baseline="0" dirty="0" err="1" smtClean="0"/>
              <a:t>gh</a:t>
            </a:r>
            <a:r>
              <a:rPr lang="en-US" baseline="0" dirty="0" smtClean="0"/>
              <a:t>-pages branch (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project website) is dedicated to this</a:t>
            </a:r>
          </a:p>
          <a:p>
            <a:r>
              <a:rPr lang="en-US" baseline="0" dirty="0" smtClean="0"/>
              <a:t>Main Goal: Dump the ROM and PEB in order to look for passwords, vulnerabilities, etc. </a:t>
            </a:r>
          </a:p>
          <a:p>
            <a:r>
              <a:rPr lang="en-US" baseline="0" dirty="0" smtClean="0"/>
              <a:t>If things go better than planned: Stretch Goals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5C4F8-F91D-4771-B91F-3F0C29BD2B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14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##Zac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5C4F8-F91D-4771-B91F-3F0C29BD2B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81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</a:t>
            </a:r>
            <a:r>
              <a:rPr lang="en-US" dirty="0" err="1" smtClean="0"/>
              <a:t>Myndert</a:t>
            </a:r>
            <a:endParaRPr lang="en-US" dirty="0" smtClean="0"/>
          </a:p>
          <a:p>
            <a:r>
              <a:rPr lang="en-US" dirty="0" smtClean="0"/>
              <a:t>This is what</a:t>
            </a:r>
            <a:r>
              <a:rPr lang="en-US" baseline="0" dirty="0" smtClean="0"/>
              <a:t> a PEB looks like, you may have seen a poll worker slot this into the voting machine</a:t>
            </a:r>
          </a:p>
          <a:p>
            <a:r>
              <a:rPr lang="en-US" baseline="0" dirty="0" smtClean="0"/>
              <a:t>Contains poll/election data </a:t>
            </a:r>
          </a:p>
          <a:p>
            <a:r>
              <a:rPr lang="en-US" baseline="0" dirty="0" smtClean="0"/>
              <a:t>IR is used to communicate with the </a:t>
            </a:r>
            <a:r>
              <a:rPr lang="en-US" baseline="0" dirty="0" err="1" smtClean="0"/>
              <a:t>iVotronic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5C4F8-F91D-4771-B91F-3F0C29BD2B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6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</a:t>
            </a:r>
            <a:r>
              <a:rPr lang="en-US" dirty="0" err="1" smtClean="0"/>
              <a:t>Myndert</a:t>
            </a:r>
            <a:endParaRPr lang="en-US" dirty="0" smtClean="0"/>
          </a:p>
          <a:p>
            <a:r>
              <a:rPr lang="en-US" dirty="0" smtClean="0"/>
              <a:t>Inside of a PEB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5C4F8-F91D-4771-B91F-3F0C29BD2B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16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##Zac</a:t>
            </a:r>
          </a:p>
          <a:p>
            <a:r>
              <a:rPr lang="en-US" dirty="0" smtClean="0"/>
              <a:t>This is the </a:t>
            </a:r>
            <a:r>
              <a:rPr lang="en-US" dirty="0" err="1" smtClean="0"/>
              <a:t>iVotronic</a:t>
            </a:r>
            <a:r>
              <a:rPr lang="en-US" dirty="0" smtClean="0"/>
              <a:t> machine,</a:t>
            </a:r>
            <a:r>
              <a:rPr lang="en-US" baseline="0" dirty="0" smtClean="0"/>
              <a:t> what you probably have used to vote on in the state of SC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5C4F8-F91D-4771-B91F-3F0C29BD2B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3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##Zac</a:t>
            </a:r>
          </a:p>
          <a:p>
            <a:r>
              <a:rPr lang="en-US" dirty="0" smtClean="0"/>
              <a:t>Main</a:t>
            </a:r>
            <a:r>
              <a:rPr lang="en-US" baseline="0" dirty="0" smtClean="0"/>
              <a:t> board of </a:t>
            </a:r>
            <a:r>
              <a:rPr lang="en-US" baseline="0" dirty="0" err="1" smtClean="0"/>
              <a:t>iVotronic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5C4F8-F91D-4771-B91F-3F0C29BD2B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22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##Philip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5C4F8-F91D-4771-B91F-3F0C29BD2B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71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##Philip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5C4F8-F91D-4771-B91F-3F0C29BD2B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7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##Philip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5C4F8-F91D-4771-B91F-3F0C29BD2B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17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##Philip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5C4F8-F91D-4771-B91F-3F0C29BD2B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1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BD7D-F2A1-4FB1-9A8D-81ED874298C1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BD7D-F2A1-4FB1-9A8D-81ED874298C1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5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BD7D-F2A1-4FB1-9A8D-81ED874298C1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BD7D-F2A1-4FB1-9A8D-81ED874298C1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BD7D-F2A1-4FB1-9A8D-81ED874298C1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1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BD7D-F2A1-4FB1-9A8D-81ED874298C1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7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BD7D-F2A1-4FB1-9A8D-81ED874298C1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BD7D-F2A1-4FB1-9A8D-81ED874298C1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3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BD7D-F2A1-4FB1-9A8D-81ED874298C1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BD7D-F2A1-4FB1-9A8D-81ED874298C1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4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BD7D-F2A1-4FB1-9A8D-81ED874298C1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BD7D-F2A1-4FB1-9A8D-81ED874298C1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9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Philip Conrad</a:t>
            </a:r>
          </a:p>
          <a:p>
            <a:r>
              <a:rPr lang="en-US" dirty="0" smtClean="0"/>
              <a:t>Zac Hughes </a:t>
            </a:r>
          </a:p>
          <a:p>
            <a:r>
              <a:rPr lang="en-US" dirty="0" smtClean="0"/>
              <a:t>Xander Jordan</a:t>
            </a:r>
          </a:p>
          <a:p>
            <a:r>
              <a:rPr lang="en-US" dirty="0" err="1" smtClean="0"/>
              <a:t>Myndert</a:t>
            </a:r>
            <a:r>
              <a:rPr lang="en-US" dirty="0" smtClean="0"/>
              <a:t> </a:t>
            </a:r>
            <a:r>
              <a:rPr lang="en-US" dirty="0" err="1" smtClean="0"/>
              <a:t>Papenhuyzen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12" y="1871351"/>
            <a:ext cx="4296375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iVotronic</a:t>
            </a:r>
            <a:r>
              <a:rPr lang="en-US" dirty="0" smtClean="0"/>
              <a:t> Hex 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planning to be used: Bus Pirate</a:t>
            </a:r>
          </a:p>
          <a:p>
            <a:r>
              <a:rPr lang="en-US" dirty="0" smtClean="0"/>
              <a:t>Software planning to be used: TBD</a:t>
            </a:r>
          </a:p>
          <a:p>
            <a:r>
              <a:rPr lang="en-US" dirty="0" smtClean="0"/>
              <a:t>JTAG Port will be used to </a:t>
            </a:r>
            <a:r>
              <a:rPr lang="en-US" dirty="0" smtClean="0"/>
              <a:t>obtain data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3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Progression of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hardware inventory ~(95%)</a:t>
            </a:r>
          </a:p>
          <a:p>
            <a:r>
              <a:rPr lang="en-US" dirty="0" smtClean="0"/>
              <a:t>PEB </a:t>
            </a:r>
            <a:r>
              <a:rPr lang="en-US" dirty="0"/>
              <a:t>h</a:t>
            </a:r>
            <a:r>
              <a:rPr lang="en-US" dirty="0" smtClean="0"/>
              <a:t>ex dump ~(60%)</a:t>
            </a:r>
          </a:p>
          <a:p>
            <a:r>
              <a:rPr lang="en-US" dirty="0" err="1" smtClean="0"/>
              <a:t>iVotronic</a:t>
            </a:r>
            <a:r>
              <a:rPr lang="en-US" dirty="0" smtClean="0"/>
              <a:t> hex dump ~(5%)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Project Omaha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Disassembly of ES&amp;S </a:t>
            </a:r>
            <a:r>
              <a:rPr lang="en-US" dirty="0" err="1" smtClean="0"/>
              <a:t>iVotronic</a:t>
            </a:r>
            <a:r>
              <a:rPr lang="en-US" dirty="0" smtClean="0"/>
              <a:t> voting </a:t>
            </a:r>
            <a:r>
              <a:rPr lang="en-US" dirty="0"/>
              <a:t>m</a:t>
            </a:r>
            <a:r>
              <a:rPr lang="en-US" dirty="0" smtClean="0"/>
              <a:t>achine</a:t>
            </a:r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Documentation of all hardware</a:t>
            </a:r>
          </a:p>
          <a:p>
            <a:pPr lvl="2"/>
            <a:r>
              <a:rPr lang="en-US" dirty="0" smtClean="0"/>
              <a:t>Includes finding chip </a:t>
            </a:r>
            <a:r>
              <a:rPr lang="en-US" dirty="0" smtClean="0"/>
              <a:t>datasheets, </a:t>
            </a:r>
            <a:r>
              <a:rPr lang="en-US" dirty="0" err="1" smtClean="0"/>
              <a:t>gh</a:t>
            </a:r>
            <a:r>
              <a:rPr lang="en-US" dirty="0" smtClean="0"/>
              <a:t>-pages branch</a:t>
            </a:r>
            <a:endParaRPr lang="en-US" dirty="0" smtClean="0"/>
          </a:p>
          <a:p>
            <a:pPr lvl="1"/>
            <a:r>
              <a:rPr lang="en-US" dirty="0" smtClean="0"/>
              <a:t>Hex dump of </a:t>
            </a:r>
            <a:r>
              <a:rPr lang="en-US" dirty="0" err="1" smtClean="0"/>
              <a:t>iVotronic</a:t>
            </a:r>
            <a:r>
              <a:rPr lang="en-US" dirty="0" smtClean="0"/>
              <a:t> ROM</a:t>
            </a:r>
          </a:p>
          <a:p>
            <a:pPr lvl="1"/>
            <a:r>
              <a:rPr lang="en-US" dirty="0" smtClean="0"/>
              <a:t>Hex dump of PEB (Personalized Electronic Ballot)</a:t>
            </a:r>
          </a:p>
          <a:p>
            <a:r>
              <a:rPr lang="en-US" dirty="0" smtClean="0"/>
              <a:t>Stretch Goals:</a:t>
            </a:r>
          </a:p>
          <a:p>
            <a:pPr lvl="1"/>
            <a:r>
              <a:rPr lang="en-US" dirty="0" smtClean="0"/>
              <a:t>Look for vulnerabilities in </a:t>
            </a:r>
            <a:r>
              <a:rPr lang="en-US" dirty="0" err="1" smtClean="0"/>
              <a:t>iVotronic</a:t>
            </a:r>
            <a:r>
              <a:rPr lang="en-US" dirty="0" smtClean="0"/>
              <a:t>/PEB</a:t>
            </a:r>
          </a:p>
          <a:p>
            <a:pPr lvl="1"/>
            <a:r>
              <a:rPr lang="en-US" dirty="0" smtClean="0"/>
              <a:t>Decode hex dumps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Disassembly (PEB)</a:t>
            </a:r>
            <a:endParaRPr lang="en-US" dirty="0"/>
          </a:p>
        </p:txBody>
      </p:sp>
      <p:pic>
        <p:nvPicPr>
          <p:cNvPr id="1026" name="Picture 2" descr="http://usenix.org/legacy/event/evt08/tech/full_papers/aviv/aviv_html/p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431" y="1690689"/>
            <a:ext cx="6853138" cy="457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7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Disassembly (PEB)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698" y="1690689"/>
            <a:ext cx="4560604" cy="488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2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Disassembly (</a:t>
            </a:r>
            <a:r>
              <a:rPr lang="en-US" dirty="0" err="1" smtClean="0"/>
              <a:t>iVotronic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 descr="http://www.essvote.com/images/gallery/original/iVotronic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690689"/>
            <a:ext cx="666750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6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Disassembly (</a:t>
            </a:r>
            <a:r>
              <a:rPr lang="en-US" dirty="0" err="1" smtClean="0"/>
              <a:t>iVotronic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55190" y="1825625"/>
            <a:ext cx="4822939" cy="4957046"/>
          </a:xfrm>
        </p:spPr>
      </p:pic>
    </p:spTree>
    <p:extLst>
      <p:ext uri="{BB962C8B-B14F-4D97-AF65-F5344CB8AC3E}">
        <p14:creationId xmlns:p14="http://schemas.microsoft.com/office/powerpoint/2010/main" val="29219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 Dump (PEB)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used: PICKit3</a:t>
            </a:r>
          </a:p>
          <a:p>
            <a:r>
              <a:rPr lang="en-US" dirty="0" smtClean="0"/>
              <a:t>Software used: </a:t>
            </a:r>
            <a:r>
              <a:rPr lang="en-US" dirty="0" err="1" smtClean="0"/>
              <a:t>MPLab</a:t>
            </a:r>
            <a:r>
              <a:rPr lang="en-US" dirty="0" smtClean="0"/>
              <a:t> X</a:t>
            </a:r>
          </a:p>
          <a:p>
            <a:r>
              <a:rPr lang="en-US" dirty="0" smtClean="0"/>
              <a:t>Dirty workarounds had to be used</a:t>
            </a:r>
          </a:p>
          <a:p>
            <a:r>
              <a:rPr lang="en-US" dirty="0" smtClean="0"/>
              <a:t>Currently in progress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 rot="19784769">
            <a:off x="6938374" y="5228208"/>
            <a:ext cx="1937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F00F</a:t>
            </a:r>
          </a:p>
          <a:p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What does it mean??</a:t>
            </a:r>
            <a:endParaRPr lang="en-US" sz="1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2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PEB Hacking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7558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PEB Hacking(?)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4" y="1825625"/>
            <a:ext cx="7735712" cy="43513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05347">
            <a:off x="2986324" y="2706694"/>
            <a:ext cx="2489396" cy="235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334</Words>
  <Application>Microsoft Office PowerPoint</Application>
  <PresentationFormat>On-screen Show (4:3)</PresentationFormat>
  <Paragraphs>69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Introduction to Project Omaha</vt:lpstr>
      <vt:lpstr>Disassembly (PEB)</vt:lpstr>
      <vt:lpstr>Disassembly (PEB)</vt:lpstr>
      <vt:lpstr>Disassembly (iVotronic)</vt:lpstr>
      <vt:lpstr>Disassembly (iVotronic)</vt:lpstr>
      <vt:lpstr>Hex Dump (PEB)</vt:lpstr>
      <vt:lpstr>PEB Hacking</vt:lpstr>
      <vt:lpstr>PEB Hacking(?)</vt:lpstr>
      <vt:lpstr>iVotronic Hex Dump</vt:lpstr>
      <vt:lpstr>Progression of Goals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xander</dc:creator>
  <cp:lastModifiedBy>xander</cp:lastModifiedBy>
  <cp:revision>17</cp:revision>
  <dcterms:created xsi:type="dcterms:W3CDTF">2015-11-20T00:52:00Z</dcterms:created>
  <dcterms:modified xsi:type="dcterms:W3CDTF">2015-12-05T17:33:08Z</dcterms:modified>
</cp:coreProperties>
</file>