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76" r:id="rId13"/>
    <p:sldId id="262" r:id="rId14"/>
    <p:sldId id="263" r:id="rId15"/>
    <p:sldId id="266" r:id="rId16"/>
    <p:sldId id="264" r:id="rId17"/>
    <p:sldId id="265" r:id="rId18"/>
    <p:sldId id="277" r:id="rId19"/>
    <p:sldId id="267" r:id="rId20"/>
    <p:sldId id="278" r:id="rId21"/>
    <p:sldId id="269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A9AC-E4A2-427F-9D5E-B6523B131FC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AF87-D0E6-4B1B-8285-29FB625D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476461" y="2321539"/>
            <a:ext cx="1868556" cy="2295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7529411" y="2321539"/>
            <a:ext cx="3343997" cy="2295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4154556" y="2321540"/>
            <a:ext cx="1093305" cy="2295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767537" y="3115567"/>
            <a:ext cx="10265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contract Dots is IDots, Ownable, VestingContract</a:t>
            </a:r>
          </a:p>
        </p:txBody>
      </p:sp>
    </p:spTree>
    <p:extLst>
      <p:ext uri="{BB962C8B-B14F-4D97-AF65-F5344CB8AC3E}">
        <p14:creationId xmlns:p14="http://schemas.microsoft.com/office/powerpoint/2010/main" val="13734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806632" y="0"/>
            <a:ext cx="438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V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30625" y="1812886"/>
            <a:ext cx="105851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if (gameIndex != activeGameIndex) revert InvalidGame();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/>
              <a:t>if (gameMemory.state != State.Started) revert GameIsNotActive</a:t>
            </a:r>
            <a:r>
              <a:rPr lang="en-US" sz="2000" dirty="0" smtClean="0"/>
              <a:t>();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(msg.value &lt; gameMemory</a:t>
            </a:r>
            <a:r>
              <a:rPr lang="tr-TR" sz="2000" dirty="0" smtClean="0"/>
              <a:t>.</a:t>
            </a:r>
            <a:r>
              <a:rPr lang="en-US" sz="2000" dirty="0" smtClean="0"/>
              <a:t>claimBasePrice) revert InsufficientBasePrice();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(msg.value &lt; dotMemory.lastPrice + epsilon) revert InsufficientPrice();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(x &gt; gameMemory</a:t>
            </a:r>
            <a:r>
              <a:rPr lang="tr-TR" sz="2000" dirty="0" smtClean="0"/>
              <a:t>.</a:t>
            </a:r>
            <a:r>
              <a:rPr lang="en-US" sz="2000" dirty="0" smtClean="0"/>
              <a:t>xWidth - 1 || y &gt; gameMemory</a:t>
            </a:r>
            <a:r>
              <a:rPr lang="tr-TR" sz="2000" dirty="0" smtClean="0"/>
              <a:t>.</a:t>
            </a:r>
            <a:r>
              <a:rPr lang="en-US" sz="2000" dirty="0" smtClean="0"/>
              <a:t>yWidth - 1) revert UndefinedCoordinates();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(country == 0 || country &gt; numberOfCountries) revert UndefinedCountry();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106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1182758" y="4630338"/>
            <a:ext cx="8160026" cy="726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ikdörtgen 8"/>
          <p:cNvSpPr/>
          <p:nvPr/>
        </p:nvSpPr>
        <p:spPr>
          <a:xfrm>
            <a:off x="1182758" y="3113992"/>
            <a:ext cx="8160026" cy="1338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ikdörtgen 10"/>
          <p:cNvSpPr/>
          <p:nvPr/>
        </p:nvSpPr>
        <p:spPr>
          <a:xfrm>
            <a:off x="2416202" y="1973019"/>
            <a:ext cx="1017245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7806632" y="0"/>
            <a:ext cx="438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VI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62000" y="2101121"/>
            <a:ext cx="1143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               </a:t>
            </a:r>
            <a:r>
              <a:rPr lang="en-US" dirty="0" smtClean="0"/>
              <a:t>address </a:t>
            </a:r>
            <a:r>
              <a:rPr lang="en-US" dirty="0"/>
              <a:t>lastOwner = dotMemory.owner</a:t>
            </a:r>
            <a:r>
              <a:rPr lang="en-US" dirty="0" smtClean="0"/>
              <a:t>;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en-US" dirty="0"/>
          </a:p>
          <a:p>
            <a:r>
              <a:rPr lang="en-US" dirty="0"/>
              <a:t>               if (numberOfDotsOccupiedByCountry[gameIndex][dotMemory.country] &gt; 0) </a:t>
            </a:r>
            <a:r>
              <a:rPr lang="en-US" dirty="0" smtClean="0"/>
              <a:t>{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            </a:t>
            </a:r>
            <a:r>
              <a:rPr lang="tr-TR" dirty="0" smtClean="0"/>
              <a:t>        </a:t>
            </a:r>
            <a:r>
              <a:rPr lang="en-US" dirty="0" smtClean="0"/>
              <a:t>numberOfDotsOccupiedByCountry[gameIndex</a:t>
            </a:r>
            <a:r>
              <a:rPr lang="en-US" dirty="0"/>
              <a:t>][dotMemory.country] -= 1;</a:t>
            </a:r>
          </a:p>
          <a:p>
            <a:r>
              <a:rPr lang="en-US" dirty="0"/>
              <a:t>       </a:t>
            </a:r>
            <a:r>
              <a:rPr lang="tr-TR" dirty="0" smtClean="0"/>
              <a:t>        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/>
              <a:t>           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</a:t>
            </a:r>
          </a:p>
          <a:p>
            <a:r>
              <a:rPr lang="tr-TR" dirty="0"/>
              <a:t> </a:t>
            </a:r>
            <a:r>
              <a:rPr lang="tr-TR" dirty="0" smtClean="0"/>
              <a:t>           </a:t>
            </a:r>
            <a:r>
              <a:rPr lang="en-US" dirty="0" smtClean="0"/>
              <a:t>numberOfDotsOccupiedByCountry[gameIndex</a:t>
            </a:r>
            <a:r>
              <a:rPr lang="en-US" dirty="0"/>
              <a:t>][country] += 1</a:t>
            </a:r>
            <a:r>
              <a:rPr lang="en-US" dirty="0" smtClean="0"/>
              <a:t>;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b="1" i="1" dirty="0" smtClean="0"/>
          </a:p>
          <a:p>
            <a:r>
              <a:rPr lang="tr-TR" dirty="0" smtClean="0"/>
              <a:t>                                                                                           *</a:t>
            </a:r>
            <a:r>
              <a:rPr lang="tr-TR" dirty="0"/>
              <a:t>claimLocation</a:t>
            </a:r>
          </a:p>
          <a:p>
            <a:endParaRPr lang="tr-TR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      </a:t>
            </a: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6351104" y="5148470"/>
            <a:ext cx="0" cy="8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806632" y="0"/>
            <a:ext cx="438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VI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9208" y="3776871"/>
            <a:ext cx="71407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b="1" i="1" dirty="0" smtClean="0"/>
          </a:p>
          <a:p>
            <a:r>
              <a:rPr lang="en-US" sz="2400" dirty="0" smtClean="0"/>
              <a:t>Game </a:t>
            </a:r>
            <a:r>
              <a:rPr lang="en-US" sz="2400" dirty="0"/>
              <a:t>storage </a:t>
            </a:r>
            <a:r>
              <a:rPr lang="en-US" sz="2400" dirty="0">
                <a:solidFill>
                  <a:srgbClr val="FF0000"/>
                </a:solidFill>
              </a:rPr>
              <a:t>game</a:t>
            </a:r>
            <a:r>
              <a:rPr lang="en-US" sz="2400" dirty="0"/>
              <a:t> = games[gameIndex];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       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328531" y="19242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         </a:t>
            </a:r>
            <a:r>
              <a:rPr lang="en-US" sz="2000" dirty="0" smtClean="0">
                <a:solidFill>
                  <a:srgbClr val="FF0000"/>
                </a:solidFill>
              </a:rPr>
              <a:t>dot</a:t>
            </a:r>
            <a:r>
              <a:rPr lang="en-US" sz="2000" dirty="0" smtClean="0"/>
              <a:t>.lastPrice </a:t>
            </a:r>
            <a:r>
              <a:rPr lang="en-US" sz="2000" dirty="0"/>
              <a:t>= msg.value;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dot</a:t>
            </a:r>
            <a:r>
              <a:rPr lang="en-US" sz="2000" dirty="0"/>
              <a:t>.owner = msg.sender;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dot</a:t>
            </a:r>
            <a:r>
              <a:rPr lang="en-US" sz="2000" dirty="0"/>
              <a:t>.country = country;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274982" y="1244772"/>
            <a:ext cx="4343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Dot storage </a:t>
            </a:r>
            <a:r>
              <a:rPr lang="en-US" sz="2400" dirty="0">
                <a:solidFill>
                  <a:srgbClr val="FF0000"/>
                </a:solidFill>
              </a:rPr>
              <a:t>dot</a:t>
            </a:r>
            <a:r>
              <a:rPr lang="en-US" sz="2400" dirty="0"/>
              <a:t> = dots[dotIndex];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1804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806632" y="0"/>
            <a:ext cx="4513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VII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49087" y="998449"/>
            <a:ext cx="118043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(numberOfDotsOccupiedByCountry[gameIndex][country] == </a:t>
            </a:r>
            <a:r>
              <a:rPr lang="en-US" sz="2000" dirty="0" smtClean="0"/>
              <a:t>(gameMemory</a:t>
            </a:r>
            <a:r>
              <a:rPr lang="tr-TR" sz="2000" dirty="0" smtClean="0"/>
              <a:t>.</a:t>
            </a:r>
            <a:r>
              <a:rPr lang="en-US" sz="2000" dirty="0" smtClean="0"/>
              <a:t>xWidth </a:t>
            </a:r>
            <a:r>
              <a:rPr lang="en-US" sz="2000" dirty="0"/>
              <a:t>* </a:t>
            </a:r>
            <a:r>
              <a:rPr lang="en-US" sz="2000" dirty="0" smtClean="0"/>
              <a:t>gameMemory</a:t>
            </a:r>
            <a:r>
              <a:rPr lang="tr-TR" sz="2000" dirty="0" smtClean="0"/>
              <a:t>.</a:t>
            </a:r>
            <a:r>
              <a:rPr lang="en-US" sz="2000" dirty="0" smtClean="0"/>
              <a:t>yWidth</a:t>
            </a:r>
            <a:r>
              <a:rPr lang="en-US" sz="2000" dirty="0"/>
              <a:t>)) {</a:t>
            </a:r>
          </a:p>
          <a:p>
            <a:r>
              <a:rPr lang="en-US" sz="2000" dirty="0"/>
              <a:t>            </a:t>
            </a:r>
            <a:endParaRPr lang="tr-TR" sz="2000" dirty="0" smtClean="0"/>
          </a:p>
          <a:p>
            <a:r>
              <a:rPr lang="tr-TR" sz="2000" dirty="0" smtClean="0"/>
              <a:t>            </a:t>
            </a:r>
            <a:r>
              <a:rPr lang="en-US" sz="2000" dirty="0" smtClean="0"/>
              <a:t>activeGameIndex++;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dirty="0"/>
              <a:t>            game.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2000" dirty="0"/>
              <a:t> = State.Completed</a:t>
            </a:r>
            <a:r>
              <a:rPr lang="en-US" sz="2000" dirty="0" smtClean="0"/>
              <a:t>;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dirty="0"/>
              <a:t>     </a:t>
            </a:r>
          </a:p>
          <a:p>
            <a:r>
              <a:rPr lang="en-US" sz="2000" dirty="0"/>
              <a:t>        }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403405" y="3463142"/>
            <a:ext cx="5192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struct </a:t>
            </a:r>
            <a:r>
              <a:rPr lang="en-US" sz="2400" dirty="0" smtClean="0">
                <a:solidFill>
                  <a:schemeClr val="accent4"/>
                </a:solidFill>
              </a:rPr>
              <a:t>Game</a:t>
            </a:r>
            <a:r>
              <a:rPr lang="en-US" sz="2400" dirty="0" smtClean="0"/>
              <a:t> {</a:t>
            </a:r>
          </a:p>
          <a:p>
            <a:r>
              <a:rPr lang="tr-TR" sz="2400" dirty="0" smtClean="0"/>
              <a:t>	    </a:t>
            </a:r>
            <a:r>
              <a:rPr lang="en-US" sz="2400" dirty="0" smtClean="0"/>
              <a:t>uint256 treasury;</a:t>
            </a:r>
          </a:p>
          <a:p>
            <a:r>
              <a:rPr lang="tr-TR" sz="2400" dirty="0" smtClean="0"/>
              <a:t>	    </a:t>
            </a:r>
            <a:r>
              <a:rPr lang="en-US" sz="2400" dirty="0" smtClean="0"/>
              <a:t>State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2400" dirty="0"/>
              <a:t>; </a:t>
            </a:r>
            <a:endParaRPr lang="tr-TR" sz="2400" dirty="0" smtClean="0"/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xWidth;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yWidth</a:t>
            </a:r>
            <a:r>
              <a:rPr lang="en-US" sz="2400" dirty="0" smtClean="0"/>
              <a:t>; </a:t>
            </a:r>
            <a:r>
              <a:rPr lang="tr-TR" sz="2400" dirty="0" smtClean="0"/>
              <a:t>                         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epsilon;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claimBasePrice;</a:t>
            </a:r>
            <a:endParaRPr lang="en-US" sz="2400" dirty="0" smtClean="0"/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  <p:sp>
        <p:nvSpPr>
          <p:cNvPr id="11" name="Dikdörtgen 10"/>
          <p:cNvSpPr/>
          <p:nvPr/>
        </p:nvSpPr>
        <p:spPr>
          <a:xfrm>
            <a:off x="6999357" y="3552994"/>
            <a:ext cx="2812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enum </a:t>
            </a:r>
            <a:r>
              <a:rPr lang="en-US" sz="2400" dirty="0" smtClean="0">
                <a:solidFill>
                  <a:srgbClr val="0070C0"/>
                </a:solidFill>
              </a:rPr>
              <a:t>State </a:t>
            </a:r>
            <a:r>
              <a:rPr lang="en-US" sz="2400" dirty="0" smtClean="0"/>
              <a:t>{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Loading,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Started,</a:t>
            </a:r>
          </a:p>
          <a:p>
            <a:r>
              <a:rPr lang="en-US" sz="2400" dirty="0" smtClean="0"/>
              <a:t>        </a:t>
            </a:r>
            <a:r>
              <a:rPr lang="tr-TR" sz="2400" dirty="0" smtClean="0"/>
              <a:t>	</a:t>
            </a:r>
            <a:r>
              <a:rPr lang="en-US" sz="2400" dirty="0" smtClean="0"/>
              <a:t>Paused,</a:t>
            </a:r>
            <a:endParaRPr lang="tr-TR" sz="2400" dirty="0" smtClean="0"/>
          </a:p>
          <a:p>
            <a:r>
              <a:rPr lang="en-US" sz="2400" dirty="0" smtClean="0"/>
              <a:t> </a:t>
            </a:r>
            <a:r>
              <a:rPr lang="tr-TR" sz="2400" dirty="0" smtClean="0"/>
              <a:t>	</a:t>
            </a:r>
            <a:r>
              <a:rPr lang="en-US" sz="2400" dirty="0" smtClean="0"/>
              <a:t>Completed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249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667485" y="0"/>
            <a:ext cx="4617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VIII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97566" y="902827"/>
            <a:ext cx="108611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(lastOwner == address(0)) </a:t>
            </a:r>
            <a:r>
              <a:rPr lang="en-US" dirty="0" smtClean="0"/>
              <a:t>{</a:t>
            </a:r>
            <a:endParaRPr lang="tr-TR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game.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treasury</a:t>
            </a:r>
            <a:r>
              <a:rPr lang="en-US" dirty="0"/>
              <a:t> += msg.value;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vestingStakes</a:t>
            </a:r>
            <a:r>
              <a:rPr lang="en-US" dirty="0"/>
              <a:t>[activeGameIndex][msg.sender] += 1;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}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en-US" dirty="0" smtClean="0"/>
              <a:t>else </a:t>
            </a: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           </a:t>
            </a:r>
            <a:r>
              <a:rPr lang="en-US" dirty="0" smtClean="0"/>
              <a:t>game.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treasury</a:t>
            </a:r>
            <a:r>
              <a:rPr lang="en-US" dirty="0" smtClean="0"/>
              <a:t> </a:t>
            </a:r>
            <a:r>
              <a:rPr lang="en-US" dirty="0"/>
              <a:t>+= msg.value / 1000;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vestingStakes</a:t>
            </a:r>
            <a:r>
              <a:rPr lang="en-US" dirty="0"/>
              <a:t>[activeGameIndex][msg.sender] += 1;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vestingStakes</a:t>
            </a:r>
            <a:r>
              <a:rPr lang="en-US" dirty="0"/>
              <a:t>[activeGameIndex][lastOwner] -= 1;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</a:t>
            </a:r>
            <a:r>
              <a:rPr lang="en-US" dirty="0"/>
              <a:t>(bool success, ) = payable(lastOwner).call{ value: (msg.value * 999) / 1000 }("");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if (!success) revert TxError();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tr-TR" dirty="0" smtClean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333405" y="802623"/>
            <a:ext cx="3646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struct </a:t>
            </a:r>
            <a:r>
              <a:rPr lang="en-US" dirty="0" smtClean="0">
                <a:solidFill>
                  <a:schemeClr val="accent4"/>
                </a:solidFill>
              </a:rPr>
              <a:t>Game</a:t>
            </a:r>
            <a:r>
              <a:rPr lang="en-US" dirty="0" smtClean="0"/>
              <a:t> {</a:t>
            </a:r>
            <a:endParaRPr lang="tr-TR" dirty="0" smtClean="0"/>
          </a:p>
          <a:p>
            <a:endParaRPr lang="en-US" dirty="0" smtClean="0"/>
          </a:p>
          <a:p>
            <a:r>
              <a:rPr lang="tr-TR" dirty="0" smtClean="0"/>
              <a:t>	</a:t>
            </a:r>
            <a:r>
              <a:rPr lang="en-US" dirty="0" smtClean="0"/>
              <a:t>uint256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treasury</a:t>
            </a:r>
            <a:r>
              <a:rPr lang="en-US" dirty="0" smtClean="0"/>
              <a:t>;</a:t>
            </a:r>
          </a:p>
          <a:p>
            <a:r>
              <a:rPr lang="tr-TR" dirty="0" smtClean="0"/>
              <a:t>	</a:t>
            </a:r>
            <a:r>
              <a:rPr lang="en-US" dirty="0" smtClean="0"/>
              <a:t>State state</a:t>
            </a:r>
            <a:r>
              <a:rPr lang="en-US" dirty="0"/>
              <a:t>;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xWidth;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yWidth</a:t>
            </a:r>
            <a:r>
              <a:rPr lang="en-US" dirty="0" smtClean="0"/>
              <a:t>; </a:t>
            </a:r>
            <a:r>
              <a:rPr lang="tr-TR" dirty="0" smtClean="0"/>
              <a:t>                         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epsilon;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claimBasePrice;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247861" y="6488668"/>
            <a:ext cx="7808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mapping(uint256 =&gt; mapping(address =&gt; uint256)) public </a:t>
            </a:r>
            <a:r>
              <a:rPr lang="en-US" dirty="0">
                <a:solidFill>
                  <a:srgbClr val="00B050"/>
                </a:solidFill>
              </a:rPr>
              <a:t>vestingStakes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983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2003" y="-169475"/>
            <a:ext cx="11151705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function </a:t>
            </a:r>
            <a:r>
              <a:rPr lang="en-US" b="1" dirty="0">
                <a:solidFill>
                  <a:srgbClr val="FF0000"/>
                </a:solidFill>
              </a:rPr>
              <a:t>startGame</a:t>
            </a:r>
            <a:r>
              <a:rPr lang="en-US" dirty="0"/>
              <a:t>(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uint256 xWidth,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uint256 yWidth,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uint256 claimBasePrice,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uint256 epsilon</a:t>
            </a:r>
          </a:p>
          <a:p>
            <a:pPr>
              <a:lnSpc>
                <a:spcPct val="150000"/>
              </a:lnSpc>
            </a:pPr>
            <a:r>
              <a:rPr lang="en-US" dirty="0"/>
              <a:t>    ) external </a:t>
            </a:r>
            <a:r>
              <a:rPr lang="en-US" dirty="0">
                <a:solidFill>
                  <a:srgbClr val="00B050"/>
                </a:solidFill>
              </a:rPr>
              <a:t>onlyOwner</a:t>
            </a:r>
            <a:r>
              <a:rPr lang="en-US" dirty="0"/>
              <a:t>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if (games[activeGameIndex].state != State.Loading) revert GameIsAlreadyStarted();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Game memory </a:t>
            </a:r>
            <a:r>
              <a:rPr lang="en-US" b="1" dirty="0">
                <a:solidFill>
                  <a:srgbClr val="7030A0"/>
                </a:solidFill>
              </a:rPr>
              <a:t>newGame</a:t>
            </a:r>
            <a:r>
              <a:rPr lang="en-US" dirty="0"/>
              <a:t> = Game({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xWidth: xWidth,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yWidth: yWidth,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epsilon: epsilon,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claimBasePrice: claimBasePrice,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</a:t>
            </a:r>
            <a:r>
              <a:rPr lang="en-US" dirty="0" smtClean="0"/>
              <a:t>treasury: 0,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state: State.Started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});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games[activeGameIndex] = </a:t>
            </a:r>
            <a:r>
              <a:rPr lang="en-US" b="1" dirty="0">
                <a:solidFill>
                  <a:srgbClr val="7030A0"/>
                </a:solidFill>
              </a:rPr>
              <a:t>newGame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8762856" y="0"/>
            <a:ext cx="342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</a:t>
            </a:r>
            <a:r>
              <a:rPr lang="tr-TR" sz="3200" dirty="0" smtClean="0">
                <a:solidFill>
                  <a:srgbClr val="7030A0"/>
                </a:solidFill>
              </a:rPr>
              <a:t>startGame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7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64478" y="993840"/>
            <a:ext cx="1261279" cy="5989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ikdörtgen 8"/>
          <p:cNvSpPr/>
          <p:nvPr/>
        </p:nvSpPr>
        <p:spPr>
          <a:xfrm>
            <a:off x="1064479" y="3168715"/>
            <a:ext cx="1380548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10321232" y="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functions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823956" y="4549676"/>
            <a:ext cx="3646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struct </a:t>
            </a:r>
            <a:r>
              <a:rPr lang="en-US" dirty="0" smtClean="0">
                <a:solidFill>
                  <a:schemeClr val="accent4"/>
                </a:solidFill>
              </a:rPr>
              <a:t>Game</a:t>
            </a:r>
            <a:r>
              <a:rPr lang="en-US" dirty="0" smtClean="0"/>
              <a:t> {</a:t>
            </a:r>
          </a:p>
          <a:p>
            <a:r>
              <a:rPr lang="tr-TR" dirty="0" smtClean="0"/>
              <a:t>	</a:t>
            </a:r>
            <a:r>
              <a:rPr lang="en-US" dirty="0" smtClean="0"/>
              <a:t>uint256 treasury;</a:t>
            </a:r>
          </a:p>
          <a:p>
            <a:r>
              <a:rPr lang="tr-TR" dirty="0" smtClean="0"/>
              <a:t>	</a:t>
            </a:r>
            <a:r>
              <a:rPr lang="en-US" dirty="0" smtClean="0"/>
              <a:t>State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</a:t>
            </a:r>
            <a:r>
              <a:rPr lang="en-US" dirty="0"/>
              <a:t>;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xWidth;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yWidth</a:t>
            </a:r>
            <a:r>
              <a:rPr lang="en-US" dirty="0" smtClean="0"/>
              <a:t>; </a:t>
            </a:r>
            <a:r>
              <a:rPr lang="tr-TR" dirty="0" smtClean="0"/>
              <a:t>                         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epsilon;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claimBasePrice;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61547" y="1115019"/>
            <a:ext cx="903503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function pauseGame() external onlyOwner </a:t>
            </a:r>
            <a:r>
              <a:rPr lang="en-US" sz="2000" dirty="0" smtClean="0"/>
              <a:t>{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dirty="0"/>
              <a:t>        if (games[activeGameIndex].state != State.Started) revert GameIsNotStarted();</a:t>
            </a:r>
          </a:p>
          <a:p>
            <a:endParaRPr lang="en-US" sz="2000" dirty="0"/>
          </a:p>
          <a:p>
            <a:r>
              <a:rPr lang="en-US" sz="2000" dirty="0"/>
              <a:t>        games[activeGameIndex].state = State.Paused;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function </a:t>
            </a:r>
            <a:r>
              <a:rPr lang="en-US" sz="2000" dirty="0"/>
              <a:t>resumeGame() external onlyOwner </a:t>
            </a:r>
            <a:r>
              <a:rPr lang="en-US" sz="2000" dirty="0" smtClean="0"/>
              <a:t>{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dirty="0"/>
              <a:t>        if (games[activeGameIndex].state != State.Paused) revert GameIsNotPaused();</a:t>
            </a:r>
          </a:p>
          <a:p>
            <a:endParaRPr lang="en-US" sz="2000" dirty="0"/>
          </a:p>
          <a:p>
            <a:r>
              <a:rPr lang="en-US" sz="2000" dirty="0"/>
              <a:t>        games[activeGameIndex].state = State.Started;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1" name="Düz Bağlayıcı 10"/>
          <p:cNvCxnSpPr/>
          <p:nvPr/>
        </p:nvCxnSpPr>
        <p:spPr>
          <a:xfrm>
            <a:off x="8517835" y="4549676"/>
            <a:ext cx="0" cy="23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645426" y="4549676"/>
            <a:ext cx="6546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5858122" y="4549676"/>
            <a:ext cx="2812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enum </a:t>
            </a:r>
            <a:r>
              <a:rPr lang="en-US" sz="2400" dirty="0" smtClean="0">
                <a:solidFill>
                  <a:srgbClr val="0070C0"/>
                </a:solidFill>
              </a:rPr>
              <a:t>State </a:t>
            </a:r>
            <a:r>
              <a:rPr lang="en-US" sz="2400" dirty="0" smtClean="0"/>
              <a:t>{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Loading,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Started,</a:t>
            </a:r>
          </a:p>
          <a:p>
            <a:r>
              <a:rPr lang="en-US" sz="2400" dirty="0" smtClean="0"/>
              <a:t>        </a:t>
            </a:r>
            <a:r>
              <a:rPr lang="tr-TR" sz="2400" dirty="0" smtClean="0"/>
              <a:t>	</a:t>
            </a:r>
            <a:r>
              <a:rPr lang="en-US" sz="2400" dirty="0" smtClean="0"/>
              <a:t>Paused,</a:t>
            </a:r>
          </a:p>
          <a:p>
            <a:r>
              <a:rPr lang="en-US" sz="2400" dirty="0" smtClean="0"/>
              <a:t>        </a:t>
            </a:r>
            <a:r>
              <a:rPr lang="tr-TR" sz="2400" dirty="0" smtClean="0"/>
              <a:t>	</a:t>
            </a:r>
            <a:r>
              <a:rPr lang="en-US" sz="2400" dirty="0" smtClean="0"/>
              <a:t>Completed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  <p:cxnSp>
        <p:nvCxnSpPr>
          <p:cNvPr id="16" name="Düz Bağlayıcı 15"/>
          <p:cNvCxnSpPr/>
          <p:nvPr/>
        </p:nvCxnSpPr>
        <p:spPr>
          <a:xfrm>
            <a:off x="5675244" y="4549676"/>
            <a:ext cx="0" cy="23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9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044599" y="3584806"/>
            <a:ext cx="259411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972472" y="2785173"/>
            <a:ext cx="2947398" cy="5989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10321232" y="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functions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42962" y="2584533"/>
            <a:ext cx="115194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/>
              <a:t>    function setNumberOfCountries(uint256 _numberOfCountries) external onlyOwner </a:t>
            </a:r>
            <a:r>
              <a:rPr lang="en-US" sz="2400" dirty="0" smtClean="0"/>
              <a:t>{</a:t>
            </a:r>
            <a:endParaRPr lang="tr-TR" sz="2400" dirty="0" smtClean="0"/>
          </a:p>
          <a:p>
            <a:endParaRPr lang="en-US" sz="2400" dirty="0"/>
          </a:p>
          <a:p>
            <a:r>
              <a:rPr lang="en-US" sz="2400" dirty="0"/>
              <a:t>        numberOfCountries = _numberOfCountries;</a:t>
            </a:r>
          </a:p>
          <a:p>
            <a:r>
              <a:rPr lang="en-US" sz="2400" dirty="0" smtClean="0"/>
              <a:t>}</a:t>
            </a:r>
            <a:endParaRPr lang="tr-TR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50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825708" y="3606036"/>
            <a:ext cx="259411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726865" y="2883998"/>
            <a:ext cx="1191705" cy="5989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10321232" y="0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functions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14740" y="2220976"/>
            <a:ext cx="11519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function getGame(uint256 gameIndex) external view override returns (Game memory</a:t>
            </a:r>
            <a:r>
              <a:rPr lang="en-US" sz="2400" dirty="0" smtClean="0"/>
              <a:t>)</a:t>
            </a:r>
            <a:r>
              <a:rPr lang="tr-TR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    </a:t>
            </a:r>
            <a:endParaRPr lang="tr-TR" sz="2400" dirty="0" smtClean="0"/>
          </a:p>
          <a:p>
            <a:r>
              <a:rPr lang="tr-TR" sz="2400" dirty="0"/>
              <a:t> </a:t>
            </a:r>
            <a:r>
              <a:rPr lang="tr-TR" sz="2400" dirty="0" smtClean="0"/>
              <a:t>        </a:t>
            </a:r>
            <a:r>
              <a:rPr lang="en-US" sz="2400" dirty="0" smtClean="0"/>
              <a:t>return </a:t>
            </a:r>
            <a:r>
              <a:rPr lang="en-US" sz="2400" dirty="0"/>
              <a:t>games[gameIndex];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</p:txBody>
      </p:sp>
      <p:sp>
        <p:nvSpPr>
          <p:cNvPr id="8" name="Dikdörtgen 7"/>
          <p:cNvSpPr/>
          <p:nvPr/>
        </p:nvSpPr>
        <p:spPr>
          <a:xfrm>
            <a:off x="8052383" y="6534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*</a:t>
            </a:r>
            <a:r>
              <a:rPr lang="en-US" dirty="0" smtClean="0"/>
              <a:t>Game </a:t>
            </a:r>
            <a:r>
              <a:rPr lang="en-US" dirty="0"/>
              <a:t>storage </a:t>
            </a:r>
            <a:r>
              <a:rPr lang="en-US" dirty="0">
                <a:solidFill>
                  <a:srgbClr val="FF0000"/>
                </a:solidFill>
              </a:rPr>
              <a:t>game</a:t>
            </a:r>
            <a:r>
              <a:rPr lang="en-US" dirty="0"/>
              <a:t> = games[gameIndex];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5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55617" y="2232107"/>
            <a:ext cx="1515166" cy="447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ikdörtgen 3"/>
          <p:cNvSpPr/>
          <p:nvPr/>
        </p:nvSpPr>
        <p:spPr>
          <a:xfrm>
            <a:off x="1364753" y="1496392"/>
            <a:ext cx="110423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abstract contract VestingContract is IDots </a:t>
            </a:r>
            <a:r>
              <a:rPr lang="en-US" sz="2400" dirty="0" smtClean="0"/>
              <a:t>{</a:t>
            </a:r>
            <a:endParaRPr lang="tr-TR" sz="2400" dirty="0" smtClean="0"/>
          </a:p>
          <a:p>
            <a:endParaRPr lang="en-US" sz="2400" dirty="0"/>
          </a:p>
          <a:p>
            <a:r>
              <a:rPr lang="en-US" sz="2400" dirty="0"/>
              <a:t>    IDots public dotContract</a:t>
            </a:r>
            <a:r>
              <a:rPr lang="en-US" sz="2400" dirty="0" smtClean="0"/>
              <a:t>;</a:t>
            </a:r>
            <a:endParaRPr lang="tr-TR" sz="2400" dirty="0" smtClean="0"/>
          </a:p>
          <a:p>
            <a:endParaRPr lang="en-US" sz="2400" dirty="0"/>
          </a:p>
          <a:p>
            <a:r>
              <a:rPr lang="en-US" sz="2400" dirty="0"/>
              <a:t>    mapping(uint256 =&gt; mapping(address =&gt; uint256)) public </a:t>
            </a:r>
            <a:r>
              <a:rPr lang="en-US" sz="2400" dirty="0">
                <a:solidFill>
                  <a:srgbClr val="00B050"/>
                </a:solidFill>
              </a:rPr>
              <a:t>vestingStakes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constructor() </a:t>
            </a:r>
            <a:r>
              <a:rPr lang="en-US" sz="2400" dirty="0" smtClean="0"/>
              <a:t>{</a:t>
            </a:r>
            <a:endParaRPr lang="tr-TR" sz="2400" dirty="0" smtClean="0"/>
          </a:p>
          <a:p>
            <a:endParaRPr lang="en-US" sz="2400" dirty="0"/>
          </a:p>
          <a:p>
            <a:r>
              <a:rPr lang="en-US" sz="2400" dirty="0"/>
              <a:t>        dotContract = IDots(address(this</a:t>
            </a:r>
            <a:r>
              <a:rPr lang="en-US" sz="2400" dirty="0" smtClean="0"/>
              <a:t>));</a:t>
            </a:r>
            <a:endParaRPr lang="tr-TR" sz="2400" dirty="0" smtClean="0"/>
          </a:p>
          <a:p>
            <a:endParaRPr lang="en-US" sz="2400" dirty="0"/>
          </a:p>
          <a:p>
            <a:r>
              <a:rPr lang="en-US" sz="2400" dirty="0"/>
              <a:t>    }</a:t>
            </a:r>
          </a:p>
          <a:p>
            <a:endParaRPr lang="en-US" sz="2400" dirty="0"/>
          </a:p>
        </p:txBody>
      </p:sp>
      <p:sp>
        <p:nvSpPr>
          <p:cNvPr id="5" name="Dikdörtgen 4"/>
          <p:cNvSpPr/>
          <p:nvPr/>
        </p:nvSpPr>
        <p:spPr>
          <a:xfrm>
            <a:off x="9143793" y="0"/>
            <a:ext cx="304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Vesting functions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9489441" y="3824818"/>
            <a:ext cx="761999" cy="975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1826313" y="2737919"/>
            <a:ext cx="4107127" cy="777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826314" y="2737920"/>
            <a:ext cx="89532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activeGameIndex ;</a:t>
            </a:r>
            <a:endParaRPr lang="tr-TR" sz="4000" dirty="0" smtClean="0"/>
          </a:p>
          <a:p>
            <a:endParaRPr lang="tr-TR" sz="4000" dirty="0" smtClean="0"/>
          </a:p>
          <a:p>
            <a:r>
              <a:rPr lang="en-US" sz="4000" dirty="0"/>
              <a:t>uint256 public numberOfCountries = 20;</a:t>
            </a:r>
            <a:endParaRPr lang="tr-TR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  <p:cxnSp>
        <p:nvCxnSpPr>
          <p:cNvPr id="3" name="Düz Ok Bağlayıcısı 2"/>
          <p:cNvCxnSpPr/>
          <p:nvPr/>
        </p:nvCxnSpPr>
        <p:spPr>
          <a:xfrm flipV="1">
            <a:off x="4643120" y="1341120"/>
            <a:ext cx="3495040" cy="16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8138160" y="4698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 smtClean="0"/>
              <a:t>0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6031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6571422" y="2986071"/>
            <a:ext cx="1003852" cy="385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Dikdörtgen 5"/>
          <p:cNvSpPr/>
          <p:nvPr/>
        </p:nvSpPr>
        <p:spPr>
          <a:xfrm>
            <a:off x="5161720" y="2986071"/>
            <a:ext cx="1003852" cy="385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Dikdörtgen 1"/>
          <p:cNvSpPr/>
          <p:nvPr/>
        </p:nvSpPr>
        <p:spPr>
          <a:xfrm>
            <a:off x="2604052" y="2951921"/>
            <a:ext cx="1003852" cy="385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ikdörtgen 3"/>
          <p:cNvSpPr/>
          <p:nvPr/>
        </p:nvSpPr>
        <p:spPr>
          <a:xfrm>
            <a:off x="1050236" y="2552722"/>
            <a:ext cx="11042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  mapping(uint256 =&gt; mapping(address =&gt; uint256)) public </a:t>
            </a:r>
            <a:r>
              <a:rPr lang="en-US" sz="2400" dirty="0">
                <a:solidFill>
                  <a:srgbClr val="00B050"/>
                </a:solidFill>
              </a:rPr>
              <a:t>vestingStakes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Dikdörtgen 4"/>
          <p:cNvSpPr/>
          <p:nvPr/>
        </p:nvSpPr>
        <p:spPr>
          <a:xfrm>
            <a:off x="9143793" y="0"/>
            <a:ext cx="304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Vesting functions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645755" y="35350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GameId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5245127" y="353500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Address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6487348" y="3551548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Vesting </a:t>
            </a:r>
            <a:r>
              <a:rPr lang="tr-TR" dirty="0"/>
              <a:t>S</a:t>
            </a:r>
            <a:r>
              <a:rPr lang="tr-TR" dirty="0" smtClean="0"/>
              <a:t>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1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759227" y="4490325"/>
            <a:ext cx="1033669" cy="357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1759227" y="2285999"/>
            <a:ext cx="1192695" cy="357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1759227" y="3422949"/>
            <a:ext cx="1918251" cy="3578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526774" y="349675"/>
            <a:ext cx="110423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>
                <a:solidFill>
                  <a:srgbClr val="FF0000"/>
                </a:solidFill>
              </a:rPr>
              <a:t>withdrawVesting</a:t>
            </a:r>
            <a:r>
              <a:rPr lang="en-US" dirty="0"/>
              <a:t>(uint256 gameIndex) public </a:t>
            </a:r>
            <a:r>
              <a:rPr lang="en-US" dirty="0" smtClean="0"/>
              <a:t>{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Game memory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</a:t>
            </a:r>
            <a:r>
              <a:rPr lang="en-US" dirty="0"/>
              <a:t> = dotContract.getGame(gameIndex);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       </a:t>
            </a:r>
            <a:r>
              <a:rPr lang="en-US" dirty="0" smtClean="0"/>
              <a:t>if </a:t>
            </a:r>
            <a:r>
              <a:rPr lang="en-US" dirty="0"/>
              <a:t>(game.state != State.Completed) revert </a:t>
            </a:r>
            <a:r>
              <a:rPr lang="en-US" dirty="0" smtClean="0"/>
              <a:t>GameIsActive</a:t>
            </a:r>
            <a:r>
              <a:rPr lang="tr-TR" dirty="0" smtClean="0"/>
              <a:t>()</a:t>
            </a:r>
          </a:p>
          <a:p>
            <a:endParaRPr lang="tr-TR" dirty="0" smtClean="0"/>
          </a:p>
          <a:p>
            <a:r>
              <a:rPr lang="en-US" dirty="0" smtClean="0"/>
              <a:t>        </a:t>
            </a:r>
            <a:r>
              <a:rPr lang="en-US" dirty="0"/>
              <a:t>uint256 vestingStake = vestingStakes[gameIndex][msg.sender</a:t>
            </a:r>
            <a:r>
              <a:rPr lang="en-US" dirty="0" smtClean="0"/>
              <a:t>];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if (vestingStake &lt;= 0) revert NoVesting</a:t>
            </a:r>
            <a:r>
              <a:rPr lang="en-US" dirty="0" smtClean="0"/>
              <a:t>();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uint256 totalVestingAmount = game.treasury</a:t>
            </a:r>
            <a:r>
              <a:rPr lang="en-US" dirty="0" smtClean="0"/>
              <a:t>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vestingStakes[gameIndex][msg.sender] = 0</a:t>
            </a:r>
            <a:r>
              <a:rPr lang="en-US" dirty="0" smtClean="0"/>
              <a:t>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uint256 totalValue = (vestingStake * totalVestingAmount) / (game.yWidth * game.xWidth</a:t>
            </a:r>
            <a:r>
              <a:rPr lang="en-US" dirty="0" smtClean="0"/>
              <a:t>);</a:t>
            </a:r>
            <a:endParaRPr lang="tr-TR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/>
              <a:t>(bool success, ) = payable(msg.sender).call{ value: totalValue </a:t>
            </a:r>
            <a:r>
              <a:rPr lang="en-US" dirty="0" smtClean="0"/>
              <a:t>}("");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if (!success) revert TxError</a:t>
            </a:r>
            <a:r>
              <a:rPr lang="en-US" dirty="0" smtClean="0"/>
              <a:t>();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9143793" y="0"/>
            <a:ext cx="304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</a:rPr>
              <a:t>Vesting functions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844726" y="1021285"/>
            <a:ext cx="3646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struct </a:t>
            </a:r>
            <a:r>
              <a:rPr lang="en-US" dirty="0" smtClean="0">
                <a:solidFill>
                  <a:schemeClr val="accent4"/>
                </a:solidFill>
              </a:rPr>
              <a:t>Game</a:t>
            </a:r>
            <a:r>
              <a:rPr lang="en-US" dirty="0" smtClean="0"/>
              <a:t> {</a:t>
            </a:r>
          </a:p>
          <a:p>
            <a:r>
              <a:rPr lang="tr-TR" dirty="0" smtClean="0"/>
              <a:t>	</a:t>
            </a:r>
            <a:r>
              <a:rPr lang="en-US" dirty="0" smtClean="0"/>
              <a:t>uint256 treasury;</a:t>
            </a:r>
          </a:p>
          <a:p>
            <a:r>
              <a:rPr lang="tr-TR" dirty="0" smtClean="0"/>
              <a:t>	</a:t>
            </a:r>
            <a:r>
              <a:rPr lang="en-US" dirty="0" smtClean="0"/>
              <a:t>State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</a:t>
            </a:r>
            <a:r>
              <a:rPr lang="en-US" dirty="0"/>
              <a:t>;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xWidth;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yWidth</a:t>
            </a:r>
            <a:r>
              <a:rPr lang="en-US" dirty="0" smtClean="0"/>
              <a:t>; </a:t>
            </a:r>
            <a:r>
              <a:rPr lang="tr-TR" dirty="0" smtClean="0"/>
              <a:t>                         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epsilon;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claimBasePrice;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134678" y="2970683"/>
            <a:ext cx="983069" cy="578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Dikdörtgen 5"/>
          <p:cNvSpPr/>
          <p:nvPr/>
        </p:nvSpPr>
        <p:spPr>
          <a:xfrm>
            <a:off x="5473974" y="2970683"/>
            <a:ext cx="1022578" cy="538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1564115" y="3065195"/>
            <a:ext cx="960424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Dikdörtgen 1"/>
          <p:cNvSpPr/>
          <p:nvPr/>
        </p:nvSpPr>
        <p:spPr>
          <a:xfrm>
            <a:off x="298174" y="3065195"/>
            <a:ext cx="11893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mapping(uint256 =&gt; mapping(uint256 =&gt; uint256)) public numberOfDotsOccupiedByCountry;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1499781" y="3664188"/>
            <a:ext cx="150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GameId</a:t>
            </a:r>
            <a:endParaRPr lang="en-US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027748" y="3664188"/>
            <a:ext cx="15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Country</a:t>
            </a:r>
            <a:endParaRPr lang="en-US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346347" y="3664188"/>
            <a:ext cx="393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Country’s Dot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3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384681" y="2149896"/>
            <a:ext cx="781335" cy="578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4006463" y="2092288"/>
            <a:ext cx="1017245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Dikdörtgen 1"/>
          <p:cNvSpPr/>
          <p:nvPr/>
        </p:nvSpPr>
        <p:spPr>
          <a:xfrm>
            <a:off x="2753139" y="2160953"/>
            <a:ext cx="723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mapping(uint256 =&gt; Game) public games;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3898583" y="3208321"/>
            <a:ext cx="16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GameId</a:t>
            </a:r>
            <a:endParaRPr lang="en-US" sz="2400" dirty="0"/>
          </a:p>
        </p:txBody>
      </p:sp>
      <p:sp>
        <p:nvSpPr>
          <p:cNvPr id="10" name="Dikdörtgen 9"/>
          <p:cNvSpPr/>
          <p:nvPr/>
        </p:nvSpPr>
        <p:spPr>
          <a:xfrm>
            <a:off x="5305169" y="3208321"/>
            <a:ext cx="5192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struct </a:t>
            </a:r>
            <a:r>
              <a:rPr lang="en-US" sz="2400" dirty="0" smtClean="0">
                <a:solidFill>
                  <a:schemeClr val="accent4"/>
                </a:solidFill>
              </a:rPr>
              <a:t>Game</a:t>
            </a:r>
            <a:r>
              <a:rPr lang="en-US" sz="2400" dirty="0" smtClean="0"/>
              <a:t> {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uint256 treasury;</a:t>
            </a:r>
          </a:p>
          <a:p>
            <a:r>
              <a:rPr lang="tr-TR" sz="2400" dirty="0" smtClean="0"/>
              <a:t>	</a:t>
            </a:r>
            <a:r>
              <a:rPr lang="en-US" sz="2400" dirty="0" smtClean="0"/>
              <a:t>State state</a:t>
            </a:r>
            <a:r>
              <a:rPr lang="en-US" sz="2400" dirty="0"/>
              <a:t>; </a:t>
            </a:r>
            <a:endParaRPr lang="tr-TR" sz="2400" dirty="0" smtClean="0"/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xWidth;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yWidth</a:t>
            </a:r>
            <a:r>
              <a:rPr lang="en-US" sz="2400" dirty="0" smtClean="0"/>
              <a:t>; </a:t>
            </a:r>
            <a:r>
              <a:rPr lang="tr-TR" sz="2400" dirty="0" smtClean="0"/>
              <a:t>                         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epsilon;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claimBasePrice;</a:t>
            </a:r>
            <a:endParaRPr lang="en-US" sz="2400" dirty="0" smtClean="0"/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77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638483" y="1807423"/>
            <a:ext cx="696057" cy="578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Dikdörtgen 4"/>
          <p:cNvSpPr/>
          <p:nvPr/>
        </p:nvSpPr>
        <p:spPr>
          <a:xfrm>
            <a:off x="3786811" y="1793205"/>
            <a:ext cx="1292087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Dikdörtgen 1"/>
          <p:cNvSpPr/>
          <p:nvPr/>
        </p:nvSpPr>
        <p:spPr>
          <a:xfrm>
            <a:off x="2146852" y="1807423"/>
            <a:ext cx="9163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mapping(bytes32 =&gt; Dot) public dots;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296063" y="2773861"/>
            <a:ext cx="4732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struct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Dot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    address owner;</a:t>
            </a:r>
          </a:p>
          <a:p>
            <a:r>
              <a:rPr lang="en-US" sz="2800" dirty="0" smtClean="0"/>
              <a:t>        uint256 country;</a:t>
            </a:r>
          </a:p>
          <a:p>
            <a:r>
              <a:rPr lang="en-US" sz="2800" dirty="0" smtClean="0"/>
              <a:t>        uint256 lastPrice;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</p:txBody>
      </p:sp>
      <p:sp>
        <p:nvSpPr>
          <p:cNvPr id="4" name="Dikdörtgen 3"/>
          <p:cNvSpPr/>
          <p:nvPr/>
        </p:nvSpPr>
        <p:spPr>
          <a:xfrm>
            <a:off x="1083365" y="5355321"/>
            <a:ext cx="100186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function </a:t>
            </a:r>
            <a:r>
              <a:rPr lang="en-US" dirty="0" smtClean="0"/>
              <a:t>getDotIndex(</a:t>
            </a:r>
            <a:r>
              <a:rPr lang="tr-TR" dirty="0" smtClean="0"/>
              <a:t> </a:t>
            </a:r>
            <a:r>
              <a:rPr lang="en-US" dirty="0" smtClean="0"/>
              <a:t>uint256 </a:t>
            </a:r>
            <a:r>
              <a:rPr lang="en-US" dirty="0"/>
              <a:t>gameIndex</a:t>
            </a:r>
            <a:r>
              <a:rPr lang="en-US" dirty="0" smtClean="0"/>
              <a:t>, uint256 y,</a:t>
            </a:r>
            <a:r>
              <a:rPr lang="tr-TR" dirty="0" smtClean="0"/>
              <a:t> </a:t>
            </a:r>
            <a:r>
              <a:rPr lang="en-US" dirty="0" smtClean="0"/>
              <a:t>uint256 x</a:t>
            </a:r>
            <a:r>
              <a:rPr lang="tr-TR" dirty="0" smtClean="0"/>
              <a:t> </a:t>
            </a:r>
            <a:r>
              <a:rPr lang="en-US" dirty="0" smtClean="0"/>
              <a:t>) </a:t>
            </a:r>
            <a:r>
              <a:rPr lang="en-US" dirty="0"/>
              <a:t>private pure returns (bytes32)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return keccak256</a:t>
            </a:r>
            <a:r>
              <a:rPr lang="en-US" dirty="0" smtClean="0"/>
              <a:t>(</a:t>
            </a:r>
            <a:r>
              <a:rPr lang="tr-TR" dirty="0" smtClean="0"/>
              <a:t> </a:t>
            </a:r>
            <a:r>
              <a:rPr lang="en-US" dirty="0" smtClean="0"/>
              <a:t>abi.encodePacked</a:t>
            </a:r>
            <a:r>
              <a:rPr lang="tr-TR" dirty="0" smtClean="0"/>
              <a:t> </a:t>
            </a:r>
            <a:r>
              <a:rPr lang="en-US" dirty="0" smtClean="0"/>
              <a:t>(gameIndex</a:t>
            </a:r>
            <a:r>
              <a:rPr lang="en-US" dirty="0"/>
              <a:t>, y, x));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r>
              <a:rPr lang="tr-TR" dirty="0" smtClean="0"/>
              <a:t>                                                                                                                                                      *claimLocation</a:t>
            </a:r>
            <a:endParaRPr lang="en-US" dirty="0"/>
          </a:p>
        </p:txBody>
      </p:sp>
      <p:cxnSp>
        <p:nvCxnSpPr>
          <p:cNvPr id="9" name="Düz Ok Bağlayıcısı 8"/>
          <p:cNvCxnSpPr/>
          <p:nvPr/>
        </p:nvCxnSpPr>
        <p:spPr>
          <a:xfrm flipH="1">
            <a:off x="2711141" y="2386097"/>
            <a:ext cx="1850921" cy="310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384681" y="2149896"/>
            <a:ext cx="781335" cy="578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ikdörtgen 4"/>
          <p:cNvSpPr/>
          <p:nvPr/>
        </p:nvSpPr>
        <p:spPr>
          <a:xfrm>
            <a:off x="4006463" y="2092288"/>
            <a:ext cx="1017245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Dikdörtgen 1"/>
          <p:cNvSpPr/>
          <p:nvPr/>
        </p:nvSpPr>
        <p:spPr>
          <a:xfrm>
            <a:off x="2753139" y="2160953"/>
            <a:ext cx="7234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mapping(uint256 =&gt; Game) public games;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3898583" y="3208321"/>
            <a:ext cx="16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GameId</a:t>
            </a:r>
            <a:endParaRPr lang="en-US" sz="2400" dirty="0"/>
          </a:p>
        </p:txBody>
      </p:sp>
      <p:sp>
        <p:nvSpPr>
          <p:cNvPr id="10" name="Dikdörtgen 9"/>
          <p:cNvSpPr/>
          <p:nvPr/>
        </p:nvSpPr>
        <p:spPr>
          <a:xfrm>
            <a:off x="5305169" y="3208321"/>
            <a:ext cx="5192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struct </a:t>
            </a:r>
            <a:r>
              <a:rPr lang="en-US" sz="2400" dirty="0" smtClean="0">
                <a:solidFill>
                  <a:schemeClr val="accent4"/>
                </a:solidFill>
              </a:rPr>
              <a:t>Game</a:t>
            </a:r>
            <a:r>
              <a:rPr lang="en-US" sz="2400" dirty="0" smtClean="0"/>
              <a:t> {</a:t>
            </a:r>
          </a:p>
          <a:p>
            <a:r>
              <a:rPr lang="tr-TR" sz="2400" dirty="0" smtClean="0"/>
              <a:t>	   </a:t>
            </a:r>
            <a:r>
              <a:rPr lang="en-US" sz="2400" dirty="0" smtClean="0"/>
              <a:t>uint256 treasury;</a:t>
            </a:r>
          </a:p>
          <a:p>
            <a:r>
              <a:rPr lang="tr-TR" sz="2400" dirty="0" smtClean="0"/>
              <a:t>	    </a:t>
            </a:r>
            <a:r>
              <a:rPr lang="en-US" sz="2400" dirty="0" smtClean="0"/>
              <a:t>State state</a:t>
            </a:r>
            <a:r>
              <a:rPr lang="en-US" sz="2400" dirty="0"/>
              <a:t>; </a:t>
            </a:r>
            <a:endParaRPr lang="tr-TR" sz="2400" dirty="0" smtClean="0"/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xWidth;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yWidth</a:t>
            </a:r>
            <a:r>
              <a:rPr lang="en-US" sz="2400" dirty="0" smtClean="0"/>
              <a:t>; </a:t>
            </a:r>
            <a:r>
              <a:rPr lang="tr-TR" sz="2400" dirty="0" smtClean="0"/>
              <a:t>                         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                </a:t>
            </a:r>
            <a:r>
              <a:rPr lang="en-US" sz="2400" dirty="0" smtClean="0"/>
              <a:t>uint256 </a:t>
            </a:r>
            <a:r>
              <a:rPr lang="en-US" sz="2400" dirty="0"/>
              <a:t>epsilon;</a:t>
            </a:r>
          </a:p>
          <a:p>
            <a:r>
              <a:rPr lang="tr-TR" sz="2400" dirty="0" smtClean="0"/>
              <a:t>                  </a:t>
            </a:r>
            <a:r>
              <a:rPr lang="en-US" sz="2400" dirty="0" smtClean="0"/>
              <a:t>uint256 </a:t>
            </a:r>
            <a:r>
              <a:rPr lang="en-US" sz="2400" dirty="0"/>
              <a:t>claimBasePrice;</a:t>
            </a:r>
            <a:endParaRPr lang="en-US" sz="2400" dirty="0" smtClean="0"/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74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2957277" y="2975447"/>
            <a:ext cx="3413706" cy="443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Dikdörtgen 16"/>
          <p:cNvSpPr/>
          <p:nvPr/>
        </p:nvSpPr>
        <p:spPr>
          <a:xfrm>
            <a:off x="3101010" y="2351016"/>
            <a:ext cx="1729407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Dikdörtgen 15"/>
          <p:cNvSpPr/>
          <p:nvPr/>
        </p:nvSpPr>
        <p:spPr>
          <a:xfrm>
            <a:off x="1520689" y="680022"/>
            <a:ext cx="1321902" cy="598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Dikdörtgen 3"/>
          <p:cNvSpPr/>
          <p:nvPr/>
        </p:nvSpPr>
        <p:spPr>
          <a:xfrm>
            <a:off x="610317" y="803854"/>
            <a:ext cx="9889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claimLocation</a:t>
            </a:r>
            <a:r>
              <a:rPr lang="tr-TR" dirty="0" smtClean="0"/>
              <a:t> </a:t>
            </a:r>
            <a:r>
              <a:rPr lang="en-US" dirty="0" smtClean="0"/>
              <a:t>(uint256</a:t>
            </a:r>
            <a:r>
              <a:rPr lang="en-US" dirty="0" smtClean="0">
                <a:solidFill>
                  <a:srgbClr val="FF0000"/>
                </a:solidFill>
              </a:rPr>
              <a:t> y</a:t>
            </a:r>
            <a:r>
              <a:rPr lang="en-US" dirty="0" smtClean="0"/>
              <a:t>, uint256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, uint256 </a:t>
            </a:r>
            <a:r>
              <a:rPr lang="en-US" dirty="0" smtClean="0">
                <a:solidFill>
                  <a:srgbClr val="FF0000"/>
                </a:solidFill>
              </a:rPr>
              <a:t>country</a:t>
            </a:r>
            <a:r>
              <a:rPr lang="en-US" dirty="0" smtClean="0"/>
              <a:t>) public payable {</a:t>
            </a:r>
          </a:p>
          <a:p>
            <a:r>
              <a:rPr lang="en-US" dirty="0" smtClean="0"/>
              <a:t>       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        </a:t>
            </a:r>
            <a:r>
              <a:rPr lang="en-US" dirty="0" smtClean="0"/>
              <a:t>uint256 </a:t>
            </a:r>
            <a:r>
              <a:rPr lang="en-US" dirty="0"/>
              <a:t>gameIndex = activeGameIndex</a:t>
            </a:r>
            <a:r>
              <a:rPr lang="en-US" dirty="0" smtClean="0"/>
              <a:t>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i="1" dirty="0"/>
              <a:t>bytes32</a:t>
            </a:r>
            <a:r>
              <a:rPr lang="en-US" dirty="0"/>
              <a:t> dotIndex = getDotIndex(activeGameIndex, y, x</a:t>
            </a:r>
            <a:r>
              <a:rPr lang="en-US" dirty="0" smtClean="0"/>
              <a:t>);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Dot memory </a:t>
            </a:r>
            <a:r>
              <a:rPr lang="en-US" dirty="0">
                <a:solidFill>
                  <a:srgbClr val="FF0000"/>
                </a:solidFill>
              </a:rPr>
              <a:t>dotMemory</a:t>
            </a:r>
            <a:r>
              <a:rPr lang="en-US" dirty="0"/>
              <a:t> = dots</a:t>
            </a:r>
            <a:r>
              <a:rPr lang="en-US" dirty="0" smtClean="0"/>
              <a:t>[</a:t>
            </a:r>
            <a:r>
              <a:rPr lang="tr-TR" dirty="0" smtClean="0"/>
              <a:t> </a:t>
            </a:r>
            <a:r>
              <a:rPr lang="en-US" dirty="0" smtClean="0"/>
              <a:t>dotIndex</a:t>
            </a:r>
            <a:r>
              <a:rPr lang="tr-TR" dirty="0" smtClean="0"/>
              <a:t> </a:t>
            </a:r>
            <a:r>
              <a:rPr lang="en-US" dirty="0" smtClean="0"/>
              <a:t>];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        Game memory </a:t>
            </a:r>
            <a:r>
              <a:rPr lang="en-US" dirty="0">
                <a:solidFill>
                  <a:srgbClr val="FF0000"/>
                </a:solidFill>
              </a:rPr>
              <a:t>gameMemory </a:t>
            </a:r>
            <a:r>
              <a:rPr lang="en-US" dirty="0"/>
              <a:t>= games[gameIndex];</a:t>
            </a:r>
            <a:endParaRPr lang="en-US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8015023" y="9620"/>
            <a:ext cx="4176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660680" y="2520358"/>
            <a:ext cx="2428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struct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Dot</a:t>
            </a:r>
            <a:r>
              <a:rPr lang="en-US" dirty="0" smtClean="0"/>
              <a:t> </a:t>
            </a:r>
            <a:r>
              <a:rPr lang="tr-TR" dirty="0" smtClean="0"/>
              <a:t>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address owner;</a:t>
            </a:r>
          </a:p>
          <a:p>
            <a:r>
              <a:rPr lang="en-US" dirty="0" smtClean="0"/>
              <a:t>        uint256 country;</a:t>
            </a:r>
          </a:p>
          <a:p>
            <a:r>
              <a:rPr lang="en-US" dirty="0" smtClean="0"/>
              <a:t>        uint256 lastPrice;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8790605" y="4102415"/>
            <a:ext cx="3646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struct </a:t>
            </a:r>
            <a:r>
              <a:rPr lang="en-US" dirty="0" smtClean="0">
                <a:solidFill>
                  <a:schemeClr val="accent4"/>
                </a:solidFill>
              </a:rPr>
              <a:t>Game</a:t>
            </a:r>
            <a:r>
              <a:rPr lang="en-US" dirty="0" smtClean="0"/>
              <a:t> {</a:t>
            </a:r>
          </a:p>
          <a:p>
            <a:r>
              <a:rPr lang="tr-TR" dirty="0" smtClean="0"/>
              <a:t>	</a:t>
            </a:r>
            <a:r>
              <a:rPr lang="en-US" dirty="0" smtClean="0"/>
              <a:t>uint256 treasury;</a:t>
            </a:r>
          </a:p>
          <a:p>
            <a:r>
              <a:rPr lang="tr-TR" dirty="0" smtClean="0"/>
              <a:t>	</a:t>
            </a:r>
            <a:r>
              <a:rPr lang="en-US" dirty="0" smtClean="0"/>
              <a:t>State state</a:t>
            </a:r>
            <a:r>
              <a:rPr lang="en-US" dirty="0"/>
              <a:t>;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xWidth;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yWidth</a:t>
            </a:r>
            <a:r>
              <a:rPr lang="en-US" dirty="0" smtClean="0"/>
              <a:t>; </a:t>
            </a:r>
            <a:r>
              <a:rPr lang="tr-TR" dirty="0" smtClean="0"/>
              <a:t>                         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  </a:t>
            </a:r>
            <a:r>
              <a:rPr lang="en-US" dirty="0" smtClean="0"/>
              <a:t>uint256 </a:t>
            </a:r>
            <a:r>
              <a:rPr lang="en-US" dirty="0"/>
              <a:t>epsilon;</a:t>
            </a:r>
          </a:p>
          <a:p>
            <a:r>
              <a:rPr lang="tr-TR" dirty="0" smtClean="0"/>
              <a:t>                  </a:t>
            </a:r>
            <a:r>
              <a:rPr lang="en-US" dirty="0" smtClean="0"/>
              <a:t>uint256 </a:t>
            </a:r>
            <a:r>
              <a:rPr lang="en-US" dirty="0"/>
              <a:t>claimBasePrice;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/>
          </a:p>
        </p:txBody>
      </p:sp>
      <p:cxnSp>
        <p:nvCxnSpPr>
          <p:cNvPr id="3" name="Düz Ok Bağlayıcısı 2"/>
          <p:cNvCxnSpPr/>
          <p:nvPr/>
        </p:nvCxnSpPr>
        <p:spPr>
          <a:xfrm flipV="1">
            <a:off x="5327374" y="2753139"/>
            <a:ext cx="3463231" cy="104360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996439" y="4265697"/>
            <a:ext cx="2794166" cy="180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9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-940187" y="1667230"/>
            <a:ext cx="9889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	</a:t>
            </a:r>
            <a:r>
              <a:rPr lang="en-US" sz="3200" dirty="0"/>
              <a:t> Dot memory </a:t>
            </a:r>
            <a:r>
              <a:rPr lang="en-US" sz="3200" dirty="0">
                <a:solidFill>
                  <a:srgbClr val="FF0000"/>
                </a:solidFill>
              </a:rPr>
              <a:t>dotMemory</a:t>
            </a:r>
            <a:r>
              <a:rPr lang="en-US" sz="3200" dirty="0"/>
              <a:t> = dots[</a:t>
            </a:r>
            <a:r>
              <a:rPr lang="tr-TR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dotIndex</a:t>
            </a:r>
            <a:r>
              <a:rPr lang="tr-TR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];</a:t>
            </a:r>
            <a:endParaRPr lang="tr-TR" sz="3200" dirty="0"/>
          </a:p>
          <a:p>
            <a:r>
              <a:rPr lang="tr-TR" dirty="0" smtClean="0"/>
              <a:t>	</a:t>
            </a:r>
            <a:endParaRPr lang="en-US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8015023" y="9620"/>
            <a:ext cx="4281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II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558969" y="2890197"/>
            <a:ext cx="9163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mapping(</a:t>
            </a:r>
            <a:r>
              <a:rPr lang="en-US" sz="3200" dirty="0">
                <a:solidFill>
                  <a:srgbClr val="7030A0"/>
                </a:solidFill>
              </a:rPr>
              <a:t>bytes32</a:t>
            </a:r>
            <a:r>
              <a:rPr lang="en-US" sz="3200" dirty="0"/>
              <a:t> =&gt;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Dot</a:t>
            </a:r>
            <a:r>
              <a:rPr lang="en-US" sz="3200" dirty="0" smtClean="0"/>
              <a:t>) </a:t>
            </a:r>
            <a:r>
              <a:rPr lang="en-US" sz="3200" dirty="0"/>
              <a:t>public dots;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893931" y="4056672"/>
            <a:ext cx="4732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struct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Dot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    address owner;</a:t>
            </a:r>
          </a:p>
          <a:p>
            <a:r>
              <a:rPr lang="en-US" sz="2800" dirty="0" smtClean="0"/>
              <a:t>        uint256 country;</a:t>
            </a:r>
          </a:p>
          <a:p>
            <a:r>
              <a:rPr lang="en-US" sz="2800" dirty="0" smtClean="0"/>
              <a:t>        uint256 lastPrice;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599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-939910" y="931898"/>
            <a:ext cx="9889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	</a:t>
            </a:r>
            <a:r>
              <a:rPr lang="en-US" sz="2000" dirty="0"/>
              <a:t>Game memory </a:t>
            </a:r>
            <a:r>
              <a:rPr lang="en-US" sz="2000" dirty="0">
                <a:solidFill>
                  <a:srgbClr val="FF0000"/>
                </a:solidFill>
              </a:rPr>
              <a:t>gameMemory</a:t>
            </a:r>
            <a:r>
              <a:rPr lang="en-US" sz="2000" dirty="0"/>
              <a:t> = games[</a:t>
            </a:r>
            <a:r>
              <a:rPr lang="en-US" sz="2000" dirty="0">
                <a:solidFill>
                  <a:srgbClr val="7030A0"/>
                </a:solidFill>
              </a:rPr>
              <a:t>gameIndex</a:t>
            </a:r>
            <a:r>
              <a:rPr lang="en-US" sz="2000" dirty="0"/>
              <a:t>];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806632" y="0"/>
            <a:ext cx="438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function claimLocation</a:t>
            </a:r>
            <a:r>
              <a:rPr lang="tr-TR" sz="3200" dirty="0" smtClean="0">
                <a:solidFill>
                  <a:srgbClr val="7030A0"/>
                </a:solidFill>
              </a:rPr>
              <a:t> III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582426" y="2476999"/>
            <a:ext cx="2812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enum </a:t>
            </a:r>
            <a:r>
              <a:rPr lang="en-US" dirty="0" smtClean="0">
                <a:solidFill>
                  <a:srgbClr val="0070C0"/>
                </a:solidFill>
              </a:rPr>
              <a:t>State </a:t>
            </a:r>
            <a:r>
              <a:rPr lang="en-US" dirty="0" smtClean="0"/>
              <a:t>{</a:t>
            </a:r>
          </a:p>
          <a:p>
            <a:r>
              <a:rPr lang="tr-TR" dirty="0" smtClean="0"/>
              <a:t>	</a:t>
            </a:r>
            <a:r>
              <a:rPr lang="en-US" dirty="0" smtClean="0"/>
              <a:t>Loading,</a:t>
            </a:r>
          </a:p>
          <a:p>
            <a:r>
              <a:rPr lang="tr-TR" dirty="0" smtClean="0"/>
              <a:t>	</a:t>
            </a:r>
            <a:r>
              <a:rPr lang="en-US" dirty="0" smtClean="0"/>
              <a:t>Started,</a:t>
            </a:r>
          </a:p>
          <a:p>
            <a:r>
              <a:rPr lang="en-US" dirty="0" smtClean="0"/>
              <a:t>        </a:t>
            </a:r>
            <a:r>
              <a:rPr lang="tr-TR" dirty="0" smtClean="0"/>
              <a:t>	</a:t>
            </a:r>
            <a:r>
              <a:rPr lang="en-US" dirty="0" smtClean="0"/>
              <a:t>Paused, </a:t>
            </a:r>
            <a:r>
              <a:rPr lang="tr-TR" dirty="0" smtClean="0"/>
              <a:t>	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12" name="Dikdörtgen 11"/>
          <p:cNvSpPr/>
          <p:nvPr/>
        </p:nvSpPr>
        <p:spPr>
          <a:xfrm>
            <a:off x="3212327" y="1679131"/>
            <a:ext cx="72345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mapping(</a:t>
            </a:r>
            <a:r>
              <a:rPr lang="en-US" sz="2000" dirty="0">
                <a:solidFill>
                  <a:srgbClr val="7030A0"/>
                </a:solidFill>
              </a:rPr>
              <a:t>uint256</a:t>
            </a:r>
            <a:r>
              <a:rPr lang="en-US" sz="2000" dirty="0"/>
              <a:t> =&gt; </a:t>
            </a:r>
            <a:r>
              <a:rPr lang="en-US" sz="2000" dirty="0">
                <a:solidFill>
                  <a:schemeClr val="accent4"/>
                </a:solidFill>
              </a:rPr>
              <a:t>Game</a:t>
            </a:r>
            <a:r>
              <a:rPr lang="en-US" sz="2000" dirty="0" smtClean="0"/>
              <a:t>) </a:t>
            </a:r>
            <a:r>
              <a:rPr lang="en-US" sz="2000" dirty="0"/>
              <a:t>public games;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4806452" y="2265515"/>
            <a:ext cx="5192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struct </a:t>
            </a:r>
            <a:r>
              <a:rPr lang="en-US" sz="2000" dirty="0" smtClean="0">
                <a:solidFill>
                  <a:schemeClr val="accent4"/>
                </a:solidFill>
              </a:rPr>
              <a:t>Game</a:t>
            </a:r>
            <a:r>
              <a:rPr lang="en-US" sz="2000" dirty="0" smtClean="0"/>
              <a:t> {</a:t>
            </a:r>
          </a:p>
          <a:p>
            <a:r>
              <a:rPr lang="tr-TR" sz="2000" dirty="0" smtClean="0"/>
              <a:t>	    </a:t>
            </a:r>
            <a:r>
              <a:rPr lang="en-US" sz="2000" dirty="0" smtClean="0"/>
              <a:t>uint256 treasury;</a:t>
            </a:r>
          </a:p>
          <a:p>
            <a:r>
              <a:rPr lang="tr-TR" sz="2000" dirty="0" smtClean="0"/>
              <a:t>	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tr-TR" sz="2000" dirty="0" smtClean="0">
                <a:solidFill>
                  <a:srgbClr val="0070C0"/>
                </a:solidFill>
              </a:rPr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State</a:t>
            </a:r>
            <a:r>
              <a:rPr lang="en-US" sz="2000" dirty="0" smtClean="0"/>
              <a:t> state</a:t>
            </a:r>
            <a:r>
              <a:rPr lang="en-US" sz="2000" dirty="0"/>
              <a:t>; </a:t>
            </a:r>
            <a:endParaRPr lang="tr-TR" sz="2000" dirty="0" smtClean="0"/>
          </a:p>
          <a:p>
            <a:r>
              <a:rPr lang="tr-TR" sz="2000" dirty="0"/>
              <a:t> </a:t>
            </a:r>
            <a:r>
              <a:rPr lang="tr-TR" sz="2000" dirty="0" smtClean="0"/>
              <a:t>                   </a:t>
            </a:r>
            <a:r>
              <a:rPr lang="en-US" sz="2000" dirty="0" smtClean="0"/>
              <a:t>uint256 </a:t>
            </a:r>
            <a:r>
              <a:rPr lang="en-US" sz="2000" dirty="0"/>
              <a:t>xWidth;</a:t>
            </a:r>
          </a:p>
          <a:p>
            <a:r>
              <a:rPr lang="tr-TR" sz="2000" dirty="0" smtClean="0"/>
              <a:t>                    </a:t>
            </a:r>
            <a:r>
              <a:rPr lang="en-US" sz="2000" dirty="0" smtClean="0"/>
              <a:t>uint256 </a:t>
            </a:r>
            <a:r>
              <a:rPr lang="en-US" sz="2000" dirty="0"/>
              <a:t>yWidth</a:t>
            </a:r>
            <a:r>
              <a:rPr lang="en-US" sz="2000" dirty="0" smtClean="0"/>
              <a:t>; </a:t>
            </a:r>
            <a:r>
              <a:rPr lang="tr-TR" sz="2000" dirty="0" smtClean="0"/>
              <a:t>                         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              </a:t>
            </a:r>
            <a:r>
              <a:rPr lang="en-US" sz="2000" dirty="0" smtClean="0"/>
              <a:t>uint256 </a:t>
            </a:r>
            <a:r>
              <a:rPr lang="en-US" sz="2000" dirty="0"/>
              <a:t>epsilon;</a:t>
            </a:r>
          </a:p>
          <a:p>
            <a:r>
              <a:rPr lang="tr-TR" sz="2000" dirty="0" smtClean="0"/>
              <a:t>                    </a:t>
            </a:r>
            <a:r>
              <a:rPr lang="en-US" sz="2000" dirty="0" smtClean="0"/>
              <a:t>uint256 </a:t>
            </a:r>
            <a:r>
              <a:rPr lang="en-US" sz="2000" dirty="0"/>
              <a:t>claimBasePrice;</a:t>
            </a:r>
            <a:endParaRPr lang="en-US" sz="2000" dirty="0" smtClean="0"/>
          </a:p>
          <a:p>
            <a:r>
              <a:rPr lang="en-US" sz="2000" dirty="0" smtClean="0"/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34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1222</Words>
  <Application>Microsoft Office PowerPoint</Application>
  <PresentationFormat>Geniş ekran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Engin YILMAZ</dc:creator>
  <cp:lastModifiedBy>Engin YILMAZ</cp:lastModifiedBy>
  <cp:revision>32</cp:revision>
  <cp:lastPrinted>2022-12-12T09:42:53Z</cp:lastPrinted>
  <dcterms:created xsi:type="dcterms:W3CDTF">2022-12-12T09:07:55Z</dcterms:created>
  <dcterms:modified xsi:type="dcterms:W3CDTF">2023-02-23T12:09:05Z</dcterms:modified>
</cp:coreProperties>
</file>