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8" r:id="rId2"/>
    <p:sldId id="259" r:id="rId3"/>
    <p:sldId id="256" r:id="rId4"/>
    <p:sldId id="277" r:id="rId5"/>
    <p:sldId id="278" r:id="rId6"/>
    <p:sldId id="260" r:id="rId7"/>
    <p:sldId id="257" r:id="rId8"/>
    <p:sldId id="276" r:id="rId9"/>
    <p:sldId id="280" r:id="rId10"/>
    <p:sldId id="274" r:id="rId11"/>
    <p:sldId id="290" r:id="rId12"/>
    <p:sldId id="284" r:id="rId13"/>
    <p:sldId id="267" r:id="rId14"/>
    <p:sldId id="282" r:id="rId15"/>
    <p:sldId id="283" r:id="rId16"/>
    <p:sldId id="285" r:id="rId17"/>
    <p:sldId id="286" r:id="rId18"/>
    <p:sldId id="287" r:id="rId19"/>
    <p:sldId id="288" r:id="rId20"/>
    <p:sldId id="289" r:id="rId21"/>
    <p:sldId id="265" r:id="rId22"/>
    <p:sldId id="273" r:id="rId23"/>
    <p:sldId id="272"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4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61" d="100"/>
          <a:sy n="61" d="100"/>
        </p:scale>
        <p:origin x="96" y="3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895F88-81F2-640C-02EC-A41CF0A3DC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24FAA28-3845-CA20-133D-964BF2188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5B6F6B-D5CB-4F9C-9F17-5DFDA652D06E}" type="datetime1">
              <a:rPr lang="en-IN" smtClean="0"/>
              <a:t>28-04-2023</a:t>
            </a:fld>
            <a:endParaRPr lang="en-IN"/>
          </a:p>
        </p:txBody>
      </p:sp>
      <p:sp>
        <p:nvSpPr>
          <p:cNvPr id="4" name="Footer Placeholder 3">
            <a:extLst>
              <a:ext uri="{FF2B5EF4-FFF2-40B4-BE49-F238E27FC236}">
                <a16:creationId xmlns:a16="http://schemas.microsoft.com/office/drawing/2014/main" id="{B7BF9DD5-63BB-358D-FAF1-79BD126BE3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C3EBC48-3566-384B-F9BE-57DAAC508F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5C7705-E85D-4BC6-B9E7-34A6226D9DF6}" type="slidenum">
              <a:rPr lang="en-IN" smtClean="0"/>
              <a:t>‹#›</a:t>
            </a:fld>
            <a:endParaRPr lang="en-IN"/>
          </a:p>
        </p:txBody>
      </p:sp>
    </p:spTree>
    <p:extLst>
      <p:ext uri="{BB962C8B-B14F-4D97-AF65-F5344CB8AC3E}">
        <p14:creationId xmlns:p14="http://schemas.microsoft.com/office/powerpoint/2010/main" val="30527082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53FC4-29C2-496C-B245-FE760AA2E096}" type="datetime1">
              <a:rPr lang="en-IN" smtClean="0"/>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C6B57-5C2C-4B95-9147-AEC8F6CC95B6}" type="slidenum">
              <a:rPr lang="en-IN" smtClean="0"/>
              <a:t>‹#›</a:t>
            </a:fld>
            <a:endParaRPr lang="en-IN"/>
          </a:p>
        </p:txBody>
      </p:sp>
    </p:spTree>
    <p:extLst>
      <p:ext uri="{BB962C8B-B14F-4D97-AF65-F5344CB8AC3E}">
        <p14:creationId xmlns:p14="http://schemas.microsoft.com/office/powerpoint/2010/main" val="32355920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940800" y="4206240"/>
            <a:ext cx="1280160" cy="457200"/>
          </a:xfrm>
        </p:spPr>
        <p:txBody>
          <a:bodyPr/>
          <a:lstStyle/>
          <a:p>
            <a:fld id="{8BD1E1D0-7EA0-4DC8-AA8C-D4981EB0DD09}" type="datetime1">
              <a:rPr lang="en-IN" smtClean="0"/>
              <a:t>28-04-2023</a:t>
            </a:fld>
            <a:endParaRPr lang="en-IN"/>
          </a:p>
        </p:txBody>
      </p:sp>
      <p:sp>
        <p:nvSpPr>
          <p:cNvPr id="17" name="Footer Placeholder 16"/>
          <p:cNvSpPr>
            <a:spLocks noGrp="1"/>
          </p:cNvSpPr>
          <p:nvPr>
            <p:ph type="ftr" sz="quarter" idx="11"/>
          </p:nvPr>
        </p:nvSpPr>
        <p:spPr>
          <a:xfrm>
            <a:off x="7213600" y="4205288"/>
            <a:ext cx="1727200" cy="457200"/>
          </a:xfrm>
        </p:spPr>
        <p:txBody>
          <a:bodyPr/>
          <a:lstStyle/>
          <a:p>
            <a:endParaRPr lang="en-IN"/>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EB8B6723-E75F-4F9A-B2EF-CAF38BAD7BB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ED046C-CD21-4460-A132-3C6B7AA9922D}" type="datetime1">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B6723-E75F-4F9A-B2EF-CAF38BAD7B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98C99A-D961-43D1-9EB4-1174CC57889B}" type="datetime1">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B6723-E75F-4F9A-B2EF-CAF38BAD7BB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56C68F-6973-46F6-8ED8-2706A2627B8A}" type="datetime1">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B6723-E75F-4F9A-B2EF-CAF38BAD7BB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B06B63D-F018-4F8B-86F4-3AA7D0382633}" type="datetime1">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B6723-E75F-4F9A-B2EF-CAF38BAD7BB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3574DF8-2618-4175-AAAF-FD7042649AAF}" type="datetime1">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B6723-E75F-4F9A-B2EF-CAF38BAD7BB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D37A4542-6E25-4CB9-9880-08D7D5055A29}" type="datetime1">
              <a:rPr lang="en-IN" smtClean="0"/>
              <a:t>28-04-2023</a:t>
            </a:fld>
            <a:endParaRPr lang="en-IN"/>
          </a:p>
        </p:txBody>
      </p:sp>
      <p:sp>
        <p:nvSpPr>
          <p:cNvPr id="27" name="Slide Number Placeholder 26"/>
          <p:cNvSpPr>
            <a:spLocks noGrp="1"/>
          </p:cNvSpPr>
          <p:nvPr>
            <p:ph type="sldNum" sz="quarter" idx="11"/>
          </p:nvPr>
        </p:nvSpPr>
        <p:spPr/>
        <p:txBody>
          <a:bodyPr rtlCol="0"/>
          <a:lstStyle/>
          <a:p>
            <a:fld id="{EB8B6723-E75F-4F9A-B2EF-CAF38BAD7BBB}"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8778240" y="612648"/>
            <a:ext cx="1276352" cy="457200"/>
          </a:xfrm>
        </p:spPr>
        <p:txBody>
          <a:bodyPr/>
          <a:lstStyle/>
          <a:p>
            <a:fld id="{633F4043-3B92-4C2A-9EA9-CF6C606182E0}" type="datetime1">
              <a:rPr lang="en-IN" smtClean="0"/>
              <a:t>28-04-2023</a:t>
            </a:fld>
            <a:endParaRPr lang="en-IN"/>
          </a:p>
        </p:txBody>
      </p:sp>
      <p:sp>
        <p:nvSpPr>
          <p:cNvPr id="4" name="Footer Placeholder 3"/>
          <p:cNvSpPr>
            <a:spLocks noGrp="1"/>
          </p:cNvSpPr>
          <p:nvPr>
            <p:ph type="ftr" sz="quarter" idx="11"/>
          </p:nvPr>
        </p:nvSpPr>
        <p:spPr>
          <a:xfrm>
            <a:off x="7010400" y="612648"/>
            <a:ext cx="1767840" cy="457200"/>
          </a:xfrm>
        </p:spPr>
        <p:txBody>
          <a:bodyPr/>
          <a:lstStyle/>
          <a:p>
            <a:endParaRPr lang="en-IN"/>
          </a:p>
        </p:txBody>
      </p:sp>
      <p:sp>
        <p:nvSpPr>
          <p:cNvPr id="5" name="Slide Number Placeholder 4"/>
          <p:cNvSpPr>
            <a:spLocks noGrp="1"/>
          </p:cNvSpPr>
          <p:nvPr>
            <p:ph type="sldNum" sz="quarter" idx="12"/>
          </p:nvPr>
        </p:nvSpPr>
        <p:spPr>
          <a:xfrm>
            <a:off x="10899648" y="2272"/>
            <a:ext cx="1016000" cy="365760"/>
          </a:xfrm>
        </p:spPr>
        <p:txBody>
          <a:bodyPr/>
          <a:lstStyle/>
          <a:p>
            <a:fld id="{EB8B6723-E75F-4F9A-B2EF-CAF38BAD7B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C9CBA-2ABE-4E3A-B529-F638D6FA6D47}" type="datetime1">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8B6723-E75F-4F9A-B2EF-CAF38BAD7B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6902DF-8367-4FC0-AE0E-848D71EE7268}" type="datetime1">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B6723-E75F-4F9A-B2EF-CAF38BAD7BB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C65265-0CEB-4CCD-AEDA-B0DF2B7D053F}" type="datetime1">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B6723-E75F-4F9A-B2EF-CAF38BAD7BB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blip>
          <a:srcRect/>
          <a:tile tx="0" ty="0" sx="100000" sy="100000" flip="none" algn="tl"/>
        </a:blipFill>
        <a:effectLst/>
      </p:bgPr>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D0B68913-C06D-4F9A-B791-12C20097B024}" type="datetime1">
              <a:rPr lang="en-IN" smtClean="0"/>
              <a:t>28-04-2023</a:t>
            </a:fld>
            <a:endParaRPr lang="en-IN"/>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EB8B6723-E75F-4F9A-B2EF-CAF38BAD7BB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8E1272-0CB4-F4F9-6589-4AF1AE48E2B4}"/>
              </a:ext>
            </a:extLst>
          </p:cNvPr>
          <p:cNvSpPr txBox="1"/>
          <p:nvPr/>
        </p:nvSpPr>
        <p:spPr>
          <a:xfrm>
            <a:off x="368234" y="4552808"/>
            <a:ext cx="6108925" cy="2123658"/>
          </a:xfrm>
          <a:prstGeom prst="rect">
            <a:avLst/>
          </a:prstGeom>
          <a:noFill/>
        </p:spPr>
        <p:txBody>
          <a:bodyPr wrap="square">
            <a:spAutoFit/>
          </a:bodyPr>
          <a:lstStyle/>
          <a:p>
            <a:pPr algn="l"/>
            <a:endParaRPr lang="en-IN" sz="1200" b="0" i="0" u="none" strike="noStrike" baseline="0" dirty="0">
              <a:latin typeface="SegoePrint"/>
            </a:endParaRPr>
          </a:p>
          <a:p>
            <a:pPr algn="l"/>
            <a:r>
              <a:rPr lang="en-IN" sz="2400" b="0" i="0" u="none" strike="noStrike" baseline="0" dirty="0">
                <a:latin typeface="TimesNewRomanPSMT"/>
              </a:rPr>
              <a:t>Submitted By:-  </a:t>
            </a:r>
            <a:r>
              <a:rPr lang="en-IN" sz="2400" dirty="0">
                <a:latin typeface="TimesNewRomanPSMT"/>
              </a:rPr>
              <a:t>Akash Singh, </a:t>
            </a:r>
          </a:p>
          <a:p>
            <a:pPr algn="l"/>
            <a:r>
              <a:rPr lang="en-IN" sz="2400" dirty="0">
                <a:latin typeface="TimesNewRomanPSMT"/>
              </a:rPr>
              <a:t>	         	  Prem Arpan Khalkho, </a:t>
            </a:r>
          </a:p>
          <a:p>
            <a:pPr algn="l"/>
            <a:r>
              <a:rPr lang="en-IN" sz="2400" dirty="0">
                <a:latin typeface="TimesNewRomanPSMT"/>
              </a:rPr>
              <a:t>	         	  Tania Sahani,</a:t>
            </a:r>
          </a:p>
          <a:p>
            <a:pPr algn="l"/>
            <a:r>
              <a:rPr lang="en-IN" sz="2400" b="0" i="0" u="none" strike="noStrike" baseline="0" dirty="0">
                <a:latin typeface="TimesNewRomanPSMT"/>
              </a:rPr>
              <a:t>		  M.D </a:t>
            </a:r>
            <a:r>
              <a:rPr lang="en-IN" sz="2400" b="0" i="0" u="none" strike="noStrike" baseline="0" dirty="0" err="1">
                <a:latin typeface="TimesNewRomanPSMT"/>
              </a:rPr>
              <a:t>Firdoush</a:t>
            </a:r>
            <a:r>
              <a:rPr lang="en-IN" sz="2400" b="0" i="0" u="none" strike="noStrike" baseline="0" dirty="0">
                <a:latin typeface="TimesNewRomanPSMT"/>
              </a:rPr>
              <a:t> Malik</a:t>
            </a:r>
          </a:p>
          <a:p>
            <a:pPr algn="l"/>
            <a:r>
              <a:rPr lang="en-IN" sz="2400" b="0" i="0" u="none" strike="noStrike" baseline="0" dirty="0">
                <a:latin typeface="TimesNewRomanPSMT"/>
              </a:rPr>
              <a:t>Session:-      	  2019-2023</a:t>
            </a:r>
          </a:p>
        </p:txBody>
      </p:sp>
      <p:sp>
        <p:nvSpPr>
          <p:cNvPr id="5" name="TextBox 4">
            <a:extLst>
              <a:ext uri="{FF2B5EF4-FFF2-40B4-BE49-F238E27FC236}">
                <a16:creationId xmlns:a16="http://schemas.microsoft.com/office/drawing/2014/main" id="{A332D04D-4D52-2522-9545-C10CF2EBC2BD}"/>
              </a:ext>
            </a:extLst>
          </p:cNvPr>
          <p:cNvSpPr txBox="1"/>
          <p:nvPr/>
        </p:nvSpPr>
        <p:spPr>
          <a:xfrm>
            <a:off x="1633961" y="2983148"/>
            <a:ext cx="8325852" cy="1569660"/>
          </a:xfrm>
          <a:prstGeom prst="rect">
            <a:avLst/>
          </a:prstGeom>
          <a:noFill/>
        </p:spPr>
        <p:txBody>
          <a:bodyPr wrap="square">
            <a:spAutoFit/>
          </a:bodyPr>
          <a:lstStyle/>
          <a:p>
            <a:pPr algn="ctr"/>
            <a:r>
              <a:rPr lang="en-IN" sz="2400" b="1" i="0" u="none" strike="noStrike" baseline="0" dirty="0">
                <a:solidFill>
                  <a:srgbClr val="424456"/>
                </a:solidFill>
              </a:rPr>
              <a:t>MAJOR  PROJECT</a:t>
            </a:r>
          </a:p>
          <a:p>
            <a:pPr algn="ctr"/>
            <a:r>
              <a:rPr lang="en-IN" sz="2400" b="1" dirty="0">
                <a:solidFill>
                  <a:srgbClr val="424456"/>
                </a:solidFill>
              </a:rPr>
              <a:t>ON</a:t>
            </a:r>
            <a:endParaRPr lang="en-IN" sz="2400" b="1" i="0" u="none" strike="noStrike" baseline="0" dirty="0">
              <a:solidFill>
                <a:srgbClr val="424456"/>
              </a:solidFill>
            </a:endParaRPr>
          </a:p>
          <a:p>
            <a:pPr algn="ctr"/>
            <a:r>
              <a:rPr lang="en-IN" sz="2400" b="1" i="0" u="none" strike="noStrike" baseline="0" dirty="0">
                <a:solidFill>
                  <a:srgbClr val="424456"/>
                </a:solidFill>
              </a:rPr>
              <a:t>AUTO MED</a:t>
            </a:r>
          </a:p>
          <a:p>
            <a:pPr algn="ctr"/>
            <a:r>
              <a:rPr lang="en-IN" sz="2400" b="1" i="0" u="none" strike="noStrike" baseline="0" dirty="0">
                <a:solidFill>
                  <a:srgbClr val="424456"/>
                </a:solidFill>
              </a:rPr>
              <a:t>(AUTO GARAGE MANAGEMENT SYSTEM)</a:t>
            </a:r>
          </a:p>
        </p:txBody>
      </p:sp>
      <p:sp>
        <p:nvSpPr>
          <p:cNvPr id="7" name="TextBox 6">
            <a:extLst>
              <a:ext uri="{FF2B5EF4-FFF2-40B4-BE49-F238E27FC236}">
                <a16:creationId xmlns:a16="http://schemas.microsoft.com/office/drawing/2014/main" id="{20B1C323-A364-D02B-FC25-C7547A684C53}"/>
              </a:ext>
            </a:extLst>
          </p:cNvPr>
          <p:cNvSpPr txBox="1"/>
          <p:nvPr/>
        </p:nvSpPr>
        <p:spPr>
          <a:xfrm>
            <a:off x="6925733" y="4829807"/>
            <a:ext cx="5266267" cy="1569660"/>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Guided By:- </a:t>
            </a:r>
          </a:p>
          <a:p>
            <a:pPr algn="l"/>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Mrs. </a:t>
            </a:r>
            <a:r>
              <a:rPr lang="en-US" sz="2400" dirty="0">
                <a:latin typeface="Times New Roman" panose="02020603050405020304" pitchFamily="18" charset="0"/>
                <a:cs typeface="Times New Roman" panose="02020603050405020304" pitchFamily="18" charset="0"/>
              </a:rPr>
              <a:t>Sushma Rath</a:t>
            </a:r>
          </a:p>
          <a:p>
            <a:pPr algn="l"/>
            <a:r>
              <a:rPr lang="en-IN" sz="2400" b="0" i="0" u="none" strike="noStrike" baseline="0" dirty="0">
                <a:latin typeface="Times New Roman" panose="02020603050405020304" pitchFamily="18" charset="0"/>
                <a:cs typeface="Times New Roman" panose="02020603050405020304" pitchFamily="18" charset="0"/>
              </a:rPr>
              <a:t>	Asst. Professor &amp; Guide Dept. of 	CSE&amp;A</a:t>
            </a:r>
            <a:endParaRPr lang="en-IN" sz="2400" dirty="0">
              <a:latin typeface="Times New Roman" panose="02020603050405020304" pitchFamily="18" charset="0"/>
              <a:cs typeface="Times New Roman" panose="02020603050405020304" pitchFamily="18" charset="0"/>
            </a:endParaRPr>
          </a:p>
        </p:txBody>
      </p:sp>
      <p:pic>
        <p:nvPicPr>
          <p:cNvPr id="2" name="Picture 5">
            <a:extLst>
              <a:ext uri="{FF2B5EF4-FFF2-40B4-BE49-F238E27FC236}">
                <a16:creationId xmlns:a16="http://schemas.microsoft.com/office/drawing/2014/main" id="{E184CA10-1FAB-0CD6-FCB0-20E57497614D}"/>
              </a:ext>
            </a:extLst>
          </p:cNvPr>
          <p:cNvPicPr>
            <a:picLocks noChangeAspect="1"/>
          </p:cNvPicPr>
          <p:nvPr/>
        </p:nvPicPr>
        <p:blipFill>
          <a:blip r:embed="rId2" cstate="print"/>
          <a:srcRect/>
          <a:stretch>
            <a:fillRect/>
          </a:stretch>
        </p:blipFill>
        <p:spPr>
          <a:xfrm>
            <a:off x="4731606" y="644942"/>
            <a:ext cx="1877741" cy="2141910"/>
          </a:xfrm>
          <a:prstGeom prst="rect">
            <a:avLst/>
          </a:prstGeom>
        </p:spPr>
      </p:pic>
    </p:spTree>
    <p:extLst>
      <p:ext uri="{BB962C8B-B14F-4D97-AF65-F5344CB8AC3E}">
        <p14:creationId xmlns:p14="http://schemas.microsoft.com/office/powerpoint/2010/main" val="2360694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723" y="434038"/>
            <a:ext cx="10972800" cy="1066800"/>
          </a:xfrm>
        </p:spPr>
        <p:txBody>
          <a:bodyPr>
            <a:normAutofit/>
          </a:bodyPr>
          <a:lstStyle/>
          <a:p>
            <a:r>
              <a:rPr lang="en-US" sz="3600" dirty="0">
                <a:latin typeface="Times New Roman" panose="02020603050405020304" pitchFamily="18" charset="0"/>
                <a:cs typeface="Times New Roman" panose="02020603050405020304" pitchFamily="18" charset="0"/>
              </a:rPr>
              <a:t>Block diagram</a:t>
            </a:r>
          </a:p>
        </p:txBody>
      </p:sp>
      <p:grpSp>
        <p:nvGrpSpPr>
          <p:cNvPr id="56" name="Group 55">
            <a:extLst>
              <a:ext uri="{FF2B5EF4-FFF2-40B4-BE49-F238E27FC236}">
                <a16:creationId xmlns:a16="http://schemas.microsoft.com/office/drawing/2014/main" id="{E263A2E0-6E74-52FC-346C-86EF9229ECF5}"/>
              </a:ext>
            </a:extLst>
          </p:cNvPr>
          <p:cNvGrpSpPr/>
          <p:nvPr/>
        </p:nvGrpSpPr>
        <p:grpSpPr>
          <a:xfrm>
            <a:off x="2181726" y="1654327"/>
            <a:ext cx="8066339" cy="3962916"/>
            <a:chOff x="2393114" y="2197252"/>
            <a:chExt cx="8066339" cy="3962916"/>
          </a:xfrm>
        </p:grpSpPr>
        <p:grpSp>
          <p:nvGrpSpPr>
            <p:cNvPr id="3" name="Group 2">
              <a:extLst>
                <a:ext uri="{FF2B5EF4-FFF2-40B4-BE49-F238E27FC236}">
                  <a16:creationId xmlns:a16="http://schemas.microsoft.com/office/drawing/2014/main" id="{E92F9277-F9F0-BDEB-D8A8-DF8ADB3E4B58}"/>
                </a:ext>
              </a:extLst>
            </p:cNvPr>
            <p:cNvGrpSpPr>
              <a:grpSpLocks/>
            </p:cNvGrpSpPr>
            <p:nvPr/>
          </p:nvGrpSpPr>
          <p:grpSpPr bwMode="auto">
            <a:xfrm>
              <a:off x="2393114" y="2197252"/>
              <a:ext cx="8066339" cy="3962916"/>
              <a:chOff x="0" y="0"/>
              <a:chExt cx="54167" cy="24317"/>
            </a:xfrm>
          </p:grpSpPr>
          <p:grpSp>
            <p:nvGrpSpPr>
              <p:cNvPr id="5" name="Group 4">
                <a:extLst>
                  <a:ext uri="{FF2B5EF4-FFF2-40B4-BE49-F238E27FC236}">
                    <a16:creationId xmlns:a16="http://schemas.microsoft.com/office/drawing/2014/main" id="{69B52985-B927-84EF-E5D8-9F0DEBA0E916}"/>
                  </a:ext>
                </a:extLst>
              </p:cNvPr>
              <p:cNvGrpSpPr>
                <a:grpSpLocks/>
              </p:cNvGrpSpPr>
              <p:nvPr/>
            </p:nvGrpSpPr>
            <p:grpSpPr bwMode="auto">
              <a:xfrm>
                <a:off x="2813" y="653"/>
                <a:ext cx="11104" cy="4213"/>
                <a:chOff x="1356" y="1456"/>
                <a:chExt cx="14465" cy="3049"/>
              </a:xfrm>
            </p:grpSpPr>
            <p:sp>
              <p:nvSpPr>
                <p:cNvPr id="23" name="Rectangle 22">
                  <a:extLst>
                    <a:ext uri="{FF2B5EF4-FFF2-40B4-BE49-F238E27FC236}">
                      <a16:creationId xmlns:a16="http://schemas.microsoft.com/office/drawing/2014/main" id="{3AA732D0-E94A-4CDB-89AD-FEC42FB034EC}"/>
                    </a:ext>
                  </a:extLst>
                </p:cNvPr>
                <p:cNvSpPr>
                  <a:spLocks noChangeArrowheads="1"/>
                </p:cNvSpPr>
                <p:nvPr/>
              </p:nvSpPr>
              <p:spPr bwMode="auto">
                <a:xfrm>
                  <a:off x="1356" y="1456"/>
                  <a:ext cx="14465" cy="3049"/>
                </a:xfrm>
                <a:prstGeom prst="rect">
                  <a:avLst/>
                </a:prstGeom>
                <a:solidFill>
                  <a:schemeClr val="lt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IN" sz="1600"/>
                </a:p>
              </p:txBody>
            </p:sp>
            <p:sp>
              <p:nvSpPr>
                <p:cNvPr id="24" name="Text Box 4">
                  <a:extLst>
                    <a:ext uri="{FF2B5EF4-FFF2-40B4-BE49-F238E27FC236}">
                      <a16:creationId xmlns:a16="http://schemas.microsoft.com/office/drawing/2014/main" id="{4C9DD2A0-03E3-6799-7847-48285DC4728B}"/>
                    </a:ext>
                  </a:extLst>
                </p:cNvPr>
                <p:cNvSpPr txBox="1">
                  <a:spLocks noChangeArrowheads="1"/>
                </p:cNvSpPr>
                <p:nvPr/>
              </p:nvSpPr>
              <p:spPr bwMode="auto">
                <a:xfrm>
                  <a:off x="1356" y="1457"/>
                  <a:ext cx="14097" cy="3048"/>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r>
                    <a:rPr lang="en-US" sz="1600" dirty="0">
                      <a:effectLst/>
                      <a:latin typeface="Times New Roman" panose="02020603050405020304" pitchFamily="18" charset="0"/>
                      <a:ea typeface="Times New Roman" panose="02020603050405020304" pitchFamily="18" charset="0"/>
                    </a:rPr>
                    <a:t>Garage login/register</a:t>
                  </a:r>
                  <a:endParaRPr lang="en-IN" sz="1600" dirty="0">
                    <a:effectLst/>
                    <a:latin typeface="Times New Roman" panose="02020603050405020304" pitchFamily="18" charset="0"/>
                    <a:ea typeface="Times New Roman" panose="02020603050405020304" pitchFamily="18" charset="0"/>
                  </a:endParaRPr>
                </a:p>
              </p:txBody>
            </p:sp>
          </p:grpSp>
          <p:grpSp>
            <p:nvGrpSpPr>
              <p:cNvPr id="6" name="Group 5">
                <a:extLst>
                  <a:ext uri="{FF2B5EF4-FFF2-40B4-BE49-F238E27FC236}">
                    <a16:creationId xmlns:a16="http://schemas.microsoft.com/office/drawing/2014/main" id="{259B27B6-DE03-906E-4A4E-DBBAB3942889}"/>
                  </a:ext>
                </a:extLst>
              </p:cNvPr>
              <p:cNvGrpSpPr>
                <a:grpSpLocks/>
              </p:cNvGrpSpPr>
              <p:nvPr/>
            </p:nvGrpSpPr>
            <p:grpSpPr bwMode="auto">
              <a:xfrm>
                <a:off x="0" y="15122"/>
                <a:ext cx="17333" cy="8004"/>
                <a:chOff x="0" y="0"/>
                <a:chExt cx="18288" cy="8858"/>
              </a:xfrm>
            </p:grpSpPr>
            <p:sp>
              <p:nvSpPr>
                <p:cNvPr id="20" name="Rectangle 19">
                  <a:extLst>
                    <a:ext uri="{FF2B5EF4-FFF2-40B4-BE49-F238E27FC236}">
                      <a16:creationId xmlns:a16="http://schemas.microsoft.com/office/drawing/2014/main" id="{502DC25A-4627-C32C-B54A-32B907FA24F5}"/>
                    </a:ext>
                  </a:extLst>
                </p:cNvPr>
                <p:cNvSpPr>
                  <a:spLocks noChangeArrowheads="1"/>
                </p:cNvSpPr>
                <p:nvPr/>
              </p:nvSpPr>
              <p:spPr bwMode="auto">
                <a:xfrm>
                  <a:off x="0" y="0"/>
                  <a:ext cx="18288" cy="8858"/>
                </a:xfrm>
                <a:prstGeom prst="rect">
                  <a:avLst/>
                </a:prstGeom>
                <a:solidFill>
                  <a:schemeClr val="lt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IN" sz="1600"/>
                </a:p>
              </p:txBody>
            </p:sp>
            <p:sp>
              <p:nvSpPr>
                <p:cNvPr id="21" name="Text Box 5">
                  <a:extLst>
                    <a:ext uri="{FF2B5EF4-FFF2-40B4-BE49-F238E27FC236}">
                      <a16:creationId xmlns:a16="http://schemas.microsoft.com/office/drawing/2014/main" id="{76E8FA03-E573-E503-F7EA-E6E8A907576B}"/>
                    </a:ext>
                  </a:extLst>
                </p:cNvPr>
                <p:cNvSpPr txBox="1">
                  <a:spLocks noChangeArrowheads="1"/>
                </p:cNvSpPr>
                <p:nvPr/>
              </p:nvSpPr>
              <p:spPr bwMode="auto">
                <a:xfrm>
                  <a:off x="1708" y="1657"/>
                  <a:ext cx="15144" cy="2572"/>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r>
                    <a:rPr lang="en-US" sz="1600">
                      <a:effectLst/>
                      <a:latin typeface="Times New Roman" panose="02020603050405020304" pitchFamily="18" charset="0"/>
                      <a:ea typeface="Times New Roman" panose="02020603050405020304" pitchFamily="18" charset="0"/>
                    </a:rPr>
                    <a:t>Add staff/ mechanic</a:t>
                  </a:r>
                  <a:endParaRPr lang="en-IN" sz="1600">
                    <a:effectLst/>
                    <a:latin typeface="Times New Roman" panose="02020603050405020304" pitchFamily="18" charset="0"/>
                    <a:ea typeface="Times New Roman" panose="02020603050405020304" pitchFamily="18" charset="0"/>
                  </a:endParaRPr>
                </a:p>
              </p:txBody>
            </p:sp>
            <p:sp>
              <p:nvSpPr>
                <p:cNvPr id="22" name="Text Box 6">
                  <a:extLst>
                    <a:ext uri="{FF2B5EF4-FFF2-40B4-BE49-F238E27FC236}">
                      <a16:creationId xmlns:a16="http://schemas.microsoft.com/office/drawing/2014/main" id="{A84CAA81-5578-6DB1-9EED-9707F2B90C12}"/>
                    </a:ext>
                  </a:extLst>
                </p:cNvPr>
                <p:cNvSpPr txBox="1">
                  <a:spLocks noChangeArrowheads="1"/>
                </p:cNvSpPr>
                <p:nvPr/>
              </p:nvSpPr>
              <p:spPr bwMode="auto">
                <a:xfrm>
                  <a:off x="1708" y="5174"/>
                  <a:ext cx="15144" cy="2572"/>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r>
                    <a:rPr lang="en-US" sz="1600" dirty="0">
                      <a:effectLst/>
                      <a:latin typeface="Times New Roman" panose="02020603050405020304" pitchFamily="18" charset="0"/>
                      <a:ea typeface="Times New Roman" panose="02020603050405020304" pitchFamily="18" charset="0"/>
                    </a:rPr>
                    <a:t>Delete staff/mechanic</a:t>
                  </a:r>
                  <a:endParaRPr lang="en-IN" sz="1600" dirty="0">
                    <a:effectLst/>
                    <a:latin typeface="Times New Roman" panose="02020603050405020304" pitchFamily="18" charset="0"/>
                    <a:ea typeface="Times New Roman" panose="02020603050405020304" pitchFamily="18" charset="0"/>
                  </a:endParaRPr>
                </a:p>
              </p:txBody>
            </p:sp>
          </p:grpSp>
          <p:sp>
            <p:nvSpPr>
              <p:cNvPr id="7" name="Text Box 13">
                <a:extLst>
                  <a:ext uri="{FF2B5EF4-FFF2-40B4-BE49-F238E27FC236}">
                    <a16:creationId xmlns:a16="http://schemas.microsoft.com/office/drawing/2014/main" id="{838F2665-47AD-DB95-CD66-53969E6F2460}"/>
                  </a:ext>
                </a:extLst>
              </p:cNvPr>
              <p:cNvSpPr txBox="1">
                <a:spLocks noChangeArrowheads="1"/>
              </p:cNvSpPr>
              <p:nvPr/>
            </p:nvSpPr>
            <p:spPr bwMode="auto">
              <a:xfrm>
                <a:off x="41499" y="13464"/>
                <a:ext cx="12668" cy="3239"/>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r>
                  <a:rPr lang="en-US" sz="1600">
                    <a:effectLst/>
                    <a:latin typeface="Times New Roman" panose="02020603050405020304" pitchFamily="18" charset="0"/>
                    <a:ea typeface="Times New Roman" panose="02020603050405020304" pitchFamily="18" charset="0"/>
                  </a:rPr>
                  <a:t>Printing invoice</a:t>
                </a:r>
                <a:endParaRPr lang="en-IN" sz="1600">
                  <a:effectLst/>
                  <a:latin typeface="Times New Roman" panose="02020603050405020304" pitchFamily="18" charset="0"/>
                  <a:ea typeface="Times New Roman" panose="02020603050405020304" pitchFamily="18" charset="0"/>
                </a:endParaRPr>
              </a:p>
            </p:txBody>
          </p:sp>
          <p:grpSp>
            <p:nvGrpSpPr>
              <p:cNvPr id="8" name="Group 7">
                <a:extLst>
                  <a:ext uri="{FF2B5EF4-FFF2-40B4-BE49-F238E27FC236}">
                    <a16:creationId xmlns:a16="http://schemas.microsoft.com/office/drawing/2014/main" id="{E78B3173-1C19-3A21-36B5-97A77B5414EA}"/>
                  </a:ext>
                </a:extLst>
              </p:cNvPr>
              <p:cNvGrpSpPr>
                <a:grpSpLocks/>
              </p:cNvGrpSpPr>
              <p:nvPr/>
            </p:nvGrpSpPr>
            <p:grpSpPr bwMode="auto">
              <a:xfrm>
                <a:off x="13916" y="0"/>
                <a:ext cx="22107" cy="24317"/>
                <a:chOff x="0" y="0"/>
                <a:chExt cx="26517" cy="28146"/>
              </a:xfrm>
            </p:grpSpPr>
            <p:sp>
              <p:nvSpPr>
                <p:cNvPr id="13" name="Rectangle 12">
                  <a:extLst>
                    <a:ext uri="{FF2B5EF4-FFF2-40B4-BE49-F238E27FC236}">
                      <a16:creationId xmlns:a16="http://schemas.microsoft.com/office/drawing/2014/main" id="{8140DE1C-79FE-59B4-8E68-EC2A08C8D829}"/>
                    </a:ext>
                  </a:extLst>
                </p:cNvPr>
                <p:cNvSpPr>
                  <a:spLocks noChangeArrowheads="1"/>
                </p:cNvSpPr>
                <p:nvPr/>
              </p:nvSpPr>
              <p:spPr bwMode="auto">
                <a:xfrm>
                  <a:off x="9693" y="0"/>
                  <a:ext cx="16824" cy="28146"/>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IN" sz="1600"/>
                </a:p>
              </p:txBody>
            </p:sp>
            <p:sp>
              <p:nvSpPr>
                <p:cNvPr id="14" name="Text Box 7">
                  <a:extLst>
                    <a:ext uri="{FF2B5EF4-FFF2-40B4-BE49-F238E27FC236}">
                      <a16:creationId xmlns:a16="http://schemas.microsoft.com/office/drawing/2014/main" id="{AC8D5279-5B9F-967E-7E55-53F125ADBA15}"/>
                    </a:ext>
                  </a:extLst>
                </p:cNvPr>
                <p:cNvSpPr txBox="1">
                  <a:spLocks noChangeArrowheads="1"/>
                </p:cNvSpPr>
                <p:nvPr/>
              </p:nvSpPr>
              <p:spPr bwMode="auto">
                <a:xfrm>
                  <a:off x="10952" y="2562"/>
                  <a:ext cx="13621" cy="3048"/>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r>
                    <a:rPr lang="en-US" sz="1600">
                      <a:effectLst/>
                      <a:latin typeface="Times New Roman" panose="02020603050405020304" pitchFamily="18" charset="0"/>
                      <a:ea typeface="Times New Roman" panose="02020603050405020304" pitchFamily="18" charset="0"/>
                    </a:rPr>
                    <a:t>Add costumer</a:t>
                  </a:r>
                  <a:endParaRPr lang="en-IN" sz="1600">
                    <a:effectLst/>
                    <a:latin typeface="Times New Roman" panose="02020603050405020304" pitchFamily="18" charset="0"/>
                    <a:ea typeface="Times New Roman" panose="02020603050405020304" pitchFamily="18" charset="0"/>
                  </a:endParaRPr>
                </a:p>
              </p:txBody>
            </p:sp>
            <p:sp>
              <p:nvSpPr>
                <p:cNvPr id="15" name="Text Box 8">
                  <a:extLst>
                    <a:ext uri="{FF2B5EF4-FFF2-40B4-BE49-F238E27FC236}">
                      <a16:creationId xmlns:a16="http://schemas.microsoft.com/office/drawing/2014/main" id="{0B3B5359-5526-581B-0331-01FC770A5588}"/>
                    </a:ext>
                  </a:extLst>
                </p:cNvPr>
                <p:cNvSpPr txBox="1">
                  <a:spLocks noChangeArrowheads="1"/>
                </p:cNvSpPr>
                <p:nvPr/>
              </p:nvSpPr>
              <p:spPr bwMode="auto">
                <a:xfrm>
                  <a:off x="10952" y="6832"/>
                  <a:ext cx="13621" cy="2763"/>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r>
                    <a:rPr lang="en-US" sz="1600" dirty="0">
                      <a:effectLst/>
                      <a:latin typeface="Times New Roman" panose="02020603050405020304" pitchFamily="18" charset="0"/>
                      <a:ea typeface="Times New Roman" panose="02020603050405020304" pitchFamily="18" charset="0"/>
                    </a:rPr>
                    <a:t>Edit profile</a:t>
                  </a:r>
                  <a:endParaRPr lang="en-IN" sz="1600" dirty="0">
                    <a:effectLst/>
                    <a:latin typeface="Times New Roman" panose="02020603050405020304" pitchFamily="18" charset="0"/>
                    <a:ea typeface="Times New Roman" panose="02020603050405020304" pitchFamily="18" charset="0"/>
                  </a:endParaRPr>
                </a:p>
              </p:txBody>
            </p:sp>
            <p:sp>
              <p:nvSpPr>
                <p:cNvPr id="16" name="Text Box 9">
                  <a:extLst>
                    <a:ext uri="{FF2B5EF4-FFF2-40B4-BE49-F238E27FC236}">
                      <a16:creationId xmlns:a16="http://schemas.microsoft.com/office/drawing/2014/main" id="{62CCFA06-2BC5-A455-1163-298697B69BEF}"/>
                    </a:ext>
                  </a:extLst>
                </p:cNvPr>
                <p:cNvSpPr txBox="1">
                  <a:spLocks noChangeArrowheads="1"/>
                </p:cNvSpPr>
                <p:nvPr/>
              </p:nvSpPr>
              <p:spPr bwMode="auto">
                <a:xfrm>
                  <a:off x="10952" y="11404"/>
                  <a:ext cx="13811" cy="3525"/>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r>
                    <a:rPr lang="en-US" sz="1600">
                      <a:effectLst/>
                      <a:latin typeface="Times New Roman" panose="02020603050405020304" pitchFamily="18" charset="0"/>
                      <a:ea typeface="Times New Roman" panose="02020603050405020304" pitchFamily="18" charset="0"/>
                    </a:rPr>
                    <a:t>Add vehicle</a:t>
                  </a:r>
                  <a:endParaRPr lang="en-IN" sz="1600">
                    <a:effectLst/>
                    <a:latin typeface="Times New Roman" panose="02020603050405020304" pitchFamily="18" charset="0"/>
                    <a:ea typeface="Times New Roman" panose="02020603050405020304" pitchFamily="18" charset="0"/>
                  </a:endParaRPr>
                </a:p>
              </p:txBody>
            </p:sp>
            <p:sp>
              <p:nvSpPr>
                <p:cNvPr id="17" name="Text Box 11">
                  <a:extLst>
                    <a:ext uri="{FF2B5EF4-FFF2-40B4-BE49-F238E27FC236}">
                      <a16:creationId xmlns:a16="http://schemas.microsoft.com/office/drawing/2014/main" id="{48771263-58EF-420E-9329-63C52DBD35D5}"/>
                    </a:ext>
                  </a:extLst>
                </p:cNvPr>
                <p:cNvSpPr txBox="1">
                  <a:spLocks noChangeArrowheads="1"/>
                </p:cNvSpPr>
                <p:nvPr/>
              </p:nvSpPr>
              <p:spPr bwMode="auto">
                <a:xfrm>
                  <a:off x="10952" y="16579"/>
                  <a:ext cx="13811" cy="3525"/>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r>
                    <a:rPr lang="en-US" sz="1600">
                      <a:effectLst/>
                      <a:latin typeface="Times New Roman" panose="02020603050405020304" pitchFamily="18" charset="0"/>
                      <a:ea typeface="Times New Roman" panose="02020603050405020304" pitchFamily="18" charset="0"/>
                    </a:rPr>
                    <a:t>Generate invoice</a:t>
                  </a:r>
                  <a:endParaRPr lang="en-IN" sz="1600">
                    <a:effectLst/>
                    <a:latin typeface="Times New Roman" panose="02020603050405020304" pitchFamily="18" charset="0"/>
                    <a:ea typeface="Times New Roman" panose="02020603050405020304" pitchFamily="18" charset="0"/>
                  </a:endParaRPr>
                </a:p>
              </p:txBody>
            </p:sp>
            <p:sp>
              <p:nvSpPr>
                <p:cNvPr id="18" name="Text Box 14">
                  <a:extLst>
                    <a:ext uri="{FF2B5EF4-FFF2-40B4-BE49-F238E27FC236}">
                      <a16:creationId xmlns:a16="http://schemas.microsoft.com/office/drawing/2014/main" id="{753951EB-2785-91D6-659F-3DA43835A65F}"/>
                    </a:ext>
                  </a:extLst>
                </p:cNvPr>
                <p:cNvSpPr txBox="1">
                  <a:spLocks noChangeArrowheads="1"/>
                </p:cNvSpPr>
                <p:nvPr/>
              </p:nvSpPr>
              <p:spPr bwMode="auto">
                <a:xfrm>
                  <a:off x="10479" y="20937"/>
                  <a:ext cx="14097" cy="4953"/>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r>
                    <a:rPr lang="en-US" sz="1600">
                      <a:effectLst/>
                      <a:latin typeface="Times New Roman" panose="02020603050405020304" pitchFamily="18" charset="0"/>
                      <a:ea typeface="Times New Roman" panose="02020603050405020304" pitchFamily="18" charset="0"/>
                    </a:rPr>
                    <a:t>Inventory management</a:t>
                  </a:r>
                  <a:endParaRPr lang="en-IN" sz="1600">
                    <a:effectLst/>
                    <a:latin typeface="Times New Roman" panose="02020603050405020304" pitchFamily="18" charset="0"/>
                    <a:ea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0CA7D6D7-72A4-BD99-1016-9EFBC3222549}"/>
                    </a:ext>
                  </a:extLst>
                </p:cNvPr>
                <p:cNvCxnSpPr>
                  <a:cxnSpLocks noChangeShapeType="1"/>
                </p:cNvCxnSpPr>
                <p:nvPr/>
              </p:nvCxnSpPr>
              <p:spPr bwMode="auto">
                <a:xfrm>
                  <a:off x="0" y="3324"/>
                  <a:ext cx="9715" cy="0"/>
                </a:xfrm>
                <a:prstGeom prst="straightConnector1">
                  <a:avLst/>
                </a:prstGeom>
                <a:noFill/>
                <a:ln w="9525">
                  <a:solidFill>
                    <a:schemeClr val="dk1">
                      <a:lumMod val="95000"/>
                      <a:lumOff val="0"/>
                    </a:schemeClr>
                  </a:solidFill>
                  <a:round/>
                  <a:headEnd/>
                  <a:tailEnd type="triangle" w="med" len="med"/>
                </a:ln>
                <a:extLst>
                  <a:ext uri="{909E8E84-426E-40DD-AFC4-6F175D3DCCD1}">
                    <a14:hiddenFill xmlns:a14="http://schemas.microsoft.com/office/drawing/2010/main">
                      <a:noFill/>
                    </a14:hiddenFill>
                  </a:ext>
                </a:extLst>
              </p:spPr>
            </p:cxnSp>
          </p:grpSp>
          <p:sp>
            <p:nvSpPr>
              <p:cNvPr id="9" name="Rectangle 8">
                <a:extLst>
                  <a:ext uri="{FF2B5EF4-FFF2-40B4-BE49-F238E27FC236}">
                    <a16:creationId xmlns:a16="http://schemas.microsoft.com/office/drawing/2014/main" id="{D1D2140B-BC56-68F6-23F4-6176829CD3FC}"/>
                  </a:ext>
                </a:extLst>
              </p:cNvPr>
              <p:cNvSpPr>
                <a:spLocks noChangeArrowheads="1"/>
              </p:cNvSpPr>
              <p:nvPr/>
            </p:nvSpPr>
            <p:spPr bwMode="auto">
              <a:xfrm>
                <a:off x="43157" y="1055"/>
                <a:ext cx="8858" cy="5003"/>
              </a:xfrm>
              <a:prstGeom prst="rect">
                <a:avLst/>
              </a:prstGeom>
              <a:solidFill>
                <a:schemeClr val="lt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IN" sz="1600"/>
              </a:p>
            </p:txBody>
          </p:sp>
          <p:cxnSp>
            <p:nvCxnSpPr>
              <p:cNvPr id="11" name="Straight Arrow Connector 10">
                <a:extLst>
                  <a:ext uri="{FF2B5EF4-FFF2-40B4-BE49-F238E27FC236}">
                    <a16:creationId xmlns:a16="http://schemas.microsoft.com/office/drawing/2014/main" id="{515CD133-6B8A-A58A-BBAE-F055AF2701DD}"/>
                  </a:ext>
                </a:extLst>
              </p:cNvPr>
              <p:cNvCxnSpPr>
                <a:cxnSpLocks noChangeShapeType="1"/>
              </p:cNvCxnSpPr>
              <p:nvPr/>
            </p:nvCxnSpPr>
            <p:spPr bwMode="auto">
              <a:xfrm>
                <a:off x="6941" y="4873"/>
                <a:ext cx="0" cy="10260"/>
              </a:xfrm>
              <a:prstGeom prst="straightConnector1">
                <a:avLst/>
              </a:prstGeom>
              <a:noFill/>
              <a:ln w="9525">
                <a:solidFill>
                  <a:schemeClr val="dk1">
                    <a:lumMod val="95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E9FD6D13-77D8-8946-46B0-304196BA17F3}"/>
                  </a:ext>
                </a:extLst>
              </p:cNvPr>
              <p:cNvCxnSpPr>
                <a:cxnSpLocks noChangeShapeType="1"/>
              </p:cNvCxnSpPr>
              <p:nvPr/>
            </p:nvCxnSpPr>
            <p:spPr bwMode="auto">
              <a:xfrm>
                <a:off x="36174" y="2964"/>
                <a:ext cx="7491" cy="0"/>
              </a:xfrm>
              <a:prstGeom prst="straightConnector1">
                <a:avLst/>
              </a:prstGeom>
              <a:noFill/>
              <a:ln w="9525">
                <a:solidFill>
                  <a:schemeClr val="dk1">
                    <a:lumMod val="95000"/>
                    <a:lumOff val="0"/>
                  </a:schemeClr>
                </a:solidFill>
                <a:round/>
                <a:headEnd/>
                <a:tailEnd type="triangle" w="med" len="med"/>
              </a:ln>
              <a:extLst>
                <a:ext uri="{909E8E84-426E-40DD-AFC4-6F175D3DCCD1}">
                  <a14:hiddenFill xmlns:a14="http://schemas.microsoft.com/office/drawing/2010/main">
                    <a:noFill/>
                  </a14:hiddenFill>
                </a:ext>
              </a:extLst>
            </p:spPr>
          </p:cxnSp>
        </p:grpSp>
        <p:sp>
          <p:nvSpPr>
            <p:cNvPr id="45" name="Text Box 7">
              <a:extLst>
                <a:ext uri="{FF2B5EF4-FFF2-40B4-BE49-F238E27FC236}">
                  <a16:creationId xmlns:a16="http://schemas.microsoft.com/office/drawing/2014/main" id="{15DFD628-8528-C8B3-3950-DB5F47248D30}"/>
                </a:ext>
              </a:extLst>
            </p:cNvPr>
            <p:cNvSpPr txBox="1"/>
            <p:nvPr/>
          </p:nvSpPr>
          <p:spPr>
            <a:xfrm>
              <a:off x="8819887" y="2369184"/>
              <a:ext cx="1319098" cy="79000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100">
                  <a:effectLst/>
                  <a:latin typeface="Times New Roman" panose="02020603050405020304" pitchFamily="18" charset="0"/>
                  <a:ea typeface="Times New Roman" panose="02020603050405020304" pitchFamily="18" charset="0"/>
                </a:rPr>
                <a:t>Assign</a:t>
              </a:r>
              <a:endParaRPr lang="en-IN" sz="1100">
                <a:effectLst/>
                <a:latin typeface="Times New Roman" panose="02020603050405020304" pitchFamily="18" charset="0"/>
                <a:ea typeface="Times New Roman" panose="02020603050405020304" pitchFamily="18" charset="0"/>
              </a:endParaRPr>
            </a:p>
            <a:p>
              <a:r>
                <a:rPr lang="en-US" sz="1100">
                  <a:effectLst/>
                  <a:latin typeface="Times New Roman" panose="02020603050405020304" pitchFamily="18" charset="0"/>
                  <a:ea typeface="Times New Roman" panose="02020603050405020304" pitchFamily="18" charset="0"/>
                </a:rPr>
                <a:t>mechanic</a:t>
              </a:r>
              <a:endParaRPr lang="en-IN" sz="1100">
                <a:effectLst/>
                <a:latin typeface="Times New Roman" panose="02020603050405020304" pitchFamily="18" charset="0"/>
                <a:ea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4212E58F-5F38-5A93-BFE7-701EED9BC600}"/>
                </a:ext>
              </a:extLst>
            </p:cNvPr>
            <p:cNvCxnSpPr/>
            <p:nvPr/>
          </p:nvCxnSpPr>
          <p:spPr>
            <a:xfrm flipV="1">
              <a:off x="7757519" y="2665266"/>
              <a:ext cx="1062368" cy="15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C71A007-CB7B-A1E5-7079-8A1B953516F1}"/>
                </a:ext>
              </a:extLst>
            </p:cNvPr>
            <p:cNvCxnSpPr>
              <a:endCxn id="7" idx="1"/>
            </p:cNvCxnSpPr>
            <p:nvPr/>
          </p:nvCxnSpPr>
          <p:spPr>
            <a:xfrm flipV="1">
              <a:off x="7757519" y="4655394"/>
              <a:ext cx="815465" cy="6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0" name="TextBox 49">
            <a:extLst>
              <a:ext uri="{FF2B5EF4-FFF2-40B4-BE49-F238E27FC236}">
                <a16:creationId xmlns:a16="http://schemas.microsoft.com/office/drawing/2014/main" id="{C4E42D9F-AD7A-8903-1F66-D19194531153}"/>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54" name="TextBox 53">
            <a:extLst>
              <a:ext uri="{FF2B5EF4-FFF2-40B4-BE49-F238E27FC236}">
                <a16:creationId xmlns:a16="http://schemas.microsoft.com/office/drawing/2014/main" id="{5E78E9FF-EB9C-A318-EECF-536577306D8D}"/>
              </a:ext>
            </a:extLst>
          </p:cNvPr>
          <p:cNvSpPr txBox="1"/>
          <p:nvPr/>
        </p:nvSpPr>
        <p:spPr>
          <a:xfrm>
            <a:off x="11449050" y="6473598"/>
            <a:ext cx="742950" cy="369332"/>
          </a:xfrm>
          <a:prstGeom prst="rect">
            <a:avLst/>
          </a:prstGeom>
          <a:noFill/>
        </p:spPr>
        <p:txBody>
          <a:bodyPr wrap="square" rtlCol="0">
            <a:spAutoFit/>
          </a:bodyPr>
          <a:lstStyle/>
          <a:p>
            <a:r>
              <a:rPr lang="en-US" dirty="0"/>
              <a:t>9</a:t>
            </a:r>
            <a:endParaRPr lang="en-IN" dirty="0"/>
          </a:p>
        </p:txBody>
      </p:sp>
      <p:sp>
        <p:nvSpPr>
          <p:cNvPr id="57" name="TextBox 56">
            <a:extLst>
              <a:ext uri="{FF2B5EF4-FFF2-40B4-BE49-F238E27FC236}">
                <a16:creationId xmlns:a16="http://schemas.microsoft.com/office/drawing/2014/main" id="{184AE3F6-1653-A044-1374-6F5D52CB47E9}"/>
              </a:ext>
            </a:extLst>
          </p:cNvPr>
          <p:cNvSpPr txBox="1"/>
          <p:nvPr/>
        </p:nvSpPr>
        <p:spPr>
          <a:xfrm>
            <a:off x="0" y="5943600"/>
            <a:ext cx="12191999" cy="338554"/>
          </a:xfrm>
          <a:prstGeom prst="rect">
            <a:avLst/>
          </a:prstGeom>
          <a:noFill/>
        </p:spPr>
        <p:txBody>
          <a:bodyPr wrap="square" rtlCol="0">
            <a:spAutoFit/>
          </a:bodyPr>
          <a:lstStyle/>
          <a:p>
            <a:pPr algn="ctr"/>
            <a:r>
              <a:rPr lang="en-US" sz="1600" dirty="0"/>
              <a:t>Fig. Block diagram</a:t>
            </a: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3AEB-3024-D7FC-A4BF-2105828BDD77}"/>
              </a:ext>
            </a:extLst>
          </p:cNvPr>
          <p:cNvSpPr>
            <a:spLocks noGrp="1"/>
          </p:cNvSpPr>
          <p:nvPr>
            <p:ph type="title"/>
          </p:nvPr>
        </p:nvSpPr>
        <p:spPr>
          <a:xfrm>
            <a:off x="265196" y="286479"/>
            <a:ext cx="3536783" cy="1066800"/>
          </a:xfrm>
        </p:spPr>
        <p:txBody>
          <a:bodyPr>
            <a:normAutofit/>
          </a:bodyPr>
          <a:lstStyle/>
          <a:p>
            <a:r>
              <a:rPr lang="en-US" sz="3600" dirty="0">
                <a:solidFill>
                  <a:srgbClr val="424456"/>
                </a:solidFill>
                <a:latin typeface="Times New Roman" panose="02020603050405020304" pitchFamily="18" charset="0"/>
                <a:cs typeface="Times New Roman" panose="02020603050405020304" pitchFamily="18" charset="0"/>
              </a:rPr>
              <a:t>Use Case diagram</a:t>
            </a:r>
            <a:endParaRPr lang="en-IN" sz="3600" dirty="0">
              <a:solidFill>
                <a:srgbClr val="42445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4AC693-B27B-3D8E-8CA4-7BFBF01A8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379" y="1353278"/>
            <a:ext cx="8454189" cy="4752247"/>
          </a:xfrm>
          <a:prstGeom prst="rect">
            <a:avLst/>
          </a:prstGeom>
        </p:spPr>
      </p:pic>
      <p:sp>
        <p:nvSpPr>
          <p:cNvPr id="6" name="TextBox 5">
            <a:extLst>
              <a:ext uri="{FF2B5EF4-FFF2-40B4-BE49-F238E27FC236}">
                <a16:creationId xmlns:a16="http://schemas.microsoft.com/office/drawing/2014/main" id="{BBDFB4EA-91CB-2784-1B75-5CA9EF733A64}"/>
              </a:ext>
            </a:extLst>
          </p:cNvPr>
          <p:cNvSpPr txBox="1"/>
          <p:nvPr/>
        </p:nvSpPr>
        <p:spPr>
          <a:xfrm>
            <a:off x="4276725" y="1093853"/>
            <a:ext cx="428624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AUTO GARAGE MANAGEMENT SYSTEM</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A2888F8-1CC1-B81A-7407-32BFA0D0BE87}"/>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9" name="TextBox 8">
            <a:extLst>
              <a:ext uri="{FF2B5EF4-FFF2-40B4-BE49-F238E27FC236}">
                <a16:creationId xmlns:a16="http://schemas.microsoft.com/office/drawing/2014/main" id="{9A69DC95-FC52-9769-292F-62F9865F985E}"/>
              </a:ext>
            </a:extLst>
          </p:cNvPr>
          <p:cNvSpPr txBox="1"/>
          <p:nvPr/>
        </p:nvSpPr>
        <p:spPr>
          <a:xfrm>
            <a:off x="11449050" y="6473598"/>
            <a:ext cx="742950" cy="369332"/>
          </a:xfrm>
          <a:prstGeom prst="rect">
            <a:avLst/>
          </a:prstGeom>
          <a:noFill/>
        </p:spPr>
        <p:txBody>
          <a:bodyPr wrap="square" rtlCol="0">
            <a:spAutoFit/>
          </a:bodyPr>
          <a:lstStyle/>
          <a:p>
            <a:r>
              <a:rPr lang="en-US" dirty="0"/>
              <a:t>10</a:t>
            </a:r>
            <a:endParaRPr lang="en-IN" dirty="0"/>
          </a:p>
        </p:txBody>
      </p:sp>
      <p:sp>
        <p:nvSpPr>
          <p:cNvPr id="10" name="TextBox 9">
            <a:extLst>
              <a:ext uri="{FF2B5EF4-FFF2-40B4-BE49-F238E27FC236}">
                <a16:creationId xmlns:a16="http://schemas.microsoft.com/office/drawing/2014/main" id="{BD9AF524-6BD7-4294-D95A-3DDA534EF03E}"/>
              </a:ext>
            </a:extLst>
          </p:cNvPr>
          <p:cNvSpPr txBox="1"/>
          <p:nvPr/>
        </p:nvSpPr>
        <p:spPr>
          <a:xfrm>
            <a:off x="0" y="6074747"/>
            <a:ext cx="12192000" cy="338554"/>
          </a:xfrm>
          <a:prstGeom prst="rect">
            <a:avLst/>
          </a:prstGeom>
          <a:noFill/>
        </p:spPr>
        <p:txBody>
          <a:bodyPr wrap="square" rtlCol="0">
            <a:spAutoFit/>
          </a:bodyPr>
          <a:lstStyle/>
          <a:p>
            <a:pPr algn="ctr"/>
            <a:r>
              <a:rPr lang="en-US" sz="1600" dirty="0"/>
              <a:t>Fig. Use Case diagram</a:t>
            </a:r>
            <a:endParaRPr lang="en-IN" sz="1600" dirty="0"/>
          </a:p>
        </p:txBody>
      </p:sp>
    </p:spTree>
    <p:extLst>
      <p:ext uri="{BB962C8B-B14F-4D97-AF65-F5344CB8AC3E}">
        <p14:creationId xmlns:p14="http://schemas.microsoft.com/office/powerpoint/2010/main" val="299383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2CBAF5-6933-86CF-B024-2B80205D2C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494" y="1345634"/>
            <a:ext cx="10748211" cy="4866551"/>
          </a:xfrm>
        </p:spPr>
      </p:pic>
      <p:sp>
        <p:nvSpPr>
          <p:cNvPr id="3" name="TextBox 2">
            <a:extLst>
              <a:ext uri="{FF2B5EF4-FFF2-40B4-BE49-F238E27FC236}">
                <a16:creationId xmlns:a16="http://schemas.microsoft.com/office/drawing/2014/main" id="{FCAD4D9F-C696-1656-9CDC-2C42FDC69BC7}"/>
              </a:ext>
            </a:extLst>
          </p:cNvPr>
          <p:cNvSpPr txBox="1"/>
          <p:nvPr/>
        </p:nvSpPr>
        <p:spPr>
          <a:xfrm>
            <a:off x="191614" y="437891"/>
            <a:ext cx="8070071" cy="646331"/>
          </a:xfrm>
          <a:prstGeom prst="rect">
            <a:avLst/>
          </a:prstGeom>
          <a:noFill/>
        </p:spPr>
        <p:txBody>
          <a:bodyPr wrap="square" rtlCol="0">
            <a:spAutoFit/>
          </a:bodyPr>
          <a:lstStyle/>
          <a:p>
            <a:r>
              <a:rPr lang="en-US" sz="3600" dirty="0">
                <a:solidFill>
                  <a:srgbClr val="424456"/>
                </a:solidFill>
              </a:rPr>
              <a:t>UI screenshots: Home page</a:t>
            </a:r>
            <a:endParaRPr lang="en-IN" sz="3600" dirty="0">
              <a:solidFill>
                <a:srgbClr val="424456"/>
              </a:solidFill>
            </a:endParaRPr>
          </a:p>
        </p:txBody>
      </p:sp>
      <p:sp>
        <p:nvSpPr>
          <p:cNvPr id="2" name="TextBox 1">
            <a:extLst>
              <a:ext uri="{FF2B5EF4-FFF2-40B4-BE49-F238E27FC236}">
                <a16:creationId xmlns:a16="http://schemas.microsoft.com/office/drawing/2014/main" id="{200BD82E-9B4F-48FA-5F25-B6C83040766A}"/>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FA3A6B9D-0436-4BDD-EA6D-DAABA0BA0DDD}"/>
              </a:ext>
            </a:extLst>
          </p:cNvPr>
          <p:cNvSpPr txBox="1"/>
          <p:nvPr/>
        </p:nvSpPr>
        <p:spPr>
          <a:xfrm>
            <a:off x="11449050" y="6473598"/>
            <a:ext cx="742950" cy="369332"/>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420765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30F576-7E4B-9F48-1D1B-0E42F4818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1313084"/>
            <a:ext cx="10734676" cy="4975421"/>
          </a:xfrm>
        </p:spPr>
      </p:pic>
      <p:sp>
        <p:nvSpPr>
          <p:cNvPr id="2" name="TextBox 1">
            <a:extLst>
              <a:ext uri="{FF2B5EF4-FFF2-40B4-BE49-F238E27FC236}">
                <a16:creationId xmlns:a16="http://schemas.microsoft.com/office/drawing/2014/main" id="{60ED8291-A31A-120C-ED6C-D99246A3E754}"/>
              </a:ext>
            </a:extLst>
          </p:cNvPr>
          <p:cNvSpPr txBox="1"/>
          <p:nvPr/>
        </p:nvSpPr>
        <p:spPr>
          <a:xfrm>
            <a:off x="389467" y="435811"/>
            <a:ext cx="5113866" cy="646331"/>
          </a:xfrm>
          <a:prstGeom prst="rect">
            <a:avLst/>
          </a:prstGeom>
          <a:noFill/>
        </p:spPr>
        <p:txBody>
          <a:bodyPr wrap="square" rtlCol="0">
            <a:spAutoFit/>
          </a:bodyPr>
          <a:lstStyle/>
          <a:p>
            <a:r>
              <a:rPr lang="en-US" sz="3600" dirty="0">
                <a:solidFill>
                  <a:srgbClr val="424456"/>
                </a:solidFill>
              </a:rPr>
              <a:t>Login page</a:t>
            </a:r>
            <a:endParaRPr lang="en-IN" sz="3600" dirty="0">
              <a:solidFill>
                <a:srgbClr val="424456"/>
              </a:solidFill>
            </a:endParaRPr>
          </a:p>
        </p:txBody>
      </p:sp>
      <p:sp>
        <p:nvSpPr>
          <p:cNvPr id="3" name="TextBox 2">
            <a:extLst>
              <a:ext uri="{FF2B5EF4-FFF2-40B4-BE49-F238E27FC236}">
                <a16:creationId xmlns:a16="http://schemas.microsoft.com/office/drawing/2014/main" id="{AB7384B1-5F76-7776-822B-4D340FCAC4E6}"/>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C5CAE4F6-EB14-B9D0-E646-4AA6CEA1F89D}"/>
              </a:ext>
            </a:extLst>
          </p:cNvPr>
          <p:cNvSpPr txBox="1"/>
          <p:nvPr/>
        </p:nvSpPr>
        <p:spPr>
          <a:xfrm>
            <a:off x="11449050" y="6473598"/>
            <a:ext cx="742950" cy="369332"/>
          </a:xfrm>
          <a:prstGeom prst="rect">
            <a:avLst/>
          </a:prstGeom>
          <a:noFill/>
        </p:spPr>
        <p:txBody>
          <a:bodyPr wrap="square" rtlCol="0">
            <a:spAutoFit/>
          </a:bodyPr>
          <a:lstStyle/>
          <a:p>
            <a:r>
              <a:rPr lang="en-US" dirty="0"/>
              <a:t>12</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5CA4D5-329D-1F42-0719-D22451A2C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933" y="1270000"/>
            <a:ext cx="10591800" cy="5088021"/>
          </a:xfrm>
        </p:spPr>
      </p:pic>
      <p:sp>
        <p:nvSpPr>
          <p:cNvPr id="2" name="TextBox 1">
            <a:extLst>
              <a:ext uri="{FF2B5EF4-FFF2-40B4-BE49-F238E27FC236}">
                <a16:creationId xmlns:a16="http://schemas.microsoft.com/office/drawing/2014/main" id="{C2D6BC0C-F8E3-48E5-7165-859D46501504}"/>
              </a:ext>
            </a:extLst>
          </p:cNvPr>
          <p:cNvSpPr txBox="1"/>
          <p:nvPr/>
        </p:nvSpPr>
        <p:spPr>
          <a:xfrm>
            <a:off x="416204" y="499979"/>
            <a:ext cx="5113866" cy="646331"/>
          </a:xfrm>
          <a:prstGeom prst="rect">
            <a:avLst/>
          </a:prstGeom>
          <a:noFill/>
        </p:spPr>
        <p:txBody>
          <a:bodyPr wrap="square" rtlCol="0">
            <a:spAutoFit/>
          </a:bodyPr>
          <a:lstStyle/>
          <a:p>
            <a:r>
              <a:rPr lang="en-US" sz="3600" dirty="0">
                <a:solidFill>
                  <a:srgbClr val="424456"/>
                </a:solidFill>
              </a:rPr>
              <a:t>Registration page</a:t>
            </a:r>
            <a:endParaRPr lang="en-IN" sz="3600" dirty="0">
              <a:solidFill>
                <a:srgbClr val="424456"/>
              </a:solidFill>
            </a:endParaRPr>
          </a:p>
        </p:txBody>
      </p:sp>
      <p:sp>
        <p:nvSpPr>
          <p:cNvPr id="3" name="TextBox 2">
            <a:extLst>
              <a:ext uri="{FF2B5EF4-FFF2-40B4-BE49-F238E27FC236}">
                <a16:creationId xmlns:a16="http://schemas.microsoft.com/office/drawing/2014/main" id="{2412CA6E-C798-4C02-B426-2B455000646D}"/>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7C71E45D-18DF-8749-1D2C-44B9DB03687D}"/>
              </a:ext>
            </a:extLst>
          </p:cNvPr>
          <p:cNvSpPr txBox="1"/>
          <p:nvPr/>
        </p:nvSpPr>
        <p:spPr>
          <a:xfrm>
            <a:off x="11449050" y="6473598"/>
            <a:ext cx="742950" cy="369332"/>
          </a:xfrm>
          <a:prstGeom prst="rect">
            <a:avLst/>
          </a:prstGeom>
          <a:noFill/>
        </p:spPr>
        <p:txBody>
          <a:bodyPr wrap="square" rtlCol="0">
            <a:spAutoFit/>
          </a:bodyPr>
          <a:lstStyle/>
          <a:p>
            <a:r>
              <a:rPr lang="en-US" dirty="0"/>
              <a:t>13</a:t>
            </a:r>
            <a:endParaRPr lang="en-IN" dirty="0"/>
          </a:p>
        </p:txBody>
      </p:sp>
    </p:spTree>
    <p:extLst>
      <p:ext uri="{BB962C8B-B14F-4D97-AF65-F5344CB8AC3E}">
        <p14:creationId xmlns:p14="http://schemas.microsoft.com/office/powerpoint/2010/main" val="160627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3A30756-28A3-131E-B68C-A616F75EEF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800" y="1178204"/>
            <a:ext cx="10312400" cy="5147733"/>
          </a:xfrm>
        </p:spPr>
      </p:pic>
      <p:sp>
        <p:nvSpPr>
          <p:cNvPr id="2" name="TextBox 1">
            <a:extLst>
              <a:ext uri="{FF2B5EF4-FFF2-40B4-BE49-F238E27FC236}">
                <a16:creationId xmlns:a16="http://schemas.microsoft.com/office/drawing/2014/main" id="{A5C14E65-AF76-7ACE-CF48-9617E83B8856}"/>
              </a:ext>
            </a:extLst>
          </p:cNvPr>
          <p:cNvSpPr txBox="1"/>
          <p:nvPr/>
        </p:nvSpPr>
        <p:spPr>
          <a:xfrm>
            <a:off x="335993" y="532063"/>
            <a:ext cx="5113866" cy="646331"/>
          </a:xfrm>
          <a:prstGeom prst="rect">
            <a:avLst/>
          </a:prstGeom>
          <a:noFill/>
        </p:spPr>
        <p:txBody>
          <a:bodyPr wrap="square" rtlCol="0">
            <a:spAutoFit/>
          </a:bodyPr>
          <a:lstStyle/>
          <a:p>
            <a:r>
              <a:rPr lang="en-US" sz="3600" dirty="0">
                <a:solidFill>
                  <a:srgbClr val="424456"/>
                </a:solidFill>
              </a:rPr>
              <a:t>Admin overview</a:t>
            </a:r>
            <a:endParaRPr lang="en-IN" sz="3600" dirty="0">
              <a:solidFill>
                <a:srgbClr val="424456"/>
              </a:solidFill>
            </a:endParaRPr>
          </a:p>
        </p:txBody>
      </p:sp>
      <p:sp>
        <p:nvSpPr>
          <p:cNvPr id="3" name="TextBox 2">
            <a:extLst>
              <a:ext uri="{FF2B5EF4-FFF2-40B4-BE49-F238E27FC236}">
                <a16:creationId xmlns:a16="http://schemas.microsoft.com/office/drawing/2014/main" id="{050436FF-2CEC-DA82-CB0F-72C8A79F5B1E}"/>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7" name="TextBox 6">
            <a:extLst>
              <a:ext uri="{FF2B5EF4-FFF2-40B4-BE49-F238E27FC236}">
                <a16:creationId xmlns:a16="http://schemas.microsoft.com/office/drawing/2014/main" id="{4BF5CA84-F6F0-0365-C732-9ACD2CC27138}"/>
              </a:ext>
            </a:extLst>
          </p:cNvPr>
          <p:cNvSpPr txBox="1"/>
          <p:nvPr/>
        </p:nvSpPr>
        <p:spPr>
          <a:xfrm>
            <a:off x="11449050" y="6473598"/>
            <a:ext cx="742950" cy="369332"/>
          </a:xfrm>
          <a:prstGeom prst="rect">
            <a:avLst/>
          </a:prstGeom>
          <a:noFill/>
        </p:spPr>
        <p:txBody>
          <a:bodyPr wrap="square" rtlCol="0">
            <a:spAutoFit/>
          </a:bodyPr>
          <a:lstStyle/>
          <a:p>
            <a:r>
              <a:rPr lang="en-US" dirty="0"/>
              <a:t>14</a:t>
            </a:r>
            <a:endParaRPr lang="en-IN" dirty="0"/>
          </a:p>
        </p:txBody>
      </p:sp>
    </p:spTree>
    <p:extLst>
      <p:ext uri="{BB962C8B-B14F-4D97-AF65-F5344CB8AC3E}">
        <p14:creationId xmlns:p14="http://schemas.microsoft.com/office/powerpoint/2010/main" val="94774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0FB4EE-A31D-87B7-C690-A21865625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600" y="1199314"/>
            <a:ext cx="10464800" cy="5105703"/>
          </a:xfrm>
        </p:spPr>
      </p:pic>
      <p:sp>
        <p:nvSpPr>
          <p:cNvPr id="2" name="TextBox 1">
            <a:extLst>
              <a:ext uri="{FF2B5EF4-FFF2-40B4-BE49-F238E27FC236}">
                <a16:creationId xmlns:a16="http://schemas.microsoft.com/office/drawing/2014/main" id="{2E4F47AE-D681-5E90-48DF-B0E3291885AB}"/>
              </a:ext>
            </a:extLst>
          </p:cNvPr>
          <p:cNvSpPr txBox="1"/>
          <p:nvPr/>
        </p:nvSpPr>
        <p:spPr>
          <a:xfrm>
            <a:off x="384119" y="552983"/>
            <a:ext cx="5113866" cy="646331"/>
          </a:xfrm>
          <a:prstGeom prst="rect">
            <a:avLst/>
          </a:prstGeom>
          <a:noFill/>
        </p:spPr>
        <p:txBody>
          <a:bodyPr wrap="square" rtlCol="0">
            <a:spAutoFit/>
          </a:bodyPr>
          <a:lstStyle/>
          <a:p>
            <a:r>
              <a:rPr lang="en-US" sz="3600" dirty="0">
                <a:solidFill>
                  <a:srgbClr val="424456"/>
                </a:solidFill>
                <a:latin typeface="Times New Roman" panose="02020603050405020304" pitchFamily="18" charset="0"/>
                <a:cs typeface="Times New Roman" panose="02020603050405020304" pitchFamily="18" charset="0"/>
              </a:rPr>
              <a:t>Profile page</a:t>
            </a:r>
            <a:endParaRPr lang="en-IN" sz="3600" dirty="0">
              <a:solidFill>
                <a:srgbClr val="424456"/>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A2AC12C-0B8A-CDB6-FE6E-1137EC3719B2}"/>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4FFFCE99-B7C1-7F0C-7F14-3BA2A7F84438}"/>
              </a:ext>
            </a:extLst>
          </p:cNvPr>
          <p:cNvSpPr txBox="1"/>
          <p:nvPr/>
        </p:nvSpPr>
        <p:spPr>
          <a:xfrm>
            <a:off x="11449050" y="6473598"/>
            <a:ext cx="742950" cy="369332"/>
          </a:xfrm>
          <a:prstGeom prst="rect">
            <a:avLst/>
          </a:prstGeom>
          <a:noFill/>
        </p:spPr>
        <p:txBody>
          <a:bodyPr wrap="square" rtlCol="0">
            <a:spAutoFit/>
          </a:bodyPr>
          <a:lstStyle/>
          <a:p>
            <a:r>
              <a:rPr lang="en-US" dirty="0"/>
              <a:t>15</a:t>
            </a:r>
            <a:endParaRPr lang="en-IN" dirty="0"/>
          </a:p>
        </p:txBody>
      </p:sp>
    </p:spTree>
    <p:extLst>
      <p:ext uri="{BB962C8B-B14F-4D97-AF65-F5344CB8AC3E}">
        <p14:creationId xmlns:p14="http://schemas.microsoft.com/office/powerpoint/2010/main" val="1650539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474C56-B15E-A2AA-33A1-DCD9520A3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800" y="1464733"/>
            <a:ext cx="10159999" cy="4887941"/>
          </a:xfrm>
        </p:spPr>
      </p:pic>
      <p:sp>
        <p:nvSpPr>
          <p:cNvPr id="2" name="TextBox 1">
            <a:extLst>
              <a:ext uri="{FF2B5EF4-FFF2-40B4-BE49-F238E27FC236}">
                <a16:creationId xmlns:a16="http://schemas.microsoft.com/office/drawing/2014/main" id="{AF9C51D6-FB42-E295-2D04-2A81CEDCDDB7}"/>
              </a:ext>
            </a:extLst>
          </p:cNvPr>
          <p:cNvSpPr txBox="1"/>
          <p:nvPr/>
        </p:nvSpPr>
        <p:spPr>
          <a:xfrm>
            <a:off x="528499" y="614233"/>
            <a:ext cx="5113866" cy="646331"/>
          </a:xfrm>
          <a:prstGeom prst="rect">
            <a:avLst/>
          </a:prstGeom>
          <a:noFill/>
        </p:spPr>
        <p:txBody>
          <a:bodyPr wrap="square" rtlCol="0">
            <a:spAutoFit/>
          </a:bodyPr>
          <a:lstStyle/>
          <a:p>
            <a:r>
              <a:rPr lang="en-US" sz="3600" dirty="0">
                <a:solidFill>
                  <a:srgbClr val="424456"/>
                </a:solidFill>
              </a:rPr>
              <a:t>Add new client page</a:t>
            </a:r>
            <a:endParaRPr lang="en-IN" sz="3600" dirty="0">
              <a:solidFill>
                <a:srgbClr val="424456"/>
              </a:solidFill>
            </a:endParaRPr>
          </a:p>
        </p:txBody>
      </p:sp>
      <p:sp>
        <p:nvSpPr>
          <p:cNvPr id="3" name="TextBox 2">
            <a:extLst>
              <a:ext uri="{FF2B5EF4-FFF2-40B4-BE49-F238E27FC236}">
                <a16:creationId xmlns:a16="http://schemas.microsoft.com/office/drawing/2014/main" id="{B23AB78C-280D-F81A-1B81-C0C313EDFF2D}"/>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BCDB4D92-A4B2-BFD0-1E62-40DE1A62254E}"/>
              </a:ext>
            </a:extLst>
          </p:cNvPr>
          <p:cNvSpPr txBox="1"/>
          <p:nvPr/>
        </p:nvSpPr>
        <p:spPr>
          <a:xfrm>
            <a:off x="11449050" y="6473598"/>
            <a:ext cx="742950" cy="369332"/>
          </a:xfrm>
          <a:prstGeom prst="rect">
            <a:avLst/>
          </a:prstGeom>
          <a:noFill/>
        </p:spPr>
        <p:txBody>
          <a:bodyPr wrap="square" rtlCol="0">
            <a:spAutoFit/>
          </a:bodyPr>
          <a:lstStyle/>
          <a:p>
            <a:r>
              <a:rPr lang="en-US" dirty="0"/>
              <a:t>16</a:t>
            </a:r>
            <a:endParaRPr lang="en-IN" dirty="0"/>
          </a:p>
        </p:txBody>
      </p:sp>
    </p:spTree>
    <p:extLst>
      <p:ext uri="{BB962C8B-B14F-4D97-AF65-F5344CB8AC3E}">
        <p14:creationId xmlns:p14="http://schemas.microsoft.com/office/powerpoint/2010/main" val="177156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502BF4-EE56-9A52-A64C-4BF9A0C7C6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667" y="1582645"/>
            <a:ext cx="10158217" cy="4661122"/>
          </a:xfrm>
        </p:spPr>
      </p:pic>
      <p:sp>
        <p:nvSpPr>
          <p:cNvPr id="3" name="TextBox 2">
            <a:extLst>
              <a:ext uri="{FF2B5EF4-FFF2-40B4-BE49-F238E27FC236}">
                <a16:creationId xmlns:a16="http://schemas.microsoft.com/office/drawing/2014/main" id="{9BD6A543-1E2C-BE7D-2564-2225A07631B3}"/>
              </a:ext>
            </a:extLst>
          </p:cNvPr>
          <p:cNvSpPr txBox="1"/>
          <p:nvPr/>
        </p:nvSpPr>
        <p:spPr>
          <a:xfrm>
            <a:off x="480372" y="614233"/>
            <a:ext cx="5113866" cy="646331"/>
          </a:xfrm>
          <a:prstGeom prst="rect">
            <a:avLst/>
          </a:prstGeom>
          <a:noFill/>
        </p:spPr>
        <p:txBody>
          <a:bodyPr wrap="square" rtlCol="0">
            <a:spAutoFit/>
          </a:bodyPr>
          <a:lstStyle/>
          <a:p>
            <a:r>
              <a:rPr lang="en-US" sz="3600" dirty="0">
                <a:solidFill>
                  <a:srgbClr val="424456"/>
                </a:solidFill>
              </a:rPr>
              <a:t>Add new project page</a:t>
            </a:r>
            <a:endParaRPr lang="en-IN" sz="3600" dirty="0">
              <a:solidFill>
                <a:srgbClr val="424456"/>
              </a:solidFill>
            </a:endParaRPr>
          </a:p>
        </p:txBody>
      </p:sp>
      <p:sp>
        <p:nvSpPr>
          <p:cNvPr id="2" name="TextBox 1">
            <a:extLst>
              <a:ext uri="{FF2B5EF4-FFF2-40B4-BE49-F238E27FC236}">
                <a16:creationId xmlns:a16="http://schemas.microsoft.com/office/drawing/2014/main" id="{A9470450-D105-C557-8865-8C8AEB087981}"/>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19CCCF8E-66E3-2135-E05A-1791B1D7DFF9}"/>
              </a:ext>
            </a:extLst>
          </p:cNvPr>
          <p:cNvSpPr txBox="1"/>
          <p:nvPr/>
        </p:nvSpPr>
        <p:spPr>
          <a:xfrm>
            <a:off x="11449050" y="6473598"/>
            <a:ext cx="742950" cy="369332"/>
          </a:xfrm>
          <a:prstGeom prst="rect">
            <a:avLst/>
          </a:prstGeom>
          <a:noFill/>
        </p:spPr>
        <p:txBody>
          <a:bodyPr wrap="square" rtlCol="0">
            <a:spAutoFit/>
          </a:bodyPr>
          <a:lstStyle/>
          <a:p>
            <a:r>
              <a:rPr lang="en-US" dirty="0"/>
              <a:t>17</a:t>
            </a:r>
            <a:endParaRPr lang="en-IN" dirty="0"/>
          </a:p>
        </p:txBody>
      </p:sp>
    </p:spTree>
    <p:extLst>
      <p:ext uri="{BB962C8B-B14F-4D97-AF65-F5344CB8AC3E}">
        <p14:creationId xmlns:p14="http://schemas.microsoft.com/office/powerpoint/2010/main" val="3243959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85CD37-C257-F18E-A2CC-C8667DCB2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863" y="1428288"/>
            <a:ext cx="10074442" cy="4763331"/>
          </a:xfrm>
        </p:spPr>
      </p:pic>
      <p:sp>
        <p:nvSpPr>
          <p:cNvPr id="3" name="TextBox 2">
            <a:extLst>
              <a:ext uri="{FF2B5EF4-FFF2-40B4-BE49-F238E27FC236}">
                <a16:creationId xmlns:a16="http://schemas.microsoft.com/office/drawing/2014/main" id="{D4708BC8-B934-4F65-D257-545C3D536F00}"/>
              </a:ext>
            </a:extLst>
          </p:cNvPr>
          <p:cNvSpPr txBox="1"/>
          <p:nvPr/>
        </p:nvSpPr>
        <p:spPr>
          <a:xfrm>
            <a:off x="384119" y="499979"/>
            <a:ext cx="6129866" cy="646331"/>
          </a:xfrm>
          <a:prstGeom prst="rect">
            <a:avLst/>
          </a:prstGeom>
          <a:noFill/>
        </p:spPr>
        <p:txBody>
          <a:bodyPr wrap="square" rtlCol="0">
            <a:spAutoFit/>
          </a:bodyPr>
          <a:lstStyle/>
          <a:p>
            <a:r>
              <a:rPr lang="en-US" sz="3600" dirty="0">
                <a:solidFill>
                  <a:srgbClr val="424456"/>
                </a:solidFill>
              </a:rPr>
              <a:t>Inventory management page</a:t>
            </a:r>
            <a:endParaRPr lang="en-IN" sz="3600" dirty="0">
              <a:solidFill>
                <a:srgbClr val="424456"/>
              </a:solidFill>
            </a:endParaRPr>
          </a:p>
        </p:txBody>
      </p:sp>
      <p:sp>
        <p:nvSpPr>
          <p:cNvPr id="2" name="TextBox 1">
            <a:extLst>
              <a:ext uri="{FF2B5EF4-FFF2-40B4-BE49-F238E27FC236}">
                <a16:creationId xmlns:a16="http://schemas.microsoft.com/office/drawing/2014/main" id="{96B59479-CFCB-834D-BDF8-B7AD53F2AE10}"/>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3F245AF3-8BB8-EFD6-E6EB-784644F44971}"/>
              </a:ext>
            </a:extLst>
          </p:cNvPr>
          <p:cNvSpPr txBox="1"/>
          <p:nvPr/>
        </p:nvSpPr>
        <p:spPr>
          <a:xfrm>
            <a:off x="11449050" y="6473598"/>
            <a:ext cx="742950" cy="369332"/>
          </a:xfrm>
          <a:prstGeom prst="rect">
            <a:avLst/>
          </a:prstGeom>
          <a:noFill/>
        </p:spPr>
        <p:txBody>
          <a:bodyPr wrap="square" rtlCol="0">
            <a:spAutoFit/>
          </a:bodyPr>
          <a:lstStyle/>
          <a:p>
            <a:r>
              <a:rPr lang="en-US" dirty="0"/>
              <a:t>18</a:t>
            </a:r>
            <a:endParaRPr lang="en-IN" dirty="0"/>
          </a:p>
        </p:txBody>
      </p:sp>
    </p:spTree>
    <p:extLst>
      <p:ext uri="{BB962C8B-B14F-4D97-AF65-F5344CB8AC3E}">
        <p14:creationId xmlns:p14="http://schemas.microsoft.com/office/powerpoint/2010/main" val="333170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CEA1-3DC0-7109-47BF-AA1A51D71011}"/>
              </a:ext>
            </a:extLst>
          </p:cNvPr>
          <p:cNvSpPr>
            <a:spLocks noGrp="1"/>
          </p:cNvSpPr>
          <p:nvPr>
            <p:ph type="title"/>
          </p:nvPr>
        </p:nvSpPr>
        <p:spPr>
          <a:xfrm>
            <a:off x="295275" y="372014"/>
            <a:ext cx="10972800" cy="914400"/>
          </a:xfrm>
        </p:spPr>
        <p:txBody>
          <a:bodyPr/>
          <a:lstStyle/>
          <a:p>
            <a:r>
              <a:rPr lang="en-US" dirty="0">
                <a:solidFill>
                  <a:srgbClr val="424456"/>
                </a:solidFill>
                <a:latin typeface="Times New Roman" panose="02020603050405020304" pitchFamily="18" charset="0"/>
                <a:cs typeface="Times New Roman" panose="02020603050405020304" pitchFamily="18" charset="0"/>
              </a:rPr>
              <a:t>Contents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43245-BEB1-0439-97FB-54830AB4FABA}"/>
              </a:ext>
            </a:extLst>
          </p:cNvPr>
          <p:cNvSpPr>
            <a:spLocks noGrp="1"/>
          </p:cNvSpPr>
          <p:nvPr>
            <p:ph idx="1"/>
          </p:nvPr>
        </p:nvSpPr>
        <p:spPr>
          <a:xfrm>
            <a:off x="860258" y="1371783"/>
            <a:ext cx="10972800" cy="4761778"/>
          </a:xfrm>
        </p:spPr>
        <p:txBody>
          <a:bodyPr>
            <a:normAutofit fontScale="92500" lnSpcReduction="10000"/>
          </a:bodyPr>
          <a:lstStyle/>
          <a:p>
            <a:r>
              <a:rPr lang="en-IN" sz="2400" dirty="0">
                <a:latin typeface="Times New Roman" panose="02020603050405020304" pitchFamily="18" charset="0"/>
                <a:cs typeface="Times New Roman" panose="02020603050405020304" pitchFamily="18" charset="0"/>
              </a:rPr>
              <a:t>Introduction </a:t>
            </a:r>
          </a:p>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Proposed Solution</a:t>
            </a:r>
          </a:p>
          <a:p>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Features</a:t>
            </a:r>
          </a:p>
          <a:p>
            <a:r>
              <a:rPr lang="en-US" sz="2400" dirty="0">
                <a:latin typeface="Times New Roman" panose="02020603050405020304" pitchFamily="18" charset="0"/>
                <a:cs typeface="Times New Roman" panose="02020603050405020304" pitchFamily="18" charset="0"/>
              </a:rPr>
              <a:t>ER diagram</a:t>
            </a:r>
          </a:p>
          <a:p>
            <a:r>
              <a:rPr lang="en-US" sz="2400" dirty="0">
                <a:latin typeface="Times New Roman" panose="02020603050405020304" pitchFamily="18" charset="0"/>
                <a:cs typeface="Times New Roman" panose="02020603050405020304" pitchFamily="18" charset="0"/>
              </a:rPr>
              <a:t>System Architecture</a:t>
            </a:r>
          </a:p>
          <a:p>
            <a:r>
              <a:rPr lang="en-US" sz="2400" dirty="0">
                <a:latin typeface="Times New Roman" panose="02020603050405020304" pitchFamily="18" charset="0"/>
                <a:cs typeface="Times New Roman" panose="02020603050405020304" pitchFamily="18" charset="0"/>
              </a:rPr>
              <a:t>Block diagram</a:t>
            </a:r>
          </a:p>
          <a:p>
            <a:r>
              <a:rPr lang="en-US" sz="2400" dirty="0">
                <a:latin typeface="Times New Roman" panose="02020603050405020304" pitchFamily="18" charset="0"/>
                <a:cs typeface="Times New Roman" panose="02020603050405020304" pitchFamily="18" charset="0"/>
              </a:rPr>
              <a:t>Use Case diagram</a:t>
            </a:r>
          </a:p>
          <a:p>
            <a:r>
              <a:rPr lang="en-US" sz="2400" dirty="0">
                <a:latin typeface="Times New Roman" panose="02020603050405020304" pitchFamily="18" charset="0"/>
                <a:cs typeface="Times New Roman" panose="02020603050405020304" pitchFamily="18" charset="0"/>
              </a:rPr>
              <a:t>UI screenshots</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Future scope</a:t>
            </a:r>
          </a:p>
          <a:p>
            <a:r>
              <a:rPr lang="en-US" sz="2400" dirty="0">
                <a:latin typeface="Times New Roman" panose="02020603050405020304" pitchFamily="18" charset="0"/>
                <a:cs typeface="Times New Roman" panose="02020603050405020304" pitchFamily="18" charset="0"/>
              </a:rPr>
              <a:t>References</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DF45DF-7531-9282-3330-45405BA6E4D0}"/>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9" name="TextBox 8">
            <a:extLst>
              <a:ext uri="{FF2B5EF4-FFF2-40B4-BE49-F238E27FC236}">
                <a16:creationId xmlns:a16="http://schemas.microsoft.com/office/drawing/2014/main" id="{15E625B5-EA58-025E-EFBB-9A32F48F22E3}"/>
              </a:ext>
            </a:extLst>
          </p:cNvPr>
          <p:cNvSpPr txBox="1"/>
          <p:nvPr/>
        </p:nvSpPr>
        <p:spPr>
          <a:xfrm>
            <a:off x="11449050" y="6473598"/>
            <a:ext cx="742950"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2847420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766977-6F74-5727-2A0E-AE00A13D0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267" y="1718733"/>
            <a:ext cx="10261600" cy="4633941"/>
          </a:xfrm>
        </p:spPr>
      </p:pic>
      <p:sp>
        <p:nvSpPr>
          <p:cNvPr id="3" name="TextBox 2">
            <a:extLst>
              <a:ext uri="{FF2B5EF4-FFF2-40B4-BE49-F238E27FC236}">
                <a16:creationId xmlns:a16="http://schemas.microsoft.com/office/drawing/2014/main" id="{D27AFD1E-59B3-7B2D-4C3D-31B81B6723A9}"/>
              </a:ext>
            </a:extLst>
          </p:cNvPr>
          <p:cNvSpPr txBox="1"/>
          <p:nvPr/>
        </p:nvSpPr>
        <p:spPr>
          <a:xfrm>
            <a:off x="592667" y="660400"/>
            <a:ext cx="5113866" cy="646331"/>
          </a:xfrm>
          <a:prstGeom prst="rect">
            <a:avLst/>
          </a:prstGeom>
          <a:noFill/>
        </p:spPr>
        <p:txBody>
          <a:bodyPr wrap="square" rtlCol="0">
            <a:spAutoFit/>
          </a:bodyPr>
          <a:lstStyle/>
          <a:p>
            <a:r>
              <a:rPr lang="en-US" sz="3600" dirty="0">
                <a:solidFill>
                  <a:srgbClr val="424456"/>
                </a:solidFill>
              </a:rPr>
              <a:t>Invoice generation page</a:t>
            </a:r>
            <a:endParaRPr lang="en-IN" sz="3600" dirty="0">
              <a:solidFill>
                <a:srgbClr val="424456"/>
              </a:solidFill>
            </a:endParaRPr>
          </a:p>
        </p:txBody>
      </p:sp>
      <p:sp>
        <p:nvSpPr>
          <p:cNvPr id="2" name="TextBox 1">
            <a:extLst>
              <a:ext uri="{FF2B5EF4-FFF2-40B4-BE49-F238E27FC236}">
                <a16:creationId xmlns:a16="http://schemas.microsoft.com/office/drawing/2014/main" id="{A324E44F-BA2C-9E06-F519-145A104F4D96}"/>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75542906-1DF5-6490-0840-B1038948329D}"/>
              </a:ext>
            </a:extLst>
          </p:cNvPr>
          <p:cNvSpPr txBox="1"/>
          <p:nvPr/>
        </p:nvSpPr>
        <p:spPr>
          <a:xfrm>
            <a:off x="11449050" y="6473598"/>
            <a:ext cx="742950" cy="369332"/>
          </a:xfrm>
          <a:prstGeom prst="rect">
            <a:avLst/>
          </a:prstGeom>
          <a:noFill/>
        </p:spPr>
        <p:txBody>
          <a:bodyPr wrap="square" rtlCol="0">
            <a:spAutoFit/>
          </a:bodyPr>
          <a:lstStyle/>
          <a:p>
            <a:r>
              <a:rPr lang="en-US" dirty="0"/>
              <a:t>19</a:t>
            </a:r>
            <a:endParaRPr lang="en-IN" dirty="0"/>
          </a:p>
        </p:txBody>
      </p:sp>
    </p:spTree>
    <p:extLst>
      <p:ext uri="{BB962C8B-B14F-4D97-AF65-F5344CB8AC3E}">
        <p14:creationId xmlns:p14="http://schemas.microsoft.com/office/powerpoint/2010/main" val="233224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82133"/>
            <a:ext cx="10972800" cy="1066800"/>
          </a:xfrm>
        </p:spPr>
        <p:txBody>
          <a:bodyPr>
            <a:normAutofit/>
          </a:bodyPr>
          <a:lstStyle/>
          <a:p>
            <a:r>
              <a:rPr lang="en-US" sz="36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14866" y="2646512"/>
            <a:ext cx="10972800" cy="4325112"/>
          </a:xfrm>
        </p:spPr>
        <p:txBody>
          <a:bodyPr>
            <a:normAutofit/>
          </a:bodyPr>
          <a:lstStyle/>
          <a:p>
            <a:r>
              <a:rPr lang="en-US" sz="2400" dirty="0">
                <a:latin typeface="Times New Roman" panose="02020603050405020304" pitchFamily="18" charset="0"/>
                <a:cs typeface="Times New Roman" panose="02020603050405020304" pitchFamily="18" charset="0"/>
              </a:rPr>
              <a:t>In conclusion, a garage management system is an essential tool for garage owners looking to streamline their operations and improve efficiency.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system offers several benefits, including appointment scheduling, inventory management, billing and invoicing, and customer management, making it a must-have for any modern garage.</a:t>
            </a:r>
          </a:p>
          <a:p>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A57E68-B148-4FFE-735B-7E9E3A4D969F}"/>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BABD51DF-A955-E734-B7B3-B7063AE9BA82}"/>
              </a:ext>
            </a:extLst>
          </p:cNvPr>
          <p:cNvSpPr txBox="1"/>
          <p:nvPr/>
        </p:nvSpPr>
        <p:spPr>
          <a:xfrm>
            <a:off x="11449050" y="6473598"/>
            <a:ext cx="742950" cy="369332"/>
          </a:xfrm>
          <a:prstGeom prst="rect">
            <a:avLst/>
          </a:prstGeom>
          <a:noFill/>
        </p:spPr>
        <p:txBody>
          <a:bodyPr wrap="square" rtlCol="0">
            <a:spAutoFit/>
          </a:bodyPr>
          <a:lstStyle/>
          <a:p>
            <a:r>
              <a:rPr lang="en-US" dirty="0"/>
              <a:t>20</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07533"/>
            <a:ext cx="10972800" cy="1066800"/>
          </a:xfrm>
        </p:spPr>
        <p:txBody>
          <a:bodyPr>
            <a:normAutofit/>
          </a:bodyPr>
          <a:lstStyle/>
          <a:p>
            <a:r>
              <a:rPr lang="en-US" sz="3600"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609600" y="2404532"/>
            <a:ext cx="10972800" cy="4170003"/>
          </a:xfrm>
        </p:spPr>
        <p:txBody>
          <a:bodyPr>
            <a:normAutofit/>
          </a:bodyPr>
          <a:lstStyle/>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Integration with IoT: The garage management system can be integrated with Internet of Things (IoT) devices to improve automation and control. </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Mobile Application: Developing a mobile application for the garage management system can help the users access the system and control it remotely.</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Data Analytics: Analytics can also provide insights into customer behavior, preferences, and service history.</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Predictive Maintenance</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Enhanced Security</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Customer Experience</a:t>
            </a:r>
          </a:p>
          <a:p>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75C3A8A-F02C-E5C7-0A9F-59A610BAB7CC}"/>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99E8B7F4-8C66-687E-7AC8-99CF726056B9}"/>
              </a:ext>
            </a:extLst>
          </p:cNvPr>
          <p:cNvSpPr txBox="1"/>
          <p:nvPr/>
        </p:nvSpPr>
        <p:spPr>
          <a:xfrm>
            <a:off x="11449050" y="6473598"/>
            <a:ext cx="742950" cy="369332"/>
          </a:xfrm>
          <a:prstGeom prst="rect">
            <a:avLst/>
          </a:prstGeom>
          <a:noFill/>
        </p:spPr>
        <p:txBody>
          <a:bodyPr wrap="square" rtlCol="0">
            <a:spAutoFit/>
          </a:bodyPr>
          <a:lstStyle/>
          <a:p>
            <a:r>
              <a:rPr lang="en-US" dirty="0"/>
              <a:t>21</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97467"/>
            <a:ext cx="10972800" cy="1066800"/>
          </a:xfrm>
        </p:spPr>
        <p:txBody>
          <a:bodyPr>
            <a:normAutofit/>
          </a:bodyPr>
          <a:lstStyle/>
          <a:p>
            <a:r>
              <a:rPr lang="en-US"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09600" y="2056376"/>
            <a:ext cx="10972800" cy="4325112"/>
          </a:xfrm>
        </p:spPr>
        <p:txBody>
          <a:bodyPr>
            <a:normAutofit lnSpcReduction="10000"/>
          </a:bodyPr>
          <a:lstStyle/>
          <a:p>
            <a:pPr marL="566928" indent="-457200" algn="just">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Hanamant</a:t>
            </a:r>
            <a:r>
              <a:rPr lang="en-US" sz="2400" dirty="0">
                <a:latin typeface="Times New Roman" panose="02020603050405020304" pitchFamily="18" charset="0"/>
                <a:cs typeface="Times New Roman" panose="02020603050405020304" pitchFamily="18" charset="0"/>
              </a:rPr>
              <a:t> B. Sale , Dharmendra Bari , </a:t>
            </a:r>
            <a:r>
              <a:rPr lang="en-US" sz="2400" dirty="0" err="1">
                <a:latin typeface="Times New Roman" panose="02020603050405020304" pitchFamily="18" charset="0"/>
                <a:cs typeface="Times New Roman" panose="02020603050405020304" pitchFamily="18" charset="0"/>
              </a:rPr>
              <a:t>TanayDalvi</a:t>
            </a:r>
            <a:r>
              <a:rPr lang="en-US" sz="2400" dirty="0">
                <a:latin typeface="Times New Roman" panose="02020603050405020304" pitchFamily="18" charset="0"/>
                <a:cs typeface="Times New Roman" panose="02020603050405020304" pitchFamily="18" charset="0"/>
              </a:rPr>
              <a:t> , Yash Pandey”, “Online </a:t>
            </a:r>
            <a:r>
              <a:rPr lang="en-US" sz="2400" dirty="0" err="1">
                <a:latin typeface="Times New Roman" panose="02020603050405020304" pitchFamily="18" charset="0"/>
                <a:cs typeface="Times New Roman" panose="02020603050405020304" pitchFamily="18" charset="0"/>
              </a:rPr>
              <a:t>ManagementSystem</a:t>
            </a:r>
            <a:r>
              <a:rPr lang="en-US" sz="2400" dirty="0">
                <a:latin typeface="Times New Roman" panose="02020603050405020304" pitchFamily="18" charset="0"/>
                <a:cs typeface="Times New Roman" panose="02020603050405020304" pitchFamily="18" charset="0"/>
              </a:rPr>
              <a:t> for Automobile Services”, International Journal of Engineering Science and Computing(IJESC),Volume8IssueNo.02,March-2018.</a:t>
            </a:r>
          </a:p>
          <a:p>
            <a:pPr marL="566928" indent="-457200" algn="just">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Prof.ShilpaChavanSaketAdhav,RushikeshGujar</a:t>
            </a:r>
            <a:r>
              <a:rPr lang="en-US" sz="2400" dirty="0">
                <a:latin typeface="Times New Roman" panose="02020603050405020304" pitchFamily="18" charset="0"/>
                <a:cs typeface="Times New Roman" panose="02020603050405020304" pitchFamily="18" charset="0"/>
              </a:rPr>
              <a:t>, Mayur Jadhav, Tushar </a:t>
            </a:r>
            <a:r>
              <a:rPr lang="en-US" sz="2400" dirty="0" err="1">
                <a:latin typeface="Times New Roman" panose="02020603050405020304" pitchFamily="18" charset="0"/>
                <a:cs typeface="Times New Roman" panose="02020603050405020304" pitchFamily="18" charset="0"/>
              </a:rPr>
              <a:t>Limbore</a:t>
            </a:r>
            <a:r>
              <a:rPr lang="en-US" sz="2400" dirty="0">
                <a:latin typeface="Times New Roman" panose="02020603050405020304" pitchFamily="18" charset="0"/>
                <a:cs typeface="Times New Roman" panose="02020603050405020304" pitchFamily="18" charset="0"/>
              </a:rPr>
              <a:t>”,“Automobile Service Center Management System”,</a:t>
            </a:r>
            <a:r>
              <a:rPr lang="en-US" sz="2400" dirty="0" err="1">
                <a:latin typeface="Times New Roman" panose="02020603050405020304" pitchFamily="18" charset="0"/>
                <a:cs typeface="Times New Roman" panose="02020603050405020304" pitchFamily="18" charset="0"/>
              </a:rPr>
              <a:t>InternationalJournalofScientificandResearch</a:t>
            </a:r>
            <a:r>
              <a:rPr lang="en-US" sz="2400" dirty="0">
                <a:latin typeface="Times New Roman" panose="02020603050405020304" pitchFamily="18" charset="0"/>
                <a:cs typeface="Times New Roman" panose="02020603050405020304" pitchFamily="18" charset="0"/>
              </a:rPr>
              <a:t> Publications,Volume4,Issue3,March 2014.</a:t>
            </a:r>
          </a:p>
          <a:p>
            <a:pPr marL="566928" indent="-457200" algn="just">
              <a:buFont typeface="+mj-lt"/>
              <a:buAutoNum type="arabicPeriod"/>
            </a:pPr>
            <a:r>
              <a:rPr lang="en-US" sz="2400" b="0" i="0" dirty="0">
                <a:effectLst/>
                <a:latin typeface="Times New Roman" panose="02020603050405020304" pitchFamily="18" charset="0"/>
                <a:cs typeface="Times New Roman" panose="02020603050405020304" pitchFamily="18" charset="0"/>
              </a:rPr>
              <a:t>"Garage Management System" by Dhaval Patel, International Journal of Advance Research, Ideas and Innovations in Technology (2017).</a:t>
            </a:r>
            <a:endParaRPr lang="en-US" sz="2400" dirty="0">
              <a:latin typeface="Times New Roman" panose="02020603050405020304" pitchFamily="18" charset="0"/>
              <a:cs typeface="Times New Roman" panose="02020603050405020304" pitchFamily="18" charset="0"/>
            </a:endParaRPr>
          </a:p>
          <a:p>
            <a:pPr marL="566928" indent="-457200" algn="just">
              <a:buFont typeface="+mj-lt"/>
              <a:buAutoNum type="arabicPeriod"/>
            </a:pPr>
            <a:r>
              <a:rPr lang="en-US" sz="2400" b="0" i="0" dirty="0">
                <a:effectLst/>
                <a:latin typeface="Times New Roman" panose="02020603050405020304" pitchFamily="18" charset="0"/>
                <a:cs typeface="Times New Roman" panose="02020603050405020304" pitchFamily="18" charset="0"/>
              </a:rPr>
              <a:t>"Design and Development of Garage Management System" by P. Srinivasa Rao, S. Sreekanth Reddy, and B. Suresh, International Journal of Innovative Research in Science, Engineering and Technology (2016).</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2CEF1D-7E71-0D7C-93D5-F0E12B721F71}"/>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B7C436E8-F9CC-51AB-EFAF-826AD51C3C0D}"/>
              </a:ext>
            </a:extLst>
          </p:cNvPr>
          <p:cNvSpPr txBox="1"/>
          <p:nvPr/>
        </p:nvSpPr>
        <p:spPr>
          <a:xfrm>
            <a:off x="11449050" y="6473598"/>
            <a:ext cx="742950" cy="369332"/>
          </a:xfrm>
          <a:prstGeom prst="rect">
            <a:avLst/>
          </a:prstGeom>
          <a:noFill/>
        </p:spPr>
        <p:txBody>
          <a:bodyPr wrap="square" rtlCol="0">
            <a:spAutoFit/>
          </a:bodyPr>
          <a:lstStyle/>
          <a:p>
            <a:r>
              <a:rPr lang="en-US" dirty="0"/>
              <a:t>22</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1F63-77DC-5A4C-1A0B-4E95537680BC}"/>
              </a:ext>
            </a:extLst>
          </p:cNvPr>
          <p:cNvSpPr>
            <a:spLocks noGrp="1"/>
          </p:cNvSpPr>
          <p:nvPr>
            <p:ph type="title"/>
          </p:nvPr>
        </p:nvSpPr>
        <p:spPr>
          <a:xfrm>
            <a:off x="1704975" y="2871257"/>
            <a:ext cx="4450292" cy="2369610"/>
          </a:xfrm>
        </p:spPr>
        <p:txBody>
          <a:bodyPr>
            <a:normAutofit/>
          </a:bodyPr>
          <a:lstStyle/>
          <a:p>
            <a:pPr algn="ctr"/>
            <a:r>
              <a:rPr lang="en-US" dirty="0"/>
              <a:t>Thank you</a:t>
            </a:r>
            <a:endParaRPr lang="en-IN" dirty="0"/>
          </a:p>
        </p:txBody>
      </p:sp>
      <p:sp>
        <p:nvSpPr>
          <p:cNvPr id="3" name="TextBox 2">
            <a:extLst>
              <a:ext uri="{FF2B5EF4-FFF2-40B4-BE49-F238E27FC236}">
                <a16:creationId xmlns:a16="http://schemas.microsoft.com/office/drawing/2014/main" id="{CCC20A17-AFAB-F855-077E-7AFBDDF0E498}"/>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7" name="TextBox 6">
            <a:extLst>
              <a:ext uri="{FF2B5EF4-FFF2-40B4-BE49-F238E27FC236}">
                <a16:creationId xmlns:a16="http://schemas.microsoft.com/office/drawing/2014/main" id="{CAEC542C-0F99-0E38-B974-9761CC758DA6}"/>
              </a:ext>
            </a:extLst>
          </p:cNvPr>
          <p:cNvSpPr txBox="1"/>
          <p:nvPr/>
        </p:nvSpPr>
        <p:spPr>
          <a:xfrm>
            <a:off x="11449050" y="6473598"/>
            <a:ext cx="742950" cy="369332"/>
          </a:xfrm>
          <a:prstGeom prst="rect">
            <a:avLst/>
          </a:prstGeom>
          <a:noFill/>
        </p:spPr>
        <p:txBody>
          <a:bodyPr wrap="square" rtlCol="0">
            <a:spAutoFit/>
          </a:bodyPr>
          <a:lstStyle/>
          <a:p>
            <a:r>
              <a:rPr lang="en-US" dirty="0"/>
              <a:t>23</a:t>
            </a:r>
            <a:endParaRPr lang="en-IN" dirty="0"/>
          </a:p>
        </p:txBody>
      </p:sp>
    </p:spTree>
    <p:extLst>
      <p:ext uri="{BB962C8B-B14F-4D97-AF65-F5344CB8AC3E}">
        <p14:creationId xmlns:p14="http://schemas.microsoft.com/office/powerpoint/2010/main" val="253060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FFCB-8B4B-FA83-D33C-17576B133BA9}"/>
              </a:ext>
            </a:extLst>
          </p:cNvPr>
          <p:cNvSpPr>
            <a:spLocks noGrp="1"/>
          </p:cNvSpPr>
          <p:nvPr>
            <p:ph type="ctrTitle"/>
          </p:nvPr>
        </p:nvSpPr>
        <p:spPr>
          <a:xfrm>
            <a:off x="1329267" y="745067"/>
            <a:ext cx="9144000" cy="617908"/>
          </a:xfrm>
        </p:spPr>
        <p:txBody>
          <a:bodyPr>
            <a:normAutofit fontScale="90000"/>
          </a:bodyPr>
          <a:lstStyle/>
          <a:p>
            <a:r>
              <a:rPr lang="en-US" dirty="0"/>
              <a:t>Introduction</a:t>
            </a:r>
            <a:endParaRPr lang="en-IN" dirty="0"/>
          </a:p>
        </p:txBody>
      </p:sp>
      <p:sp>
        <p:nvSpPr>
          <p:cNvPr id="3" name="Subtitle 2">
            <a:extLst>
              <a:ext uri="{FF2B5EF4-FFF2-40B4-BE49-F238E27FC236}">
                <a16:creationId xmlns:a16="http://schemas.microsoft.com/office/drawing/2014/main" id="{B2361CD6-13F4-0A5E-D3CF-017018A90342}"/>
              </a:ext>
            </a:extLst>
          </p:cNvPr>
          <p:cNvSpPr>
            <a:spLocks noGrp="1"/>
          </p:cNvSpPr>
          <p:nvPr>
            <p:ph type="subTitle" idx="1"/>
          </p:nvPr>
        </p:nvSpPr>
        <p:spPr>
          <a:xfrm>
            <a:off x="1447800" y="1561381"/>
            <a:ext cx="9144000" cy="4390845"/>
          </a:xfrm>
        </p:spPr>
        <p:txBody>
          <a:bodyPr/>
          <a:lstStyle/>
          <a:p>
            <a:pPr algn="just"/>
            <a:r>
              <a:rPr lang="en-US" b="0" i="0" dirty="0">
                <a:solidFill>
                  <a:schemeClr val="bg1">
                    <a:lumMod val="95000"/>
                  </a:schemeClr>
                </a:solidFill>
                <a:effectLst/>
                <a:latin typeface="Helvetica Neue"/>
              </a:rPr>
              <a:t>Automed is an auto garage management software crafted to help auto garages to manage their daily activities. Packed with features, Automed will help garage increase efficiency and get more work done.</a:t>
            </a:r>
            <a:r>
              <a:rPr lang="en-US" b="0" i="0" dirty="0">
                <a:solidFill>
                  <a:srgbClr val="545454"/>
                </a:solidFill>
                <a:effectLst/>
                <a:latin typeface="Helvetica Neue"/>
              </a:rPr>
              <a:t> </a:t>
            </a:r>
            <a:endParaRPr lang="en-IN" dirty="0"/>
          </a:p>
        </p:txBody>
      </p:sp>
      <p:sp>
        <p:nvSpPr>
          <p:cNvPr id="4" name="TextBox 3">
            <a:extLst>
              <a:ext uri="{FF2B5EF4-FFF2-40B4-BE49-F238E27FC236}">
                <a16:creationId xmlns:a16="http://schemas.microsoft.com/office/drawing/2014/main" id="{757327BC-E277-B6F2-FCFC-C3F0AE14B06F}"/>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5" name="TextBox 4">
            <a:extLst>
              <a:ext uri="{FF2B5EF4-FFF2-40B4-BE49-F238E27FC236}">
                <a16:creationId xmlns:a16="http://schemas.microsoft.com/office/drawing/2014/main" id="{1A101A73-7C7A-C8E4-2F32-23188C06F59E}"/>
              </a:ext>
            </a:extLst>
          </p:cNvPr>
          <p:cNvSpPr txBox="1"/>
          <p:nvPr/>
        </p:nvSpPr>
        <p:spPr>
          <a:xfrm>
            <a:off x="11449050" y="6473598"/>
            <a:ext cx="742950" cy="369332"/>
          </a:xfrm>
          <a:prstGeom prst="rect">
            <a:avLst/>
          </a:prstGeom>
          <a:noFill/>
        </p:spPr>
        <p:txBody>
          <a:bodyPr wrap="square" rtlCol="0">
            <a:spAutoFit/>
          </a:bodyPr>
          <a:lstStyle/>
          <a:p>
            <a:r>
              <a:rPr lang="en-US" dirty="0"/>
              <a:t>2</a:t>
            </a:r>
            <a:endParaRPr lang="en-IN" dirty="0"/>
          </a:p>
        </p:txBody>
      </p:sp>
    </p:spTree>
    <p:extLst>
      <p:ext uri="{BB962C8B-B14F-4D97-AF65-F5344CB8AC3E}">
        <p14:creationId xmlns:p14="http://schemas.microsoft.com/office/powerpoint/2010/main" val="156857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3BF0-C1A5-3717-AEA9-5E49B2714AE9}"/>
              </a:ext>
            </a:extLst>
          </p:cNvPr>
          <p:cNvSpPr>
            <a:spLocks noGrp="1"/>
          </p:cNvSpPr>
          <p:nvPr>
            <p:ph type="title"/>
          </p:nvPr>
        </p:nvSpPr>
        <p:spPr>
          <a:xfrm>
            <a:off x="342900" y="311179"/>
            <a:ext cx="10972800" cy="1066800"/>
          </a:xfrm>
        </p:spPr>
        <p:txBody>
          <a:bodyPr>
            <a:normAutofit/>
          </a:bodyPr>
          <a:lstStyle/>
          <a:p>
            <a:r>
              <a:rPr lang="en-US" sz="3600" dirty="0">
                <a:solidFill>
                  <a:srgbClr val="424456"/>
                </a:solidFill>
              </a:rPr>
              <a:t>Problem statement</a:t>
            </a:r>
            <a:endParaRPr lang="en-IN" sz="3600" dirty="0">
              <a:solidFill>
                <a:srgbClr val="424456"/>
              </a:solidFill>
            </a:endParaRPr>
          </a:p>
        </p:txBody>
      </p:sp>
      <p:sp>
        <p:nvSpPr>
          <p:cNvPr id="3" name="Content Placeholder 2">
            <a:extLst>
              <a:ext uri="{FF2B5EF4-FFF2-40B4-BE49-F238E27FC236}">
                <a16:creationId xmlns:a16="http://schemas.microsoft.com/office/drawing/2014/main" id="{F85C707C-28C3-E973-B260-F1B9A4C3C32F}"/>
              </a:ext>
            </a:extLst>
          </p:cNvPr>
          <p:cNvSpPr>
            <a:spLocks noGrp="1"/>
          </p:cNvSpPr>
          <p:nvPr>
            <p:ph idx="1"/>
          </p:nvPr>
        </p:nvSpPr>
        <p:spPr>
          <a:xfrm>
            <a:off x="825500" y="2044615"/>
            <a:ext cx="10007600" cy="3492669"/>
          </a:xfrm>
        </p:spPr>
        <p:txBody>
          <a:bodyPr/>
          <a:lstStyle/>
          <a:p>
            <a:pPr algn="just"/>
            <a:r>
              <a:rPr lang="en-US" sz="2400" dirty="0">
                <a:effectLst/>
                <a:latin typeface="Times New Roman" panose="02020603050405020304" pitchFamily="18" charset="0"/>
                <a:ea typeface="Times New Roman" panose="02020603050405020304" pitchFamily="18" charset="0"/>
              </a:rPr>
              <a:t>Currently</a:t>
            </a:r>
            <a:r>
              <a:rPr lang="en-US" sz="2400" spc="1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1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garages,</a:t>
            </a:r>
            <a:r>
              <a:rPr lang="en-US" sz="2400" spc="19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workers</a:t>
            </a:r>
            <a:r>
              <a:rPr lang="en-US" sz="2400" spc="1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aren't</a:t>
            </a:r>
            <a:r>
              <a:rPr lang="en-US" sz="2400" spc="1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distributed</a:t>
            </a:r>
            <a:r>
              <a:rPr lang="en-US" sz="2400" spc="1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properly.</a:t>
            </a:r>
            <a:r>
              <a:rPr lang="en-US" sz="2400" spc="1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There</a:t>
            </a:r>
            <a:r>
              <a:rPr lang="en-US" sz="2400" spc="1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isn’t</a:t>
            </a:r>
            <a:r>
              <a:rPr lang="en-US" sz="2400" spc="1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any</a:t>
            </a:r>
            <a:r>
              <a:rPr lang="en-US" sz="2400" spc="1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systematic</a:t>
            </a:r>
            <a:r>
              <a:rPr lang="en-US" sz="2400" spc="1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approach</a:t>
            </a:r>
            <a:r>
              <a:rPr lang="en-US" sz="2400" spc="1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storing</a:t>
            </a:r>
            <a:r>
              <a:rPr lang="en-US" sz="2400" spc="1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1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10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ends</a:t>
            </a:r>
            <a:r>
              <a:rPr lang="en-US" sz="2400" spc="1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up</a:t>
            </a:r>
            <a:r>
              <a:rPr lang="en-US" sz="2400" spc="1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1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loss</a:t>
            </a:r>
            <a:r>
              <a:rPr lang="en-US" sz="2400" spc="1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knowledge.</a:t>
            </a:r>
            <a:r>
              <a:rPr lang="en-US" sz="2400" spc="1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There</a:t>
            </a:r>
            <a:r>
              <a:rPr lang="en-US" sz="2400" spc="1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a:t>
            </a:r>
            <a:r>
              <a:rPr lang="en-US" sz="2400" spc="1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many</a:t>
            </a:r>
            <a:r>
              <a:rPr lang="en-US" sz="2400" spc="1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cases</a:t>
            </a:r>
            <a:r>
              <a:rPr lang="en-US" sz="2400" spc="1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where</a:t>
            </a:r>
            <a:r>
              <a:rPr lang="en-US" sz="2400" spc="1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providing</a:t>
            </a:r>
            <a:r>
              <a:rPr lang="en-US" sz="2400" spc="1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efficient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service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every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vehicle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may be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challenging task 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garages.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quality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work</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2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completed</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isn't</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up</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mark.</a:t>
            </a:r>
            <a:endParaRPr lang="en-IN" sz="2400"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274C7DE1-38F1-6508-DBC3-9A540A044CE8}"/>
              </a:ext>
            </a:extLst>
          </p:cNvPr>
          <p:cNvSpPr txBox="1"/>
          <p:nvPr/>
        </p:nvSpPr>
        <p:spPr>
          <a:xfrm>
            <a:off x="0" y="6489640"/>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4BDC2235-766B-0EC9-887E-4169C634EF18}"/>
              </a:ext>
            </a:extLst>
          </p:cNvPr>
          <p:cNvSpPr txBox="1"/>
          <p:nvPr/>
        </p:nvSpPr>
        <p:spPr>
          <a:xfrm>
            <a:off x="11449050" y="6473598"/>
            <a:ext cx="742950"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224375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5451-29DE-80E3-3D23-F2E712D3D286}"/>
              </a:ext>
            </a:extLst>
          </p:cNvPr>
          <p:cNvSpPr>
            <a:spLocks noGrp="1"/>
          </p:cNvSpPr>
          <p:nvPr>
            <p:ph type="title"/>
          </p:nvPr>
        </p:nvSpPr>
        <p:spPr>
          <a:xfrm>
            <a:off x="228600" y="406400"/>
            <a:ext cx="10972800" cy="1066800"/>
          </a:xfrm>
        </p:spPr>
        <p:txBody>
          <a:bodyPr>
            <a:normAutofit/>
          </a:bodyPr>
          <a:lstStyle/>
          <a:p>
            <a:r>
              <a:rPr lang="en-US" sz="3200" b="1" spc="0" dirty="0">
                <a:effectLst/>
                <a:latin typeface="Times New Roman" panose="02020603050405020304" pitchFamily="18" charset="0"/>
                <a:ea typeface="Times New Roman" panose="02020603050405020304" pitchFamily="18" charset="0"/>
              </a:rPr>
              <a:t>PROPOSED</a:t>
            </a:r>
            <a:r>
              <a:rPr lang="en-US" sz="3200" b="1" spc="195" dirty="0">
                <a:effectLst/>
                <a:latin typeface="Times New Roman" panose="02020603050405020304" pitchFamily="18" charset="0"/>
                <a:ea typeface="Times New Roman" panose="02020603050405020304" pitchFamily="18" charset="0"/>
              </a:rPr>
              <a:t> </a:t>
            </a:r>
            <a:r>
              <a:rPr lang="en-US" sz="3200" b="1" spc="0" dirty="0">
                <a:effectLst/>
                <a:latin typeface="Times New Roman" panose="02020603050405020304" pitchFamily="18" charset="0"/>
                <a:ea typeface="Times New Roman" panose="02020603050405020304" pitchFamily="18" charset="0"/>
              </a:rPr>
              <a:t>SOLUTION</a:t>
            </a:r>
            <a:endParaRPr lang="en-IN" sz="3200" dirty="0"/>
          </a:p>
        </p:txBody>
      </p:sp>
      <p:sp>
        <p:nvSpPr>
          <p:cNvPr id="3" name="Content Placeholder 2">
            <a:extLst>
              <a:ext uri="{FF2B5EF4-FFF2-40B4-BE49-F238E27FC236}">
                <a16:creationId xmlns:a16="http://schemas.microsoft.com/office/drawing/2014/main" id="{F0C360E6-DB3A-E627-4791-19014BD210B7}"/>
              </a:ext>
            </a:extLst>
          </p:cNvPr>
          <p:cNvSpPr>
            <a:spLocks noGrp="1"/>
          </p:cNvSpPr>
          <p:nvPr>
            <p:ph idx="1"/>
          </p:nvPr>
        </p:nvSpPr>
        <p:spPr>
          <a:xfrm>
            <a:off x="381000" y="1473200"/>
            <a:ext cx="10972800" cy="4325112"/>
          </a:xfrm>
        </p:spPr>
        <p:txBody>
          <a:bodyPr>
            <a:normAutofit lnSpcReduction="10000"/>
          </a:bodyPr>
          <a:lstStyle/>
          <a:p>
            <a:pPr marL="228600" algn="just">
              <a:spcBef>
                <a:spcPts val="595"/>
              </a:spcBef>
              <a:spcAft>
                <a:spcPts val="0"/>
              </a:spcAft>
            </a:pPr>
            <a:r>
              <a:rPr lang="en-US" sz="2400" dirty="0">
                <a:effectLst/>
                <a:latin typeface="Times New Roman" panose="02020603050405020304" pitchFamily="18" charset="0"/>
                <a:ea typeface="Times New Roman" panose="02020603050405020304" pitchFamily="18" charset="0"/>
              </a:rPr>
              <a:t>Developing</a:t>
            </a:r>
            <a:r>
              <a:rPr lang="en-US" sz="2400" spc="1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1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garage</a:t>
            </a:r>
            <a:r>
              <a:rPr lang="en-US" sz="2400" spc="1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1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1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a:t>
            </a:r>
            <a:r>
              <a:rPr lang="en-US" sz="2400" spc="2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will</a:t>
            </a:r>
            <a:r>
              <a:rPr lang="en-US" sz="2400" spc="1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allow: </a:t>
            </a:r>
          </a:p>
          <a:p>
            <a:pPr marL="228600" algn="just">
              <a:spcBef>
                <a:spcPts val="595"/>
              </a:spcBef>
              <a:spcAft>
                <a:spcPts val="0"/>
              </a:spcAft>
            </a:pPr>
            <a:endParaRPr lang="en-IN" sz="2400" dirty="0">
              <a:effectLst/>
              <a:latin typeface="Times New Roman" panose="02020603050405020304" pitchFamily="18" charset="0"/>
              <a:ea typeface="Times New Roman" panose="02020603050405020304" pitchFamily="18" charset="0"/>
            </a:endParaRPr>
          </a:p>
          <a:p>
            <a:pPr marL="1143000" lvl="2" indent="-228600" algn="just">
              <a:spcBef>
                <a:spcPts val="5"/>
              </a:spcBef>
              <a:buSzPts val="1100"/>
              <a:buFont typeface="Arial MT"/>
              <a:buChar char="•"/>
              <a:tabLst>
                <a:tab pos="685800" algn="l"/>
                <a:tab pos="686435" algn="l"/>
              </a:tabLst>
            </a:pPr>
            <a:r>
              <a:rPr lang="en-US" dirty="0">
                <a:solidFill>
                  <a:schemeClr val="tx1"/>
                </a:solidFill>
                <a:effectLst/>
                <a:latin typeface="Times New Roman" panose="02020603050405020304" pitchFamily="18" charset="0"/>
                <a:ea typeface="Arial MT"/>
                <a:cs typeface="Arial MT"/>
              </a:rPr>
              <a:t>Garage</a:t>
            </a:r>
            <a:r>
              <a:rPr lang="en-US" spc="17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bookings</a:t>
            </a:r>
            <a:r>
              <a:rPr lang="en-US" spc="17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&amp;</a:t>
            </a:r>
            <a:r>
              <a:rPr lang="en-US" spc="16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inventories</a:t>
            </a:r>
            <a:r>
              <a:rPr lang="en-US" spc="16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and</a:t>
            </a:r>
            <a:r>
              <a:rPr lang="en-US" spc="17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streamline</a:t>
            </a:r>
            <a:r>
              <a:rPr lang="en-US" spc="17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garage</a:t>
            </a:r>
            <a:r>
              <a:rPr lang="en-US" spc="17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operations.</a:t>
            </a:r>
            <a:endParaRPr lang="en-IN" dirty="0">
              <a:solidFill>
                <a:schemeClr val="tx1"/>
              </a:solidFill>
              <a:effectLst/>
              <a:latin typeface="Times New Roman" panose="02020603050405020304" pitchFamily="18" charset="0"/>
              <a:ea typeface="Times New Roman" panose="02020603050405020304" pitchFamily="18" charset="0"/>
            </a:endParaRPr>
          </a:p>
          <a:p>
            <a:pPr marL="1143000" lvl="2" indent="-228600" algn="just">
              <a:spcBef>
                <a:spcPts val="110"/>
              </a:spcBef>
              <a:buSzPts val="1100"/>
              <a:buFont typeface="Arial MT"/>
              <a:buChar char="•"/>
              <a:tabLst>
                <a:tab pos="685800" algn="l"/>
                <a:tab pos="686435" algn="l"/>
              </a:tabLst>
            </a:pPr>
            <a:r>
              <a:rPr lang="en-US" dirty="0">
                <a:solidFill>
                  <a:schemeClr val="tx1"/>
                </a:solidFill>
                <a:effectLst/>
                <a:latin typeface="Times New Roman" panose="02020603050405020304" pitchFamily="18" charset="0"/>
                <a:ea typeface="Arial MT"/>
                <a:cs typeface="Arial MT"/>
              </a:rPr>
              <a:t>Rollout</a:t>
            </a:r>
            <a:r>
              <a:rPr lang="en-US" spc="18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discount</a:t>
            </a:r>
            <a:r>
              <a:rPr lang="en-US" spc="18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offers.</a:t>
            </a:r>
            <a:endParaRPr lang="en-IN" dirty="0">
              <a:solidFill>
                <a:schemeClr val="tx1"/>
              </a:solidFill>
              <a:effectLst/>
              <a:latin typeface="Times New Roman" panose="02020603050405020304" pitchFamily="18" charset="0"/>
              <a:ea typeface="Times New Roman" panose="02020603050405020304" pitchFamily="18" charset="0"/>
            </a:endParaRPr>
          </a:p>
          <a:p>
            <a:pPr marL="1143000" lvl="2" indent="-228600" algn="just">
              <a:spcBef>
                <a:spcPts val="805"/>
              </a:spcBef>
              <a:buSzPts val="1100"/>
              <a:buFont typeface="Arial MT"/>
              <a:buChar char="•"/>
              <a:tabLst>
                <a:tab pos="685800" algn="l"/>
                <a:tab pos="686435" algn="l"/>
              </a:tabLst>
            </a:pPr>
            <a:r>
              <a:rPr lang="en-US" dirty="0">
                <a:solidFill>
                  <a:schemeClr val="tx1"/>
                </a:solidFill>
                <a:effectLst/>
                <a:latin typeface="Times New Roman" panose="02020603050405020304" pitchFamily="18" charset="0"/>
                <a:ea typeface="Arial MT"/>
                <a:cs typeface="Arial MT"/>
              </a:rPr>
              <a:t>Mechanics</a:t>
            </a:r>
            <a:r>
              <a:rPr lang="en-US" spc="11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to</a:t>
            </a:r>
            <a:r>
              <a:rPr lang="en-US" spc="13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send</a:t>
            </a:r>
            <a:r>
              <a:rPr lang="en-US" spc="14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automatic</a:t>
            </a:r>
            <a:r>
              <a:rPr lang="en-US" spc="11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car</a:t>
            </a:r>
            <a:r>
              <a:rPr lang="en-US" spc="14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service</a:t>
            </a:r>
            <a:r>
              <a:rPr lang="en-US" spc="13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status</a:t>
            </a:r>
            <a:r>
              <a:rPr lang="en-US" spc="12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&amp;</a:t>
            </a:r>
            <a:r>
              <a:rPr lang="en-US" spc="12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booking</a:t>
            </a:r>
            <a:r>
              <a:rPr lang="en-US" spc="11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status</a:t>
            </a:r>
            <a:r>
              <a:rPr lang="en-US" spc="13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via</a:t>
            </a:r>
            <a:r>
              <a:rPr lang="en-US" spc="13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emails</a:t>
            </a:r>
            <a:r>
              <a:rPr lang="en-US" spc="13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&amp;</a:t>
            </a:r>
            <a:r>
              <a:rPr lang="en-US" spc="11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SMS.</a:t>
            </a:r>
            <a:endParaRPr lang="en-IN" dirty="0">
              <a:solidFill>
                <a:schemeClr val="tx1"/>
              </a:solidFill>
              <a:latin typeface="Times New Roman" panose="02020603050405020304" pitchFamily="18" charset="0"/>
              <a:ea typeface="Arial MT"/>
              <a:cs typeface="Arial MT"/>
            </a:endParaRPr>
          </a:p>
          <a:p>
            <a:pPr marL="1143000" lvl="2" indent="-228600" algn="just">
              <a:spcBef>
                <a:spcPts val="805"/>
              </a:spcBef>
              <a:buSzPts val="1100"/>
              <a:buFont typeface="Arial MT"/>
              <a:buChar char="•"/>
              <a:tabLst>
                <a:tab pos="685800" algn="l"/>
                <a:tab pos="686435" algn="l"/>
              </a:tabLst>
            </a:pPr>
            <a:r>
              <a:rPr lang="en-US" dirty="0">
                <a:solidFill>
                  <a:schemeClr val="tx1"/>
                </a:solidFill>
                <a:effectLst/>
                <a:latin typeface="Times New Roman" panose="02020603050405020304" pitchFamily="18" charset="0"/>
                <a:ea typeface="Arial MT"/>
                <a:cs typeface="Arial MT"/>
              </a:rPr>
              <a:t>Mechanics</a:t>
            </a:r>
            <a:r>
              <a:rPr lang="en-US" spc="13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to</a:t>
            </a:r>
            <a:r>
              <a:rPr lang="en-US" spc="14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recommend</a:t>
            </a:r>
            <a:r>
              <a:rPr lang="en-US" spc="16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certain</a:t>
            </a:r>
            <a:r>
              <a:rPr lang="en-US" spc="15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services</a:t>
            </a:r>
            <a:r>
              <a:rPr lang="en-US" spc="14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or</a:t>
            </a:r>
            <a:r>
              <a:rPr lang="en-US" spc="15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parts</a:t>
            </a:r>
            <a:r>
              <a:rPr lang="en-US" spc="15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replacement</a:t>
            </a:r>
            <a:r>
              <a:rPr lang="en-US" spc="15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to</a:t>
            </a:r>
            <a:r>
              <a:rPr lang="en-US" spc="15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client  supported</a:t>
            </a:r>
            <a:r>
              <a:rPr lang="en-US" spc="17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car</a:t>
            </a:r>
            <a:r>
              <a:rPr lang="en-US" spc="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history.</a:t>
            </a:r>
            <a:endParaRPr lang="en-IN" dirty="0">
              <a:solidFill>
                <a:schemeClr val="tx1"/>
              </a:solidFill>
              <a:effectLst/>
              <a:latin typeface="Times New Roman" panose="02020603050405020304" pitchFamily="18" charset="0"/>
              <a:ea typeface="Arial MT"/>
              <a:cs typeface="Arial MT"/>
            </a:endParaRPr>
          </a:p>
          <a:p>
            <a:pPr marL="1143000" marR="406400" lvl="2" indent="-228600" algn="just">
              <a:lnSpc>
                <a:spcPct val="150000"/>
              </a:lnSpc>
              <a:spcBef>
                <a:spcPts val="825"/>
              </a:spcBef>
              <a:spcAft>
                <a:spcPts val="0"/>
              </a:spcAft>
              <a:buSzPts val="1100"/>
              <a:buFont typeface="Arial MT"/>
              <a:buChar char="•"/>
              <a:tabLst>
                <a:tab pos="685800" algn="l"/>
                <a:tab pos="686435" algn="l"/>
              </a:tabLst>
            </a:pPr>
            <a:r>
              <a:rPr lang="en-US" dirty="0">
                <a:solidFill>
                  <a:schemeClr val="tx1"/>
                </a:solidFill>
                <a:effectLst/>
                <a:latin typeface="Times New Roman" panose="02020603050405020304" pitchFamily="18" charset="0"/>
                <a:ea typeface="Arial MT"/>
                <a:cs typeface="Arial MT"/>
              </a:rPr>
              <a:t>Garage</a:t>
            </a:r>
            <a:r>
              <a:rPr lang="en-US" spc="12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owners</a:t>
            </a:r>
            <a:r>
              <a:rPr lang="en-US" spc="12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to</a:t>
            </a:r>
            <a:r>
              <a:rPr lang="en-US" spc="12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assign</a:t>
            </a:r>
            <a:r>
              <a:rPr lang="en-US" spc="11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jobs</a:t>
            </a:r>
            <a:r>
              <a:rPr lang="en-US" spc="17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and</a:t>
            </a:r>
            <a:r>
              <a:rPr lang="en-US" spc="12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supply</a:t>
            </a:r>
            <a:r>
              <a:rPr lang="en-US" spc="13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rule</a:t>
            </a:r>
            <a:r>
              <a:rPr lang="en-US" spc="12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based</a:t>
            </a:r>
            <a:r>
              <a:rPr lang="en-US" spc="11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access</a:t>
            </a:r>
            <a:r>
              <a:rPr lang="en-US" spc="12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of</a:t>
            </a:r>
            <a:r>
              <a:rPr lang="en-US" spc="13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system</a:t>
            </a:r>
            <a:r>
              <a:rPr lang="en-US" spc="14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of</a:t>
            </a:r>
            <a:r>
              <a:rPr lang="en-US" spc="13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varied</a:t>
            </a:r>
            <a:r>
              <a:rPr lang="en-US" spc="14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resources</a:t>
            </a:r>
            <a:r>
              <a:rPr lang="en-US" spc="125"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of</a:t>
            </a:r>
            <a:r>
              <a:rPr lang="en-US" spc="-260" dirty="0">
                <a:solidFill>
                  <a:schemeClr val="tx1"/>
                </a:solidFill>
                <a:effectLst/>
                <a:latin typeface="Times New Roman" panose="02020603050405020304" pitchFamily="18" charset="0"/>
                <a:ea typeface="Arial MT"/>
                <a:cs typeface="Arial MT"/>
              </a:rPr>
              <a:t> </a:t>
            </a:r>
            <a:r>
              <a:rPr lang="en-US" dirty="0">
                <a:solidFill>
                  <a:schemeClr val="tx1"/>
                </a:solidFill>
                <a:effectLst/>
                <a:latin typeface="Times New Roman" panose="02020603050405020304" pitchFamily="18" charset="0"/>
                <a:ea typeface="Arial MT"/>
                <a:cs typeface="Arial MT"/>
              </a:rPr>
              <a:t>garage.</a:t>
            </a:r>
            <a:endParaRPr lang="en-IN" dirty="0">
              <a:solidFill>
                <a:schemeClr val="tx1"/>
              </a:solidFill>
              <a:effectLst/>
              <a:latin typeface="Times New Roman" panose="02020603050405020304" pitchFamily="18" charset="0"/>
              <a:ea typeface="Arial MT"/>
              <a:cs typeface="Arial MT"/>
            </a:endParaRPr>
          </a:p>
          <a:p>
            <a:endParaRPr lang="en-IN" dirty="0"/>
          </a:p>
        </p:txBody>
      </p:sp>
      <p:sp>
        <p:nvSpPr>
          <p:cNvPr id="4" name="TextBox 3">
            <a:extLst>
              <a:ext uri="{FF2B5EF4-FFF2-40B4-BE49-F238E27FC236}">
                <a16:creationId xmlns:a16="http://schemas.microsoft.com/office/drawing/2014/main" id="{5A3ADAAA-644E-DAD1-2BAD-D1030E31BC61}"/>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21F4DB80-6F59-0AC1-ACD8-D30FEE6796B5}"/>
              </a:ext>
            </a:extLst>
          </p:cNvPr>
          <p:cNvSpPr txBox="1"/>
          <p:nvPr/>
        </p:nvSpPr>
        <p:spPr>
          <a:xfrm>
            <a:off x="11449050" y="6473598"/>
            <a:ext cx="742950"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351474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2E26-2F63-A97A-D203-98ADCD475AD5}"/>
              </a:ext>
            </a:extLst>
          </p:cNvPr>
          <p:cNvSpPr>
            <a:spLocks noGrp="1"/>
          </p:cNvSpPr>
          <p:nvPr>
            <p:ph type="title"/>
          </p:nvPr>
        </p:nvSpPr>
        <p:spPr>
          <a:xfrm>
            <a:off x="304800" y="476250"/>
            <a:ext cx="10972800" cy="1066800"/>
          </a:xfrm>
        </p:spPr>
        <p:txBody>
          <a:bodyPr>
            <a:normAutofit/>
          </a:bodyPr>
          <a:lstStyle/>
          <a:p>
            <a:r>
              <a:rPr lang="en-US" sz="3600" dirty="0">
                <a:latin typeface="Times New Roman" panose="02020603050405020304" pitchFamily="18" charset="0"/>
                <a:cs typeface="Times New Roman" panose="02020603050405020304" pitchFamily="18" charset="0"/>
              </a:rPr>
              <a:t>Objectives: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2E4F40-CF48-6A43-C3CD-19B706BD42AA}"/>
              </a:ext>
            </a:extLst>
          </p:cNvPr>
          <p:cNvSpPr>
            <a:spLocks noGrp="1"/>
          </p:cNvSpPr>
          <p:nvPr>
            <p:ph idx="1"/>
          </p:nvPr>
        </p:nvSpPr>
        <p:spPr>
          <a:xfrm>
            <a:off x="952500" y="2185789"/>
            <a:ext cx="9677400" cy="3645069"/>
          </a:xfrm>
        </p:spPr>
        <p:txBody>
          <a:bodyPr>
            <a:normAutofit/>
          </a:bodyPr>
          <a:lstStyle/>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Efficient scheduling</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Effective inventory management</a:t>
            </a:r>
            <a:endParaRPr lang="en-US" sz="2400" dirty="0">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Improved customer management</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Better financial management</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Enhanced reporting and analysis</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668F7D-7625-97DB-E98C-96D5DA3F170F}"/>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BA2FDDDA-69FE-26EE-C372-9527197AD50C}"/>
              </a:ext>
            </a:extLst>
          </p:cNvPr>
          <p:cNvSpPr txBox="1"/>
          <p:nvPr/>
        </p:nvSpPr>
        <p:spPr>
          <a:xfrm>
            <a:off x="11449050" y="6473598"/>
            <a:ext cx="742950"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4268155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3F54-4831-5AD5-5C87-72D2221D8EC4}"/>
              </a:ext>
            </a:extLst>
          </p:cNvPr>
          <p:cNvSpPr>
            <a:spLocks noGrp="1"/>
          </p:cNvSpPr>
          <p:nvPr>
            <p:ph type="title"/>
          </p:nvPr>
        </p:nvSpPr>
        <p:spPr>
          <a:xfrm>
            <a:off x="285750" y="272288"/>
            <a:ext cx="10972800" cy="1066800"/>
          </a:xfrm>
        </p:spPr>
        <p:txBody>
          <a:bodyPr>
            <a:normAutofit/>
          </a:bodyPr>
          <a:lstStyle/>
          <a:p>
            <a:r>
              <a:rPr lang="en-US" sz="3600" dirty="0">
                <a:latin typeface="Times New Roman" panose="02020603050405020304" pitchFamily="18" charset="0"/>
                <a:cs typeface="Times New Roman" panose="02020603050405020304" pitchFamily="18" charset="0"/>
              </a:rPr>
              <a:t>Features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82837A-8211-BF93-A06B-86A0C410C3F9}"/>
              </a:ext>
            </a:extLst>
          </p:cNvPr>
          <p:cNvSpPr>
            <a:spLocks noGrp="1"/>
          </p:cNvSpPr>
          <p:nvPr>
            <p:ph idx="1"/>
          </p:nvPr>
        </p:nvSpPr>
        <p:spPr>
          <a:xfrm>
            <a:off x="609600" y="1266444"/>
            <a:ext cx="10972800" cy="4325112"/>
          </a:xfrm>
        </p:spPr>
        <p:txBody>
          <a:bodyPr>
            <a:noAutofit/>
          </a:bodyPr>
          <a:lstStyle/>
          <a:p>
            <a:r>
              <a:rPr lang="en-IN" sz="2400" i="0" dirty="0">
                <a:solidFill>
                  <a:srgbClr val="545454"/>
                </a:solidFill>
                <a:effectLst/>
                <a:latin typeface="Times New Roman" panose="02020603050405020304" pitchFamily="18" charset="0"/>
                <a:cs typeface="Times New Roman" panose="02020603050405020304" pitchFamily="18" charset="0"/>
              </a:rPr>
              <a:t>Billing and Invoicing</a:t>
            </a:r>
          </a:p>
          <a:p>
            <a:r>
              <a:rPr lang="en-IN" sz="2400" i="0" dirty="0">
                <a:solidFill>
                  <a:srgbClr val="545454"/>
                </a:solidFill>
                <a:effectLst/>
                <a:latin typeface="Times New Roman" panose="02020603050405020304" pitchFamily="18" charset="0"/>
                <a:cs typeface="Times New Roman" panose="02020603050405020304" pitchFamily="18" charset="0"/>
              </a:rPr>
              <a:t>Inventory management</a:t>
            </a:r>
            <a:endParaRPr lang="en-IN" sz="2400" dirty="0">
              <a:solidFill>
                <a:srgbClr val="545454"/>
              </a:solidFill>
              <a:latin typeface="Times New Roman" panose="02020603050405020304" pitchFamily="18" charset="0"/>
              <a:cs typeface="Times New Roman" panose="02020603050405020304" pitchFamily="18" charset="0"/>
            </a:endParaRPr>
          </a:p>
          <a:p>
            <a:r>
              <a:rPr lang="en-IN" sz="2400" i="0" dirty="0">
                <a:solidFill>
                  <a:srgbClr val="545454"/>
                </a:solidFill>
                <a:effectLst/>
                <a:latin typeface="Times New Roman" panose="02020603050405020304" pitchFamily="18" charset="0"/>
                <a:cs typeface="Times New Roman" panose="02020603050405020304" pitchFamily="18" charset="0"/>
              </a:rPr>
              <a:t>Booking In</a:t>
            </a:r>
          </a:p>
          <a:p>
            <a:r>
              <a:rPr lang="en-IN" sz="2400" dirty="0">
                <a:solidFill>
                  <a:srgbClr val="545454"/>
                </a:solidFill>
                <a:latin typeface="Times New Roman" panose="02020603050405020304" pitchFamily="18" charset="0"/>
                <a:cs typeface="Times New Roman" panose="02020603050405020304" pitchFamily="18" charset="0"/>
              </a:rPr>
              <a:t>Reporting and analytics</a:t>
            </a:r>
          </a:p>
          <a:p>
            <a:r>
              <a:rPr lang="en-IN" sz="2400" i="0" dirty="0">
                <a:solidFill>
                  <a:srgbClr val="545454"/>
                </a:solidFill>
                <a:effectLst/>
                <a:latin typeface="Times New Roman" panose="02020603050405020304" pitchFamily="18" charset="0"/>
                <a:cs typeface="Times New Roman" panose="02020603050405020304" pitchFamily="18" charset="0"/>
              </a:rPr>
              <a:t>Overview</a:t>
            </a:r>
          </a:p>
          <a:p>
            <a:r>
              <a:rPr lang="en-IN" sz="2400" i="0" dirty="0">
                <a:solidFill>
                  <a:srgbClr val="545454"/>
                </a:solidFill>
                <a:effectLst/>
                <a:latin typeface="Times New Roman" panose="02020603050405020304" pitchFamily="18" charset="0"/>
                <a:cs typeface="Times New Roman" panose="02020603050405020304" pitchFamily="18" charset="0"/>
              </a:rPr>
              <a:t>Task Manager</a:t>
            </a:r>
            <a:endParaRPr lang="en-IN" sz="2400" dirty="0">
              <a:solidFill>
                <a:srgbClr val="545454"/>
              </a:solidFill>
              <a:latin typeface="Times New Roman" panose="02020603050405020304" pitchFamily="18" charset="0"/>
              <a:cs typeface="Times New Roman" panose="02020603050405020304" pitchFamily="18" charset="0"/>
            </a:endParaRPr>
          </a:p>
          <a:p>
            <a:r>
              <a:rPr lang="en-IN" sz="2400" i="0" dirty="0">
                <a:solidFill>
                  <a:srgbClr val="545454"/>
                </a:solidFill>
                <a:effectLst/>
                <a:latin typeface="Times New Roman" panose="02020603050405020304" pitchFamily="18" charset="0"/>
                <a:cs typeface="Times New Roman" panose="02020603050405020304" pitchFamily="18" charset="0"/>
              </a:rPr>
              <a:t>Suppliers Manager</a:t>
            </a:r>
          </a:p>
          <a:p>
            <a:r>
              <a:rPr lang="en-IN" sz="2400" dirty="0">
                <a:solidFill>
                  <a:srgbClr val="545454"/>
                </a:solidFill>
                <a:latin typeface="Times New Roman" panose="02020603050405020304" pitchFamily="18" charset="0"/>
                <a:cs typeface="Times New Roman" panose="02020603050405020304" pitchFamily="18" charset="0"/>
              </a:rPr>
              <a:t>Customer Relationship manager(CRM)</a:t>
            </a:r>
          </a:p>
          <a:p>
            <a:r>
              <a:rPr lang="en-IN" sz="2400" i="0" dirty="0">
                <a:solidFill>
                  <a:srgbClr val="545454"/>
                </a:solidFill>
                <a:effectLst/>
                <a:latin typeface="Times New Roman" panose="02020603050405020304" pitchFamily="18" charset="0"/>
                <a:cs typeface="Times New Roman" panose="02020603050405020304" pitchFamily="18" charset="0"/>
              </a:rPr>
              <a:t>Payment History</a:t>
            </a:r>
          </a:p>
          <a:p>
            <a:r>
              <a:rPr lang="en-IN" sz="2400" i="0" dirty="0">
                <a:solidFill>
                  <a:srgbClr val="545454"/>
                </a:solidFill>
                <a:effectLst/>
                <a:latin typeface="Times New Roman" panose="02020603050405020304" pitchFamily="18" charset="0"/>
                <a:cs typeface="Times New Roman" panose="02020603050405020304" pitchFamily="18" charset="0"/>
              </a:rPr>
              <a:t>Marketing &amp; Bulk SMS</a:t>
            </a:r>
          </a:p>
          <a:p>
            <a:r>
              <a:rPr lang="en-IN" sz="2400" i="0" dirty="0">
                <a:solidFill>
                  <a:srgbClr val="545454"/>
                </a:solidFill>
                <a:effectLst/>
                <a:latin typeface="Times New Roman" panose="02020603050405020304" pitchFamily="18" charset="0"/>
                <a:cs typeface="Times New Roman" panose="02020603050405020304" pitchFamily="18" charset="0"/>
              </a:rPr>
              <a:t>Staff management</a:t>
            </a:r>
          </a:p>
          <a:p>
            <a:r>
              <a:rPr lang="en-IN" sz="2400" i="0" dirty="0">
                <a:solidFill>
                  <a:srgbClr val="545454"/>
                </a:solidFill>
                <a:effectLst/>
                <a:latin typeface="Times New Roman" panose="02020603050405020304" pitchFamily="18" charset="0"/>
                <a:cs typeface="Times New Roman" panose="02020603050405020304" pitchFamily="18" charset="0"/>
              </a:rPr>
              <a:t>Settings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3863227-1901-35A7-F091-50562F0F6EBD}"/>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BBDF3C53-C5DB-A8CD-8265-160E4AF3A8DB}"/>
              </a:ext>
            </a:extLst>
          </p:cNvPr>
          <p:cNvSpPr txBox="1"/>
          <p:nvPr/>
        </p:nvSpPr>
        <p:spPr>
          <a:xfrm>
            <a:off x="11449050" y="6473598"/>
            <a:ext cx="742950" cy="369332"/>
          </a:xfrm>
          <a:prstGeom prst="rect">
            <a:avLst/>
          </a:prstGeom>
          <a:noFill/>
        </p:spPr>
        <p:txBody>
          <a:bodyPr wrap="square" rtlCol="0">
            <a:spAutoFit/>
          </a:bodyPr>
          <a:lstStyle/>
          <a:p>
            <a:r>
              <a:rPr lang="en-US" dirty="0"/>
              <a:t>6</a:t>
            </a:r>
            <a:endParaRPr lang="en-IN" dirty="0"/>
          </a:p>
        </p:txBody>
      </p:sp>
    </p:spTree>
    <p:extLst>
      <p:ext uri="{BB962C8B-B14F-4D97-AF65-F5344CB8AC3E}">
        <p14:creationId xmlns:p14="http://schemas.microsoft.com/office/powerpoint/2010/main" val="137719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E0FAA5-C898-743A-4D9E-E2B23B18D12E}"/>
              </a:ext>
            </a:extLst>
          </p:cNvPr>
          <p:cNvSpPr txBox="1"/>
          <p:nvPr/>
        </p:nvSpPr>
        <p:spPr>
          <a:xfrm>
            <a:off x="375207" y="578731"/>
            <a:ext cx="3657600" cy="646331"/>
          </a:xfrm>
          <a:prstGeom prst="rect">
            <a:avLst/>
          </a:prstGeom>
          <a:noFill/>
        </p:spPr>
        <p:txBody>
          <a:bodyPr wrap="square" rtlCol="0">
            <a:spAutoFit/>
          </a:bodyPr>
          <a:lstStyle/>
          <a:p>
            <a:r>
              <a:rPr lang="en-US" sz="3600" dirty="0">
                <a:solidFill>
                  <a:srgbClr val="424456"/>
                </a:solidFill>
                <a:latin typeface="Times New Roman" panose="02020603050405020304" pitchFamily="18" charset="0"/>
                <a:cs typeface="Times New Roman" panose="02020603050405020304" pitchFamily="18" charset="0"/>
              </a:rPr>
              <a:t>E-R diagram</a:t>
            </a:r>
            <a:endParaRPr lang="en-IN" sz="3600" dirty="0">
              <a:solidFill>
                <a:srgbClr val="424456"/>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F8ECBB1-460F-B026-E3AF-FE6EF2334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1402424"/>
            <a:ext cx="8420100" cy="4636426"/>
          </a:xfrm>
          <a:prstGeom prst="rect">
            <a:avLst/>
          </a:prstGeom>
        </p:spPr>
      </p:pic>
      <p:sp>
        <p:nvSpPr>
          <p:cNvPr id="2" name="TextBox 1">
            <a:extLst>
              <a:ext uri="{FF2B5EF4-FFF2-40B4-BE49-F238E27FC236}">
                <a16:creationId xmlns:a16="http://schemas.microsoft.com/office/drawing/2014/main" id="{A1841214-195C-4B52-059F-D3D762D468B1}"/>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7" name="TextBox 6">
            <a:extLst>
              <a:ext uri="{FF2B5EF4-FFF2-40B4-BE49-F238E27FC236}">
                <a16:creationId xmlns:a16="http://schemas.microsoft.com/office/drawing/2014/main" id="{A026D18E-FAE8-78C0-319B-AEAB4A393924}"/>
              </a:ext>
            </a:extLst>
          </p:cNvPr>
          <p:cNvSpPr txBox="1"/>
          <p:nvPr/>
        </p:nvSpPr>
        <p:spPr>
          <a:xfrm>
            <a:off x="11449050" y="6473598"/>
            <a:ext cx="742950" cy="369332"/>
          </a:xfrm>
          <a:prstGeom prst="rect">
            <a:avLst/>
          </a:prstGeom>
          <a:noFill/>
        </p:spPr>
        <p:txBody>
          <a:bodyPr wrap="square" rtlCol="0">
            <a:spAutoFit/>
          </a:bodyPr>
          <a:lstStyle/>
          <a:p>
            <a:r>
              <a:rPr lang="en-US" dirty="0"/>
              <a:t>7</a:t>
            </a:r>
            <a:endParaRPr lang="en-IN" dirty="0"/>
          </a:p>
        </p:txBody>
      </p:sp>
      <p:sp>
        <p:nvSpPr>
          <p:cNvPr id="9" name="TextBox 8">
            <a:extLst>
              <a:ext uri="{FF2B5EF4-FFF2-40B4-BE49-F238E27FC236}">
                <a16:creationId xmlns:a16="http://schemas.microsoft.com/office/drawing/2014/main" id="{12CFD63C-1B95-36CB-EED8-EE32EFE6AC38}"/>
              </a:ext>
            </a:extLst>
          </p:cNvPr>
          <p:cNvSpPr txBox="1"/>
          <p:nvPr/>
        </p:nvSpPr>
        <p:spPr>
          <a:xfrm>
            <a:off x="0" y="6071558"/>
            <a:ext cx="12192000" cy="338554"/>
          </a:xfrm>
          <a:prstGeom prst="rect">
            <a:avLst/>
          </a:prstGeom>
          <a:noFill/>
        </p:spPr>
        <p:txBody>
          <a:bodyPr wrap="square" rtlCol="0">
            <a:spAutoFit/>
          </a:bodyPr>
          <a:lstStyle/>
          <a:p>
            <a:pPr algn="ctr"/>
            <a:r>
              <a:rPr lang="en-US" sz="1600" dirty="0"/>
              <a:t>Fig. ER diagram</a:t>
            </a: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A401-6002-34A8-C46A-54518C9999F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System Architecture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C3896F-9CDA-951A-E990-3F7F690223BD}"/>
              </a:ext>
            </a:extLst>
          </p:cNvPr>
          <p:cNvSpPr>
            <a:spLocks noGrp="1"/>
          </p:cNvSpPr>
          <p:nvPr>
            <p:ph idx="1"/>
          </p:nvPr>
        </p:nvSpPr>
        <p:spPr/>
        <p:txBody>
          <a:bodyPr>
            <a:normAutofit/>
          </a:bodyPr>
          <a:lstStyle/>
          <a:p>
            <a:pPr algn="l"/>
            <a:r>
              <a:rPr lang="en-US" sz="2400" b="0" i="0" dirty="0">
                <a:solidFill>
                  <a:srgbClr val="424456"/>
                </a:solidFill>
                <a:effectLst/>
                <a:latin typeface="Times New Roman" panose="02020603050405020304" pitchFamily="18" charset="0"/>
                <a:cs typeface="Times New Roman" panose="02020603050405020304" pitchFamily="18" charset="0"/>
              </a:rPr>
              <a:t>The system architecture may include the following modules:</a:t>
            </a:r>
          </a:p>
          <a:p>
            <a:pPr algn="l">
              <a:buFont typeface="+mj-lt"/>
              <a:buAutoNum type="arabicPeriod"/>
            </a:pPr>
            <a:r>
              <a:rPr lang="en-US" sz="2400" b="0" i="0" dirty="0">
                <a:solidFill>
                  <a:srgbClr val="424456"/>
                </a:solidFill>
                <a:effectLst/>
                <a:latin typeface="Times New Roman" panose="02020603050405020304" pitchFamily="18" charset="0"/>
                <a:cs typeface="Times New Roman" panose="02020603050405020304" pitchFamily="18" charset="0"/>
              </a:rPr>
              <a:t>User Interface</a:t>
            </a:r>
          </a:p>
          <a:p>
            <a:pPr algn="l">
              <a:buFont typeface="+mj-lt"/>
              <a:buAutoNum type="arabicPeriod"/>
            </a:pPr>
            <a:r>
              <a:rPr lang="en-US" sz="2400" b="0" i="0" dirty="0">
                <a:solidFill>
                  <a:srgbClr val="424456"/>
                </a:solidFill>
                <a:effectLst/>
                <a:latin typeface="Times New Roman" panose="02020603050405020304" pitchFamily="18" charset="0"/>
                <a:cs typeface="Times New Roman" panose="02020603050405020304" pitchFamily="18" charset="0"/>
              </a:rPr>
              <a:t>Database</a:t>
            </a:r>
          </a:p>
          <a:p>
            <a:pPr algn="l">
              <a:buFont typeface="+mj-lt"/>
              <a:buAutoNum type="arabicPeriod"/>
            </a:pPr>
            <a:r>
              <a:rPr lang="en-US" sz="2400" b="0" i="0" dirty="0">
                <a:solidFill>
                  <a:srgbClr val="424456"/>
                </a:solidFill>
                <a:effectLst/>
                <a:latin typeface="Times New Roman" panose="02020603050405020304" pitchFamily="18" charset="0"/>
                <a:cs typeface="Times New Roman" panose="02020603050405020304" pitchFamily="18" charset="0"/>
              </a:rPr>
              <a:t>Booking System</a:t>
            </a:r>
          </a:p>
          <a:p>
            <a:pPr algn="l">
              <a:buFont typeface="+mj-lt"/>
              <a:buAutoNum type="arabicPeriod"/>
            </a:pPr>
            <a:r>
              <a:rPr lang="en-US" sz="2400" b="0" i="0" dirty="0">
                <a:solidFill>
                  <a:srgbClr val="424456"/>
                </a:solidFill>
                <a:effectLst/>
                <a:latin typeface="Times New Roman" panose="02020603050405020304" pitchFamily="18" charset="0"/>
                <a:cs typeface="Times New Roman" panose="02020603050405020304" pitchFamily="18" charset="0"/>
              </a:rPr>
              <a:t>Inventory Management</a:t>
            </a:r>
          </a:p>
          <a:p>
            <a:pPr algn="l">
              <a:buFont typeface="+mj-lt"/>
              <a:buAutoNum type="arabicPeriod"/>
            </a:pPr>
            <a:r>
              <a:rPr lang="en-US" sz="2400" b="0" i="0" dirty="0">
                <a:solidFill>
                  <a:srgbClr val="424456"/>
                </a:solidFill>
                <a:effectLst/>
                <a:latin typeface="Times New Roman" panose="02020603050405020304" pitchFamily="18" charset="0"/>
                <a:cs typeface="Times New Roman" panose="02020603050405020304" pitchFamily="18" charset="0"/>
              </a:rPr>
              <a:t>Billing and Payment</a:t>
            </a:r>
          </a:p>
          <a:p>
            <a:pPr algn="l">
              <a:buFont typeface="+mj-lt"/>
              <a:buAutoNum type="arabicPeriod"/>
            </a:pPr>
            <a:r>
              <a:rPr lang="en-US" sz="2400" b="0" i="0" dirty="0">
                <a:solidFill>
                  <a:srgbClr val="424456"/>
                </a:solidFill>
                <a:effectLst/>
                <a:latin typeface="Times New Roman" panose="02020603050405020304" pitchFamily="18" charset="0"/>
                <a:cs typeface="Times New Roman" panose="02020603050405020304" pitchFamily="18" charset="0"/>
              </a:rPr>
              <a:t>Reporting and Analytics</a:t>
            </a:r>
          </a:p>
          <a:p>
            <a:endParaRPr lang="en-IN" dirty="0"/>
          </a:p>
        </p:txBody>
      </p:sp>
      <p:sp>
        <p:nvSpPr>
          <p:cNvPr id="4" name="TextBox 3">
            <a:extLst>
              <a:ext uri="{FF2B5EF4-FFF2-40B4-BE49-F238E27FC236}">
                <a16:creationId xmlns:a16="http://schemas.microsoft.com/office/drawing/2014/main" id="{424DE2D4-48B1-6314-0D5F-39D4DF561A13}"/>
              </a:ext>
            </a:extLst>
          </p:cNvPr>
          <p:cNvSpPr txBox="1"/>
          <p:nvPr/>
        </p:nvSpPr>
        <p:spPr>
          <a:xfrm>
            <a:off x="0" y="6473598"/>
            <a:ext cx="2181726" cy="369332"/>
          </a:xfrm>
          <a:prstGeom prst="rect">
            <a:avLst/>
          </a:prstGeom>
          <a:noFill/>
        </p:spPr>
        <p:txBody>
          <a:bodyPr wrap="square" rtlCol="0">
            <a:spAutoFit/>
          </a:bodyPr>
          <a:lstStyle/>
          <a:p>
            <a:r>
              <a:rPr lang="en-US" dirty="0"/>
              <a:t>29/04/2023</a:t>
            </a:r>
            <a:endParaRPr lang="en-IN" dirty="0"/>
          </a:p>
        </p:txBody>
      </p:sp>
      <p:sp>
        <p:nvSpPr>
          <p:cNvPr id="8" name="TextBox 7">
            <a:extLst>
              <a:ext uri="{FF2B5EF4-FFF2-40B4-BE49-F238E27FC236}">
                <a16:creationId xmlns:a16="http://schemas.microsoft.com/office/drawing/2014/main" id="{D8926D60-B6F7-BD81-DD39-CA71F1F9C8DB}"/>
              </a:ext>
            </a:extLst>
          </p:cNvPr>
          <p:cNvSpPr txBox="1"/>
          <p:nvPr/>
        </p:nvSpPr>
        <p:spPr>
          <a:xfrm>
            <a:off x="11449050" y="6473598"/>
            <a:ext cx="742950" cy="369332"/>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171235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679</TotalTime>
  <Words>712</Words>
  <Application>Microsoft Office PowerPoint</Application>
  <PresentationFormat>Widescreen</PresentationFormat>
  <Paragraphs>158</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 MT</vt:lpstr>
      <vt:lpstr>Calibri</vt:lpstr>
      <vt:lpstr>Georgia</vt:lpstr>
      <vt:lpstr>Helvetica Neue</vt:lpstr>
      <vt:lpstr>SegoePrint</vt:lpstr>
      <vt:lpstr>Times New Roman</vt:lpstr>
      <vt:lpstr>TimesNewRomanPSMT</vt:lpstr>
      <vt:lpstr>Trebuchet MS</vt:lpstr>
      <vt:lpstr>Wingdings 2</vt:lpstr>
      <vt:lpstr>Urban</vt:lpstr>
      <vt:lpstr>PowerPoint Presentation</vt:lpstr>
      <vt:lpstr>Contents:-</vt:lpstr>
      <vt:lpstr>Introduction</vt:lpstr>
      <vt:lpstr>Problem statement</vt:lpstr>
      <vt:lpstr>PROPOSED SOLUTION</vt:lpstr>
      <vt:lpstr>Objectives:</vt:lpstr>
      <vt:lpstr>Features</vt:lpstr>
      <vt:lpstr>PowerPoint Presentation</vt:lpstr>
      <vt:lpstr>System Architecture</vt:lpstr>
      <vt:lpstr>Block diagram</vt:lpstr>
      <vt:lpstr>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Prem Arpan</dc:creator>
  <cp:lastModifiedBy>Prem Arpan</cp:lastModifiedBy>
  <cp:revision>28</cp:revision>
  <dcterms:created xsi:type="dcterms:W3CDTF">2023-04-26T03:45:45Z</dcterms:created>
  <dcterms:modified xsi:type="dcterms:W3CDTF">2023-04-28T14:47:49Z</dcterms:modified>
</cp:coreProperties>
</file>