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73" r:id="rId3"/>
    <p:sldId id="274" r:id="rId4"/>
    <p:sldId id="275" r:id="rId5"/>
    <p:sldId id="276" r:id="rId6"/>
    <p:sldId id="27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9" d="100"/>
          <a:sy n="109" d="100"/>
        </p:scale>
        <p:origin x="-544"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B8B73B-9D72-4299-8930-938EBF67BCFD}" type="datetimeFigureOut">
              <a:rPr lang="en-GB" smtClean="0"/>
              <a:t>5/4/16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85D76-0A2F-4764-B6A0-6A6548733405}" type="slidenum">
              <a:rPr lang="en-GB" smtClean="0"/>
              <a:t>‹#›</a:t>
            </a:fld>
            <a:endParaRPr lang="en-GB"/>
          </a:p>
        </p:txBody>
      </p:sp>
    </p:spTree>
    <p:extLst>
      <p:ext uri="{BB962C8B-B14F-4D97-AF65-F5344CB8AC3E}">
        <p14:creationId xmlns:p14="http://schemas.microsoft.com/office/powerpoint/2010/main" val="1890616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DBACDE6-2924-48CA-98FC-5AFBAE477934}" type="datetimeFigureOut">
              <a:rPr lang="en-GB" smtClean="0"/>
              <a:t>5/4/16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9394CA-8BDC-4219-91AD-1642EC77DA33}" type="slidenum">
              <a:rPr lang="en-GB" smtClean="0"/>
              <a:t>‹#›</a:t>
            </a:fld>
            <a:endParaRPr lang="en-GB"/>
          </a:p>
        </p:txBody>
      </p:sp>
    </p:spTree>
    <p:extLst>
      <p:ext uri="{BB962C8B-B14F-4D97-AF65-F5344CB8AC3E}">
        <p14:creationId xmlns:p14="http://schemas.microsoft.com/office/powerpoint/2010/main" val="2127745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DBACDE6-2924-48CA-98FC-5AFBAE477934}" type="datetimeFigureOut">
              <a:rPr lang="en-GB" smtClean="0"/>
              <a:t>5/4/16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9394CA-8BDC-4219-91AD-1642EC77DA33}" type="slidenum">
              <a:rPr lang="en-GB" smtClean="0"/>
              <a:t>‹#›</a:t>
            </a:fld>
            <a:endParaRPr lang="en-GB"/>
          </a:p>
        </p:txBody>
      </p:sp>
    </p:spTree>
    <p:extLst>
      <p:ext uri="{BB962C8B-B14F-4D97-AF65-F5344CB8AC3E}">
        <p14:creationId xmlns:p14="http://schemas.microsoft.com/office/powerpoint/2010/main" val="763134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DBACDE6-2924-48CA-98FC-5AFBAE477934}" type="datetimeFigureOut">
              <a:rPr lang="en-GB" smtClean="0"/>
              <a:t>5/4/16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9394CA-8BDC-4219-91AD-1642EC77DA33}" type="slidenum">
              <a:rPr lang="en-GB" smtClean="0"/>
              <a:t>‹#›</a:t>
            </a:fld>
            <a:endParaRPr lang="en-GB"/>
          </a:p>
        </p:txBody>
      </p:sp>
    </p:spTree>
    <p:extLst>
      <p:ext uri="{BB962C8B-B14F-4D97-AF65-F5344CB8AC3E}">
        <p14:creationId xmlns:p14="http://schemas.microsoft.com/office/powerpoint/2010/main" val="3266073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DBACDE6-2924-48CA-98FC-5AFBAE477934}" type="datetimeFigureOut">
              <a:rPr lang="en-GB" smtClean="0"/>
              <a:t>5/4/16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9394CA-8BDC-4219-91AD-1642EC77DA33}" type="slidenum">
              <a:rPr lang="en-GB" smtClean="0"/>
              <a:t>‹#›</a:t>
            </a:fld>
            <a:endParaRPr lang="en-GB"/>
          </a:p>
        </p:txBody>
      </p:sp>
    </p:spTree>
    <p:extLst>
      <p:ext uri="{BB962C8B-B14F-4D97-AF65-F5344CB8AC3E}">
        <p14:creationId xmlns:p14="http://schemas.microsoft.com/office/powerpoint/2010/main" val="1276968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BACDE6-2924-48CA-98FC-5AFBAE477934}" type="datetimeFigureOut">
              <a:rPr lang="en-GB" smtClean="0"/>
              <a:t>5/4/16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9394CA-8BDC-4219-91AD-1642EC77DA33}" type="slidenum">
              <a:rPr lang="en-GB" smtClean="0"/>
              <a:t>‹#›</a:t>
            </a:fld>
            <a:endParaRPr lang="en-GB"/>
          </a:p>
        </p:txBody>
      </p:sp>
    </p:spTree>
    <p:extLst>
      <p:ext uri="{BB962C8B-B14F-4D97-AF65-F5344CB8AC3E}">
        <p14:creationId xmlns:p14="http://schemas.microsoft.com/office/powerpoint/2010/main" val="626409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DBACDE6-2924-48CA-98FC-5AFBAE477934}" type="datetimeFigureOut">
              <a:rPr lang="en-GB" smtClean="0"/>
              <a:t>5/4/16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9394CA-8BDC-4219-91AD-1642EC77DA33}" type="slidenum">
              <a:rPr lang="en-GB" smtClean="0"/>
              <a:t>‹#›</a:t>
            </a:fld>
            <a:endParaRPr lang="en-GB"/>
          </a:p>
        </p:txBody>
      </p:sp>
    </p:spTree>
    <p:extLst>
      <p:ext uri="{BB962C8B-B14F-4D97-AF65-F5344CB8AC3E}">
        <p14:creationId xmlns:p14="http://schemas.microsoft.com/office/powerpoint/2010/main" val="324422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DBACDE6-2924-48CA-98FC-5AFBAE477934}" type="datetimeFigureOut">
              <a:rPr lang="en-GB" smtClean="0"/>
              <a:t>5/4/16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A9394CA-8BDC-4219-91AD-1642EC77DA33}" type="slidenum">
              <a:rPr lang="en-GB" smtClean="0"/>
              <a:t>‹#›</a:t>
            </a:fld>
            <a:endParaRPr lang="en-GB"/>
          </a:p>
        </p:txBody>
      </p:sp>
    </p:spTree>
    <p:extLst>
      <p:ext uri="{BB962C8B-B14F-4D97-AF65-F5344CB8AC3E}">
        <p14:creationId xmlns:p14="http://schemas.microsoft.com/office/powerpoint/2010/main" val="3449668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DBACDE6-2924-48CA-98FC-5AFBAE477934}" type="datetimeFigureOut">
              <a:rPr lang="en-GB" smtClean="0"/>
              <a:t>5/4/16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A9394CA-8BDC-4219-91AD-1642EC77DA33}" type="slidenum">
              <a:rPr lang="en-GB" smtClean="0"/>
              <a:t>‹#›</a:t>
            </a:fld>
            <a:endParaRPr lang="en-GB"/>
          </a:p>
        </p:txBody>
      </p:sp>
    </p:spTree>
    <p:extLst>
      <p:ext uri="{BB962C8B-B14F-4D97-AF65-F5344CB8AC3E}">
        <p14:creationId xmlns:p14="http://schemas.microsoft.com/office/powerpoint/2010/main" val="1586616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ACDE6-2924-48CA-98FC-5AFBAE477934}" type="datetimeFigureOut">
              <a:rPr lang="en-GB" smtClean="0"/>
              <a:t>5/4/16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A9394CA-8BDC-4219-91AD-1642EC77DA33}" type="slidenum">
              <a:rPr lang="en-GB" smtClean="0"/>
              <a:t>‹#›</a:t>
            </a:fld>
            <a:endParaRPr lang="en-GB"/>
          </a:p>
        </p:txBody>
      </p:sp>
    </p:spTree>
    <p:extLst>
      <p:ext uri="{BB962C8B-B14F-4D97-AF65-F5344CB8AC3E}">
        <p14:creationId xmlns:p14="http://schemas.microsoft.com/office/powerpoint/2010/main" val="3396684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BACDE6-2924-48CA-98FC-5AFBAE477934}" type="datetimeFigureOut">
              <a:rPr lang="en-GB" smtClean="0"/>
              <a:t>5/4/16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9394CA-8BDC-4219-91AD-1642EC77DA33}" type="slidenum">
              <a:rPr lang="en-GB" smtClean="0"/>
              <a:t>‹#›</a:t>
            </a:fld>
            <a:endParaRPr lang="en-GB"/>
          </a:p>
        </p:txBody>
      </p:sp>
    </p:spTree>
    <p:extLst>
      <p:ext uri="{BB962C8B-B14F-4D97-AF65-F5344CB8AC3E}">
        <p14:creationId xmlns:p14="http://schemas.microsoft.com/office/powerpoint/2010/main" val="1877675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BACDE6-2924-48CA-98FC-5AFBAE477934}" type="datetimeFigureOut">
              <a:rPr lang="en-GB" smtClean="0"/>
              <a:t>5/4/16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9394CA-8BDC-4219-91AD-1642EC77DA33}" type="slidenum">
              <a:rPr lang="en-GB" smtClean="0"/>
              <a:t>‹#›</a:t>
            </a:fld>
            <a:endParaRPr lang="en-GB"/>
          </a:p>
        </p:txBody>
      </p:sp>
    </p:spTree>
    <p:extLst>
      <p:ext uri="{BB962C8B-B14F-4D97-AF65-F5344CB8AC3E}">
        <p14:creationId xmlns:p14="http://schemas.microsoft.com/office/powerpoint/2010/main" val="3594057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ACDE6-2924-48CA-98FC-5AFBAE477934}" type="datetimeFigureOut">
              <a:rPr lang="en-GB" smtClean="0"/>
              <a:t>5/4/16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9394CA-8BDC-4219-91AD-1642EC77DA33}" type="slidenum">
              <a:rPr lang="en-GB" smtClean="0"/>
              <a:t>‹#›</a:t>
            </a:fld>
            <a:endParaRPr lang="en-GB"/>
          </a:p>
        </p:txBody>
      </p:sp>
    </p:spTree>
    <p:extLst>
      <p:ext uri="{BB962C8B-B14F-4D97-AF65-F5344CB8AC3E}">
        <p14:creationId xmlns:p14="http://schemas.microsoft.com/office/powerpoint/2010/main" val="290599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image" Target="../media/image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364" y="262636"/>
            <a:ext cx="2487893" cy="1130861"/>
          </a:xfrm>
          <a:prstGeom prst="rect">
            <a:avLst/>
          </a:prstGeom>
        </p:spPr>
      </p:pic>
      <p:sp>
        <p:nvSpPr>
          <p:cNvPr id="3" name="TextBox 2"/>
          <p:cNvSpPr txBox="1"/>
          <p:nvPr/>
        </p:nvSpPr>
        <p:spPr>
          <a:xfrm rot="19100611">
            <a:off x="1565755" y="2787198"/>
            <a:ext cx="7022812" cy="769441"/>
          </a:xfrm>
          <a:prstGeom prst="rect">
            <a:avLst/>
          </a:prstGeom>
          <a:noFill/>
        </p:spPr>
        <p:txBody>
          <a:bodyPr wrap="square" rtlCol="0">
            <a:spAutoFit/>
          </a:bodyPr>
          <a:lstStyle/>
          <a:p>
            <a:r>
              <a:rPr lang="en-GB" sz="4400" b="1" dirty="0" err="1">
                <a:solidFill>
                  <a:schemeClr val="accent1">
                    <a:lumMod val="75000"/>
                  </a:schemeClr>
                </a:solidFill>
                <a:latin typeface="Andalus" panose="02020603050405020304" pitchFamily="18" charset="-78"/>
                <a:cs typeface="Andalus" panose="02020603050405020304" pitchFamily="18" charset="-78"/>
              </a:rPr>
              <a:t>BaymaxDuo</a:t>
            </a:r>
            <a:endParaRPr lang="en-GB" sz="4400" b="1" dirty="0">
              <a:solidFill>
                <a:schemeClr val="accent1">
                  <a:lumMod val="75000"/>
                </a:schemeClr>
              </a:solidFill>
              <a:latin typeface="Andalus" panose="02020603050405020304" pitchFamily="18" charset="-78"/>
              <a:cs typeface="Andalus" panose="02020603050405020304" pitchFamily="18" charset="-78"/>
            </a:endParaRPr>
          </a:p>
        </p:txBody>
      </p:sp>
      <p:sp>
        <p:nvSpPr>
          <p:cNvPr id="4" name="TextBox 3"/>
          <p:cNvSpPr txBox="1"/>
          <p:nvPr/>
        </p:nvSpPr>
        <p:spPr>
          <a:xfrm>
            <a:off x="7506631" y="3421054"/>
            <a:ext cx="3764171" cy="3005951"/>
          </a:xfrm>
          <a:prstGeom prst="rect">
            <a:avLst/>
          </a:prstGeom>
          <a:noFill/>
        </p:spPr>
        <p:txBody>
          <a:bodyPr wrap="none" rtlCol="0">
            <a:spAutoFit/>
          </a:bodyPr>
          <a:lstStyle/>
          <a:p>
            <a:pPr>
              <a:lnSpc>
                <a:spcPct val="150000"/>
              </a:lnSpc>
            </a:pPr>
            <a:r>
              <a:rPr lang="en-GB" sz="32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Ting </a:t>
            </a:r>
            <a:r>
              <a:rPr lang="en-GB" sz="3200" b="1" dirty="0" smtClean="0">
                <a:solidFill>
                  <a:schemeClr val="bg1"/>
                </a:solidFill>
                <a:latin typeface="Times New Roman" panose="02020603050405020304" pitchFamily="18" charset="0"/>
                <a:ea typeface="Tahoma" panose="020B0604030504040204" pitchFamily="34" charset="0"/>
                <a:cs typeface="Times New Roman" panose="02020603050405020304" pitchFamily="18" charset="0"/>
              </a:rPr>
              <a:t>Xia 30</a:t>
            </a:r>
            <a:endParaRPr lang="en-GB" sz="32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a:p>
            <a:pPr>
              <a:lnSpc>
                <a:spcPct val="150000"/>
              </a:lnSpc>
            </a:pPr>
            <a:r>
              <a:rPr lang="en-GB" sz="32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Wei </a:t>
            </a:r>
            <a:r>
              <a:rPr lang="en-GB" sz="3200" b="1" dirty="0" smtClean="0">
                <a:solidFill>
                  <a:schemeClr val="bg1"/>
                </a:solidFill>
                <a:latin typeface="Times New Roman" panose="02020603050405020304" pitchFamily="18" charset="0"/>
                <a:ea typeface="Tahoma" panose="020B0604030504040204" pitchFamily="34" charset="0"/>
                <a:cs typeface="Times New Roman" panose="02020603050405020304" pitchFamily="18" charset="0"/>
              </a:rPr>
              <a:t>Huang 9</a:t>
            </a:r>
            <a:endParaRPr lang="en-GB" sz="32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a:p>
            <a:pPr>
              <a:lnSpc>
                <a:spcPct val="150000"/>
              </a:lnSpc>
            </a:pPr>
            <a:r>
              <a:rPr lang="en-GB" sz="32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Mohamed </a:t>
            </a:r>
            <a:r>
              <a:rPr lang="en-GB" sz="3200" b="1" dirty="0" err="1" smtClean="0">
                <a:solidFill>
                  <a:schemeClr val="bg1"/>
                </a:solidFill>
                <a:latin typeface="Times New Roman" panose="02020603050405020304" pitchFamily="18" charset="0"/>
                <a:ea typeface="Tahoma" panose="020B0604030504040204" pitchFamily="34" charset="0"/>
                <a:cs typeface="Times New Roman" panose="02020603050405020304" pitchFamily="18" charset="0"/>
              </a:rPr>
              <a:t>Gharibi</a:t>
            </a:r>
            <a:r>
              <a:rPr lang="en-GB" sz="3200" b="1" dirty="0" smtClean="0">
                <a:solidFill>
                  <a:schemeClr val="bg1"/>
                </a:solidFill>
                <a:latin typeface="Times New Roman" panose="02020603050405020304" pitchFamily="18" charset="0"/>
                <a:ea typeface="Tahoma" panose="020B0604030504040204" pitchFamily="34" charset="0"/>
                <a:cs typeface="Times New Roman" panose="02020603050405020304" pitchFamily="18" charset="0"/>
              </a:rPr>
              <a:t> 7</a:t>
            </a:r>
            <a:endParaRPr lang="en-GB" sz="32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a:p>
            <a:pPr>
              <a:lnSpc>
                <a:spcPct val="150000"/>
              </a:lnSpc>
            </a:pPr>
            <a:r>
              <a:rPr lang="en-GB" sz="3200" b="1"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Vipin</a:t>
            </a:r>
            <a:r>
              <a:rPr lang="en-GB" sz="32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GB" sz="3200" b="1" dirty="0" smtClean="0">
                <a:solidFill>
                  <a:schemeClr val="bg1"/>
                </a:solidFill>
                <a:latin typeface="Times New Roman" panose="02020603050405020304" pitchFamily="18" charset="0"/>
                <a:ea typeface="Tahoma" panose="020B0604030504040204" pitchFamily="34" charset="0"/>
                <a:cs typeface="Times New Roman" panose="02020603050405020304" pitchFamily="18" charset="0"/>
              </a:rPr>
              <a:t>Reddy 24 </a:t>
            </a:r>
            <a:endParaRPr lang="en-GB" sz="32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753346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7652" y="1524000"/>
            <a:ext cx="10137914" cy="6093976"/>
          </a:xfrm>
          <a:prstGeom prst="rect">
            <a:avLst/>
          </a:prstGeom>
          <a:noFill/>
        </p:spPr>
        <p:txBody>
          <a:bodyPr wrap="square" rtlCol="0">
            <a:spAutoFit/>
          </a:bodyPr>
          <a:lstStyle/>
          <a:p>
            <a:pPr algn="just">
              <a:lnSpc>
                <a:spcPct val="150000"/>
              </a:lnSpc>
            </a:pPr>
            <a:r>
              <a:rPr lang="en-GB" sz="2000" dirty="0">
                <a:latin typeface="Times New Roman" panose="02020603050405020304" pitchFamily="18" charset="0"/>
                <a:cs typeface="Times New Roman" panose="02020603050405020304" pitchFamily="18" charset="0"/>
              </a:rPr>
              <a:t>In our project we have created an application which collect the pictures from Instagram along with the sentiment analysis and run the machine learning algorithms on these collected pictures over Spark. Moreover, after we have done this we make the recommendations based on our results. After that, we get another pictures and compare it with our results to check whether the image category and the recommendations are the same or not.</a:t>
            </a:r>
          </a:p>
          <a:p>
            <a:pPr algn="just">
              <a:lnSpc>
                <a:spcPct val="150000"/>
              </a:lnSpc>
            </a:pPr>
            <a:r>
              <a:rPr lang="en-GB" sz="2000" dirty="0">
                <a:latin typeface="Times New Roman" panose="02020603050405020304" pitchFamily="18" charset="0"/>
                <a:cs typeface="Times New Roman" panose="02020603050405020304" pitchFamily="18" charset="0"/>
              </a:rPr>
              <a:t>Moreover, we are collecting the streaming tweets form Twitter and make the sentiment analysis over these tweets. As the previous part, the main point here is to make the recommendation after having the sentiment analysis results. </a:t>
            </a:r>
          </a:p>
          <a:p>
            <a:pPr algn="just">
              <a:lnSpc>
                <a:spcPct val="150000"/>
              </a:lnSpc>
            </a:pPr>
            <a:r>
              <a:rPr lang="en-GB" sz="2000" dirty="0">
                <a:latin typeface="Times New Roman" panose="02020603050405020304" pitchFamily="18" charset="0"/>
                <a:cs typeface="Times New Roman" panose="02020603050405020304" pitchFamily="18" charset="0"/>
              </a:rPr>
              <a:t>Note: The main idea of the project is that making a common interests of a user according to his activities' in Twitter and Instagram.</a:t>
            </a:r>
          </a:p>
          <a:p>
            <a:pPr algn="just">
              <a:lnSpc>
                <a:spcPct val="150000"/>
              </a:lnSpc>
            </a:pPr>
            <a:endParaRPr lang="en-GB" sz="2000" dirty="0">
              <a:latin typeface="Times New Roman" panose="02020603050405020304" pitchFamily="18" charset="0"/>
              <a:cs typeface="Times New Roman" panose="02020603050405020304" pitchFamily="18" charset="0"/>
            </a:endParaRPr>
          </a:p>
          <a:p>
            <a:pPr algn="just">
              <a:lnSpc>
                <a:spcPct val="150000"/>
              </a:lnSpc>
            </a:pPr>
            <a:endParaRPr lang="en-GB" sz="2000" dirty="0">
              <a:latin typeface="Times New Roman" panose="02020603050405020304" pitchFamily="18" charset="0"/>
              <a:cs typeface="Times New Roman" panose="02020603050405020304" pitchFamily="18" charset="0"/>
            </a:endParaRPr>
          </a:p>
          <a:p>
            <a:pPr algn="just">
              <a:lnSpc>
                <a:spcPct val="150000"/>
              </a:lnSpc>
            </a:pPr>
            <a:endParaRPr lang="en-GB"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27652" y="583096"/>
            <a:ext cx="3074504" cy="707886"/>
          </a:xfrm>
          <a:prstGeom prst="rect">
            <a:avLst/>
          </a:prstGeom>
          <a:noFill/>
        </p:spPr>
        <p:txBody>
          <a:bodyPr wrap="square" rtlCol="0">
            <a:spAutoFit/>
          </a:bodyPr>
          <a:lstStyle/>
          <a:p>
            <a:r>
              <a:rPr lang="en-GB" sz="4000" b="1" dirty="0">
                <a:solidFill>
                  <a:srgbClr val="0070C0"/>
                </a:solidFill>
                <a:latin typeface="Times New Roman" panose="02020603050405020304" pitchFamily="18" charset="0"/>
                <a:cs typeface="Times New Roman" panose="02020603050405020304" pitchFamily="18" charset="0"/>
              </a:rPr>
              <a:t>Overview</a:t>
            </a:r>
          </a:p>
        </p:txBody>
      </p:sp>
    </p:spTree>
    <p:extLst>
      <p:ext uri="{BB962C8B-B14F-4D97-AF65-F5344CB8AC3E}">
        <p14:creationId xmlns:p14="http://schemas.microsoft.com/office/powerpoint/2010/main" val="3269757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96792291"/>
              </p:ext>
            </p:extLst>
          </p:nvPr>
        </p:nvGraphicFramePr>
        <p:xfrm>
          <a:off x="2636911" y="1336969"/>
          <a:ext cx="7098748" cy="4336550"/>
        </p:xfrm>
        <a:graphic>
          <a:graphicData uri="http://schemas.openxmlformats.org/drawingml/2006/table">
            <a:tbl>
              <a:tblPr firstRow="1" bandRow="1">
                <a:tableStyleId>{5C22544A-7EE6-4342-B048-85BDC9FD1C3A}</a:tableStyleId>
              </a:tblPr>
              <a:tblGrid>
                <a:gridCol w="3549374">
                  <a:extLst>
                    <a:ext uri="{9D8B030D-6E8A-4147-A177-3AD203B41FA5}">
                      <a16:colId xmlns="" xmlns:a16="http://schemas.microsoft.com/office/drawing/2014/main" val="1556945520"/>
                    </a:ext>
                  </a:extLst>
                </a:gridCol>
                <a:gridCol w="3549374">
                  <a:extLst>
                    <a:ext uri="{9D8B030D-6E8A-4147-A177-3AD203B41FA5}">
                      <a16:colId xmlns="" xmlns:a16="http://schemas.microsoft.com/office/drawing/2014/main" val="393368571"/>
                    </a:ext>
                  </a:extLst>
                </a:gridCol>
              </a:tblGrid>
              <a:tr h="869130">
                <a:tc>
                  <a:txBody>
                    <a:bodyPr/>
                    <a:lstStyle/>
                    <a:p>
                      <a:pPr algn="ctr"/>
                      <a:r>
                        <a:rPr lang="en-GB" sz="2000" b="1" dirty="0">
                          <a:latin typeface="Times New Roman" panose="02020603050405020304" pitchFamily="18" charset="0"/>
                          <a:cs typeface="Times New Roman" panose="02020603050405020304" pitchFamily="18" charset="0"/>
                        </a:rPr>
                        <a:t>Tools</a:t>
                      </a:r>
                      <a:r>
                        <a:rPr lang="en-GB" sz="2000" b="1" baseline="0" dirty="0">
                          <a:latin typeface="Times New Roman" panose="02020603050405020304" pitchFamily="18" charset="0"/>
                          <a:cs typeface="Times New Roman" panose="02020603050405020304" pitchFamily="18" charset="0"/>
                        </a:rPr>
                        <a:t> we used</a:t>
                      </a:r>
                      <a:endParaRPr lang="en-GB" sz="2000" b="1" dirty="0">
                        <a:latin typeface="Times New Roman" panose="02020603050405020304" pitchFamily="18" charset="0"/>
                        <a:cs typeface="Times New Roman" panose="02020603050405020304" pitchFamily="18" charset="0"/>
                      </a:endParaRPr>
                    </a:p>
                  </a:txBody>
                  <a:tcPr anchor="ctr"/>
                </a:tc>
                <a:tc>
                  <a:txBody>
                    <a:bodyPr/>
                    <a:lstStyle/>
                    <a:p>
                      <a:pPr algn="ctr"/>
                      <a:r>
                        <a:rPr lang="en-GB" sz="2000" b="1" dirty="0">
                          <a:latin typeface="Times New Roman" panose="02020603050405020304" pitchFamily="18" charset="0"/>
                          <a:cs typeface="Times New Roman" panose="02020603050405020304" pitchFamily="18" charset="0"/>
                        </a:rPr>
                        <a:t>Machine Learning Libraries/algorithms</a:t>
                      </a:r>
                    </a:p>
                  </a:txBody>
                  <a:tcPr anchor="ctr"/>
                </a:tc>
                <a:extLst>
                  <a:ext uri="{0D108BD9-81ED-4DB2-BD59-A6C34878D82A}">
                    <a16:rowId xmlns="" xmlns:a16="http://schemas.microsoft.com/office/drawing/2014/main" val="1355446819"/>
                  </a:ext>
                </a:extLst>
              </a:tr>
              <a:tr h="866855">
                <a:tc>
                  <a:txBody>
                    <a:bodyPr/>
                    <a:lstStyle/>
                    <a:p>
                      <a:pPr algn="ctr"/>
                      <a:r>
                        <a:rPr lang="en-GB" b="1" dirty="0">
                          <a:latin typeface="Times New Roman" panose="02020603050405020304" pitchFamily="18" charset="0"/>
                          <a:cs typeface="Times New Roman" panose="02020603050405020304" pitchFamily="18" charset="0"/>
                        </a:rPr>
                        <a:t>Android Studio</a:t>
                      </a:r>
                    </a:p>
                  </a:txBody>
                  <a:tcPr anchor="ctr"/>
                </a:tc>
                <a:tc>
                  <a:txBody>
                    <a:bodyPr/>
                    <a:lstStyle/>
                    <a:p>
                      <a:pPr algn="ctr"/>
                      <a:r>
                        <a:rPr lang="en-GB" b="1" dirty="0">
                          <a:latin typeface="Times New Roman" panose="02020603050405020304" pitchFamily="18" charset="0"/>
                          <a:cs typeface="Times New Roman" panose="02020603050405020304" pitchFamily="18" charset="0"/>
                        </a:rPr>
                        <a:t>Naïve Bayes</a:t>
                      </a:r>
                    </a:p>
                  </a:txBody>
                  <a:tcPr anchor="ctr"/>
                </a:tc>
                <a:extLst>
                  <a:ext uri="{0D108BD9-81ED-4DB2-BD59-A6C34878D82A}">
                    <a16:rowId xmlns="" xmlns:a16="http://schemas.microsoft.com/office/drawing/2014/main" val="4258180056"/>
                  </a:ext>
                </a:extLst>
              </a:tr>
              <a:tr h="866855">
                <a:tc>
                  <a:txBody>
                    <a:bodyPr/>
                    <a:lstStyle/>
                    <a:p>
                      <a:pPr algn="ctr"/>
                      <a:r>
                        <a:rPr lang="en-GB" b="1" dirty="0">
                          <a:latin typeface="Times New Roman" panose="02020603050405020304" pitchFamily="18" charset="0"/>
                          <a:cs typeface="Times New Roman" panose="02020603050405020304" pitchFamily="18" charset="0"/>
                        </a:rPr>
                        <a:t>IDE </a:t>
                      </a:r>
                      <a:r>
                        <a:rPr lang="en-GB" b="1" dirty="0" err="1">
                          <a:latin typeface="Times New Roman" panose="02020603050405020304" pitchFamily="18" charset="0"/>
                          <a:cs typeface="Times New Roman" panose="02020603050405020304" pitchFamily="18" charset="0"/>
                        </a:rPr>
                        <a:t>Intellij</a:t>
                      </a:r>
                      <a:endParaRPr lang="en-GB" b="1" dirty="0">
                        <a:latin typeface="Times New Roman" panose="02020603050405020304" pitchFamily="18" charset="0"/>
                        <a:cs typeface="Times New Roman" panose="02020603050405020304" pitchFamily="18" charset="0"/>
                      </a:endParaRPr>
                    </a:p>
                  </a:txBody>
                  <a:tcPr anchor="ctr"/>
                </a:tc>
                <a:tc>
                  <a:txBody>
                    <a:bodyPr/>
                    <a:lstStyle/>
                    <a:p>
                      <a:pPr algn="ctr"/>
                      <a:r>
                        <a:rPr lang="en-GB" b="1" dirty="0">
                          <a:latin typeface="Times New Roman" panose="02020603050405020304" pitchFamily="18" charset="0"/>
                          <a:cs typeface="Times New Roman" panose="02020603050405020304" pitchFamily="18" charset="0"/>
                        </a:rPr>
                        <a:t>K-means</a:t>
                      </a:r>
                    </a:p>
                  </a:txBody>
                  <a:tcPr anchor="ctr"/>
                </a:tc>
                <a:extLst>
                  <a:ext uri="{0D108BD9-81ED-4DB2-BD59-A6C34878D82A}">
                    <a16:rowId xmlns="" xmlns:a16="http://schemas.microsoft.com/office/drawing/2014/main" val="561349940"/>
                  </a:ext>
                </a:extLst>
              </a:tr>
              <a:tr h="866855">
                <a:tc>
                  <a:txBody>
                    <a:bodyPr/>
                    <a:lstStyle/>
                    <a:p>
                      <a:pPr algn="ctr"/>
                      <a:r>
                        <a:rPr lang="en-GB" b="1" dirty="0">
                          <a:latin typeface="Times New Roman" panose="02020603050405020304" pitchFamily="18" charset="0"/>
                          <a:cs typeface="Times New Roman" panose="02020603050405020304" pitchFamily="18" charset="0"/>
                        </a:rPr>
                        <a:t>Spark</a:t>
                      </a:r>
                    </a:p>
                  </a:txBody>
                  <a:tcPr anchor="ctr"/>
                </a:tc>
                <a:tc>
                  <a:txBody>
                    <a:bodyPr/>
                    <a:lstStyle/>
                    <a:p>
                      <a:pPr algn="ctr"/>
                      <a:r>
                        <a:rPr lang="en-GB" b="1" dirty="0" err="1">
                          <a:latin typeface="Times New Roman" panose="02020603050405020304" pitchFamily="18" charset="0"/>
                          <a:cs typeface="Times New Roman" panose="02020603050405020304" pitchFamily="18" charset="0"/>
                        </a:rPr>
                        <a:t>Stanford.nlp</a:t>
                      </a:r>
                      <a:endParaRPr lang="en-GB" b="1"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2601503874"/>
                  </a:ext>
                </a:extLst>
              </a:tr>
              <a:tr h="866855">
                <a:tc>
                  <a:txBody>
                    <a:bodyPr/>
                    <a:lstStyle/>
                    <a:p>
                      <a:pPr algn="ctr"/>
                      <a:endParaRPr lang="en-GB" b="1" dirty="0">
                        <a:latin typeface="Times New Roman" panose="02020603050405020304" pitchFamily="18" charset="0"/>
                        <a:cs typeface="Times New Roman" panose="02020603050405020304" pitchFamily="18" charset="0"/>
                      </a:endParaRPr>
                    </a:p>
                  </a:txBody>
                  <a:tcPr anchor="ctr"/>
                </a:tc>
                <a:tc>
                  <a:txBody>
                    <a:bodyPr/>
                    <a:lstStyle/>
                    <a:p>
                      <a:pPr algn="ctr"/>
                      <a:r>
                        <a:rPr lang="en-GB" b="1" dirty="0">
                          <a:latin typeface="Times New Roman" panose="02020603050405020304" pitchFamily="18" charset="0"/>
                          <a:cs typeface="Times New Roman" panose="02020603050405020304" pitchFamily="18" charset="0"/>
                        </a:rPr>
                        <a:t>ALS</a:t>
                      </a:r>
                    </a:p>
                  </a:txBody>
                  <a:tcPr anchor="ctr"/>
                </a:tc>
                <a:extLst>
                  <a:ext uri="{0D108BD9-81ED-4DB2-BD59-A6C34878D82A}">
                    <a16:rowId xmlns="" xmlns:a16="http://schemas.microsoft.com/office/drawing/2014/main" val="756818352"/>
                  </a:ext>
                </a:extLst>
              </a:tr>
            </a:tbl>
          </a:graphicData>
        </a:graphic>
      </p:graphicFrame>
    </p:spTree>
    <p:extLst>
      <p:ext uri="{BB962C8B-B14F-4D97-AF65-F5344CB8AC3E}">
        <p14:creationId xmlns:p14="http://schemas.microsoft.com/office/powerpoint/2010/main" val="2759046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7652" y="583096"/>
            <a:ext cx="3074504" cy="707886"/>
          </a:xfrm>
          <a:prstGeom prst="rect">
            <a:avLst/>
          </a:prstGeom>
          <a:noFill/>
        </p:spPr>
        <p:txBody>
          <a:bodyPr wrap="square" rtlCol="0">
            <a:spAutoFit/>
          </a:bodyPr>
          <a:lstStyle/>
          <a:p>
            <a:r>
              <a:rPr lang="en-GB" sz="4000" b="1" dirty="0">
                <a:solidFill>
                  <a:srgbClr val="0070C0"/>
                </a:solidFill>
                <a:latin typeface="Times New Roman" panose="02020603050405020304" pitchFamily="18" charset="0"/>
                <a:cs typeface="Times New Roman" panose="02020603050405020304" pitchFamily="18" charset="0"/>
              </a:rPr>
              <a:t>Architecture</a:t>
            </a:r>
          </a:p>
        </p:txBody>
      </p:sp>
      <p:pic>
        <p:nvPicPr>
          <p:cNvPr id="3" name="Picture 2" descr="Architecture diagram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800" y="1485299"/>
            <a:ext cx="8772525" cy="5029200"/>
          </a:xfrm>
          <a:prstGeom prst="rect">
            <a:avLst/>
          </a:prstGeom>
        </p:spPr>
      </p:pic>
    </p:spTree>
    <p:extLst>
      <p:ext uri="{BB962C8B-B14F-4D97-AF65-F5344CB8AC3E}">
        <p14:creationId xmlns:p14="http://schemas.microsoft.com/office/powerpoint/2010/main" val="1156605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571" y="2446684"/>
            <a:ext cx="10148591" cy="1815882"/>
          </a:xfrm>
          <a:prstGeom prst="rect">
            <a:avLst/>
          </a:prstGeom>
          <a:noFill/>
        </p:spPr>
        <p:txBody>
          <a:bodyPr wrap="square" rtlCol="0">
            <a:spAutoFit/>
          </a:bodyPr>
          <a:lstStyle/>
          <a:p>
            <a:r>
              <a:rPr lang="en-US" sz="2800" dirty="0"/>
              <a:t>This work was done in partial fulfillment of </a:t>
            </a:r>
            <a:r>
              <a:rPr lang="en-US" sz="2800" dirty="0" smtClean="0"/>
              <a:t>the  requirements </a:t>
            </a:r>
            <a:r>
              <a:rPr lang="en-US" sz="2800" dirty="0"/>
              <a:t>of CS5542: Big </a:t>
            </a:r>
            <a:r>
              <a:rPr lang="en-US" sz="2800" dirty="0" smtClean="0"/>
              <a:t>Data Analytics </a:t>
            </a:r>
            <a:r>
              <a:rPr lang="en-US" sz="2800" dirty="0"/>
              <a:t>and Apps, CSEE Department, University of Missouri – Kansas City (</a:t>
            </a:r>
            <a:r>
              <a:rPr lang="en-US" sz="2800" dirty="0" smtClean="0"/>
              <a:t>Spring 2016</a:t>
            </a:r>
            <a:r>
              <a:rPr lang="en-US" sz="2800" dirty="0"/>
              <a:t>). Instructor: Dr. </a:t>
            </a:r>
            <a:r>
              <a:rPr lang="en-US" sz="2800" dirty="0" err="1"/>
              <a:t>Yugyung</a:t>
            </a:r>
            <a:r>
              <a:rPr lang="en-US" sz="2800" dirty="0"/>
              <a:t> Lee, TAs: </a:t>
            </a:r>
            <a:r>
              <a:rPr lang="en-US" sz="2800" dirty="0" err="1"/>
              <a:t>Mayanka</a:t>
            </a:r>
            <a:r>
              <a:rPr lang="en-US" sz="2800" dirty="0"/>
              <a:t> </a:t>
            </a:r>
            <a:r>
              <a:rPr lang="en-US" sz="2800" dirty="0" err="1"/>
              <a:t>Chandrashekar</a:t>
            </a:r>
            <a:r>
              <a:rPr lang="en-US" sz="2800" dirty="0"/>
              <a:t>, </a:t>
            </a:r>
            <a:r>
              <a:rPr lang="en-US" sz="2800" dirty="0" err="1"/>
              <a:t>Feichen</a:t>
            </a:r>
            <a:r>
              <a:rPr lang="en-US" sz="2800" dirty="0"/>
              <a:t> </a:t>
            </a:r>
            <a:r>
              <a:rPr lang="en-US" sz="2800" dirty="0" err="1"/>
              <a:t>Shen</a:t>
            </a:r>
            <a:r>
              <a:rPr lang="en-US" sz="2800" dirty="0"/>
              <a:t>.</a:t>
            </a:r>
          </a:p>
        </p:txBody>
      </p:sp>
    </p:spTree>
    <p:extLst>
      <p:ext uri="{BB962C8B-B14F-4D97-AF65-F5344CB8AC3E}">
        <p14:creationId xmlns:p14="http://schemas.microsoft.com/office/powerpoint/2010/main" val="4104512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8107" y="854270"/>
            <a:ext cx="7615451" cy="5201424"/>
          </a:xfrm>
          <a:prstGeom prst="rect">
            <a:avLst/>
          </a:prstGeom>
          <a:noFill/>
        </p:spPr>
        <p:txBody>
          <a:bodyPr wrap="square" rtlCol="0">
            <a:spAutoFit/>
          </a:bodyPr>
          <a:lstStyle/>
          <a:p>
            <a:pPr algn="ctr"/>
            <a:r>
              <a:rPr lang="en-GB" sz="16600" dirty="0">
                <a:solidFill>
                  <a:schemeClr val="accent1">
                    <a:lumMod val="75000"/>
                  </a:schemeClr>
                </a:solidFill>
                <a:latin typeface="Algerian" panose="04020705040A02060702" pitchFamily="82" charset="0"/>
              </a:rPr>
              <a:t>Thank You!</a:t>
            </a:r>
          </a:p>
        </p:txBody>
      </p:sp>
    </p:spTree>
    <p:extLst>
      <p:ext uri="{BB962C8B-B14F-4D97-AF65-F5344CB8AC3E}">
        <p14:creationId xmlns:p14="http://schemas.microsoft.com/office/powerpoint/2010/main" val="25049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TotalTime>
  <Words>229</Words>
  <Application>Microsoft Macintosh PowerPoint</Application>
  <PresentationFormat>Custom</PresentationFormat>
  <Paragraphs>22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Gharibi</dc:creator>
  <cp:lastModifiedBy>Xia Ting</cp:lastModifiedBy>
  <cp:revision>47</cp:revision>
  <dcterms:created xsi:type="dcterms:W3CDTF">2016-04-11T03:34:17Z</dcterms:created>
  <dcterms:modified xsi:type="dcterms:W3CDTF">2016-05-04T19:16:38Z</dcterms:modified>
</cp:coreProperties>
</file>