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7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72" r:id="rId13"/>
    <p:sldId id="268" r:id="rId14"/>
    <p:sldId id="274" r:id="rId15"/>
    <p:sldId id="276" r:id="rId16"/>
    <p:sldId id="277" r:id="rId17"/>
    <p:sldId id="278" r:id="rId18"/>
    <p:sldId id="279" r:id="rId19"/>
    <p:sldId id="275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14" autoAdjust="0"/>
  </p:normalViewPr>
  <p:slideViewPr>
    <p:cSldViewPr snapToGrid="0">
      <p:cViewPr varScale="1">
        <p:scale>
          <a:sx n="77" d="100"/>
          <a:sy n="77" d="100"/>
        </p:scale>
        <p:origin x="6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C0DD0-94ED-4C05-9459-7A17B663B1D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8BE4A-82EB-4313-877B-1BD2B9802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8BE4A-82EB-4313-877B-1BD2B980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3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1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4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4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74A3-DB74-41AC-862E-64B0FC89AAA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23B1-AD04-4968-8080-EEFA0FF34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7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www.scon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m4/" TargetMode="External"/><Relationship Id="rId5" Type="http://schemas.openxmlformats.org/officeDocument/2006/relationships/hyperlink" Target="http://www.zlib.net/" TargetMode="External"/><Relationship Id="rId4" Type="http://schemas.openxmlformats.org/officeDocument/2006/relationships/hyperlink" Target="http://www.swig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Gem5.md in ~/Desktop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其他</a:t>
            </a:r>
            <a:r>
              <a:rPr lang="zh-CN" altLang="en-US" sz="2000" dirty="0"/>
              <a:t>依赖</a:t>
            </a:r>
            <a:r>
              <a:rPr lang="zh-CN" altLang="en-US" sz="2000" dirty="0" smtClean="0"/>
              <a:t>安装思路都一样：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configure –prefix=&lt;user </a:t>
            </a:r>
            <a:r>
              <a:rPr lang="en-US" altLang="zh-CN" sz="2000" dirty="0" err="1" smtClean="0"/>
              <a:t>dir</a:t>
            </a:r>
            <a:r>
              <a:rPr lang="en-US" altLang="zh-CN" sz="2000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make &amp; make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 smtClean="0"/>
              <a:t>setenv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不过有的安装前还需要安装所需要的环境，如</a:t>
            </a:r>
            <a:r>
              <a:rPr lang="en-US" altLang="zh-CN" sz="2000" dirty="0" err="1" smtClean="0"/>
              <a:t>protobuf</a:t>
            </a:r>
            <a:r>
              <a:rPr lang="zh-CN" altLang="en-US" sz="2000" dirty="0" smtClean="0"/>
              <a:t>，需要单独配置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733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SCons</a:t>
            </a:r>
            <a:r>
              <a:rPr lang="zh-CN" altLang="en-US" sz="2000" dirty="0" smtClean="0"/>
              <a:t>编译</a:t>
            </a:r>
            <a:r>
              <a:rPr lang="en-US" altLang="zh-CN" sz="2000" dirty="0" smtClean="0"/>
              <a:t>gem5</a:t>
            </a:r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8200" y="2194947"/>
            <a:ext cx="538609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scons &lt;build dir&gt;/&lt;configuration&gt;/&lt;target&gt;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e.g.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python3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scons 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/gem5.opt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8200" y="2945437"/>
            <a:ext cx="9793779" cy="871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&lt;build dir&gt; ：通常是主目录下的build文件夹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&lt;configuration&gt;：设置的编译选项，可选ISA类型、CPU模型、Ruby一致性协议等。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7265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The valid ISAs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MIPS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RISCV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SPARC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X86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8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SCons</a:t>
            </a:r>
            <a:r>
              <a:rPr lang="zh-CN" altLang="en-US" sz="2000" dirty="0" smtClean="0"/>
              <a:t>编译</a:t>
            </a:r>
            <a:r>
              <a:rPr lang="en-US" altLang="zh-CN" sz="2000" dirty="0" smtClean="0"/>
              <a:t>gem5</a:t>
            </a:r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8200" y="2194947"/>
            <a:ext cx="538609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scons &lt;build dir&gt;/&lt;configuration&gt;/&lt;target&gt;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e.g.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python3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scons 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/gem5.opt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8200" y="2945436"/>
            <a:ext cx="9793779" cy="871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&lt;target&gt;：指定生成的gem5的类型，如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右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-j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：计算机可用核心数为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，用来加速编译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899792"/>
              </p:ext>
            </p:extLst>
          </p:nvPr>
        </p:nvGraphicFramePr>
        <p:xfrm>
          <a:off x="6388331" y="1825625"/>
          <a:ext cx="5181600" cy="4110122"/>
        </p:xfrm>
        <a:graphic>
          <a:graphicData uri="http://schemas.openxmlformats.org/drawingml/2006/table">
            <a:tbl>
              <a:tblPr/>
              <a:tblGrid>
                <a:gridCol w="652549">
                  <a:extLst>
                    <a:ext uri="{9D8B030D-6E8A-4147-A177-3AD203B41FA5}">
                      <a16:colId xmlns:a16="http://schemas.microsoft.com/office/drawing/2014/main" val="261226624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249360239"/>
                    </a:ext>
                  </a:extLst>
                </a:gridCol>
                <a:gridCol w="3365269">
                  <a:extLst>
                    <a:ext uri="{9D8B030D-6E8A-4147-A177-3AD203B41FA5}">
                      <a16:colId xmlns:a16="http://schemas.microsoft.com/office/drawing/2014/main" val="1992145993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Index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Target name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Express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141125"/>
                  </a:ext>
                </a:extLst>
              </a:tr>
              <a:tr h="86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gem5.debug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关闭了优化</a:t>
                      </a:r>
                      <a:r>
                        <a:rPr lang="zh-CN" altLang="en-US" sz="1400" dirty="0" smtClean="0">
                          <a:effectLst/>
                        </a:rPr>
                        <a:t>。该</a:t>
                      </a:r>
                      <a:r>
                        <a:rPr lang="zh-CN" altLang="en-US" sz="1400" dirty="0">
                          <a:effectLst/>
                        </a:rPr>
                        <a:t>版本明显慢于其它版本</a:t>
                      </a:r>
                      <a:r>
                        <a:rPr lang="zh-CN" altLang="en-US" sz="1400" dirty="0" smtClean="0">
                          <a:effectLst/>
                        </a:rPr>
                        <a:t>。用于调试</a:t>
                      </a:r>
                      <a:r>
                        <a:rPr lang="en-US" altLang="zh-CN" sz="1400" dirty="0" smtClean="0">
                          <a:effectLst/>
                        </a:rPr>
                        <a:t>gem5</a:t>
                      </a:r>
                      <a:r>
                        <a:rPr lang="zh-CN" altLang="en-US" sz="1400" dirty="0" smtClean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30883"/>
                  </a:ext>
                </a:extLst>
              </a:tr>
              <a:tr h="585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gem5.opt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打开优化的同时保留了部分调试功能。该版本良好地平衡了模拟速度与调试观察，是所有环境中最优的版本。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54139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gem5.fast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打开优化并关闭调试部分。最优的速度，代价是不能进行运行时错误检查与调试输出</a:t>
                      </a:r>
                      <a:r>
                        <a:rPr lang="zh-CN" altLang="en-US" sz="1400" dirty="0" smtClean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0103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gem5.prof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类似于</a:t>
                      </a:r>
                      <a:r>
                        <a:rPr lang="en-US" sz="1400" dirty="0" smtClean="0">
                          <a:effectLst/>
                        </a:rPr>
                        <a:t>gem5.fast，</a:t>
                      </a:r>
                      <a:r>
                        <a:rPr lang="zh-CN" altLang="en-US" sz="1400" dirty="0" smtClean="0">
                          <a:effectLst/>
                        </a:rPr>
                        <a:t>增加了对</a:t>
                      </a:r>
                      <a:r>
                        <a:rPr lang="en-US" sz="1400" dirty="0" err="1" smtClean="0">
                          <a:effectLst/>
                        </a:rPr>
                        <a:t>gprof</a:t>
                      </a:r>
                      <a:r>
                        <a:rPr lang="zh-CN" altLang="en-US" sz="1400" dirty="0">
                          <a:effectLst/>
                        </a:rPr>
                        <a:t>分析</a:t>
                      </a:r>
                      <a:r>
                        <a:rPr lang="zh-CN" altLang="en-US" sz="1400" dirty="0" smtClean="0">
                          <a:effectLst/>
                        </a:rPr>
                        <a:t>工具的支持。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63438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5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gem5.perf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effectLst/>
                        </a:rPr>
                        <a:t>是</a:t>
                      </a:r>
                      <a:r>
                        <a:rPr lang="en-US" altLang="zh-CN" sz="1400" dirty="0" smtClean="0">
                          <a:effectLst/>
                        </a:rPr>
                        <a:t>gem5.prof</a:t>
                      </a:r>
                      <a:r>
                        <a:rPr lang="zh-CN" altLang="en-US" sz="1400" dirty="0" smtClean="0">
                          <a:effectLst/>
                        </a:rPr>
                        <a:t>的补充</a:t>
                      </a:r>
                      <a:r>
                        <a:rPr lang="en-US" sz="1400" dirty="0" smtClean="0">
                          <a:effectLst/>
                        </a:rPr>
                        <a:t>，</a:t>
                      </a:r>
                      <a:r>
                        <a:rPr lang="zh-CN" altLang="en-US" sz="1400" dirty="0">
                          <a:effectLst/>
                        </a:rPr>
                        <a:t>允许被</a:t>
                      </a:r>
                      <a:r>
                        <a:rPr lang="en-US" sz="1400" dirty="0">
                          <a:effectLst/>
                        </a:rPr>
                        <a:t>google-</a:t>
                      </a:r>
                      <a:r>
                        <a:rPr lang="en-US" sz="1400" dirty="0" err="1">
                          <a:effectLst/>
                        </a:rPr>
                        <a:t>pprof</a:t>
                      </a:r>
                      <a:r>
                        <a:rPr lang="zh-CN" altLang="en-US" sz="1400" dirty="0">
                          <a:effectLst/>
                        </a:rPr>
                        <a:t>分析</a:t>
                      </a:r>
                      <a:r>
                        <a:rPr lang="zh-CN" altLang="en-US" sz="1400" dirty="0" smtClean="0">
                          <a:effectLst/>
                        </a:rPr>
                        <a:t>。可以</a:t>
                      </a:r>
                      <a:r>
                        <a:rPr lang="zh-CN" altLang="en-US" sz="1400" dirty="0">
                          <a:effectLst/>
                        </a:rPr>
                        <a:t>在所有基于</a:t>
                      </a:r>
                      <a:r>
                        <a:rPr lang="en-US" sz="1400" dirty="0">
                          <a:effectLst/>
                        </a:rPr>
                        <a:t>Linux</a:t>
                      </a:r>
                      <a:r>
                        <a:rPr lang="zh-CN" altLang="en-US" sz="1400" dirty="0">
                          <a:effectLst/>
                        </a:rPr>
                        <a:t>的系统中替换</a:t>
                      </a:r>
                      <a:r>
                        <a:rPr lang="en-US" sz="1400" dirty="0">
                          <a:effectLst/>
                        </a:rPr>
                        <a:t>gem5.prof。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0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测试结果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56" y="3285462"/>
            <a:ext cx="6056231" cy="25290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71737"/>
            <a:ext cx="1025921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./build/{ISA}/gem5.{variant} [gem5 options] {simulation script} [script options]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#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/gem5.opt configs/learning_gem5/part1/simple.py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50988"/>
            <a:ext cx="101941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编译完成得到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gem5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的二进制文件，可以用来运行仿真。接口是</a:t>
            </a: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Open Sans"/>
              </a:rPr>
              <a:t>脚本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gem5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二进制文件读取并执行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脚本，用来创建系统和执行仿真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09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构建脚本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没有缓存的简单系统配置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78" y="1254584"/>
            <a:ext cx="4910236" cy="35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502" y="201825"/>
            <a:ext cx="5463034" cy="646330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import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objects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import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*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981A1A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981A1A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创建仿真对象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设置时钟电压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SrcClockDomain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clock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'1GHz‘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voltage_domain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VoltageDomain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设置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内存模型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'timing‘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mem_ranges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AddrRange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'512MB'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)]​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创建CPU对象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TimingSimpleCPU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创建内存总线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SystemXBar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连接CPU和内存对象# 请求端口 = 响应端口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icache_port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dcache_port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中断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createInterruptController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system.cpu.interrupts[0].pio = system.membus.mem_side_ports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system.cpu.interrupts[0].int_requestor = system.membus.cpu_side_ports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system.cpu.interrupts[0].int_responder = system.membus.mem_side_ports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MEM CTRL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dram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DDR3_1600_8x8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dram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mem_ranges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inherit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]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mem_side_ports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没有缓存的简单系统配置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78" y="1254584"/>
            <a:ext cx="4910236" cy="35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502" y="1067858"/>
            <a:ext cx="5463034" cy="44319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## 以上完成仿真系统的实例化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## 以下设置仿真进程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lang="en-US" altLang="zh-CN" sz="1200" dirty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dirty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process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binary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'tests/test-progs/hello/bin/x86/linux/hello‘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for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gem5 V21 and beyond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workload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SEWorkload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init_compatible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binary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process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Process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process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cmd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binary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workload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process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createThreads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root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full_system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instantiate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()​​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"Beginning simulation!"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exit_event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simulate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lang="en-US" altLang="zh-CN" sz="1200" dirty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dirty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仿真结束检查系统状态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'Exiting @ tick {} because {}'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lang="en-US" altLang="zh-CN" sz="1200" dirty="0">
                <a:solidFill>
                  <a:srgbClr val="333333"/>
                </a:solidFill>
                <a:latin typeface="Arial Unicode MS"/>
                <a:ea typeface="inherit"/>
              </a:rPr>
              <a:t>	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format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curTick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exit_event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getCause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1171" y="532016"/>
            <a:ext cx="5644342" cy="46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1171" y="5320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具有两级缓存层次结构的系统配置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17" y="351704"/>
            <a:ext cx="4300047" cy="58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ARM </a:t>
            </a:r>
            <a:r>
              <a:rPr lang="zh-CN" altLang="en-US" b="1" dirty="0"/>
              <a:t>全</a:t>
            </a:r>
            <a:r>
              <a:rPr lang="zh-CN" altLang="en-US" b="1" dirty="0" smtClean="0"/>
              <a:t>系统仿真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29374" y="4410948"/>
            <a:ext cx="4924425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cd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util/term/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make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Arial Unicode MS"/>
                <a:ea typeface="inherit"/>
              </a:rPr>
              <a:t>$ </a:t>
            </a:r>
            <a:r>
              <a:rPr lang="zh-CN" altLang="zh-CN" sz="1200" dirty="0">
                <a:solidFill>
                  <a:srgbClr val="333333"/>
                </a:solidFill>
                <a:latin typeface="Arial Unicode MS"/>
                <a:ea typeface="inherit"/>
              </a:rPr>
              <a:t>./util/term/m5term </a:t>
            </a:r>
            <a:r>
              <a:rPr lang="zh-CN" altLang="zh-CN" sz="1200" dirty="0" smtClean="0">
                <a:solidFill>
                  <a:srgbClr val="116644"/>
                </a:solidFill>
                <a:latin typeface="Arial Unicode MS"/>
                <a:ea typeface="inherit"/>
              </a:rPr>
              <a:t>3456</a:t>
            </a:r>
            <a:endParaRPr lang="zh-CN" altLang="zh-CN" sz="1200" dirty="0">
              <a:solidFill>
                <a:srgbClr val="333333"/>
              </a:solidFill>
              <a:latin typeface="Arial Unicode MS"/>
              <a:ea typeface="var(--monospace)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375" y="1690688"/>
            <a:ext cx="4924425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./build/ARM/gem5.opt configs/example/arm/fs_bigLITTLE.py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  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--caches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--bootloader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/binaries/&lt;bootloader-name&gt;"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--kernel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/binaries/&lt;kernel-name&gt;"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/disks/&lt;disk-image-name&gt;"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--bootscript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path/to/bootscript.rcS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示例：(注意rcS,S是大写)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./build/ARM/gem5.opt configs/example/arm/fs_bigLITTLE.py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--caches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--bootloader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/binaries/boot.arm64"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--kernel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/binaries/vmlinux.arm64"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/disks/aarch32-ubuntu-natty-headless.img"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--bootscript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configs/boot/bbench-gb.rcS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/dev/vda1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74" y="5099883"/>
            <a:ext cx="492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仿真时间长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（和配置相关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3-5h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），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m5term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能看到仿真运行细节信息，系统启动后在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m5term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里登录运行，也比较卡。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666750" y="1690688"/>
            <a:ext cx="4924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构造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root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和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模式一样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需要加载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kernel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disks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等构造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system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同时配置</a:t>
            </a:r>
            <a:r>
              <a:rPr lang="en-US" altLang="zh-CN" sz="2000" dirty="0" err="1" smtClean="0">
                <a:solidFill>
                  <a:srgbClr val="333333"/>
                </a:solidFill>
                <a:latin typeface="Open Sans"/>
              </a:rPr>
              <a:t>cpu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mem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等。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最后构建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root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启动仿真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m5out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文件夹内有图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35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仿真速度慢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环境搭建流程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下载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源文件（上传到离线服务器）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配置安装环境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编译</a:t>
            </a:r>
            <a:r>
              <a:rPr lang="en-US" altLang="zh-CN" sz="2000" dirty="0" smtClean="0"/>
              <a:t>gem5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配置</a:t>
            </a:r>
            <a:r>
              <a:rPr lang="en-US" altLang="zh-CN" sz="2000" dirty="0" smtClean="0"/>
              <a:t>gem5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仿真测试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谢谢，请指正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下载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源文件：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源码结构：</a:t>
            </a:r>
            <a:endParaRPr lang="zh-CN" alt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7774" y="2244334"/>
            <a:ext cx="6610784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git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clone &lt;-b xxx&gt; https://github.com/gem5/gem5.git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970820"/>
            <a:ext cx="86646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The main source tree includes these subdirectories: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build_opts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pre-made default configurations for gem5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build_tools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tools used internally by gem5's build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configs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example simulation configuration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ext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less-common external packages needed to build gem5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include: include files for use in other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site_scons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modular components of the build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src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source code of the gem5 simulator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system: source for some optional system software for simulated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tests: regression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util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useful utility programs and files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93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安装依赖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6615"/>
              </p:ext>
            </p:extLst>
          </p:nvPr>
        </p:nvGraphicFramePr>
        <p:xfrm>
          <a:off x="838200" y="1690688"/>
          <a:ext cx="9610898" cy="3962400"/>
        </p:xfrm>
        <a:graphic>
          <a:graphicData uri="http://schemas.openxmlformats.org/drawingml/2006/table">
            <a:tbl>
              <a:tblPr/>
              <a:tblGrid>
                <a:gridCol w="1134979">
                  <a:extLst>
                    <a:ext uri="{9D8B030D-6E8A-4147-A177-3AD203B41FA5}">
                      <a16:colId xmlns:a16="http://schemas.microsoft.com/office/drawing/2014/main" val="7368632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996843"/>
                    </a:ext>
                  </a:extLst>
                </a:gridCol>
                <a:gridCol w="4513519">
                  <a:extLst>
                    <a:ext uri="{9D8B030D-6E8A-4147-A177-3AD203B41FA5}">
                      <a16:colId xmlns:a16="http://schemas.microsoft.com/office/drawing/2014/main" val="2830983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Index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Needed：required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Installed(74)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50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gcc：Version&gt;=7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4.4.7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10.3.0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7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hlinkClick r:id="rId2"/>
                        </a:rPr>
                        <a:t>SCons</a:t>
                      </a:r>
                      <a:r>
                        <a:rPr lang="en-US" sz="2000" dirty="0">
                          <a:effectLst/>
                        </a:rPr>
                        <a:t>: Version&gt;=3.0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4.3.0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4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Python 3.6+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Python3.7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37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3"/>
                        </a:rPr>
                        <a:t>protobuf</a:t>
                      </a:r>
                      <a:r>
                        <a:rPr lang="en-US" sz="2000">
                          <a:effectLst/>
                        </a:rPr>
                        <a:t> 2.1+(Optional)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3.19.</a:t>
                      </a:r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4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Boost(Optional)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19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4"/>
                        </a:rPr>
                        <a:t>swig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4.0.2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5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5"/>
                        </a:rPr>
                        <a:t>zlib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zlib 1.2.3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1.2.11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6"/>
                        </a:rPr>
                        <a:t>m4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m4 1.4.13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1.4.19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3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cc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Step1</a:t>
            </a:r>
            <a:r>
              <a:rPr lang="zh-CN" altLang="en-US" sz="2000" dirty="0" smtClean="0"/>
              <a:t>：下载源文件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175868"/>
            <a:ext cx="10733516" cy="40010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下载gcc源文件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rsync rsync://mirrors.tuna.tsinghua.edu.cn/gnu/gcc/gcc-10.3.0/gcc-10.3.0.tar.gz ./  </a:t>
            </a:r>
            <a:endParaRPr lang="en-US" altLang="zh-CN" sz="2000" dirty="0">
              <a:solidFill>
                <a:srgbClr val="333333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tar xvf gcc-10.3.0.tar.gz  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cd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gcc-10.3.0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在线情况查看所需包（然后下载这些包）</a:t>
            </a:r>
            <a:endParaRPr lang="en-US" altLang="zh-CN" sz="2000" dirty="0">
              <a:solidFill>
                <a:srgbClr val="AA5500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./contrib/download_prerequisites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下载gcc依赖包（上一步查到的）到目录里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43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71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Step2</a:t>
            </a:r>
            <a:r>
              <a:rPr lang="zh-CN" altLang="en-US" sz="2000" dirty="0"/>
              <a:t>：配置安装</a:t>
            </a:r>
            <a:r>
              <a:rPr lang="zh-CN" altLang="en-US" sz="2000" dirty="0" smtClean="0"/>
              <a:t>选项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Step3</a:t>
            </a:r>
            <a:r>
              <a:rPr lang="zh-CN" altLang="en-US" sz="2000" dirty="0" smtClean="0"/>
              <a:t>：编译安装（</a:t>
            </a:r>
            <a:r>
              <a:rPr lang="en-US" altLang="zh-CN" sz="2000" dirty="0" smtClean="0"/>
              <a:t>3-4h</a:t>
            </a:r>
            <a:r>
              <a:rPr lang="zh-CN" altLang="en-US" sz="2000" dirty="0" smtClean="0"/>
              <a:t>）</a:t>
            </a:r>
          </a:p>
          <a:p>
            <a:endParaRPr lang="zh-CN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9339" y="884288"/>
            <a:ext cx="10414461" cy="30777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复制依赖包到gcc10.3.0目录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cp xx.tar gcc10.3.0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AA5500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进入新目录去编译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mkdir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buid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cd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build​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指定gcc10安装地址，指定所需安装语言，不支持32位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../gcc-10.3.0/configure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--prefix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&lt;install dir&gt;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--enable-languages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c,c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++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--disable-multilib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9338" y="4580720"/>
            <a:ext cx="10414461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make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-j32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make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install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Step 4</a:t>
            </a:r>
            <a:r>
              <a:rPr lang="zh-CN" altLang="en-US" sz="2000" dirty="0" smtClean="0"/>
              <a:t>：指向</a:t>
            </a:r>
            <a:r>
              <a:rPr lang="en-US" altLang="zh-CN" sz="2000" dirty="0" smtClean="0"/>
              <a:t>gcc10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Step5</a:t>
            </a:r>
            <a:r>
              <a:rPr lang="zh-CN" altLang="en-US" sz="2000" dirty="0" smtClean="0"/>
              <a:t>：升级安装</a:t>
            </a:r>
            <a:r>
              <a:rPr lang="en-US" altLang="zh-CN" sz="2000" dirty="0" err="1" smtClean="0"/>
              <a:t>binutils</a:t>
            </a:r>
            <a:r>
              <a:rPr lang="zh-CN" altLang="en-US" sz="2000" dirty="0" smtClean="0"/>
              <a:t>（原始版本低会出错）</a:t>
            </a: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02360"/>
            <a:ext cx="10900420" cy="15388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"/share/users/zhaoguanglong/tool/gcc10/bin:"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$PATH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LD_LIBRARY_PATH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"/share/users/zhaoguanglong/tool/gcc10/lib64:"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$LD_LIBRARY_PATH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MAINPATH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"/share/users/zhaoguanglong/tool/gcc10/main:"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$MAINPATH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测试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gcc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onfigure</a:t>
            </a:r>
            <a:r>
              <a:rPr lang="zh-CN" altLang="en-US" sz="2000" dirty="0" smtClean="0"/>
              <a:t>时加上动态库选项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--enable-shared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Tip</a:t>
            </a:r>
            <a:r>
              <a:rPr lang="zh-CN" altLang="en-US" sz="2000" dirty="0" smtClean="0"/>
              <a:t>：这是启用动态库版本。如果要编译一个库的源代码，可以把它编译成静态库，也可以把它编译成动态库。如果想编译成静态库，就用 </a:t>
            </a:r>
            <a:r>
              <a:rPr lang="en-US" altLang="zh-CN" sz="2000" dirty="0" smtClean="0"/>
              <a:t>--enable-shared</a:t>
            </a:r>
            <a:r>
              <a:rPr lang="zh-CN" altLang="en-US" sz="2000" dirty="0" smtClean="0"/>
              <a:t>参数；如果想编译成静态库，就用</a:t>
            </a:r>
            <a:r>
              <a:rPr lang="en-US" altLang="zh-CN" sz="2000" dirty="0" smtClean="0"/>
              <a:t>--enable-static</a:t>
            </a:r>
            <a:r>
              <a:rPr lang="zh-CN" altLang="en-US" sz="2000" dirty="0" smtClean="0"/>
              <a:t>参数。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63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SCons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可以安装或直接使用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安装使用：</a:t>
            </a:r>
            <a:r>
              <a:rPr lang="zh-CN" altLang="zh-CN" sz="2000" dirty="0" smtClean="0">
                <a:solidFill>
                  <a:srgbClr val="24292F"/>
                </a:solidFill>
                <a:latin typeface="Arial Unicode MS"/>
                <a:ea typeface="ui-monospace"/>
              </a:rPr>
              <a:t>python </a:t>
            </a:r>
            <a:r>
              <a:rPr lang="zh-CN" altLang="zh-CN" sz="2000" dirty="0">
                <a:solidFill>
                  <a:srgbClr val="24292F"/>
                </a:solidFill>
                <a:latin typeface="Arial Unicode MS"/>
                <a:ea typeface="ui-monospace"/>
              </a:rPr>
              <a:t>setup.py install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直接使用：将</a:t>
            </a:r>
            <a:r>
              <a:rPr lang="en-US" altLang="zh-CN" sz="2000" dirty="0" smtClean="0"/>
              <a:t>scons.py</a:t>
            </a:r>
            <a:r>
              <a:rPr lang="zh-CN" altLang="en-US" sz="2000" dirty="0" smtClean="0"/>
              <a:t>文件所在路径设为环境变量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建议解压在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目录下，这样既不需要安装也不需要设置环境变量。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94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1830</Words>
  <Application>Microsoft Office PowerPoint</Application>
  <PresentationFormat>宽屏</PresentationFormat>
  <Paragraphs>237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inherit</vt:lpstr>
      <vt:lpstr>Open Sans</vt:lpstr>
      <vt:lpstr>ui-monospace</vt:lpstr>
      <vt:lpstr>var(--monospace)</vt:lpstr>
      <vt:lpstr>等线</vt:lpstr>
      <vt:lpstr>等线 Light</vt:lpstr>
      <vt:lpstr>Arial</vt:lpstr>
      <vt:lpstr>Office 主题​​</vt:lpstr>
      <vt:lpstr>Gem5环境搭建</vt:lpstr>
      <vt:lpstr>Gem5环境搭建流程</vt:lpstr>
      <vt:lpstr>离线环境配置</vt:lpstr>
      <vt:lpstr>安装依赖</vt:lpstr>
      <vt:lpstr>gcc安装</vt:lpstr>
      <vt:lpstr>PowerPoint 演示文稿</vt:lpstr>
      <vt:lpstr>PowerPoint 演示文稿</vt:lpstr>
      <vt:lpstr>Python安装</vt:lpstr>
      <vt:lpstr>SCons安装</vt:lpstr>
      <vt:lpstr>其他环境安装</vt:lpstr>
      <vt:lpstr>编译Gem5</vt:lpstr>
      <vt:lpstr>编译Gem5</vt:lpstr>
      <vt:lpstr>测试Gem5</vt:lpstr>
      <vt:lpstr>构建脚本</vt:lpstr>
      <vt:lpstr>PowerPoint 演示文稿</vt:lpstr>
      <vt:lpstr>## 以上完成仿真系统的实例化 ​## 以下设置仿真进程  # process binary = 'tests/test-progs/hello/bin/x86/linux/hello‘  ​# for 1gem5 V21 and beyond system.workload = SEWorkload.init_compatible(binary)  ​process = Process() process.cmd = [binary] system.cpu.workload = process system.cpu.createThreads()  ​# root root = Root(full_system = False, system = system) m5.instantiate()​​  print("Beginning simulation!") exit_event = m5.simulate()​  # 仿真结束检查系统状态 print('Exiting @ tick {} because {}'       .format(m5.curTick(), exit_event.getCause())) </vt:lpstr>
      <vt:lpstr>PowerPoint 演示文稿</vt:lpstr>
      <vt:lpstr>ARM 全系统仿真</vt:lpstr>
      <vt:lpstr>缺点</vt:lpstr>
      <vt:lpstr>谢谢，请指正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Gem5环境搭建</dc:title>
  <dc:creator>赵广龙</dc:creator>
  <cp:lastModifiedBy>赵广龙</cp:lastModifiedBy>
  <cp:revision>52</cp:revision>
  <dcterms:created xsi:type="dcterms:W3CDTF">2022-02-21T06:56:48Z</dcterms:created>
  <dcterms:modified xsi:type="dcterms:W3CDTF">2022-02-22T08:26:25Z</dcterms:modified>
</cp:coreProperties>
</file>