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2" r:id="rId7"/>
    <p:sldId id="270" r:id="rId8"/>
    <p:sldId id="271" r:id="rId9"/>
    <p:sldId id="272" r:id="rId10"/>
    <p:sldId id="263" r:id="rId11"/>
    <p:sldId id="264" r:id="rId12"/>
    <p:sldId id="265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AF9CE-5A6A-4D4E-A019-FE89D63F32B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50DB-BA96-4CEA-ACAA-74D5D8A3A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7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050DB-BA96-4CEA-ACAA-74D5D8A3AC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1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E723-6816-445A-8B13-C6B9DE33ACD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6FD9-EAF1-4A9B-940C-8BA40E64A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3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E723-6816-445A-8B13-C6B9DE33ACD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6FD9-EAF1-4A9B-940C-8BA40E64A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9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E723-6816-445A-8B13-C6B9DE33ACD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6FD9-EAF1-4A9B-940C-8BA40E64A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3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E723-6816-445A-8B13-C6B9DE33ACD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6FD9-EAF1-4A9B-940C-8BA40E64A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0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E723-6816-445A-8B13-C6B9DE33ACD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6FD9-EAF1-4A9B-940C-8BA40E64A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09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E723-6816-445A-8B13-C6B9DE33ACD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6FD9-EAF1-4A9B-940C-8BA40E64A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1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E723-6816-445A-8B13-C6B9DE33ACD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6FD9-EAF1-4A9B-940C-8BA40E64A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3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E723-6816-445A-8B13-C6B9DE33ACD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6FD9-EAF1-4A9B-940C-8BA40E64A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0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E723-6816-445A-8B13-C6B9DE33ACD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6FD9-EAF1-4A9B-940C-8BA40E64A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5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E723-6816-445A-8B13-C6B9DE33ACD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6FD9-EAF1-4A9B-940C-8BA40E64A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E723-6816-445A-8B13-C6B9DE33ACD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6FD9-EAF1-4A9B-940C-8BA40E64A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1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E723-6816-445A-8B13-C6B9DE33ACD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96FD9-EAF1-4A9B-940C-8BA40E64A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6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Gem5</a:t>
            </a:r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2022/2/28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6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 For </a:t>
            </a:r>
            <a:r>
              <a:rPr lang="en-US" altLang="zh-CN" sz="2000" dirty="0"/>
              <a:t>both academic and corporate </a:t>
            </a:r>
            <a:r>
              <a:rPr lang="en-US" altLang="zh-CN" sz="2000" dirty="0" smtClean="0"/>
              <a:t>researchers</a:t>
            </a:r>
          </a:p>
          <a:p>
            <a:r>
              <a:rPr lang="en-US" altLang="zh-CN" sz="2000" dirty="0" smtClean="0"/>
              <a:t> No </a:t>
            </a:r>
            <a:r>
              <a:rPr lang="en-US" altLang="zh-CN" sz="2000" dirty="0"/>
              <a:t>dependence on proprietary code 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BSD license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67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高度可协作性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Combined effort of many with different specialties </a:t>
            </a:r>
            <a:endParaRPr lang="en-US" altLang="zh-CN" sz="2000" dirty="0" smtClean="0"/>
          </a:p>
          <a:p>
            <a:r>
              <a:rPr lang="en-US" altLang="zh-CN" sz="2000" dirty="0" smtClean="0"/>
              <a:t>Active </a:t>
            </a:r>
            <a:r>
              <a:rPr lang="en-US" altLang="zh-CN" sz="2000" dirty="0"/>
              <a:t>community leveraging collaborative technologies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16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联合仿真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9237"/>
            <a:ext cx="5638800" cy="35337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7313"/>
            <a:ext cx="5652512" cy="24976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7818" y="5766091"/>
            <a:ext cx="119518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C. Menard, J. </a:t>
            </a:r>
            <a:r>
              <a:rPr lang="en-US" altLang="zh-CN" dirty="0" err="1" smtClean="0"/>
              <a:t>Castrillon</a:t>
            </a:r>
            <a:r>
              <a:rPr lang="en-US" altLang="zh-CN" dirty="0" smtClean="0"/>
              <a:t>, M. Jung and N. </a:t>
            </a:r>
            <a:r>
              <a:rPr lang="en-US" altLang="zh-CN" dirty="0" err="1" smtClean="0"/>
              <a:t>Wehn</a:t>
            </a:r>
            <a:r>
              <a:rPr lang="en-US" altLang="zh-CN" dirty="0" smtClean="0"/>
              <a:t>, "System simulation with gem5 and </a:t>
            </a:r>
            <a:r>
              <a:rPr lang="en-US" altLang="zh-CN" dirty="0" err="1" smtClean="0"/>
              <a:t>SystemC</a:t>
            </a:r>
            <a:r>
              <a:rPr lang="en-US" altLang="zh-CN" dirty="0" smtClean="0"/>
              <a:t>: The keystone for full interoperability," 2017 International Conference on Embedded Computer Systems: Architectures, Modeling, and Simulation (SAMOS), 2017, pp. 62-69, </a:t>
            </a:r>
            <a:r>
              <a:rPr lang="en-US" altLang="zh-CN" dirty="0" err="1" smtClean="0"/>
              <a:t>doi</a:t>
            </a:r>
            <a:r>
              <a:rPr lang="en-US" altLang="zh-CN" dirty="0" smtClean="0"/>
              <a:t>: 10.1109/SAMOS.2017.8344612.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DRAMsim2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 </a:t>
            </a:r>
            <a:r>
              <a:rPr lang="en-US" altLang="zh-CN" sz="2000" dirty="0"/>
              <a:t>DRAMSim2</a:t>
            </a:r>
            <a:r>
              <a:rPr lang="zh-CN" altLang="en-US" sz="2000" dirty="0"/>
              <a:t>是一个较为精确的</a:t>
            </a:r>
            <a:r>
              <a:rPr lang="en-US" altLang="zh-CN" sz="2000" dirty="0"/>
              <a:t>DDR2/3</a:t>
            </a:r>
            <a:r>
              <a:rPr lang="zh-CN" altLang="en-US" sz="2000" dirty="0"/>
              <a:t>内存模拟器</a:t>
            </a:r>
            <a:endParaRPr lang="en-US" altLang="zh-CN" sz="2000" dirty="0" smtClean="0"/>
          </a:p>
          <a:p>
            <a:r>
              <a:rPr lang="zh-CN" altLang="en-US" sz="2000" dirty="0" smtClean="0"/>
              <a:t>替代</a:t>
            </a:r>
            <a:r>
              <a:rPr lang="en-US" altLang="zh-CN" sz="2000" dirty="0" smtClean="0"/>
              <a:t>gem5</a:t>
            </a:r>
            <a:r>
              <a:rPr lang="zh-CN" altLang="en-US" sz="2000" dirty="0" smtClean="0"/>
              <a:t>内部自带的</a:t>
            </a:r>
            <a:r>
              <a:rPr lang="en-US" altLang="zh-CN" sz="2000" dirty="0" smtClean="0"/>
              <a:t>DRAM</a:t>
            </a:r>
            <a:r>
              <a:rPr lang="zh-CN" altLang="en-US" sz="2000" dirty="0" smtClean="0"/>
              <a:t>仿真器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8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NVMain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构建混合内存仿真环境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不维护了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41685" y="5853797"/>
            <a:ext cx="8005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https://github.com/cyjseagull/gem5-nvmain-hybrid-simulator</a:t>
            </a:r>
          </a:p>
        </p:txBody>
      </p:sp>
    </p:spTree>
    <p:extLst>
      <p:ext uri="{BB962C8B-B14F-4D97-AF65-F5344CB8AC3E}">
        <p14:creationId xmlns:p14="http://schemas.microsoft.com/office/powerpoint/2010/main" val="29628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/>
              <a:t>所有</a:t>
            </a:r>
            <a:r>
              <a:rPr lang="en-US" altLang="zh-CN" sz="2000" dirty="0" smtClean="0"/>
              <a:t>gem5</a:t>
            </a:r>
            <a:r>
              <a:rPr lang="zh-CN" altLang="en-US" sz="2000" dirty="0" smtClean="0"/>
              <a:t>模拟器的文档和信息都可以在网站</a:t>
            </a:r>
            <a:r>
              <a:rPr lang="en-US" altLang="zh-CN" sz="2000" dirty="0" smtClean="0"/>
              <a:t>http://www.gem5.org</a:t>
            </a:r>
            <a:r>
              <a:rPr lang="zh-CN" altLang="en-US" sz="2000" dirty="0" smtClean="0"/>
              <a:t>上找到。该网站包括如何检查、构建和运行</a:t>
            </a:r>
            <a:r>
              <a:rPr lang="en-US" altLang="zh-CN" sz="2000" dirty="0" smtClean="0"/>
              <a:t>gem5</a:t>
            </a:r>
            <a:r>
              <a:rPr lang="zh-CN" altLang="en-US" sz="2000" dirty="0" smtClean="0"/>
              <a:t>模拟器的说明，以及如何下载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二进制文件和磁盘映像等补充支持文件。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24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Gem5</a:t>
            </a:r>
            <a:r>
              <a:rPr lang="zh-CN" altLang="en-US" sz="2000" dirty="0" smtClean="0"/>
              <a:t>介绍</a:t>
            </a:r>
            <a:endParaRPr lang="en-US" altLang="zh-CN" sz="2000" dirty="0" smtClean="0"/>
          </a:p>
          <a:p>
            <a:r>
              <a:rPr lang="en-US" altLang="zh-CN" sz="2000" dirty="0" smtClean="0"/>
              <a:t>Gem5</a:t>
            </a:r>
            <a:r>
              <a:rPr lang="zh-CN" altLang="en-US" sz="2000" dirty="0" smtClean="0"/>
              <a:t>环境搭建</a:t>
            </a:r>
            <a:endParaRPr lang="en-US" altLang="zh-CN" sz="2000" dirty="0" smtClean="0"/>
          </a:p>
          <a:p>
            <a:r>
              <a:rPr lang="en-US" altLang="zh-CN" sz="2000" dirty="0" smtClean="0"/>
              <a:t>Gem5</a:t>
            </a:r>
            <a:r>
              <a:rPr lang="zh-CN" altLang="en-US" sz="2000" dirty="0" smtClean="0"/>
              <a:t>测试</a:t>
            </a:r>
            <a:endParaRPr lang="en-US" altLang="zh-CN" sz="2000" dirty="0" smtClean="0"/>
          </a:p>
          <a:p>
            <a:r>
              <a:rPr lang="en-US" altLang="zh-CN" sz="2000" dirty="0" smtClean="0"/>
              <a:t>Gem5</a:t>
            </a:r>
            <a:r>
              <a:rPr lang="zh-CN" altLang="en-US" sz="2000" dirty="0" smtClean="0"/>
              <a:t>混合仿真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5118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10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Gem5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gem5 Simulator </a:t>
            </a:r>
          </a:p>
          <a:p>
            <a:pPr marL="0" indent="0">
              <a:buNone/>
            </a:pPr>
            <a:r>
              <a:rPr lang="en-US" altLang="zh-CN" sz="2000" dirty="0" smtClean="0"/>
              <a:t>The gem5 simulation is the merger of the best aspects of the M5 and GEMS simulators. </a:t>
            </a:r>
          </a:p>
          <a:p>
            <a:r>
              <a:rPr lang="en-US" altLang="zh-CN" sz="2000" dirty="0" smtClean="0"/>
              <a:t>M5 Simulator</a:t>
            </a:r>
          </a:p>
          <a:p>
            <a:pPr marL="0" indent="0">
              <a:buNone/>
            </a:pPr>
            <a:r>
              <a:rPr lang="en-US" altLang="zh-CN" sz="2000" dirty="0" smtClean="0"/>
              <a:t>M5 provides a configurable simulation framework , multiple ISAs, diverse CPU models. </a:t>
            </a:r>
          </a:p>
          <a:p>
            <a:r>
              <a:rPr lang="en-US" altLang="zh-CN" sz="2000" dirty="0" smtClean="0"/>
              <a:t>GEMS simulator</a:t>
            </a:r>
          </a:p>
          <a:p>
            <a:pPr marL="0" indent="0">
              <a:buNone/>
            </a:pPr>
            <a:r>
              <a:rPr lang="en-US" altLang="zh-CN" sz="2000" dirty="0" smtClean="0"/>
              <a:t>GEMS complements these features with a detailed and flexible memory system, including support for multiple cache coherence protocols and interconnect models.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06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灵活性</a:t>
            </a:r>
            <a:endParaRPr lang="en-US" altLang="zh-CN" sz="2000" dirty="0" smtClean="0"/>
          </a:p>
          <a:p>
            <a:r>
              <a:rPr lang="zh-CN" altLang="en-US" sz="2000" dirty="0" smtClean="0"/>
              <a:t>可用性</a:t>
            </a:r>
            <a:endParaRPr lang="en-US" altLang="zh-CN" sz="2000" dirty="0" smtClean="0"/>
          </a:p>
          <a:p>
            <a:r>
              <a:rPr lang="zh-CN" altLang="en-US" sz="2000" dirty="0" smtClean="0"/>
              <a:t>高度可协作性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91714" y="1696955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所谓灵活性是指</a:t>
            </a:r>
            <a:r>
              <a:rPr lang="en-US" altLang="zh-CN" sz="2000" dirty="0"/>
              <a:t>gem5</a:t>
            </a:r>
            <a:r>
              <a:rPr lang="zh-CN" altLang="en-US" sz="2000" dirty="0"/>
              <a:t>提供了多种</a:t>
            </a:r>
            <a:r>
              <a:rPr lang="en-US" altLang="zh-CN" sz="2000" dirty="0"/>
              <a:t>CPU</a:t>
            </a:r>
            <a:r>
              <a:rPr lang="zh-CN" altLang="en-US" sz="2000" dirty="0"/>
              <a:t>模型，多种系统模型，以及多种存储模型。</a:t>
            </a:r>
            <a:r>
              <a:rPr lang="en-US" altLang="zh-CN" sz="2000" dirty="0"/>
              <a:t>CPU</a:t>
            </a:r>
            <a:r>
              <a:rPr lang="zh-CN" altLang="en-US" sz="2000" dirty="0"/>
              <a:t>模型从简单到复杂分别是</a:t>
            </a:r>
            <a:r>
              <a:rPr lang="en-US" altLang="zh-CN" sz="2000" dirty="0"/>
              <a:t>Atomic</a:t>
            </a:r>
            <a:r>
              <a:rPr lang="zh-CN" altLang="en-US" sz="2000" dirty="0"/>
              <a:t>、</a:t>
            </a:r>
            <a:r>
              <a:rPr lang="en-US" altLang="zh-CN" sz="2000" dirty="0"/>
              <a:t>Timing</a:t>
            </a:r>
            <a:r>
              <a:rPr lang="zh-CN" altLang="en-US" sz="2000" dirty="0"/>
              <a:t>、</a:t>
            </a:r>
            <a:r>
              <a:rPr lang="en-US" altLang="zh-CN" sz="2000" dirty="0"/>
              <a:t>In- order</a:t>
            </a:r>
            <a:r>
              <a:rPr lang="zh-CN" altLang="en-US" sz="2000" dirty="0"/>
              <a:t>、</a:t>
            </a:r>
            <a:r>
              <a:rPr lang="en-US" altLang="zh-CN" sz="2000" dirty="0"/>
              <a:t>O3</a:t>
            </a:r>
            <a:r>
              <a:rPr lang="zh-CN" altLang="en-US" sz="2000" dirty="0"/>
              <a:t>（</a:t>
            </a:r>
            <a:r>
              <a:rPr lang="en-US" altLang="zh-CN" sz="2000" dirty="0"/>
              <a:t>Out of Order</a:t>
            </a:r>
            <a:r>
              <a:rPr lang="zh-CN" altLang="en-US" sz="2000" dirty="0"/>
              <a:t>）。系统模型分为</a:t>
            </a:r>
            <a:r>
              <a:rPr lang="en-US" altLang="zh-CN" sz="2000" dirty="0"/>
              <a:t>SE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Syscall</a:t>
            </a:r>
            <a:r>
              <a:rPr lang="en-US" altLang="zh-CN" sz="2000" dirty="0"/>
              <a:t> Simulation</a:t>
            </a:r>
            <a:r>
              <a:rPr lang="zh-CN" altLang="en-US" sz="2000" dirty="0"/>
              <a:t>）和</a:t>
            </a:r>
            <a:r>
              <a:rPr lang="en-US" altLang="zh-CN" sz="2000" dirty="0"/>
              <a:t>FS</a:t>
            </a:r>
            <a:r>
              <a:rPr lang="zh-CN" altLang="en-US" sz="2000" dirty="0"/>
              <a:t>（</a:t>
            </a:r>
            <a:r>
              <a:rPr lang="en-US" altLang="zh-CN" sz="2000" dirty="0"/>
              <a:t>Full System</a:t>
            </a:r>
            <a:r>
              <a:rPr lang="zh-CN" altLang="en-US" sz="2000" dirty="0"/>
              <a:t>）两种。存储模型分为</a:t>
            </a:r>
            <a:r>
              <a:rPr lang="en-US" altLang="zh-CN" sz="2000" dirty="0"/>
              <a:t>Classic</a:t>
            </a:r>
            <a:r>
              <a:rPr lang="zh-CN" altLang="en-US" sz="2000" dirty="0"/>
              <a:t>和</a:t>
            </a:r>
            <a:r>
              <a:rPr lang="en-US" altLang="zh-CN" sz="2000" dirty="0"/>
              <a:t>Ruby</a:t>
            </a:r>
            <a:r>
              <a:rPr lang="zh-CN" altLang="en-US" sz="2000" dirty="0"/>
              <a:t>两种。</a:t>
            </a:r>
          </a:p>
          <a:p>
            <a:r>
              <a:rPr lang="zh-CN" altLang="en-US" sz="2000" dirty="0"/>
              <a:t>所谓可用性是指</a:t>
            </a:r>
            <a:r>
              <a:rPr lang="en-US" altLang="zh-CN" sz="2000" dirty="0"/>
              <a:t>gem5</a:t>
            </a:r>
            <a:r>
              <a:rPr lang="zh-CN" altLang="en-US" sz="2000" dirty="0"/>
              <a:t>采用基于</a:t>
            </a:r>
            <a:r>
              <a:rPr lang="en-US" altLang="zh-CN" sz="2000" dirty="0"/>
              <a:t>BSD</a:t>
            </a:r>
            <a:r>
              <a:rPr lang="zh-CN" altLang="en-US" sz="2000" dirty="0"/>
              <a:t>的</a:t>
            </a:r>
            <a:r>
              <a:rPr lang="en-US" altLang="zh-CN" sz="2000" dirty="0"/>
              <a:t>license</a:t>
            </a:r>
            <a:r>
              <a:rPr lang="zh-CN" altLang="en-US" sz="2000" dirty="0"/>
              <a:t>管理，对不同类型的用户，包括学术研究人员、企业界的工程技术人员、学生等，都很友好。</a:t>
            </a:r>
          </a:p>
          <a:p>
            <a:r>
              <a:rPr lang="zh-CN" altLang="en-US" sz="2000" dirty="0"/>
              <a:t>所谓高度合作性是指</a:t>
            </a:r>
            <a:r>
              <a:rPr lang="en-US" altLang="zh-CN" sz="2000" dirty="0"/>
              <a:t>gem5</a:t>
            </a:r>
            <a:r>
              <a:rPr lang="zh-CN" altLang="en-US" sz="2000" dirty="0"/>
              <a:t>是一个开源社区项目，任何有志之士都可以贡献自己的力量。</a:t>
            </a:r>
          </a:p>
        </p:txBody>
      </p:sp>
    </p:spTree>
    <p:extLst>
      <p:ext uri="{BB962C8B-B14F-4D97-AF65-F5344CB8AC3E}">
        <p14:creationId xmlns:p14="http://schemas.microsoft.com/office/powerpoint/2010/main" val="23224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灵活性</a:t>
            </a:r>
            <a:endParaRPr lang="zh-CN" altLang="en-US" dirty="0"/>
          </a:p>
        </p:txBody>
      </p:sp>
      <p:pic>
        <p:nvPicPr>
          <p:cNvPr id="1026" name="Picture 2" descr="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42" y="465038"/>
            <a:ext cx="4209524" cy="19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38200" y="186196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Multiple </a:t>
            </a:r>
            <a:r>
              <a:rPr lang="en-US" altLang="zh-CN" sz="2000" dirty="0"/>
              <a:t>CPU models, memory systems, and device models 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Across </a:t>
            </a:r>
            <a:r>
              <a:rPr lang="en-US" altLang="zh-CN" sz="2000" dirty="0"/>
              <a:t>the speed vs accuracy spectrum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913"/>
            <a:ext cx="66579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gem5</a:t>
            </a:r>
            <a:r>
              <a:rPr lang="zh-CN" altLang="en-US" sz="2000" dirty="0"/>
              <a:t>模拟器目前提供了四种不同的</a:t>
            </a:r>
            <a:r>
              <a:rPr lang="en-US" altLang="zh-CN" sz="2000" dirty="0"/>
              <a:t>CPU</a:t>
            </a:r>
            <a:r>
              <a:rPr lang="zh-CN" altLang="en-US" sz="2000" dirty="0"/>
              <a:t>模型：</a:t>
            </a:r>
            <a:r>
              <a:rPr lang="en-US" altLang="zh-CN" sz="2000" dirty="0" err="1"/>
              <a:t>AtomicSimple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TimingSimple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InOrder</a:t>
            </a:r>
            <a:r>
              <a:rPr lang="zh-CN" altLang="en-US" sz="2000" dirty="0"/>
              <a:t>和</a:t>
            </a:r>
            <a:r>
              <a:rPr lang="en-US" altLang="zh-CN" sz="2000" dirty="0"/>
              <a:t>O3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AtomicSimple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TimingSimple</a:t>
            </a:r>
            <a:r>
              <a:rPr lang="zh-CN" altLang="en-US" sz="2000" dirty="0"/>
              <a:t>是非流水线</a:t>
            </a:r>
            <a:r>
              <a:rPr lang="en-US" altLang="zh-CN" sz="2000" dirty="0"/>
              <a:t>CPU</a:t>
            </a:r>
            <a:r>
              <a:rPr lang="zh-CN" altLang="en-US" sz="2000" dirty="0"/>
              <a:t>模型，</a:t>
            </a:r>
            <a:r>
              <a:rPr lang="en-US" altLang="zh-CN" sz="2000" dirty="0" err="1"/>
              <a:t>AtomicSimple</a:t>
            </a:r>
            <a:r>
              <a:rPr lang="zh-CN" altLang="en-US" sz="2000" dirty="0"/>
              <a:t>是一种最小的单</a:t>
            </a:r>
            <a:r>
              <a:rPr lang="en-US" altLang="zh-CN" sz="2000" dirty="0"/>
              <a:t>IPC CPU</a:t>
            </a:r>
            <a:r>
              <a:rPr lang="zh-CN" altLang="en-US" sz="2000" dirty="0"/>
              <a:t>模型，适用于快速功能模拟；</a:t>
            </a:r>
            <a:r>
              <a:rPr lang="en-US" altLang="zh-CN" sz="2000" dirty="0" err="1"/>
              <a:t>TimingSimple</a:t>
            </a:r>
            <a:r>
              <a:rPr lang="zh-CN" altLang="en-US" sz="2000" dirty="0"/>
              <a:t>与之类似，但是使用了存储器访问时序模型，用以统计存储器访问延迟；</a:t>
            </a:r>
            <a:r>
              <a:rPr lang="en-US" altLang="zh-CN" sz="2000" dirty="0" err="1"/>
              <a:t>InOrder</a:t>
            </a:r>
            <a:r>
              <a:rPr lang="zh-CN" altLang="en-US" sz="2000" dirty="0"/>
              <a:t>是一个按序流水线</a:t>
            </a:r>
            <a:r>
              <a:rPr lang="en-US" altLang="zh-CN" sz="2000" dirty="0"/>
              <a:t>CPU</a:t>
            </a:r>
            <a:r>
              <a:rPr lang="zh-CN" altLang="en-US" sz="2000" dirty="0"/>
              <a:t>模型，该模式下，可以配置硬件支持的线程数量；</a:t>
            </a:r>
            <a:r>
              <a:rPr lang="en-US" altLang="zh-CN" sz="2000" dirty="0"/>
              <a:t>O3</a:t>
            </a:r>
            <a:r>
              <a:rPr lang="zh-CN" altLang="en-US" sz="2000" dirty="0"/>
              <a:t>是一个乱序流水线</a:t>
            </a:r>
            <a:r>
              <a:rPr lang="en-US" altLang="zh-CN" sz="2000" dirty="0"/>
              <a:t>CPU</a:t>
            </a:r>
            <a:r>
              <a:rPr lang="zh-CN" altLang="en-US" sz="2000" dirty="0"/>
              <a:t>模型，可以支持超标量结构和</a:t>
            </a:r>
            <a:r>
              <a:rPr lang="en-US" altLang="zh-CN" sz="2000" dirty="0"/>
              <a:t>SMT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InOrder</a:t>
            </a:r>
            <a:r>
              <a:rPr lang="zh-CN" altLang="en-US" sz="2000" dirty="0"/>
              <a:t>与</a:t>
            </a:r>
            <a:r>
              <a:rPr lang="en-US" altLang="zh-CN" sz="2000" dirty="0"/>
              <a:t>O3</a:t>
            </a:r>
            <a:r>
              <a:rPr lang="zh-CN" altLang="en-US" sz="2000" dirty="0"/>
              <a:t>都是</a:t>
            </a:r>
            <a:r>
              <a:rPr lang="en-US" altLang="zh-CN" sz="2000" dirty="0"/>
              <a:t>execute-in-execute</a:t>
            </a:r>
            <a:r>
              <a:rPr lang="zh-CN" altLang="en-US" sz="2000" dirty="0"/>
              <a:t>（指令的执行只在执行阶段）的设计。</a:t>
            </a:r>
          </a:p>
        </p:txBody>
      </p:sp>
    </p:spTree>
    <p:extLst>
      <p:ext uri="{BB962C8B-B14F-4D97-AF65-F5344CB8AC3E}">
        <p14:creationId xmlns:p14="http://schemas.microsoft.com/office/powerpoint/2010/main" val="38750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系统模式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SE</a:t>
            </a:r>
            <a:r>
              <a:rPr lang="zh-CN" altLang="en-US" sz="2000" dirty="0"/>
              <a:t>模式中，并不仿真系统中的所有设备，不需要实例化真实系统中所需的所有硬件设备。而是专注于仿真 </a:t>
            </a:r>
            <a:r>
              <a:rPr lang="en-US" altLang="zh-CN" sz="2000" dirty="0"/>
              <a:t>CPU </a:t>
            </a:r>
            <a:r>
              <a:rPr lang="zh-CN" altLang="en-US" sz="2000" dirty="0"/>
              <a:t>和内存系统。当程序执行系统调用时，</a:t>
            </a:r>
            <a:r>
              <a:rPr lang="en-US" altLang="zh-CN" sz="2000" dirty="0"/>
              <a:t>gem5</a:t>
            </a:r>
            <a:r>
              <a:rPr lang="zh-CN" altLang="en-US" sz="2000" dirty="0"/>
              <a:t>会捕捉到，同时模拟调用，通常是传递给主机操作系统。通过模拟大部分的系统调用，避免了对外设和</a:t>
            </a:r>
            <a:r>
              <a:rPr lang="en-US" altLang="zh-CN" sz="2000" dirty="0"/>
              <a:t>OS</a:t>
            </a:r>
            <a:r>
              <a:rPr lang="zh-CN" altLang="en-US" sz="2000" dirty="0"/>
              <a:t>进行建模的需要。</a:t>
            </a:r>
            <a:r>
              <a:rPr lang="en-US" altLang="zh-CN" sz="2000" dirty="0"/>
              <a:t>SE</a:t>
            </a:r>
            <a:r>
              <a:rPr lang="zh-CN" altLang="en-US" sz="2000" dirty="0"/>
              <a:t>模式下，没有线程调度器，线程必须静态的映射到</a:t>
            </a:r>
            <a:r>
              <a:rPr lang="en-US" altLang="zh-CN" sz="2000" dirty="0"/>
              <a:t>cores</a:t>
            </a:r>
            <a:r>
              <a:rPr lang="zh-CN" altLang="en-US" sz="2000" dirty="0"/>
              <a:t>，因此会限制多线程应用。</a:t>
            </a:r>
            <a:r>
              <a:rPr lang="en-US" altLang="zh-CN" sz="2000" dirty="0"/>
              <a:t>SPEC CPU</a:t>
            </a:r>
            <a:r>
              <a:rPr lang="zh-CN" altLang="en-US" sz="2000" dirty="0"/>
              <a:t>基准测试通常在</a:t>
            </a:r>
            <a:r>
              <a:rPr lang="en-US" altLang="zh-CN" sz="2000" dirty="0"/>
              <a:t>SE</a:t>
            </a:r>
            <a:r>
              <a:rPr lang="zh-CN" altLang="en-US" sz="2000" dirty="0"/>
              <a:t>模式下运行。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FS</a:t>
            </a:r>
            <a:r>
              <a:rPr lang="zh-CN" altLang="en-US" sz="2000" dirty="0"/>
              <a:t>（全系统）模式对一个完整系统，包括</a:t>
            </a:r>
            <a:r>
              <a:rPr lang="en-US" altLang="zh-CN" sz="2000" dirty="0"/>
              <a:t>OS</a:t>
            </a:r>
            <a:r>
              <a:rPr lang="zh-CN" altLang="en-US" sz="2000" dirty="0"/>
              <a:t>和外设进行了建模，运行未经修改的内核，类似于运行虚拟机。支持执行用户和内核指令。</a:t>
            </a:r>
            <a:r>
              <a:rPr lang="en-US" altLang="zh-CN" sz="2000" dirty="0"/>
              <a:t>FS</a:t>
            </a:r>
            <a:r>
              <a:rPr lang="zh-CN" altLang="en-US" sz="2000" dirty="0"/>
              <a:t>模式中，</a:t>
            </a:r>
            <a:r>
              <a:rPr lang="en-US" altLang="zh-CN" sz="2000" dirty="0"/>
              <a:t>gem5</a:t>
            </a:r>
            <a:r>
              <a:rPr lang="zh-CN" altLang="en-US" sz="2000" dirty="0"/>
              <a:t>提供了一个适合运行操作系统的裸机环境，包括中断，异常等，并不是所有</a:t>
            </a:r>
            <a:r>
              <a:rPr lang="en-US" altLang="zh-CN" sz="2000" dirty="0"/>
              <a:t>ISAs</a:t>
            </a:r>
            <a:r>
              <a:rPr lang="zh-CN" altLang="en-US" sz="2000" dirty="0"/>
              <a:t>都支持此模式。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4611231"/>
            <a:ext cx="1051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FS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相对于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SE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，精度更高，可以执行更多类型的负载。虽然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SPEC CPU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基准测试通常在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SE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模式下运行，但是在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FS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模式下运行它们将提供与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OS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更实际的交互。因此需要许多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OS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服务或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I/O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设备的工作负载可能只在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FS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模式下运行</a:t>
            </a:r>
            <a:r>
              <a:rPr lang="zh-CN" altLang="en-US" sz="2000" dirty="0" smtClean="0">
                <a:solidFill>
                  <a:srgbClr val="333333"/>
                </a:solidFill>
                <a:latin typeface="Open Sans"/>
              </a:rPr>
              <a:t>。</a:t>
            </a:r>
            <a:endParaRPr lang="en-US" altLang="zh-CN" sz="2000" dirty="0" smtClean="0">
              <a:solidFill>
                <a:srgbClr val="333333"/>
              </a:solidFill>
              <a:latin typeface="Open Sans"/>
            </a:endParaRPr>
          </a:p>
          <a:p>
            <a:endParaRPr lang="zh-CN" altLang="en-US" sz="2000" dirty="0">
              <a:solidFill>
                <a:srgbClr val="333333"/>
              </a:solidFill>
              <a:latin typeface="Open Sans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如果不需要对操作系统进行建模，并且需要额外的性能，则应该使用 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SE 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模式。但是，如果需要对系统进行高保真建模，或者像页表遍历这样的 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OS 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交互很重要，那么应该使用 </a:t>
            </a:r>
            <a:r>
              <a:rPr lang="en-US" altLang="zh-CN" sz="2000" dirty="0">
                <a:solidFill>
                  <a:srgbClr val="333333"/>
                </a:solidFill>
                <a:latin typeface="Open Sans"/>
              </a:rPr>
              <a:t>FS </a:t>
            </a:r>
            <a:r>
              <a:rPr lang="zh-CN" altLang="en-US" sz="2000" dirty="0">
                <a:solidFill>
                  <a:srgbClr val="333333"/>
                </a:solidFill>
                <a:latin typeface="Open Sans"/>
              </a:rPr>
              <a:t>模式。</a:t>
            </a:r>
            <a:endParaRPr lang="zh-CN" altLang="en-US" sz="2000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1580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支持两种存储系统模型：</a:t>
            </a:r>
            <a:r>
              <a:rPr lang="en-US" altLang="zh-CN" sz="2000" dirty="0"/>
              <a:t>Classic</a:t>
            </a:r>
            <a:r>
              <a:rPr lang="zh-CN" altLang="en-US" sz="2000" dirty="0"/>
              <a:t>和</a:t>
            </a:r>
            <a:r>
              <a:rPr lang="en-US" altLang="zh-CN" sz="2000" dirty="0"/>
              <a:t>Ruby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Classic</a:t>
            </a:r>
            <a:r>
              <a:rPr lang="zh-CN" altLang="en-US" sz="2000" dirty="0"/>
              <a:t>模型（来自</a:t>
            </a:r>
            <a:r>
              <a:rPr lang="en-US" altLang="zh-CN" sz="2000" dirty="0"/>
              <a:t>M5</a:t>
            </a:r>
            <a:r>
              <a:rPr lang="zh-CN" altLang="en-US" sz="2000" dirty="0"/>
              <a:t>）提供了一个快速且易于配置的内存系统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Ruby</a:t>
            </a:r>
            <a:r>
              <a:rPr lang="zh-CN" altLang="en-US" sz="2000" dirty="0"/>
              <a:t>模型（来自</a:t>
            </a:r>
            <a:r>
              <a:rPr lang="en-US" altLang="zh-CN" sz="2000" dirty="0"/>
              <a:t>GEMS</a:t>
            </a:r>
            <a:r>
              <a:rPr lang="zh-CN" altLang="en-US" sz="2000" dirty="0"/>
              <a:t>）提供了一种灵活且能够精确模拟的内存系统，支持</a:t>
            </a:r>
            <a:r>
              <a:rPr lang="en-US" altLang="zh-CN" sz="2000" dirty="0"/>
              <a:t>cache</a:t>
            </a:r>
            <a:r>
              <a:rPr lang="zh-CN" altLang="en-US" sz="2000" dirty="0"/>
              <a:t>一致性。</a:t>
            </a:r>
            <a:r>
              <a:rPr lang="en-US" altLang="zh-CN" sz="2000" dirty="0"/>
              <a:t>Ruby</a:t>
            </a:r>
            <a:r>
              <a:rPr lang="zh-CN" altLang="en-US" sz="2000" dirty="0"/>
              <a:t>内存模型支持大量的互连拓扑结构，同时包括两种不同的网络模型。组件之间的链接使用一个简单的</a:t>
            </a:r>
            <a:r>
              <a:rPr lang="en-US" altLang="zh-CN" sz="2000" dirty="0"/>
              <a:t>python</a:t>
            </a:r>
            <a:r>
              <a:rPr lang="zh-CN" altLang="en-US" sz="2000" dirty="0"/>
              <a:t>文件声明，然后通过最短路径分析创建路由表。在确定链接和路由表后，根据不同的网络模型进行实现。两种网络模型为：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Simple</a:t>
            </a:r>
            <a:r>
              <a:rPr lang="zh-CN" altLang="en-US" sz="2000" dirty="0"/>
              <a:t>网络模型：只对链接，路由延迟和链路带宽，并没有对路由器资源争用和流量控制建模。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Garnet</a:t>
            </a:r>
            <a:r>
              <a:rPr lang="zh-CN" altLang="en-US" sz="2000" dirty="0"/>
              <a:t>网络模型：对路由建立了详细的模型，包括相关的资源竞争和流量控制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968</Words>
  <Application>Microsoft Office PowerPoint</Application>
  <PresentationFormat>宽屏</PresentationFormat>
  <Paragraphs>59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Open Sans</vt:lpstr>
      <vt:lpstr>等线</vt:lpstr>
      <vt:lpstr>等线 Light</vt:lpstr>
      <vt:lpstr>Arial</vt:lpstr>
      <vt:lpstr>Office 主题​​</vt:lpstr>
      <vt:lpstr>Gem5讨论</vt:lpstr>
      <vt:lpstr>Abstract</vt:lpstr>
      <vt:lpstr>功能</vt:lpstr>
      <vt:lpstr>Gem5 Introduction</vt:lpstr>
      <vt:lpstr>总体目标</vt:lpstr>
      <vt:lpstr>灵活性</vt:lpstr>
      <vt:lpstr>CPU模型</vt:lpstr>
      <vt:lpstr>系统模式</vt:lpstr>
      <vt:lpstr>存储系统</vt:lpstr>
      <vt:lpstr>可用性</vt:lpstr>
      <vt:lpstr>高度可协作性</vt:lpstr>
      <vt:lpstr>联合仿真</vt:lpstr>
      <vt:lpstr>DRAMsim2</vt:lpstr>
      <vt:lpstr>NVMain</vt:lpstr>
      <vt:lpstr>用户资源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Gem5讨论</dc:title>
  <dc:creator>赵广龙</dc:creator>
  <cp:lastModifiedBy>赵广龙</cp:lastModifiedBy>
  <cp:revision>26</cp:revision>
  <dcterms:created xsi:type="dcterms:W3CDTF">2022-02-21T06:19:36Z</dcterms:created>
  <dcterms:modified xsi:type="dcterms:W3CDTF">2022-02-22T11:30:51Z</dcterms:modified>
</cp:coreProperties>
</file>