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302" r:id="rId6"/>
    <p:sldId id="260" r:id="rId7"/>
    <p:sldId id="261" r:id="rId8"/>
    <p:sldId id="296" r:id="rId9"/>
    <p:sldId id="297" r:id="rId10"/>
    <p:sldId id="298" r:id="rId11"/>
    <p:sldId id="262" r:id="rId12"/>
    <p:sldId id="263" r:id="rId13"/>
    <p:sldId id="29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5" r:id="rId32"/>
    <p:sldId id="287" r:id="rId33"/>
    <p:sldId id="288" r:id="rId34"/>
    <p:sldId id="290" r:id="rId35"/>
    <p:sldId id="292" r:id="rId36"/>
    <p:sldId id="293" r:id="rId37"/>
    <p:sldId id="300" r:id="rId38"/>
    <p:sldId id="301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3F70A-CA4C-4F63-AB82-41AAAC41D22F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BAE3A-81EC-4811-99AB-6328FF527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7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AE3A-81EC-4811-99AB-6328FF5271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7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AE3A-81EC-4811-99AB-6328FF5271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6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AE3A-81EC-4811-99AB-6328FF5271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8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AE3A-81EC-4811-99AB-6328FF52719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1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AE3A-81EC-4811-99AB-6328FF52719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5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AE3A-81EC-4811-99AB-6328FF52719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6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1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0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8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8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0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65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err="1" smtClean="0"/>
              <a:t>wenzi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BFE0-2933-4F13-BD50-8459A1431889}" type="datetimeFigureOut">
              <a:rPr lang="zh-CN" altLang="en-US" smtClean="0"/>
              <a:t>2022/2/28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5348-924A-49FC-BCF2-8BA081033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www.scon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m4/" TargetMode="External"/><Relationship Id="rId5" Type="http://schemas.openxmlformats.org/officeDocument/2006/relationships/hyperlink" Target="http://www.zlib.net/" TargetMode="External"/><Relationship Id="rId4" Type="http://schemas.openxmlformats.org/officeDocument/2006/relationships/hyperlink" Target="http://www.swig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Gem5 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2022/2/28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8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支持两种存储系统模型：</a:t>
            </a:r>
            <a:r>
              <a:rPr lang="en-US" altLang="zh-CN" sz="2000" dirty="0"/>
              <a:t>Classic</a:t>
            </a:r>
            <a:r>
              <a:rPr lang="zh-CN" altLang="en-US" sz="2000" dirty="0"/>
              <a:t>和</a:t>
            </a:r>
            <a:r>
              <a:rPr lang="en-US" altLang="zh-CN" sz="2000" dirty="0"/>
              <a:t>Ruby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Classic</a:t>
            </a:r>
            <a:r>
              <a:rPr lang="zh-CN" altLang="en-US" sz="2000" dirty="0"/>
              <a:t>模型（来自</a:t>
            </a:r>
            <a:r>
              <a:rPr lang="en-US" altLang="zh-CN" sz="2000" dirty="0"/>
              <a:t>M5</a:t>
            </a:r>
            <a:r>
              <a:rPr lang="zh-CN" altLang="en-US" sz="2000" dirty="0"/>
              <a:t>）提供了一个快速且易于配置的内存系统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Ruby</a:t>
            </a:r>
            <a:r>
              <a:rPr lang="zh-CN" altLang="en-US" sz="2000" dirty="0"/>
              <a:t>模型（来自</a:t>
            </a:r>
            <a:r>
              <a:rPr lang="en-US" altLang="zh-CN" sz="2000" dirty="0"/>
              <a:t>GEMS</a:t>
            </a:r>
            <a:r>
              <a:rPr lang="zh-CN" altLang="en-US" sz="2000" dirty="0"/>
              <a:t>）提供了一种灵活且能够精确模拟的内存系统，支持</a:t>
            </a:r>
            <a:r>
              <a:rPr lang="en-US" altLang="zh-CN" sz="2000" dirty="0"/>
              <a:t>cache</a:t>
            </a:r>
            <a:r>
              <a:rPr lang="zh-CN" altLang="en-US" sz="2000" dirty="0"/>
              <a:t>一致性。</a:t>
            </a:r>
            <a:r>
              <a:rPr lang="en-US" altLang="zh-CN" sz="2000" dirty="0"/>
              <a:t>Ruby</a:t>
            </a:r>
            <a:r>
              <a:rPr lang="zh-CN" altLang="en-US" sz="2000" dirty="0"/>
              <a:t>内存模型支持大量的互连拓扑结构，同时包括两种不同的网络模型。组件之间的链接使用一个简单的</a:t>
            </a:r>
            <a:r>
              <a:rPr lang="en-US" altLang="zh-CN" sz="2000" dirty="0"/>
              <a:t>python</a:t>
            </a:r>
            <a:r>
              <a:rPr lang="zh-CN" altLang="en-US" sz="2000" dirty="0"/>
              <a:t>文件声明，然后通过最短路径分析创建路由表。在确定链接和路由表后，根据不同的网络模型进行实现。两种网络模型为：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Simple</a:t>
            </a:r>
            <a:r>
              <a:rPr lang="zh-CN" altLang="en-US" sz="2000" dirty="0"/>
              <a:t>网络模型：只对链接，路由延迟和链路带宽，并没有对路由器</a:t>
            </a:r>
            <a:r>
              <a:rPr lang="zh-CN" altLang="en-US" sz="2000" b="1" dirty="0"/>
              <a:t>资源争用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流量控制</a:t>
            </a:r>
            <a:r>
              <a:rPr lang="zh-CN" altLang="en-US" sz="2000" dirty="0"/>
              <a:t>建模。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Garnet</a:t>
            </a:r>
            <a:r>
              <a:rPr lang="zh-CN" altLang="en-US" sz="2000" dirty="0"/>
              <a:t>网络模型：对路由建立了详细的模型，包括相关的资源竞争和流量控制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3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For both academic and corporate researchers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No dependence on proprietary code 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 BSD license</a:t>
            </a:r>
            <a:endParaRPr lang="zh-CN" altLang="en-US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8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可协作性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Combined effort of many with different specialties 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Active community leveraging collaborative technologies</a:t>
            </a:r>
            <a:endParaRPr lang="zh-CN" altLang="en-US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 Pervasive object-oriented design</a:t>
            </a:r>
          </a:p>
          <a:p>
            <a:pPr marL="457200" lvl="1" indent="0">
              <a:buNone/>
            </a:pPr>
            <a:r>
              <a:rPr lang="en-US" altLang="zh-CN" dirty="0"/>
              <a:t>• Provides modularity, flexibility</a:t>
            </a:r>
          </a:p>
          <a:p>
            <a:pPr marL="457200" lvl="1" indent="0">
              <a:buNone/>
            </a:pPr>
            <a:r>
              <a:rPr lang="en-US" altLang="zh-CN" dirty="0"/>
              <a:t>• Significantly leverages inheritance e.g. </a:t>
            </a:r>
            <a:r>
              <a:rPr lang="en-US" altLang="zh-CN" dirty="0" err="1"/>
              <a:t>SimObject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Python integration</a:t>
            </a:r>
          </a:p>
          <a:p>
            <a:pPr marL="457200" lvl="1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Powerful front-end interface</a:t>
            </a:r>
          </a:p>
          <a:p>
            <a:pPr marL="457200" lvl="1" indent="0">
              <a:buNone/>
            </a:pPr>
            <a:r>
              <a:rPr lang="en-US" altLang="zh-CN" dirty="0"/>
              <a:t>• Provides initialization, configuration, &amp; simulation control</a:t>
            </a:r>
          </a:p>
          <a:p>
            <a:pPr marL="0" indent="0">
              <a:buNone/>
            </a:pPr>
            <a:r>
              <a:rPr lang="en-US" altLang="zh-CN" dirty="0"/>
              <a:t>• Domain-Specific Languages</a:t>
            </a:r>
          </a:p>
          <a:p>
            <a:pPr marL="457200" lvl="1" indent="0">
              <a:buNone/>
            </a:pPr>
            <a:r>
              <a:rPr lang="en-US" altLang="zh-CN" dirty="0"/>
              <a:t>• ISA DSL: defines ISA semantics</a:t>
            </a:r>
          </a:p>
          <a:p>
            <a:pPr marL="457200" lvl="1" indent="0">
              <a:buNone/>
            </a:pPr>
            <a:r>
              <a:rPr lang="en-US" altLang="zh-CN" dirty="0"/>
              <a:t>• Cache Coherence DSL (</a:t>
            </a:r>
            <a:r>
              <a:rPr lang="en-US" altLang="zh-CN" dirty="0" err="1"/>
              <a:t>a.k.a.SLICC</a:t>
            </a:r>
            <a:r>
              <a:rPr lang="en-US" altLang="zh-CN" dirty="0"/>
              <a:t>): defines coherence logic</a:t>
            </a:r>
          </a:p>
          <a:p>
            <a:pPr marL="0" indent="0">
              <a:buNone/>
            </a:pPr>
            <a:r>
              <a:rPr lang="en-US" altLang="zh-CN" dirty="0"/>
              <a:t>• Standard interfaces: Ports and </a:t>
            </a:r>
            <a:r>
              <a:rPr lang="en-US" altLang="zh-CN" dirty="0" err="1"/>
              <a:t>MessageBuffers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3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>
              <a:buFont typeface="+mj-ea"/>
              <a:buAutoNum type="circleNumDbPlain" startAt="2"/>
            </a:pPr>
            <a:r>
              <a:rPr lang="en-US" altLang="zh-CN" dirty="0" smtClean="0"/>
              <a:t>Basics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离线配置流程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gem5</a:t>
            </a:r>
            <a:r>
              <a:rPr lang="zh-CN" altLang="en-US" dirty="0" smtClean="0"/>
              <a:t>源文件（上传到离线服务器）</a:t>
            </a:r>
          </a:p>
          <a:p>
            <a:r>
              <a:rPr lang="zh-CN" altLang="en-US" dirty="0" smtClean="0"/>
              <a:t>配置依赖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>gem5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gem5</a:t>
            </a:r>
          </a:p>
          <a:p>
            <a:r>
              <a:rPr lang="zh-CN" altLang="en-US" dirty="0" smtClean="0"/>
              <a:t>仿真测试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6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gem5</a:t>
            </a:r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gem5</a:t>
            </a:r>
            <a:r>
              <a:rPr lang="zh-CN" altLang="en-US" dirty="0" smtClean="0"/>
              <a:t>源文件：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源码结构：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7774" y="2244334"/>
            <a:ext cx="6610784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git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clone &lt;-b xxx&gt; https://github.com/gem5/gem5.git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2970820"/>
            <a:ext cx="86646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The main source tree includes these subdirectories: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build_opts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pre-made default configurations for gem5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build_tools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tools used internally by gem5's build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configs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example simulation configuration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ext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less-common external packages needed to build gem5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include: include files for use in other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site_scons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modular components of the build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src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source code of the gem5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system: source for some optional system software for simulated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tests: regression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Open Sans"/>
              </a:rPr>
              <a:t>util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/>
              </a:rPr>
              <a:t>: useful utility programs and files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27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配置依赖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055689"/>
              </p:ext>
            </p:extLst>
          </p:nvPr>
        </p:nvGraphicFramePr>
        <p:xfrm>
          <a:off x="838200" y="1690688"/>
          <a:ext cx="9610898" cy="3962400"/>
        </p:xfrm>
        <a:graphic>
          <a:graphicData uri="http://schemas.openxmlformats.org/drawingml/2006/table">
            <a:tbl>
              <a:tblPr/>
              <a:tblGrid>
                <a:gridCol w="1134979">
                  <a:extLst>
                    <a:ext uri="{9D8B030D-6E8A-4147-A177-3AD203B41FA5}">
                      <a16:colId xmlns:a16="http://schemas.microsoft.com/office/drawing/2014/main" val="7368632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996843"/>
                    </a:ext>
                  </a:extLst>
                </a:gridCol>
                <a:gridCol w="4513519">
                  <a:extLst>
                    <a:ext uri="{9D8B030D-6E8A-4147-A177-3AD203B41FA5}">
                      <a16:colId xmlns:a16="http://schemas.microsoft.com/office/drawing/2014/main" val="2830983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Index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Needed：required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Installed(74)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50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gcc：Version&gt;=7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4.4.7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10.3.0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7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hlinkClick r:id="rId2"/>
                        </a:rPr>
                        <a:t>SCons</a:t>
                      </a:r>
                      <a:r>
                        <a:rPr lang="en-US" sz="2000" dirty="0">
                          <a:effectLst/>
                        </a:rPr>
                        <a:t>: Version&gt;=3.0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4.3.0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4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Python 3.6+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Python3.7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37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3"/>
                        </a:rPr>
                        <a:t>protobuf</a:t>
                      </a:r>
                      <a:r>
                        <a:rPr lang="en-US" sz="2000">
                          <a:effectLst/>
                        </a:rPr>
                        <a:t> 2.1+(Optional)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None</a:t>
                      </a:r>
                      <a:r>
                        <a:rPr lang="zh-CN" altLang="en-US" sz="2000" dirty="0">
                          <a:effectLst/>
                        </a:rPr>
                        <a:t>👉</a:t>
                      </a:r>
                      <a:r>
                        <a:rPr lang="en-US" altLang="zh-CN" sz="2000" dirty="0">
                          <a:effectLst/>
                        </a:rPr>
                        <a:t>3.19.</a:t>
                      </a:r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4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Boost(Optional)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1.78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19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4"/>
                        </a:rPr>
                        <a:t>swig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None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4.0.2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5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5"/>
                        </a:rPr>
                        <a:t>zlib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zlib 1.2.3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1.2.11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2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linkClick r:id="rId6"/>
                        </a:rPr>
                        <a:t>m4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m4 1.4.13</a:t>
                      </a:r>
                      <a:r>
                        <a:rPr lang="zh-CN" altLang="en-US" sz="2000">
                          <a:effectLst/>
                        </a:rPr>
                        <a:t>👉</a:t>
                      </a:r>
                      <a:r>
                        <a:rPr lang="en-US" altLang="zh-CN" sz="2000">
                          <a:effectLst/>
                        </a:rPr>
                        <a:t>1.4.19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3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3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76726" y="1023520"/>
            <a:ext cx="5348941" cy="4351338"/>
          </a:xfrm>
        </p:spPr>
        <p:txBody>
          <a:bodyPr/>
          <a:lstStyle/>
          <a:p>
            <a:r>
              <a:rPr lang="en-US" altLang="zh-CN" sz="2000" dirty="0" smtClean="0"/>
              <a:t>Step1</a:t>
            </a:r>
            <a:r>
              <a:rPr lang="zh-CN" altLang="en-US" sz="2000" dirty="0" smtClean="0"/>
              <a:t>：下载源文件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9530" y="1393225"/>
            <a:ext cx="5386137" cy="4616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下载gcc源文件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rsync rsync://mirrors.tuna.tsinghua.edu.cn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/gnu/gcc/gcc-10.3.0/gcc-10.3.0.tar.gz ./  </a:t>
            </a:r>
            <a:endParaRPr lang="en-US" altLang="zh-CN" sz="2000" dirty="0">
              <a:solidFill>
                <a:srgbClr val="333333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tar xvf gcc-10.3.0.tar.gz  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cd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gcc-10.3.0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在线情况查看所需包（然后下载这些包）</a:t>
            </a:r>
            <a:endParaRPr lang="en-US" altLang="zh-CN" sz="2000" dirty="0">
              <a:solidFill>
                <a:srgbClr val="AA5500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./contrib/download_prerequisites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下载gcc依赖包（上一步查到的）到目录里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wget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xxx.tar.gz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807242" y="1023520"/>
            <a:ext cx="6648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Step2</a:t>
            </a:r>
            <a:r>
              <a:rPr lang="zh-CN" altLang="en-US" dirty="0" smtClean="0"/>
              <a:t>：配置安装选项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：编译安装（</a:t>
            </a:r>
            <a:r>
              <a:rPr lang="en-US" altLang="zh-CN" dirty="0" smtClean="0"/>
              <a:t>3-4h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08382" y="1393225"/>
            <a:ext cx="6059030" cy="338554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复制依赖包到gcc10.3.0目录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cp xx.tar gcc10.3.0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AA5500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进入新目录去编译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mkdir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buid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cd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build​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指定gcc10安装地址，指定所需安装语言，不支持32位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../gcc-10.3.0/configure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--prefix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&lt;install dir&gt;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--enable-languages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c,c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++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--disable-multilib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08382" y="5364090"/>
            <a:ext cx="6059030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make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-j32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make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install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Step 4</a:t>
            </a:r>
            <a:r>
              <a:rPr lang="zh-CN" altLang="en-US" sz="2000" dirty="0" smtClean="0"/>
              <a:t>：指向</a:t>
            </a:r>
            <a:r>
              <a:rPr lang="en-US" altLang="zh-CN" sz="2000" dirty="0" smtClean="0"/>
              <a:t>gcc10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Step5</a:t>
            </a:r>
            <a:r>
              <a:rPr lang="zh-CN" altLang="en-US" sz="2000" dirty="0" smtClean="0"/>
              <a:t>：升级安装</a:t>
            </a:r>
            <a:r>
              <a:rPr lang="en-US" altLang="zh-CN" sz="2000" dirty="0" err="1" smtClean="0"/>
              <a:t>binutils</a:t>
            </a:r>
            <a:r>
              <a:rPr lang="zh-CN" altLang="en-US" sz="2000" dirty="0" smtClean="0"/>
              <a:t>（原始版本低会出错）</a:t>
            </a: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202360"/>
            <a:ext cx="10900420" cy="15388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sete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PATH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"/share/users/zhaoguanglong/tool/gcc10/bin:"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$PATH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sete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LD_LIBRARY_PATH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"/share/users/zhaoguanglong/tool/gcc10/lib64:"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$LD_LIBRARY_PATH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sete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MAINPATH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"/share/users/zhaoguanglong/tool/gcc10/main:"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$MAINPATH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测试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Arial Unicode MS"/>
                <a:ea typeface="inherit"/>
              </a:rPr>
              <a:t>gcc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Introduction to gem5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Basics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CPU </a:t>
            </a:r>
            <a:r>
              <a:rPr lang="en-US" altLang="zh-CN" dirty="0" smtClean="0"/>
              <a:t>Modeling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Co-simulation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7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configure</a:t>
            </a:r>
            <a:r>
              <a:rPr lang="zh-CN" altLang="en-US" dirty="0">
                <a:solidFill>
                  <a:prstClr val="black"/>
                </a:solidFill>
              </a:rPr>
              <a:t>时加上动态库选项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b="1" dirty="0">
                <a:solidFill>
                  <a:prstClr val="black"/>
                </a:solidFill>
              </a:rPr>
              <a:t>--enable-shared </a:t>
            </a:r>
          </a:p>
          <a:p>
            <a:pPr marL="0" lv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</a:rPr>
              <a:t>Tip</a:t>
            </a:r>
            <a:r>
              <a:rPr lang="zh-CN" altLang="en-US" dirty="0">
                <a:solidFill>
                  <a:prstClr val="black"/>
                </a:solidFill>
              </a:rPr>
              <a:t>：这是启用动态库版本。如果要编译一个库的源代码，可以把它编译成静态库，也可以把它编译成动态库。如果想编译成静态库，就用 </a:t>
            </a:r>
            <a:r>
              <a:rPr lang="en-US" altLang="zh-CN" dirty="0">
                <a:solidFill>
                  <a:prstClr val="black"/>
                </a:solidFill>
              </a:rPr>
              <a:t>--enable-shared</a:t>
            </a:r>
            <a:r>
              <a:rPr lang="zh-CN" altLang="en-US" dirty="0">
                <a:solidFill>
                  <a:prstClr val="black"/>
                </a:solidFill>
              </a:rPr>
              <a:t>参数；如果想编译成静态库，就用</a:t>
            </a:r>
            <a:r>
              <a:rPr lang="en-US" altLang="zh-CN" dirty="0">
                <a:solidFill>
                  <a:prstClr val="black"/>
                </a:solidFill>
              </a:rPr>
              <a:t>--enable-static</a:t>
            </a:r>
            <a:r>
              <a:rPr lang="zh-CN" altLang="en-US" dirty="0">
                <a:solidFill>
                  <a:prstClr val="black"/>
                </a:solidFill>
              </a:rPr>
              <a:t>参数。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5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SCons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可以</a:t>
            </a:r>
            <a:r>
              <a:rPr lang="zh-CN" altLang="en-US" dirty="0" smtClean="0">
                <a:solidFill>
                  <a:prstClr val="black"/>
                </a:solidFill>
              </a:rPr>
              <a:t>安装</a:t>
            </a:r>
            <a:r>
              <a:rPr lang="zh-CN" altLang="en-US" dirty="0">
                <a:solidFill>
                  <a:prstClr val="black"/>
                </a:solidFill>
              </a:rPr>
              <a:t>使用</a:t>
            </a:r>
            <a:r>
              <a:rPr lang="zh-CN" altLang="en-US" dirty="0" smtClean="0">
                <a:solidFill>
                  <a:prstClr val="black"/>
                </a:solidFill>
              </a:rPr>
              <a:t>或</a:t>
            </a:r>
            <a:r>
              <a:rPr lang="zh-CN" altLang="en-US" dirty="0">
                <a:solidFill>
                  <a:prstClr val="black"/>
                </a:solidFill>
              </a:rPr>
              <a:t>直接使用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安装使用：</a:t>
            </a:r>
            <a:r>
              <a:rPr lang="zh-CN" altLang="zh-CN" dirty="0">
                <a:solidFill>
                  <a:srgbClr val="24292F"/>
                </a:solidFill>
                <a:latin typeface="Arial Unicode MS"/>
                <a:ea typeface="ui-monospace"/>
              </a:rPr>
              <a:t>python setup.py install</a:t>
            </a:r>
            <a:r>
              <a:rPr lang="zh-CN" altLang="zh-CN" dirty="0">
                <a:solidFill>
                  <a:prstClr val="black"/>
                </a:solidFill>
              </a:rPr>
              <a:t>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直接使用：将</a:t>
            </a:r>
            <a:r>
              <a:rPr lang="en-US" altLang="zh-CN" dirty="0">
                <a:solidFill>
                  <a:prstClr val="black"/>
                </a:solidFill>
              </a:rPr>
              <a:t>scons.py</a:t>
            </a:r>
            <a:r>
              <a:rPr lang="zh-CN" altLang="en-US" dirty="0">
                <a:solidFill>
                  <a:prstClr val="black"/>
                </a:solidFill>
              </a:rPr>
              <a:t>文件所在路径设为环境变量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建议解压在</a:t>
            </a:r>
            <a:r>
              <a:rPr lang="en-US" altLang="zh-CN" dirty="0">
                <a:solidFill>
                  <a:prstClr val="black"/>
                </a:solidFill>
              </a:rPr>
              <a:t>gem5</a:t>
            </a:r>
            <a:r>
              <a:rPr lang="zh-CN" altLang="en-US" dirty="0">
                <a:solidFill>
                  <a:prstClr val="black"/>
                </a:solidFill>
              </a:rPr>
              <a:t>目录下，这样既不需要安装也不需要设置环境变量。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4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其他依赖安装思路都一样：</a:t>
            </a:r>
            <a:endParaRPr lang="en-US" altLang="zh-CN" dirty="0">
              <a:solidFill>
                <a:prstClr val="black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</a:rPr>
              <a:t>./configure --prefix</a:t>
            </a:r>
            <a:r>
              <a:rPr lang="en-US" altLang="zh-CN" dirty="0">
                <a:solidFill>
                  <a:prstClr val="black"/>
                </a:solidFill>
              </a:rPr>
              <a:t>=&lt;user </a:t>
            </a:r>
            <a:r>
              <a:rPr lang="en-US" altLang="zh-CN" dirty="0" err="1">
                <a:solidFill>
                  <a:prstClr val="black"/>
                </a:solidFill>
              </a:rPr>
              <a:t>dir</a:t>
            </a:r>
            <a:r>
              <a:rPr lang="en-US" altLang="zh-CN" dirty="0">
                <a:solidFill>
                  <a:prstClr val="black"/>
                </a:solidFill>
              </a:rPr>
              <a:t>&gt;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make &amp; make install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 err="1">
                <a:solidFill>
                  <a:prstClr val="black"/>
                </a:solidFill>
              </a:rPr>
              <a:t>setenv</a:t>
            </a:r>
            <a:endParaRPr lang="en-US" altLang="zh-CN" dirty="0">
              <a:solidFill>
                <a:prstClr val="black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不过有的安装前还需要安装所需要的环境，如</a:t>
            </a:r>
            <a:r>
              <a:rPr lang="en-US" altLang="zh-CN" dirty="0" err="1">
                <a:solidFill>
                  <a:prstClr val="black"/>
                </a:solidFill>
              </a:rPr>
              <a:t>protobuf</a:t>
            </a:r>
            <a:r>
              <a:rPr lang="zh-CN" altLang="en-US" dirty="0">
                <a:solidFill>
                  <a:prstClr val="black"/>
                </a:solidFill>
              </a:rPr>
              <a:t>，需要单独配置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SCons</a:t>
            </a:r>
            <a:r>
              <a:rPr lang="zh-CN" altLang="en-US" sz="2000" dirty="0" smtClean="0"/>
              <a:t>编译</a:t>
            </a:r>
            <a:r>
              <a:rPr lang="en-US" altLang="zh-CN" sz="2000" dirty="0" smtClean="0"/>
              <a:t>gem5</a:t>
            </a:r>
          </a:p>
          <a:p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2194947"/>
            <a:ext cx="5386090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scons &lt;build dir&gt;/&lt;configuration&gt;/&lt;target&gt;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e.g.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python3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scons build/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ARM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/gem5.opt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38200" y="2852337"/>
            <a:ext cx="5386090" cy="16413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&lt;build dir&gt; ：通常是主目录下的build文件夹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&lt;configuration&gt;：设置的编译选项，可选ISA类型、CPU模型、Ruby一致性协议等。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Open San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5442" y="21949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The valid ISAs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MIPS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SPARC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 smtClean="0">
                <a:solidFill>
                  <a:srgbClr val="333333"/>
                </a:solidFill>
                <a:effectLst/>
              </a:rPr>
              <a:t>X86</a:t>
            </a: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10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5013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SCons</a:t>
            </a:r>
            <a:r>
              <a:rPr lang="zh-CN" altLang="en-US" sz="2000" dirty="0" smtClean="0"/>
              <a:t>编译</a:t>
            </a:r>
            <a:r>
              <a:rPr lang="en-US" altLang="zh-CN" sz="2000" dirty="0" smtClean="0"/>
              <a:t>gem5</a:t>
            </a:r>
          </a:p>
          <a:p>
            <a:endParaRPr lang="zh-CN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38200" y="2194947"/>
            <a:ext cx="5386090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scons &lt;build dir&gt;/&lt;configuration&gt;/&lt;target&gt;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e.g.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python3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scons build/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ARM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/gem5.opt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38201" y="2817580"/>
            <a:ext cx="5334000" cy="1127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&lt;target&gt;：指定生成的gem5的类型，如</a:t>
            </a:r>
            <a:r>
              <a:rPr lang="zh-CN" altLang="en-US" sz="2000" dirty="0" smtClean="0">
                <a:solidFill>
                  <a:srgbClr val="333333"/>
                </a:solidFill>
                <a:ea typeface="Open Sans"/>
              </a:rPr>
              <a:t>右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：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-j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：计算机可用核心数为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，用来加速编译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Open Sans"/>
            </a:endParaRPr>
          </a:p>
        </p:txBody>
      </p:sp>
      <p:graphicFrame>
        <p:nvGraphicFramePr>
          <p:cNvPr id="13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979275"/>
              </p:ext>
            </p:extLst>
          </p:nvPr>
        </p:nvGraphicFramePr>
        <p:xfrm>
          <a:off x="6388331" y="1825625"/>
          <a:ext cx="5181600" cy="4110122"/>
        </p:xfrm>
        <a:graphic>
          <a:graphicData uri="http://schemas.openxmlformats.org/drawingml/2006/table">
            <a:tbl>
              <a:tblPr/>
              <a:tblGrid>
                <a:gridCol w="652549">
                  <a:extLst>
                    <a:ext uri="{9D8B030D-6E8A-4147-A177-3AD203B41FA5}">
                      <a16:colId xmlns:a16="http://schemas.microsoft.com/office/drawing/2014/main" val="261226624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249360239"/>
                    </a:ext>
                  </a:extLst>
                </a:gridCol>
                <a:gridCol w="3365269">
                  <a:extLst>
                    <a:ext uri="{9D8B030D-6E8A-4147-A177-3AD203B41FA5}">
                      <a16:colId xmlns:a16="http://schemas.microsoft.com/office/drawing/2014/main" val="1992145993"/>
                    </a:ext>
                  </a:extLst>
                </a:gridCol>
              </a:tblGrid>
              <a:tr h="1802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Index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Target name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Express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141125"/>
                  </a:ext>
                </a:extLst>
              </a:tr>
              <a:tr h="86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gem5.debug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关闭了优化</a:t>
                      </a:r>
                      <a:r>
                        <a:rPr lang="zh-CN" altLang="en-US" sz="1400" dirty="0" smtClean="0">
                          <a:effectLst/>
                        </a:rPr>
                        <a:t>。该</a:t>
                      </a:r>
                      <a:r>
                        <a:rPr lang="zh-CN" altLang="en-US" sz="1400" dirty="0">
                          <a:effectLst/>
                        </a:rPr>
                        <a:t>版本明显慢于其它版本</a:t>
                      </a:r>
                      <a:r>
                        <a:rPr lang="zh-CN" altLang="en-US" sz="1400" dirty="0" smtClean="0">
                          <a:effectLst/>
                        </a:rPr>
                        <a:t>。用于调试</a:t>
                      </a:r>
                      <a:r>
                        <a:rPr lang="en-US" altLang="zh-CN" sz="1400" dirty="0" smtClean="0">
                          <a:effectLst/>
                        </a:rPr>
                        <a:t>gem5</a:t>
                      </a:r>
                      <a:r>
                        <a:rPr lang="zh-CN" altLang="en-US" sz="1400" dirty="0" smtClean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30883"/>
                  </a:ext>
                </a:extLst>
              </a:tr>
              <a:tr h="585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gem5.opt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打开优化的同时保留了部分调试功能。该版本良好地平衡了模拟速度与调试观察，是所有环境中最优的版本。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54139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gem5.fast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打开优化并关闭调试部分。最优的速度，代价是不能进行运行时错误检查与调试输出</a:t>
                      </a:r>
                      <a:r>
                        <a:rPr lang="zh-CN" altLang="en-US" sz="1400" dirty="0" smtClean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0103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gem5.prof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类似于</a:t>
                      </a:r>
                      <a:r>
                        <a:rPr lang="en-US" sz="1400" dirty="0" smtClean="0">
                          <a:effectLst/>
                        </a:rPr>
                        <a:t>gem5.fast，</a:t>
                      </a:r>
                      <a:r>
                        <a:rPr lang="zh-CN" altLang="en-US" sz="1400" dirty="0" smtClean="0">
                          <a:effectLst/>
                        </a:rPr>
                        <a:t>增加了对</a:t>
                      </a:r>
                      <a:r>
                        <a:rPr lang="en-US" sz="1400" dirty="0" err="1" smtClean="0">
                          <a:effectLst/>
                        </a:rPr>
                        <a:t>gprof</a:t>
                      </a:r>
                      <a:r>
                        <a:rPr lang="zh-CN" altLang="en-US" sz="1400" dirty="0">
                          <a:effectLst/>
                        </a:rPr>
                        <a:t>分析</a:t>
                      </a:r>
                      <a:r>
                        <a:rPr lang="zh-CN" altLang="en-US" sz="1400" dirty="0" smtClean="0">
                          <a:effectLst/>
                        </a:rPr>
                        <a:t>工具的支持。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63438"/>
                  </a:ext>
                </a:extLst>
              </a:tr>
              <a:tr h="856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5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gem5.perf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effectLst/>
                        </a:rPr>
                        <a:t>是</a:t>
                      </a:r>
                      <a:r>
                        <a:rPr lang="en-US" altLang="zh-CN" sz="1400" dirty="0" smtClean="0">
                          <a:effectLst/>
                        </a:rPr>
                        <a:t>gem5.prof</a:t>
                      </a:r>
                      <a:r>
                        <a:rPr lang="zh-CN" altLang="en-US" sz="1400" dirty="0" smtClean="0">
                          <a:effectLst/>
                        </a:rPr>
                        <a:t>的补充</a:t>
                      </a:r>
                      <a:r>
                        <a:rPr lang="en-US" sz="1400" dirty="0" smtClean="0">
                          <a:effectLst/>
                        </a:rPr>
                        <a:t>，</a:t>
                      </a:r>
                      <a:r>
                        <a:rPr lang="zh-CN" altLang="en-US" sz="1400" dirty="0">
                          <a:effectLst/>
                        </a:rPr>
                        <a:t>允许被</a:t>
                      </a:r>
                      <a:r>
                        <a:rPr lang="en-US" sz="1400" dirty="0">
                          <a:effectLst/>
                        </a:rPr>
                        <a:t>google-</a:t>
                      </a:r>
                      <a:r>
                        <a:rPr lang="en-US" sz="1400" dirty="0" err="1">
                          <a:effectLst/>
                        </a:rPr>
                        <a:t>pprof</a:t>
                      </a:r>
                      <a:r>
                        <a:rPr lang="zh-CN" altLang="en-US" sz="1400" dirty="0">
                          <a:effectLst/>
                        </a:rPr>
                        <a:t>分析</a:t>
                      </a:r>
                      <a:r>
                        <a:rPr lang="zh-CN" altLang="en-US" sz="1400" dirty="0" smtClean="0">
                          <a:effectLst/>
                        </a:rPr>
                        <a:t>。可以</a:t>
                      </a:r>
                      <a:r>
                        <a:rPr lang="zh-CN" altLang="en-US" sz="1400" dirty="0">
                          <a:effectLst/>
                        </a:rPr>
                        <a:t>在所有基于</a:t>
                      </a:r>
                      <a:r>
                        <a:rPr lang="en-US" sz="1400" dirty="0">
                          <a:effectLst/>
                        </a:rPr>
                        <a:t>Linux</a:t>
                      </a:r>
                      <a:r>
                        <a:rPr lang="zh-CN" altLang="en-US" sz="1400" dirty="0">
                          <a:effectLst/>
                        </a:rPr>
                        <a:t>的系统中替换</a:t>
                      </a:r>
                      <a:r>
                        <a:rPr lang="en-US" sz="1400" dirty="0">
                          <a:effectLst/>
                        </a:rPr>
                        <a:t>gem5.prof。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0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gem5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测试结果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56" y="3285462"/>
            <a:ext cx="6056231" cy="252905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71737"/>
            <a:ext cx="1025921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./build/{ISA}/gem5.{variant} [gem5 options] {simulation script} [script options]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#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build/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/gem5.opt configs/learning_gem5/part1/simple.py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2350988"/>
            <a:ext cx="101941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编译完成得到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Open Sans"/>
              </a:rPr>
              <a:t>gem5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的二进制文件，可以用来运行仿真。接口是</a:t>
            </a: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Open Sans"/>
              </a:rPr>
              <a:t>python</a:t>
            </a:r>
            <a:r>
              <a:rPr lang="zh-CN" altLang="en-US" sz="2000" b="1" i="0" dirty="0" smtClean="0">
                <a:solidFill>
                  <a:srgbClr val="333333"/>
                </a:solidFill>
                <a:effectLst/>
                <a:latin typeface="Open Sans"/>
              </a:rPr>
              <a:t>脚本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，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Open Sans"/>
              </a:rPr>
              <a:t>gem5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二进制文件读取并执行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Open Sans"/>
              </a:rPr>
              <a:t>python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Open Sans"/>
              </a:rPr>
              <a:t>脚本，用来创建系统和执行仿真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3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构建脚本</a:t>
            </a:r>
            <a:endParaRPr lang="zh-CN" altLang="en-US" dirty="0"/>
          </a:p>
        </p:txBody>
      </p:sp>
      <p:pic>
        <p:nvPicPr>
          <p:cNvPr id="4" name="Picture 2" descr="没有缓存的简单系统配置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78" y="1254584"/>
            <a:ext cx="4910236" cy="35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3545" y="726511"/>
            <a:ext cx="5905172" cy="609397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import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objects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inherit"/>
              </a:rPr>
              <a:t>import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*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981A1A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981A1A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创建仿真对象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设置时钟电压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clk_domain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SrcClockDomain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clk_domain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clock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'1GHz‘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clk_domain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voltage_domain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VoltageDomain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设置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内存模型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'timing‘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mem_ranges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AddrRange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'512MB'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)]​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创建CPU对象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TimingSimpleCPU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创建内存总线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SystemXBar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连接CPU和内存对象# 请求端口 = 响应端口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icache_port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cpu_side_ports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dcache_port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cpu_side_ports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中断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createInterruptController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system_port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cpu_side_ports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​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MEM CTRL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dram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DDR3_1600_8x8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dram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mem_ranges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inherit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]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mem_ctrl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membus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inherit"/>
              </a:rPr>
              <a:t>mem_side_ports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66656" y="1544715"/>
            <a:ext cx="5051394" cy="26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78711" y="1855433"/>
            <a:ext cx="5042516" cy="203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681056" y="3089429"/>
            <a:ext cx="4438835" cy="114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556769" y="4234649"/>
            <a:ext cx="5965794" cy="1802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518734" y="2565647"/>
            <a:ext cx="4492101" cy="21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323425" y="3533313"/>
            <a:ext cx="4465468" cy="313381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构建脚本</a:t>
            </a:r>
            <a:endParaRPr lang="zh-CN" altLang="en-US" dirty="0"/>
          </a:p>
        </p:txBody>
      </p:sp>
      <p:pic>
        <p:nvPicPr>
          <p:cNvPr id="4" name="Picture 2" descr="没有缓存的简单系统配置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78" y="1254584"/>
            <a:ext cx="4910236" cy="35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7502" y="1067858"/>
            <a:ext cx="5463034" cy="44319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## 以上完成仿真系统的实例化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​</a:t>
            </a: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## 以下设置仿真进程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en-US" altLang="zh-CN" sz="120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# process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binary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  <a:t>'tests/test-progs/hello/bin/x86/linux/hello‘</a:t>
            </a:r>
            <a:r>
              <a:rPr lang="en-US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</a:br>
            <a:r>
              <a:rPr lang="en-US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​</a:t>
            </a: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# for 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1</a:t>
            </a: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gem5 V21 and beyond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system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workload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SEWorkload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init_compatible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binary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)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​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process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Process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()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process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cmd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[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binary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]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system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cpu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workload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process</a:t>
            </a:r>
            <a:r>
              <a:rPr lang="en-US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system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cpu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createThreads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()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​</a:t>
            </a: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# root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root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Root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full_system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770088"/>
                </a:solidFill>
                <a:latin typeface="Arial Unicode MS"/>
                <a:ea typeface="inherit"/>
              </a:rPr>
              <a:t>False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,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system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system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)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m5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instantiate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()​​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3300AA"/>
                </a:solidFill>
                <a:latin typeface="Arial Unicode MS"/>
                <a:ea typeface="inherit"/>
              </a:rPr>
              <a:t>print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</a:t>
            </a:r>
            <a:r>
              <a:rPr lang="zh-CN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  <a:t>"Beginning simulation!"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)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exit_event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=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m5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simulate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()​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en-US" altLang="zh-CN" sz="120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># 仿真结束检查系统状态</a:t>
            </a:r>
            <a: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AA5500"/>
                </a:solidFill>
                <a:latin typeface="Arial Unicode MS"/>
                <a:ea typeface="inherit"/>
              </a:rPr>
            </a:br>
            <a:r>
              <a:rPr lang="zh-CN" altLang="zh-CN" sz="1200" b="0" dirty="0" smtClean="0">
                <a:solidFill>
                  <a:srgbClr val="3300AA"/>
                </a:solidFill>
                <a:latin typeface="Arial Unicode MS"/>
                <a:ea typeface="inherit"/>
              </a:rPr>
              <a:t>print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</a:t>
            </a:r>
            <a:r>
              <a:rPr lang="zh-CN" altLang="zh-CN" sz="1200" b="0" dirty="0" smtClean="0">
                <a:solidFill>
                  <a:srgbClr val="AA1111"/>
                </a:solidFill>
                <a:latin typeface="Arial Unicode MS"/>
                <a:ea typeface="inherit"/>
              </a:rPr>
              <a:t>'Exiting @ tick {} because {}'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     </a:t>
            </a:r>
            <a: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/>
            </a:r>
            <a:br>
              <a:rPr lang="en-US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</a:br>
            <a:r>
              <a:rPr lang="en-US" altLang="zh-CN" sz="1200" dirty="0" smtClean="0">
                <a:solidFill>
                  <a:srgbClr val="333333"/>
                </a:solidFill>
                <a:latin typeface="Arial Unicode MS"/>
                <a:ea typeface="inherit"/>
              </a:rPr>
              <a:t>	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format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m5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curTick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(), 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exit_event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.</a:t>
            </a:r>
            <a:r>
              <a:rPr lang="zh-CN" altLang="zh-CN" sz="1200" b="0" dirty="0" smtClean="0">
                <a:solidFill>
                  <a:srgbClr val="000000"/>
                </a:solidFill>
                <a:latin typeface="Arial Unicode MS"/>
                <a:ea typeface="inherit"/>
              </a:rPr>
              <a:t>getCause</a:t>
            </a:r>
            <a:r>
              <a:rPr lang="zh-CN" altLang="zh-CN" sz="1200" b="0" dirty="0" smtClean="0">
                <a:solidFill>
                  <a:srgbClr val="333333"/>
                </a:solidFill>
                <a:latin typeface="Arial Unicode MS"/>
                <a:ea typeface="inherit"/>
              </a:rPr>
              <a:t>()))</a:t>
            </a:r>
            <a:r>
              <a:rPr lang="zh-CN" altLang="zh-CN" sz="1200" b="0" dirty="0" smtClean="0"/>
              <a:t> </a:t>
            </a:r>
            <a:endParaRPr lang="zh-CN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1171" y="901348"/>
            <a:ext cx="5644342" cy="423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51171" y="7978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9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全系统仿真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29374" y="4410948"/>
            <a:ext cx="4924425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cd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util/term/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make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Arial Unicode MS"/>
                <a:ea typeface="inherit"/>
              </a:rPr>
              <a:t>$ </a:t>
            </a:r>
            <a:r>
              <a:rPr lang="zh-CN" altLang="zh-CN" sz="1200" dirty="0">
                <a:solidFill>
                  <a:srgbClr val="333333"/>
                </a:solidFill>
                <a:latin typeface="Arial Unicode MS"/>
                <a:ea typeface="inherit"/>
              </a:rPr>
              <a:t>./util/term/m5term </a:t>
            </a:r>
            <a:r>
              <a:rPr lang="zh-CN" altLang="zh-CN" sz="1200" dirty="0" smtClean="0">
                <a:solidFill>
                  <a:srgbClr val="116644"/>
                </a:solidFill>
                <a:latin typeface="Arial Unicode MS"/>
                <a:ea typeface="inherit"/>
              </a:rPr>
              <a:t>3456</a:t>
            </a:r>
            <a:endParaRPr lang="zh-CN" altLang="zh-CN" sz="1200" dirty="0">
              <a:solidFill>
                <a:srgbClr val="333333"/>
              </a:solidFill>
              <a:latin typeface="Arial Unicode MS"/>
              <a:ea typeface="var(--monospace)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29375" y="1690688"/>
            <a:ext cx="4924425" cy="25853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./build/ARM/gem5.opt configs/example/arm/fs_bigLITTLE.py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  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--caches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--bootloader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/binaries/&lt;bootloader-name&gt;"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--kernel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/binaries/&lt;kernel-name&gt;"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--disk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/disks/&lt;disk-image-name&gt;"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--bootscript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path/to/bootscript.rcS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inherit"/>
              </a:rPr>
              <a:t># 示例：(注意rcS,S是大写)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./build/ARM/gem5.opt configs/example/arm/fs_bigLITTLE.py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--caches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--bootloader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/binaries/boot.arm64"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--kernel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/binaries/vmlinux.arm64"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--disk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inherit"/>
              </a:rPr>
              <a:t>$IMG_ROOT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inherit"/>
              </a:rPr>
              <a:t>/disks/aarch32-ubuntu-natty-headless.img"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--bootscript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configs/boot/bbench-gb.rcS \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  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inherit"/>
              </a:rPr>
              <a:t>--root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inherit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/dev/vda1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0" y="4180115"/>
            <a:ext cx="4924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仿真时间长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（和配置相关，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3-5h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），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m5term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能看到仿真运行细节信息，系统启动后在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m5term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里登录运行，也比较卡。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66750" y="1690688"/>
            <a:ext cx="4924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构造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root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和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se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模式一样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需要加载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kernel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disks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等构造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system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同时配置</a:t>
            </a:r>
            <a:r>
              <a:rPr lang="en-US" altLang="zh-CN" sz="2000" dirty="0" err="1" smtClean="0">
                <a:solidFill>
                  <a:srgbClr val="333333"/>
                </a:solidFill>
                <a:latin typeface="Open Sans"/>
              </a:rPr>
              <a:t>cpu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mem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等。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最后构建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root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启动仿真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endParaRPr lang="en-US" altLang="zh-CN" sz="2000" dirty="0">
              <a:solidFill>
                <a:srgbClr val="333333"/>
              </a:solidFill>
              <a:latin typeface="Open Sans"/>
            </a:endParaRPr>
          </a:p>
          <a:p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m5out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文件夹内有图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61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仿真速度慢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>
              <a:buFont typeface="+mj-ea"/>
              <a:buAutoNum type="circleNumDbPlain"/>
            </a:pPr>
            <a:r>
              <a:rPr lang="en-US" altLang="zh-CN" dirty="0" smtClean="0"/>
              <a:t>Introduction to gem5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>
              <a:buFont typeface="+mj-ea"/>
              <a:buAutoNum type="circleNumDbPlain" startAt="3"/>
            </a:pPr>
            <a:r>
              <a:rPr lang="en-US" altLang="zh-CN" dirty="0" smtClean="0"/>
              <a:t>CPU Modeling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Level View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239071"/>
            <a:ext cx="7239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Gem5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型号设计为“热插拔”，可与任意</a:t>
            </a:r>
            <a:r>
              <a:rPr lang="en-US" altLang="zh-CN" sz="2000" dirty="0" smtClean="0"/>
              <a:t>ISA</a:t>
            </a:r>
            <a:r>
              <a:rPr lang="zh-CN" altLang="en-US" sz="2000" dirty="0" smtClean="0"/>
              <a:t>和内存系统连接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62" y="1639181"/>
            <a:ext cx="9554076" cy="47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556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• Simple CPUs</a:t>
            </a:r>
          </a:p>
          <a:p>
            <a:pPr marL="457200" lvl="1" indent="0">
              <a:buNone/>
            </a:pPr>
            <a:r>
              <a:rPr lang="en-US" altLang="zh-CN" dirty="0" smtClean="0"/>
              <a:t>• Models Single-Thread 1 CPI Machine</a:t>
            </a:r>
          </a:p>
          <a:p>
            <a:pPr marL="457200" lvl="1" indent="0">
              <a:buNone/>
            </a:pPr>
            <a:r>
              <a:rPr lang="en-US" altLang="zh-CN" dirty="0" smtClean="0"/>
              <a:t>• Two Types: </a:t>
            </a:r>
            <a:r>
              <a:rPr lang="en-US" altLang="zh-CN" b="1" dirty="0" err="1" smtClean="0"/>
              <a:t>AtomicSimpleCPU</a:t>
            </a:r>
            <a:r>
              <a:rPr lang="en-US" altLang="zh-CN" dirty="0" smtClean="0"/>
              <a:t> and </a:t>
            </a:r>
            <a:r>
              <a:rPr lang="en-US" altLang="zh-CN" b="1" dirty="0" err="1" smtClean="0"/>
              <a:t>TimingSimpleCPU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smtClean="0"/>
              <a:t>• Common Uses:</a:t>
            </a:r>
          </a:p>
          <a:p>
            <a:pPr marL="914400" lvl="2" indent="0">
              <a:buNone/>
            </a:pPr>
            <a:r>
              <a:rPr lang="en-US" altLang="zh-CN" dirty="0" smtClean="0"/>
              <a:t>• Fast, Functional Simulation: 2.9 million and 1.2 million instructions per second on the “</a:t>
            </a:r>
            <a:r>
              <a:rPr lang="en-US" altLang="zh-CN" dirty="0" err="1" smtClean="0"/>
              <a:t>twolf</a:t>
            </a:r>
            <a:r>
              <a:rPr lang="en-US" altLang="zh-CN" dirty="0" smtClean="0"/>
              <a:t>” benchmark</a:t>
            </a:r>
          </a:p>
          <a:p>
            <a:pPr marL="914400" lvl="2" indent="0">
              <a:buNone/>
            </a:pPr>
            <a:r>
              <a:rPr lang="en-US" altLang="zh-CN" dirty="0" smtClean="0"/>
              <a:t>• Warming Up Caches</a:t>
            </a:r>
          </a:p>
          <a:p>
            <a:pPr marL="914400" lvl="2" indent="0">
              <a:buNone/>
            </a:pPr>
            <a:r>
              <a:rPr lang="en-US" altLang="zh-CN" dirty="0" smtClean="0"/>
              <a:t>• Studies that do not require detailed CPU modeling</a:t>
            </a:r>
          </a:p>
          <a:p>
            <a:pPr marL="0" indent="0">
              <a:buNone/>
            </a:pPr>
            <a:r>
              <a:rPr lang="en-US" altLang="zh-CN" dirty="0" smtClean="0"/>
              <a:t>• Detailed CPUs</a:t>
            </a:r>
          </a:p>
          <a:p>
            <a:pPr marL="457200" lvl="1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Parameterizable</a:t>
            </a:r>
            <a:r>
              <a:rPr lang="en-US" altLang="zh-CN" dirty="0" smtClean="0"/>
              <a:t> Pipeline Models w/SMT support</a:t>
            </a:r>
          </a:p>
          <a:p>
            <a:pPr marL="457200" lvl="1" indent="0">
              <a:buNone/>
            </a:pPr>
            <a:r>
              <a:rPr lang="en-US" altLang="zh-CN" dirty="0" smtClean="0"/>
              <a:t>• Two Types: </a:t>
            </a:r>
            <a:r>
              <a:rPr lang="en-US" altLang="zh-CN" b="1" dirty="0" err="1" smtClean="0"/>
              <a:t>InOrderCPU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O3CPU</a:t>
            </a:r>
          </a:p>
          <a:p>
            <a:pPr marL="457200" lvl="1" indent="0">
              <a:buNone/>
            </a:pPr>
            <a:r>
              <a:rPr lang="en-US" altLang="zh-CN" dirty="0" smtClean="0"/>
              <a:t>• “Execute in Execute”, detailed modeling</a:t>
            </a:r>
          </a:p>
          <a:p>
            <a:pPr marL="457200" lvl="1" indent="0">
              <a:buNone/>
            </a:pPr>
            <a:r>
              <a:rPr lang="en-US" altLang="zh-CN" dirty="0" smtClean="0"/>
              <a:t>• Slower than </a:t>
            </a:r>
            <a:r>
              <a:rPr lang="en-US" altLang="zh-CN" dirty="0" err="1" smtClean="0"/>
              <a:t>SimpleCPUs</a:t>
            </a:r>
            <a:r>
              <a:rPr lang="en-US" altLang="zh-CN" dirty="0" smtClean="0"/>
              <a:t>: 200K instructions per second on the “</a:t>
            </a:r>
            <a:r>
              <a:rPr lang="en-US" altLang="zh-CN" dirty="0" err="1" smtClean="0"/>
              <a:t>twolf</a:t>
            </a:r>
            <a:r>
              <a:rPr lang="en-US" altLang="zh-CN" dirty="0" smtClean="0"/>
              <a:t>” benchmark</a:t>
            </a:r>
          </a:p>
          <a:p>
            <a:pPr marL="914400" lvl="2" indent="0">
              <a:buNone/>
            </a:pPr>
            <a:r>
              <a:rPr lang="en-US" altLang="zh-CN" dirty="0" smtClean="0"/>
              <a:t>• Models the timing for each pipeline stage</a:t>
            </a:r>
          </a:p>
          <a:p>
            <a:pPr marL="914400" lvl="2" indent="0">
              <a:buNone/>
            </a:pPr>
            <a:r>
              <a:rPr lang="en-US" altLang="zh-CN" dirty="0" smtClean="0"/>
              <a:t>• Forces both timing and execution of simulation to be accurate</a:t>
            </a:r>
          </a:p>
          <a:p>
            <a:pPr marL="914400" lvl="2" indent="0">
              <a:buNone/>
            </a:pPr>
            <a:r>
              <a:rPr lang="en-US" altLang="zh-CN" dirty="0" smtClean="0"/>
              <a:t>• Important for Coherence, I/O, Multiprocessor Studies,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AtomicSimpleCPU</a:t>
            </a:r>
            <a:r>
              <a:rPr lang="en-US" altLang="zh-CN" dirty="0"/>
              <a:t> &amp; </a:t>
            </a:r>
            <a:r>
              <a:rPr lang="en-US" altLang="zh-CN" dirty="0" err="1"/>
              <a:t>TimingSimpleCPU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25253" cy="4351338"/>
          </a:xfrm>
        </p:spPr>
        <p:txBody>
          <a:bodyPr/>
          <a:lstStyle/>
          <a:p>
            <a:r>
              <a:rPr lang="en-US" altLang="zh-CN" dirty="0" smtClean="0"/>
              <a:t>On every CPU “tick()”, perform all necessary operations for an instruction</a:t>
            </a:r>
          </a:p>
          <a:p>
            <a:r>
              <a:rPr lang="en-US" altLang="zh-CN" dirty="0" smtClean="0"/>
              <a:t>Memory accesses are atomic</a:t>
            </a:r>
          </a:p>
          <a:p>
            <a:r>
              <a:rPr lang="en-US" altLang="zh-CN" dirty="0" smtClean="0"/>
              <a:t>Fastest functional simulation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3" y="732318"/>
            <a:ext cx="4423611" cy="6125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499" y="817521"/>
            <a:ext cx="4438119" cy="59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InOrder</a:t>
            </a:r>
            <a:r>
              <a:rPr lang="en-US" altLang="zh-CN" dirty="0" smtClean="0"/>
              <a:t> CPU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611" y="1105317"/>
            <a:ext cx="6477000" cy="54111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Detailed in-order CPU</a:t>
            </a:r>
          </a:p>
          <a:p>
            <a:pPr lvl="1"/>
            <a:r>
              <a:rPr lang="en-US" altLang="zh-CN" dirty="0" smtClean="0"/>
              <a:t>Default 5-stage pipeline</a:t>
            </a:r>
          </a:p>
          <a:p>
            <a:pPr lvl="2"/>
            <a:r>
              <a:rPr lang="en-US" altLang="zh-CN" dirty="0" smtClean="0"/>
              <a:t>Fetch, Decode, Execute, Memory, </a:t>
            </a:r>
            <a:r>
              <a:rPr lang="en-US" altLang="zh-CN" dirty="0" err="1" smtClean="0"/>
              <a:t>Writeback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 Resources</a:t>
            </a:r>
          </a:p>
          <a:p>
            <a:pPr lvl="2"/>
            <a:r>
              <a:rPr lang="en-US" altLang="zh-CN" dirty="0" err="1" smtClean="0"/>
              <a:t>CacheUnit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ExecutionUnit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BranchPredictor</a:t>
            </a:r>
            <a:r>
              <a:rPr lang="en-US" altLang="zh-CN" dirty="0" smtClean="0"/>
              <a:t>, etc.</a:t>
            </a:r>
          </a:p>
          <a:p>
            <a:pPr lvl="1"/>
            <a:r>
              <a:rPr lang="en-US" altLang="zh-CN" dirty="0" smtClean="0"/>
              <a:t>Key Parameters</a:t>
            </a:r>
          </a:p>
          <a:p>
            <a:pPr lvl="2"/>
            <a:r>
              <a:rPr lang="en-US" altLang="zh-CN" dirty="0" smtClean="0"/>
              <a:t>Pipeline Stages, Hardware Threads</a:t>
            </a:r>
          </a:p>
          <a:p>
            <a:r>
              <a:rPr lang="en-US" altLang="zh-CN" dirty="0" smtClean="0"/>
              <a:t>Implementation: Customizable Set of Pipeline Components</a:t>
            </a:r>
          </a:p>
          <a:p>
            <a:pPr lvl="1"/>
            <a:r>
              <a:rPr lang="en-US" altLang="zh-CN" dirty="0" smtClean="0"/>
              <a:t>Pipeline stages interact with Resource Pool</a:t>
            </a:r>
          </a:p>
          <a:p>
            <a:pPr lvl="1"/>
            <a:r>
              <a:rPr lang="en-US" altLang="zh-CN" dirty="0" smtClean="0"/>
              <a:t>Pipeline defined through Instruction Schedules</a:t>
            </a:r>
          </a:p>
          <a:p>
            <a:pPr lvl="2"/>
            <a:r>
              <a:rPr lang="en-US" altLang="zh-CN" dirty="0" smtClean="0"/>
              <a:t>Each instruction type defines what resources they need in a particular stage</a:t>
            </a:r>
          </a:p>
          <a:p>
            <a:pPr lvl="2"/>
            <a:r>
              <a:rPr lang="en-US" altLang="zh-CN" dirty="0" smtClean="0"/>
              <a:t>If an instruction can’t complete all it’s resource requests in one stage, it blocks the pipeline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883068"/>
            <a:ext cx="5248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>
              <a:buFont typeface="+mj-ea"/>
              <a:buAutoNum type="circleNumDbPlain" startAt="4"/>
            </a:pPr>
            <a:r>
              <a:rPr lang="en-US" altLang="zh-CN" dirty="0" smtClean="0"/>
              <a:t>Co-simulation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Gem5+systemC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9237"/>
            <a:ext cx="5638800" cy="353377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313"/>
            <a:ext cx="5652512" cy="24976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818" y="5766091"/>
            <a:ext cx="11951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C. Menard, J. </a:t>
            </a:r>
            <a:r>
              <a:rPr lang="en-US" altLang="zh-CN" dirty="0" err="1" smtClean="0"/>
              <a:t>Castrillon</a:t>
            </a:r>
            <a:r>
              <a:rPr lang="en-US" altLang="zh-CN" dirty="0" smtClean="0"/>
              <a:t>, M. Jung and N. </a:t>
            </a:r>
            <a:r>
              <a:rPr lang="en-US" altLang="zh-CN" dirty="0" err="1" smtClean="0"/>
              <a:t>Wehn</a:t>
            </a:r>
            <a:r>
              <a:rPr lang="en-US" altLang="zh-CN" dirty="0" smtClean="0"/>
              <a:t>, "System simulation with gem5 and </a:t>
            </a:r>
            <a:r>
              <a:rPr lang="en-US" altLang="zh-CN" dirty="0" err="1" smtClean="0"/>
              <a:t>SystemC</a:t>
            </a:r>
            <a:r>
              <a:rPr lang="en-US" altLang="zh-CN" dirty="0" smtClean="0"/>
              <a:t>: The keystone for full interoperability," 2017 International Conference on Embedded Computer Systems: Architectures, Modeling, and Simulation (SAMOS), 2017, pp. 62-69, </a:t>
            </a:r>
            <a:r>
              <a:rPr lang="en-US" altLang="zh-CN" dirty="0" err="1" smtClean="0"/>
              <a:t>doi</a:t>
            </a:r>
            <a:r>
              <a:rPr lang="en-US" altLang="zh-CN" dirty="0" smtClean="0"/>
              <a:t>: 10.1109/SAMOS.2017.8344612.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1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DRAMsim2/3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DRAM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 </a:t>
            </a:r>
            <a:r>
              <a:rPr lang="en-US" altLang="zh-CN" sz="2000" dirty="0"/>
              <a:t>DRAMSim2</a:t>
            </a:r>
            <a:r>
              <a:rPr lang="zh-CN" altLang="en-US" sz="2000" dirty="0"/>
              <a:t>是一个较为精确的</a:t>
            </a:r>
            <a:r>
              <a:rPr lang="en-US" altLang="zh-CN" sz="2000" dirty="0" smtClean="0"/>
              <a:t>DDR2/3/4</a:t>
            </a:r>
            <a:r>
              <a:rPr lang="zh-CN" altLang="en-US" sz="2000" dirty="0" smtClean="0"/>
              <a:t>等内存</a:t>
            </a:r>
            <a:r>
              <a:rPr lang="zh-CN" altLang="en-US" sz="2000" dirty="0"/>
              <a:t>模拟器</a:t>
            </a:r>
            <a:endParaRPr lang="en-US" altLang="zh-CN" sz="2000" dirty="0" smtClean="0"/>
          </a:p>
          <a:p>
            <a:r>
              <a:rPr lang="zh-CN" altLang="en-US" sz="2000" dirty="0" smtClean="0"/>
              <a:t>替代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内部自带的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仿真器</a:t>
            </a:r>
            <a:endParaRPr lang="en-US" altLang="zh-CN" sz="20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支持的</a:t>
            </a:r>
            <a:r>
              <a:rPr lang="en-US" altLang="zh-CN" dirty="0" smtClean="0"/>
              <a:t>DDR</a:t>
            </a:r>
            <a:r>
              <a:rPr lang="zh-CN" altLang="en-US" dirty="0" smtClean="0"/>
              <a:t>的配置在</a:t>
            </a:r>
            <a:r>
              <a:rPr lang="en-US" altLang="zh-CN" dirty="0" err="1" smtClean="0"/>
              <a:t>DRAMsimx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configs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 smtClean="0"/>
              <a:t>DDR4_4Gb_x16_1866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9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NVMain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是一个非易失内存模拟器，用来构建混合内存仿真环境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不维护了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41685" y="5853797"/>
            <a:ext cx="800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https://github.com/cyjseagull/gem5-nvmain-hybrid-simulator</a:t>
            </a:r>
          </a:p>
        </p:txBody>
      </p:sp>
    </p:spTree>
    <p:extLst>
      <p:ext uri="{BB962C8B-B14F-4D97-AF65-F5344CB8AC3E}">
        <p14:creationId xmlns:p14="http://schemas.microsoft.com/office/powerpoint/2010/main" val="1811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所有</a:t>
            </a:r>
            <a:r>
              <a:rPr lang="en-US" altLang="zh-CN" dirty="0"/>
              <a:t>gem5</a:t>
            </a:r>
            <a:r>
              <a:rPr lang="zh-CN" altLang="en-US" dirty="0"/>
              <a:t>模拟器的文档和信息都可以在网站</a:t>
            </a:r>
            <a:r>
              <a:rPr lang="en-US" altLang="zh-CN" dirty="0"/>
              <a:t>http://www.gem5.org</a:t>
            </a:r>
            <a:r>
              <a:rPr lang="zh-CN" altLang="en-US" dirty="0"/>
              <a:t>上找到。该网站包括如何检查、构建和运行</a:t>
            </a:r>
            <a:r>
              <a:rPr lang="en-US" altLang="zh-CN" dirty="0"/>
              <a:t>gem5</a:t>
            </a:r>
            <a:r>
              <a:rPr lang="zh-CN" altLang="en-US" dirty="0"/>
              <a:t>模拟器的说明，以及如何下载</a:t>
            </a:r>
            <a:r>
              <a:rPr lang="en-US" altLang="zh-CN" dirty="0"/>
              <a:t>OS</a:t>
            </a:r>
            <a:r>
              <a:rPr lang="zh-CN" altLang="en-US" dirty="0"/>
              <a:t>二进制文件和磁盘映像等补充支持文件。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8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gem5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gem5 Simulator 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The gem5 simulation is the merger of the best aspects of the M5 and GEMS simulators.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M5 Simulator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M5 provides a configurable simulation framework , multiple ISAs, diverse CPU models. 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GEMS simulator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GEMS complements these features with a detailed and flexible memory system, including support for multiple cache coherence protocols and interconnect models.</a:t>
            </a:r>
            <a:endParaRPr lang="zh-CN" altLang="en-US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5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谢谢，请指正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2022/2/28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6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工作过程</a:t>
            </a:r>
            <a:endParaRPr lang="zh-CN" altLang="en-US" dirty="0"/>
          </a:p>
        </p:txBody>
      </p:sp>
      <p:pic>
        <p:nvPicPr>
          <p:cNvPr id="1026" name="Picture 2" descr="Interaction between SimpleMemobj and its por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2" y="1943707"/>
            <a:ext cx="9374166" cy="362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422384" y="1775534"/>
            <a:ext cx="1415772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Object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Port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Connections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Request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Packet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5450889" y="1287262"/>
            <a:ext cx="4998128" cy="710214"/>
          </a:xfrm>
          <a:custGeom>
            <a:avLst/>
            <a:gdLst>
              <a:gd name="connsiteX0" fmla="*/ 4998128 w 4998128"/>
              <a:gd name="connsiteY0" fmla="*/ 710214 h 710214"/>
              <a:gd name="connsiteX1" fmla="*/ 4962618 w 4998128"/>
              <a:gd name="connsiteY1" fmla="*/ 656948 h 710214"/>
              <a:gd name="connsiteX2" fmla="*/ 4882719 w 4998128"/>
              <a:gd name="connsiteY2" fmla="*/ 603682 h 710214"/>
              <a:gd name="connsiteX3" fmla="*/ 4776187 w 4998128"/>
              <a:gd name="connsiteY3" fmla="*/ 514905 h 710214"/>
              <a:gd name="connsiteX4" fmla="*/ 4669655 w 4998128"/>
              <a:gd name="connsiteY4" fmla="*/ 470517 h 710214"/>
              <a:gd name="connsiteX5" fmla="*/ 4438835 w 4998128"/>
              <a:gd name="connsiteY5" fmla="*/ 363985 h 710214"/>
              <a:gd name="connsiteX6" fmla="*/ 4367814 w 4998128"/>
              <a:gd name="connsiteY6" fmla="*/ 346229 h 710214"/>
              <a:gd name="connsiteX7" fmla="*/ 4101484 w 4998128"/>
              <a:gd name="connsiteY7" fmla="*/ 248575 h 710214"/>
              <a:gd name="connsiteX8" fmla="*/ 3897297 w 4998128"/>
              <a:gd name="connsiteY8" fmla="*/ 213064 h 710214"/>
              <a:gd name="connsiteX9" fmla="*/ 3577701 w 4998128"/>
              <a:gd name="connsiteY9" fmla="*/ 177554 h 710214"/>
              <a:gd name="connsiteX10" fmla="*/ 3355760 w 4998128"/>
              <a:gd name="connsiteY10" fmla="*/ 142043 h 710214"/>
              <a:gd name="connsiteX11" fmla="*/ 3293616 w 4998128"/>
              <a:gd name="connsiteY11" fmla="*/ 133165 h 710214"/>
              <a:gd name="connsiteX12" fmla="*/ 3116062 w 4998128"/>
              <a:gd name="connsiteY12" fmla="*/ 115410 h 710214"/>
              <a:gd name="connsiteX13" fmla="*/ 2911876 w 4998128"/>
              <a:gd name="connsiteY13" fmla="*/ 97655 h 710214"/>
              <a:gd name="connsiteX14" fmla="*/ 2743200 w 4998128"/>
              <a:gd name="connsiteY14" fmla="*/ 79899 h 710214"/>
              <a:gd name="connsiteX15" fmla="*/ 2583402 w 4998128"/>
              <a:gd name="connsiteY15" fmla="*/ 62144 h 710214"/>
              <a:gd name="connsiteX16" fmla="*/ 2405849 w 4998128"/>
              <a:gd name="connsiteY16" fmla="*/ 44388 h 710214"/>
              <a:gd name="connsiteX17" fmla="*/ 2139519 w 4998128"/>
              <a:gd name="connsiteY17" fmla="*/ 17755 h 710214"/>
              <a:gd name="connsiteX18" fmla="*/ 1944210 w 4998128"/>
              <a:gd name="connsiteY18" fmla="*/ 8878 h 710214"/>
              <a:gd name="connsiteX19" fmla="*/ 1793290 w 4998128"/>
              <a:gd name="connsiteY19" fmla="*/ 0 h 710214"/>
              <a:gd name="connsiteX20" fmla="*/ 1384917 w 4998128"/>
              <a:gd name="connsiteY20" fmla="*/ 8878 h 710214"/>
              <a:gd name="connsiteX21" fmla="*/ 1207363 w 4998128"/>
              <a:gd name="connsiteY21" fmla="*/ 35511 h 710214"/>
              <a:gd name="connsiteX22" fmla="*/ 1127464 w 4998128"/>
              <a:gd name="connsiteY22" fmla="*/ 44388 h 710214"/>
              <a:gd name="connsiteX23" fmla="*/ 816746 w 4998128"/>
              <a:gd name="connsiteY23" fmla="*/ 133165 h 710214"/>
              <a:gd name="connsiteX24" fmla="*/ 781235 w 4998128"/>
              <a:gd name="connsiteY24" fmla="*/ 150921 h 710214"/>
              <a:gd name="connsiteX25" fmla="*/ 727969 w 4998128"/>
              <a:gd name="connsiteY25" fmla="*/ 159798 h 710214"/>
              <a:gd name="connsiteX26" fmla="*/ 630315 w 4998128"/>
              <a:gd name="connsiteY26" fmla="*/ 186431 h 710214"/>
              <a:gd name="connsiteX27" fmla="*/ 559294 w 4998128"/>
              <a:gd name="connsiteY27" fmla="*/ 204187 h 710214"/>
              <a:gd name="connsiteX28" fmla="*/ 461639 w 4998128"/>
              <a:gd name="connsiteY28" fmla="*/ 266330 h 710214"/>
              <a:gd name="connsiteX29" fmla="*/ 435006 w 4998128"/>
              <a:gd name="connsiteY29" fmla="*/ 284086 h 710214"/>
              <a:gd name="connsiteX30" fmla="*/ 408373 w 4998128"/>
              <a:gd name="connsiteY30" fmla="*/ 292963 h 710214"/>
              <a:gd name="connsiteX31" fmla="*/ 355107 w 4998128"/>
              <a:gd name="connsiteY31" fmla="*/ 328474 h 710214"/>
              <a:gd name="connsiteX32" fmla="*/ 328474 w 4998128"/>
              <a:gd name="connsiteY32" fmla="*/ 346229 h 710214"/>
              <a:gd name="connsiteX33" fmla="*/ 266330 w 4998128"/>
              <a:gd name="connsiteY33" fmla="*/ 390618 h 710214"/>
              <a:gd name="connsiteX34" fmla="*/ 177554 w 4998128"/>
              <a:gd name="connsiteY34" fmla="*/ 435006 h 710214"/>
              <a:gd name="connsiteX35" fmla="*/ 142043 w 4998128"/>
              <a:gd name="connsiteY35" fmla="*/ 470517 h 710214"/>
              <a:gd name="connsiteX36" fmla="*/ 97655 w 4998128"/>
              <a:gd name="connsiteY36" fmla="*/ 506027 h 710214"/>
              <a:gd name="connsiteX37" fmla="*/ 79899 w 4998128"/>
              <a:gd name="connsiteY37" fmla="*/ 532660 h 710214"/>
              <a:gd name="connsiteX38" fmla="*/ 62144 w 4998128"/>
              <a:gd name="connsiteY38" fmla="*/ 550416 h 710214"/>
              <a:gd name="connsiteX39" fmla="*/ 26633 w 4998128"/>
              <a:gd name="connsiteY39" fmla="*/ 594804 h 710214"/>
              <a:gd name="connsiteX40" fmla="*/ 8878 w 4998128"/>
              <a:gd name="connsiteY40" fmla="*/ 630315 h 710214"/>
              <a:gd name="connsiteX41" fmla="*/ 0 w 4998128"/>
              <a:gd name="connsiteY41" fmla="*/ 656948 h 71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98128" h="710214">
                <a:moveTo>
                  <a:pt x="4998128" y="710214"/>
                </a:moveTo>
                <a:cubicBezTo>
                  <a:pt x="4986291" y="692459"/>
                  <a:pt x="4976795" y="672897"/>
                  <a:pt x="4962618" y="656948"/>
                </a:cubicBezTo>
                <a:cubicBezTo>
                  <a:pt x="4941506" y="633197"/>
                  <a:pt x="4906904" y="622493"/>
                  <a:pt x="4882719" y="603682"/>
                </a:cubicBezTo>
                <a:cubicBezTo>
                  <a:pt x="4835633" y="567060"/>
                  <a:pt x="4844071" y="543190"/>
                  <a:pt x="4776187" y="514905"/>
                </a:cubicBezTo>
                <a:cubicBezTo>
                  <a:pt x="4740676" y="500109"/>
                  <a:pt x="4704584" y="486638"/>
                  <a:pt x="4669655" y="470517"/>
                </a:cubicBezTo>
                <a:cubicBezTo>
                  <a:pt x="4592715" y="435006"/>
                  <a:pt x="4517192" y="396250"/>
                  <a:pt x="4438835" y="363985"/>
                </a:cubicBezTo>
                <a:cubicBezTo>
                  <a:pt x="4416271" y="354694"/>
                  <a:pt x="4390903" y="354128"/>
                  <a:pt x="4367814" y="346229"/>
                </a:cubicBezTo>
                <a:cubicBezTo>
                  <a:pt x="4278348" y="315622"/>
                  <a:pt x="4192467" y="274325"/>
                  <a:pt x="4101484" y="248575"/>
                </a:cubicBezTo>
                <a:cubicBezTo>
                  <a:pt x="4035011" y="229762"/>
                  <a:pt x="3965441" y="224421"/>
                  <a:pt x="3897297" y="213064"/>
                </a:cubicBezTo>
                <a:cubicBezTo>
                  <a:pt x="3796925" y="196335"/>
                  <a:pt x="3661438" y="188409"/>
                  <a:pt x="3577701" y="177554"/>
                </a:cubicBezTo>
                <a:cubicBezTo>
                  <a:pt x="3503401" y="167923"/>
                  <a:pt x="3429783" y="153609"/>
                  <a:pt x="3355760" y="142043"/>
                </a:cubicBezTo>
                <a:cubicBezTo>
                  <a:pt x="3335086" y="138813"/>
                  <a:pt x="3314437" y="135247"/>
                  <a:pt x="3293616" y="133165"/>
                </a:cubicBezTo>
                <a:lnTo>
                  <a:pt x="3116062" y="115410"/>
                </a:lnTo>
                <a:cubicBezTo>
                  <a:pt x="2747689" y="81922"/>
                  <a:pt x="3211173" y="127582"/>
                  <a:pt x="2911876" y="97655"/>
                </a:cubicBezTo>
                <a:cubicBezTo>
                  <a:pt x="2837103" y="72730"/>
                  <a:pt x="2910476" y="94659"/>
                  <a:pt x="2743200" y="79899"/>
                </a:cubicBezTo>
                <a:cubicBezTo>
                  <a:pt x="2689814" y="75188"/>
                  <a:pt x="2636668" y="68062"/>
                  <a:pt x="2583402" y="62144"/>
                </a:cubicBezTo>
                <a:cubicBezTo>
                  <a:pt x="2505811" y="36279"/>
                  <a:pt x="2583078" y="59471"/>
                  <a:pt x="2405849" y="44388"/>
                </a:cubicBezTo>
                <a:cubicBezTo>
                  <a:pt x="2316951" y="36822"/>
                  <a:pt x="2228476" y="24598"/>
                  <a:pt x="2139519" y="17755"/>
                </a:cubicBezTo>
                <a:cubicBezTo>
                  <a:pt x="2074541" y="12757"/>
                  <a:pt x="2009295" y="12216"/>
                  <a:pt x="1944210" y="8878"/>
                </a:cubicBezTo>
                <a:lnTo>
                  <a:pt x="1793290" y="0"/>
                </a:lnTo>
                <a:lnTo>
                  <a:pt x="1384917" y="8878"/>
                </a:lnTo>
                <a:cubicBezTo>
                  <a:pt x="1318182" y="11305"/>
                  <a:pt x="1274529" y="25436"/>
                  <a:pt x="1207363" y="35511"/>
                </a:cubicBezTo>
                <a:cubicBezTo>
                  <a:pt x="1180863" y="39486"/>
                  <a:pt x="1154097" y="41429"/>
                  <a:pt x="1127464" y="44388"/>
                </a:cubicBezTo>
                <a:cubicBezTo>
                  <a:pt x="1059486" y="61383"/>
                  <a:pt x="873376" y="104849"/>
                  <a:pt x="816746" y="133165"/>
                </a:cubicBezTo>
                <a:cubicBezTo>
                  <a:pt x="804909" y="139084"/>
                  <a:pt x="793911" y="147118"/>
                  <a:pt x="781235" y="150921"/>
                </a:cubicBezTo>
                <a:cubicBezTo>
                  <a:pt x="763994" y="156093"/>
                  <a:pt x="745491" y="155675"/>
                  <a:pt x="727969" y="159798"/>
                </a:cubicBezTo>
                <a:cubicBezTo>
                  <a:pt x="695126" y="167526"/>
                  <a:pt x="663048" y="178248"/>
                  <a:pt x="630315" y="186431"/>
                </a:cubicBezTo>
                <a:cubicBezTo>
                  <a:pt x="617325" y="189679"/>
                  <a:pt x="575079" y="195167"/>
                  <a:pt x="559294" y="204187"/>
                </a:cubicBezTo>
                <a:cubicBezTo>
                  <a:pt x="525794" y="223330"/>
                  <a:pt x="494095" y="245466"/>
                  <a:pt x="461639" y="266330"/>
                </a:cubicBezTo>
                <a:cubicBezTo>
                  <a:pt x="452664" y="272100"/>
                  <a:pt x="445128" y="280712"/>
                  <a:pt x="435006" y="284086"/>
                </a:cubicBezTo>
                <a:lnTo>
                  <a:pt x="408373" y="292963"/>
                </a:lnTo>
                <a:lnTo>
                  <a:pt x="355107" y="328474"/>
                </a:lnTo>
                <a:cubicBezTo>
                  <a:pt x="346229" y="334392"/>
                  <a:pt x="337215" y="340110"/>
                  <a:pt x="328474" y="346229"/>
                </a:cubicBezTo>
                <a:cubicBezTo>
                  <a:pt x="307619" y="360827"/>
                  <a:pt x="289728" y="380590"/>
                  <a:pt x="266330" y="390618"/>
                </a:cubicBezTo>
                <a:cubicBezTo>
                  <a:pt x="236988" y="403193"/>
                  <a:pt x="202766" y="413395"/>
                  <a:pt x="177554" y="435006"/>
                </a:cubicBezTo>
                <a:cubicBezTo>
                  <a:pt x="164844" y="445900"/>
                  <a:pt x="155115" y="460060"/>
                  <a:pt x="142043" y="470517"/>
                </a:cubicBezTo>
                <a:cubicBezTo>
                  <a:pt x="127247" y="482354"/>
                  <a:pt x="111053" y="492629"/>
                  <a:pt x="97655" y="506027"/>
                </a:cubicBezTo>
                <a:cubicBezTo>
                  <a:pt x="90110" y="513572"/>
                  <a:pt x="86564" y="524328"/>
                  <a:pt x="79899" y="532660"/>
                </a:cubicBezTo>
                <a:cubicBezTo>
                  <a:pt x="74670" y="539196"/>
                  <a:pt x="68062" y="544497"/>
                  <a:pt x="62144" y="550416"/>
                </a:cubicBezTo>
                <a:cubicBezTo>
                  <a:pt x="40946" y="614007"/>
                  <a:pt x="71252" y="541261"/>
                  <a:pt x="26633" y="594804"/>
                </a:cubicBezTo>
                <a:cubicBezTo>
                  <a:pt x="18161" y="604971"/>
                  <a:pt x="14091" y="618151"/>
                  <a:pt x="8878" y="630315"/>
                </a:cubicBezTo>
                <a:cubicBezTo>
                  <a:pt x="5192" y="638916"/>
                  <a:pt x="0" y="656948"/>
                  <a:pt x="0" y="65694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105313" y="2246050"/>
            <a:ext cx="2361460" cy="195309"/>
          </a:xfrm>
          <a:custGeom>
            <a:avLst/>
            <a:gdLst>
              <a:gd name="connsiteX0" fmla="*/ 2361460 w 2361460"/>
              <a:gd name="connsiteY0" fmla="*/ 195309 h 195309"/>
              <a:gd name="connsiteX1" fmla="*/ 2210539 w 2361460"/>
              <a:gd name="connsiteY1" fmla="*/ 177554 h 195309"/>
              <a:gd name="connsiteX2" fmla="*/ 1899821 w 2361460"/>
              <a:gd name="connsiteY2" fmla="*/ 124288 h 195309"/>
              <a:gd name="connsiteX3" fmla="*/ 1447060 w 2361460"/>
              <a:gd name="connsiteY3" fmla="*/ 79900 h 195309"/>
              <a:gd name="connsiteX4" fmla="*/ 1100831 w 2361460"/>
              <a:gd name="connsiteY4" fmla="*/ 26633 h 195309"/>
              <a:gd name="connsiteX5" fmla="*/ 559293 w 2361460"/>
              <a:gd name="connsiteY5" fmla="*/ 0 h 195309"/>
              <a:gd name="connsiteX6" fmla="*/ 284085 w 2361460"/>
              <a:gd name="connsiteY6" fmla="*/ 17756 h 195309"/>
              <a:gd name="connsiteX7" fmla="*/ 186431 w 2361460"/>
              <a:gd name="connsiteY7" fmla="*/ 35511 h 195309"/>
              <a:gd name="connsiteX8" fmla="*/ 106532 w 2361460"/>
              <a:gd name="connsiteY8" fmla="*/ 71022 h 195309"/>
              <a:gd name="connsiteX9" fmla="*/ 26633 w 2361460"/>
              <a:gd name="connsiteY9" fmla="*/ 115410 h 195309"/>
              <a:gd name="connsiteX10" fmla="*/ 0 w 2361460"/>
              <a:gd name="connsiteY10" fmla="*/ 142043 h 1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1460" h="195309">
                <a:moveTo>
                  <a:pt x="2361460" y="195309"/>
                </a:moveTo>
                <a:cubicBezTo>
                  <a:pt x="2311153" y="189391"/>
                  <a:pt x="2260646" y="184977"/>
                  <a:pt x="2210539" y="177554"/>
                </a:cubicBezTo>
                <a:cubicBezTo>
                  <a:pt x="2005794" y="147222"/>
                  <a:pt x="2257080" y="159313"/>
                  <a:pt x="1899821" y="124288"/>
                </a:cubicBezTo>
                <a:cubicBezTo>
                  <a:pt x="1748901" y="109492"/>
                  <a:pt x="1597589" y="98257"/>
                  <a:pt x="1447060" y="79900"/>
                </a:cubicBezTo>
                <a:cubicBezTo>
                  <a:pt x="1436092" y="78562"/>
                  <a:pt x="1190164" y="35008"/>
                  <a:pt x="1100831" y="26633"/>
                </a:cubicBezTo>
                <a:cubicBezTo>
                  <a:pt x="828927" y="1142"/>
                  <a:pt x="881683" y="8714"/>
                  <a:pt x="559293" y="0"/>
                </a:cubicBezTo>
                <a:lnTo>
                  <a:pt x="284085" y="17756"/>
                </a:lnTo>
                <a:cubicBezTo>
                  <a:pt x="259858" y="19669"/>
                  <a:pt x="213089" y="26625"/>
                  <a:pt x="186431" y="35511"/>
                </a:cubicBezTo>
                <a:cubicBezTo>
                  <a:pt x="166397" y="42189"/>
                  <a:pt x="125867" y="59421"/>
                  <a:pt x="106532" y="71022"/>
                </a:cubicBezTo>
                <a:cubicBezTo>
                  <a:pt x="30218" y="116811"/>
                  <a:pt x="80203" y="97555"/>
                  <a:pt x="26633" y="115410"/>
                </a:cubicBezTo>
                <a:lnTo>
                  <a:pt x="0" y="142043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灵活性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可用性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高度可协作性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灵活性</a:t>
            </a:r>
          </a:p>
        </p:txBody>
      </p:sp>
      <p:pic>
        <p:nvPicPr>
          <p:cNvPr id="5" name="Picture 2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32" y="3706648"/>
            <a:ext cx="4124090" cy="18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38200" y="1861969"/>
            <a:ext cx="7632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Multiple </a:t>
            </a:r>
            <a:r>
              <a:rPr lang="en-US" altLang="zh-CN" sz="2000" dirty="0"/>
              <a:t>CPU models, memory systems, and device models 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Across </a:t>
            </a:r>
            <a:r>
              <a:rPr lang="en-US" altLang="zh-CN" sz="2000" dirty="0"/>
              <a:t>the speed vs accuracy </a:t>
            </a:r>
            <a:r>
              <a:rPr lang="en-US" altLang="zh-CN" sz="2000" dirty="0" smtClean="0"/>
              <a:t>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Two execution modes: System-call Emulation &amp; Full-system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Two memory system models: Classic &amp; Ruby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74564"/>
            <a:ext cx="3573379" cy="20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灵活性</a:t>
            </a:r>
            <a:r>
              <a:rPr lang="en-US" altLang="zh-CN" dirty="0" smtClean="0"/>
              <a:t>-CPU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gem5</a:t>
            </a:r>
            <a:r>
              <a:rPr lang="zh-CN" altLang="en-US" sz="2000" dirty="0"/>
              <a:t>模拟器目前提供了四种不同的</a:t>
            </a:r>
            <a:r>
              <a:rPr lang="en-US" altLang="zh-CN" sz="2000" dirty="0"/>
              <a:t>CPU</a:t>
            </a:r>
            <a:r>
              <a:rPr lang="zh-CN" altLang="en-US" sz="2000" dirty="0"/>
              <a:t>模型：</a:t>
            </a:r>
            <a:r>
              <a:rPr lang="en-US" altLang="zh-CN" sz="2000" dirty="0" err="1"/>
              <a:t>AtomicSimple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TimingSimple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InOrder</a:t>
            </a:r>
            <a:r>
              <a:rPr lang="zh-CN" altLang="en-US" sz="2000" dirty="0"/>
              <a:t>和</a:t>
            </a:r>
            <a:r>
              <a:rPr lang="en-US" altLang="zh-CN" sz="2000" dirty="0"/>
              <a:t>O3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AtomicSimple</a:t>
            </a:r>
            <a:r>
              <a:rPr lang="zh-CN" altLang="en-US" dirty="0" smtClean="0"/>
              <a:t>是一种最小的单</a:t>
            </a:r>
            <a:r>
              <a:rPr lang="en-US" altLang="zh-CN" dirty="0" smtClean="0"/>
              <a:t>IPC CPU</a:t>
            </a:r>
            <a:r>
              <a:rPr lang="zh-CN" altLang="en-US" dirty="0" smtClean="0"/>
              <a:t>模型，适用于</a:t>
            </a:r>
            <a:r>
              <a:rPr lang="zh-CN" altLang="en-US" b="1" dirty="0" smtClean="0"/>
              <a:t>快速功能</a:t>
            </a:r>
            <a:r>
              <a:rPr lang="zh-CN" altLang="en-US" dirty="0" smtClean="0"/>
              <a:t>模拟；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TimingSimple</a:t>
            </a:r>
            <a:r>
              <a:rPr lang="zh-CN" altLang="en-US" dirty="0"/>
              <a:t>与之类似，但是使用了存储器访问</a:t>
            </a:r>
            <a:r>
              <a:rPr lang="zh-CN" altLang="en-US" b="1" dirty="0"/>
              <a:t>时序模型</a:t>
            </a:r>
            <a:r>
              <a:rPr lang="zh-CN" altLang="en-US" dirty="0"/>
              <a:t>，用以统计存储器</a:t>
            </a:r>
            <a:r>
              <a:rPr lang="zh-CN" altLang="en-US" b="1" dirty="0"/>
              <a:t>访问延迟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InOrder</a:t>
            </a:r>
            <a:r>
              <a:rPr lang="zh-CN" altLang="en-US" dirty="0"/>
              <a:t>是一个</a:t>
            </a:r>
            <a:r>
              <a:rPr lang="zh-CN" altLang="en-US" b="1" dirty="0"/>
              <a:t>按序流水线</a:t>
            </a:r>
            <a:r>
              <a:rPr lang="en-US" altLang="zh-CN" dirty="0"/>
              <a:t>CPU</a:t>
            </a:r>
            <a:r>
              <a:rPr lang="zh-CN" altLang="en-US" dirty="0"/>
              <a:t>模型，该模式下，可以配置硬件支持的线程数量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O3</a:t>
            </a:r>
            <a:r>
              <a:rPr lang="zh-CN" altLang="en-US" dirty="0"/>
              <a:t>是一个</a:t>
            </a:r>
            <a:r>
              <a:rPr lang="zh-CN" altLang="en-US" b="1" dirty="0"/>
              <a:t>乱序流水线</a:t>
            </a:r>
            <a:r>
              <a:rPr lang="en-US" altLang="zh-CN" dirty="0"/>
              <a:t>CPU</a:t>
            </a:r>
            <a:r>
              <a:rPr lang="zh-CN" altLang="en-US" dirty="0"/>
              <a:t>模型，可以支持超标量结构和</a:t>
            </a:r>
            <a:r>
              <a:rPr lang="en-US" altLang="zh-CN" dirty="0"/>
              <a:t>SMT</a:t>
            </a:r>
            <a:r>
              <a:rPr lang="zh-CN" altLang="en-US" dirty="0"/>
              <a:t>。</a:t>
            </a:r>
            <a:r>
              <a:rPr lang="en-US" altLang="zh-CN" dirty="0" err="1"/>
              <a:t>InOrder</a:t>
            </a:r>
            <a:r>
              <a:rPr lang="zh-CN" altLang="en-US" dirty="0"/>
              <a:t>与</a:t>
            </a:r>
            <a:r>
              <a:rPr lang="en-US" altLang="zh-CN" dirty="0"/>
              <a:t>O3</a:t>
            </a:r>
            <a:r>
              <a:rPr lang="zh-CN" altLang="en-US" dirty="0"/>
              <a:t>都是</a:t>
            </a:r>
            <a:r>
              <a:rPr lang="en-US" altLang="zh-CN" dirty="0"/>
              <a:t>execute-in-execute</a:t>
            </a:r>
            <a:r>
              <a:rPr lang="zh-CN" altLang="en-US" dirty="0"/>
              <a:t>（指令的执行只在执行阶段）的设计。</a:t>
            </a:r>
          </a:p>
        </p:txBody>
      </p:sp>
    </p:spTree>
    <p:extLst>
      <p:ext uri="{BB962C8B-B14F-4D97-AF65-F5344CB8AC3E}">
        <p14:creationId xmlns:p14="http://schemas.microsoft.com/office/powerpoint/2010/main" val="40606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灵活性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SE</a:t>
            </a:r>
            <a:r>
              <a:rPr lang="zh-CN" altLang="en-US" sz="2000" dirty="0"/>
              <a:t>模式中，并不仿真系统中的所有设备，不需要实例化真实系统中所需的所有硬件设备。而是专注于仿真 </a:t>
            </a:r>
            <a:r>
              <a:rPr lang="en-US" altLang="zh-CN" sz="2000" dirty="0"/>
              <a:t>CPU </a:t>
            </a:r>
            <a:r>
              <a:rPr lang="zh-CN" altLang="en-US" sz="2000" dirty="0"/>
              <a:t>和内存系统。当程序执行系统调用时，</a:t>
            </a:r>
            <a:r>
              <a:rPr lang="en-US" altLang="zh-CN" sz="2000" dirty="0"/>
              <a:t>gem5</a:t>
            </a:r>
            <a:r>
              <a:rPr lang="zh-CN" altLang="en-US" sz="2000" dirty="0"/>
              <a:t>会捕捉到，同时模拟调用，通常是传递给主机操作系统。通过模拟大部分的系统调用，避免了对外设和</a:t>
            </a:r>
            <a:r>
              <a:rPr lang="en-US" altLang="zh-CN" sz="2000" dirty="0"/>
              <a:t>OS</a:t>
            </a:r>
            <a:r>
              <a:rPr lang="zh-CN" altLang="en-US" sz="2000" dirty="0"/>
              <a:t>进行建模的需要。</a:t>
            </a:r>
            <a:r>
              <a:rPr lang="en-US" altLang="zh-CN" sz="2000" dirty="0"/>
              <a:t>SE</a:t>
            </a:r>
            <a:r>
              <a:rPr lang="zh-CN" altLang="en-US" sz="2000" dirty="0"/>
              <a:t>模式下，没有线程调度器，线程必须静态的映射到</a:t>
            </a:r>
            <a:r>
              <a:rPr lang="en-US" altLang="zh-CN" sz="2000" dirty="0"/>
              <a:t>cores</a:t>
            </a:r>
            <a:r>
              <a:rPr lang="zh-CN" altLang="en-US" sz="2000" dirty="0"/>
              <a:t>，因此会限制多线程应用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FS</a:t>
            </a:r>
            <a:r>
              <a:rPr lang="zh-CN" altLang="en-US" sz="2000" dirty="0" smtClean="0"/>
              <a:t>模式</a:t>
            </a:r>
            <a:r>
              <a:rPr lang="zh-CN" altLang="en-US" sz="2000" dirty="0"/>
              <a:t>对一个完整系统，包括</a:t>
            </a:r>
            <a:r>
              <a:rPr lang="en-US" altLang="zh-CN" sz="2000" dirty="0"/>
              <a:t>OS</a:t>
            </a:r>
            <a:r>
              <a:rPr lang="zh-CN" altLang="en-US" sz="2000" dirty="0"/>
              <a:t>和外设进行了建模，运行未经修改的内核，类似于运行虚拟机。支持执行用户和内核指令。</a:t>
            </a:r>
            <a:r>
              <a:rPr lang="en-US" altLang="zh-CN" sz="2000" dirty="0"/>
              <a:t>FS</a:t>
            </a:r>
            <a:r>
              <a:rPr lang="zh-CN" altLang="en-US" sz="2000" dirty="0"/>
              <a:t>模式中，</a:t>
            </a:r>
            <a:r>
              <a:rPr lang="en-US" altLang="zh-CN" sz="2000" dirty="0"/>
              <a:t>gem5</a:t>
            </a:r>
            <a:r>
              <a:rPr lang="zh-CN" altLang="en-US" sz="2000" dirty="0"/>
              <a:t>提供了一个适合运行操作系统的裸机环境，包括中断，异常等，并不是所有</a:t>
            </a:r>
            <a:r>
              <a:rPr lang="en-US" altLang="zh-CN" sz="2000" dirty="0"/>
              <a:t>ISAs</a:t>
            </a:r>
            <a:r>
              <a:rPr lang="zh-CN" altLang="en-US" sz="2000" dirty="0"/>
              <a:t>都支持此模式。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4611231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FS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相对于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SE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，精度更高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，运行系统以及设备仿真。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SE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相对于</a:t>
            </a:r>
            <a:r>
              <a:rPr lang="en-US" altLang="zh-CN" sz="2000" dirty="0" smtClean="0">
                <a:solidFill>
                  <a:srgbClr val="333333"/>
                </a:solidFill>
                <a:latin typeface="Open Sans"/>
              </a:rPr>
              <a:t>FS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，仿真配置更容易。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endParaRPr lang="zh-CN" altLang="en-US" sz="2000" dirty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如果不需要对操作系统进行建模，并且需要额外的性能，则应该使用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SE 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。如果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需要对系统进行高保真建模，或者像页表遍历这样的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交互很重要，那么应该使用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FS 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模式。</a:t>
            </a:r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26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2918</Words>
  <Application>Microsoft Office PowerPoint</Application>
  <PresentationFormat>宽屏</PresentationFormat>
  <Paragraphs>365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 Unicode MS</vt:lpstr>
      <vt:lpstr>inherit</vt:lpstr>
      <vt:lpstr>Open Sans</vt:lpstr>
      <vt:lpstr>ui-monospace</vt:lpstr>
      <vt:lpstr>var(--monospace)</vt:lpstr>
      <vt:lpstr>等线</vt:lpstr>
      <vt:lpstr>等线 Light</vt:lpstr>
      <vt:lpstr>Arial</vt:lpstr>
      <vt:lpstr>Office 主题​​</vt:lpstr>
      <vt:lpstr>Gem5 讨论</vt:lpstr>
      <vt:lpstr>目录</vt:lpstr>
      <vt:lpstr>Introduction to gem5</vt:lpstr>
      <vt:lpstr>What is gem5</vt:lpstr>
      <vt:lpstr>工作过程</vt:lpstr>
      <vt:lpstr>Main Goals</vt:lpstr>
      <vt:lpstr>灵活性</vt:lpstr>
      <vt:lpstr>灵活性-CPU模型</vt:lpstr>
      <vt:lpstr>灵活性-系统模式</vt:lpstr>
      <vt:lpstr>灵活性-存储系统</vt:lpstr>
      <vt:lpstr>可用性</vt:lpstr>
      <vt:lpstr>可协作性</vt:lpstr>
      <vt:lpstr>关键特征</vt:lpstr>
      <vt:lpstr>Basics</vt:lpstr>
      <vt:lpstr>离线配置流程</vt:lpstr>
      <vt:lpstr>下载gem5源文件</vt:lpstr>
      <vt:lpstr>配置依赖</vt:lpstr>
      <vt:lpstr>Gcc安装</vt:lpstr>
      <vt:lpstr>Gcc安装</vt:lpstr>
      <vt:lpstr>Python安装</vt:lpstr>
      <vt:lpstr>SCons安装</vt:lpstr>
      <vt:lpstr>其他环境安装</vt:lpstr>
      <vt:lpstr>编译Gem5</vt:lpstr>
      <vt:lpstr>编译Gem5</vt:lpstr>
      <vt:lpstr>测试gem5</vt:lpstr>
      <vt:lpstr>构建脚本</vt:lpstr>
      <vt:lpstr>构建脚本</vt:lpstr>
      <vt:lpstr>Arm全系统仿真</vt:lpstr>
      <vt:lpstr>缺点</vt:lpstr>
      <vt:lpstr>CPU Modeling</vt:lpstr>
      <vt:lpstr>System Level View</vt:lpstr>
      <vt:lpstr>支持的CPU模型</vt:lpstr>
      <vt:lpstr>AtomicSimpleCPU &amp; TimingSimpleCPU</vt:lpstr>
      <vt:lpstr>InOrder CPU Model</vt:lpstr>
      <vt:lpstr>Co-simulation</vt:lpstr>
      <vt:lpstr>Gem5+systemC</vt:lpstr>
      <vt:lpstr>DRAMsim2/3替换DRAM</vt:lpstr>
      <vt:lpstr>NVMain</vt:lpstr>
      <vt:lpstr>用户资源</vt:lpstr>
      <vt:lpstr>谢谢，请指正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赵广龙</dc:creator>
  <cp:lastModifiedBy>赵广龙</cp:lastModifiedBy>
  <cp:revision>60</cp:revision>
  <dcterms:created xsi:type="dcterms:W3CDTF">2022-02-23T02:12:18Z</dcterms:created>
  <dcterms:modified xsi:type="dcterms:W3CDTF">2022-02-28T06:53:51Z</dcterms:modified>
</cp:coreProperties>
</file>