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5" r:id="rId3"/>
    <p:sldId id="261" r:id="rId4"/>
    <p:sldId id="281" r:id="rId5"/>
    <p:sldId id="282" r:id="rId6"/>
    <p:sldId id="266" r:id="rId7"/>
    <p:sldId id="272" r:id="rId8"/>
    <p:sldId id="267" r:id="rId9"/>
    <p:sldId id="258" r:id="rId10"/>
    <p:sldId id="276" r:id="rId11"/>
    <p:sldId id="277" r:id="rId12"/>
    <p:sldId id="278" r:id="rId13"/>
    <p:sldId id="268" r:id="rId14"/>
    <p:sldId id="269" r:id="rId15"/>
    <p:sldId id="280" r:id="rId16"/>
    <p:sldId id="262" r:id="rId17"/>
    <p:sldId id="283" r:id="rId18"/>
    <p:sldId id="284" r:id="rId19"/>
    <p:sldId id="285" r:id="rId20"/>
    <p:sldId id="286" r:id="rId21"/>
    <p:sldId id="288" r:id="rId22"/>
    <p:sldId id="257" r:id="rId23"/>
  </p:sldIdLst>
  <p:sldSz cx="9144000" cy="6858000" type="screen4x3"/>
  <p:notesSz cx="7077075" cy="90281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45" autoAdjust="0"/>
  </p:normalViewPr>
  <p:slideViewPr>
    <p:cSldViewPr showGuides="1">
      <p:cViewPr>
        <p:scale>
          <a:sx n="53" d="100"/>
          <a:sy n="53" d="100"/>
        </p:scale>
        <p:origin x="1588"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B4FFD-FB97-43EC-80CC-C8DB6037191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4701072-658E-45E2-A2AC-8AF0439F445F}">
      <dgm:prSet phldrT="[Text]"/>
      <dgm:spPr/>
      <dgm:t>
        <a:bodyPr/>
        <a:lstStyle/>
        <a:p>
          <a:r>
            <a:rPr lang="en-US" dirty="0"/>
            <a:t>Measurement Error</a:t>
          </a:r>
        </a:p>
      </dgm:t>
    </dgm:pt>
    <dgm:pt modelId="{C30146D1-CD32-4B84-AE9D-4788EA632C63}" type="parTrans" cxnId="{1E2D3C21-7F79-472F-9F36-FB54F5BAD7CF}">
      <dgm:prSet/>
      <dgm:spPr/>
      <dgm:t>
        <a:bodyPr/>
        <a:lstStyle/>
        <a:p>
          <a:endParaRPr lang="en-US"/>
        </a:p>
      </dgm:t>
    </dgm:pt>
    <dgm:pt modelId="{4D000E59-6F14-4413-AE84-1C92AABFC9D0}" type="sibTrans" cxnId="{1E2D3C21-7F79-472F-9F36-FB54F5BAD7CF}">
      <dgm:prSet/>
      <dgm:spPr/>
      <dgm:t>
        <a:bodyPr/>
        <a:lstStyle/>
        <a:p>
          <a:endParaRPr lang="en-US"/>
        </a:p>
      </dgm:t>
    </dgm:pt>
    <dgm:pt modelId="{FB8D742E-6A60-40E0-AE27-39F102C6F63E}">
      <dgm:prSet phldrT="[Text]"/>
      <dgm:spPr/>
      <dgm:t>
        <a:bodyPr/>
        <a:lstStyle/>
        <a:p>
          <a:r>
            <a:rPr lang="en-US" dirty="0"/>
            <a:t>Confounding</a:t>
          </a:r>
        </a:p>
      </dgm:t>
    </dgm:pt>
    <dgm:pt modelId="{66A0838F-6808-4897-8659-A85C3EA6A948}" type="parTrans" cxnId="{FE80BA55-A9B3-4B87-B976-A6F351A1C9B8}">
      <dgm:prSet/>
      <dgm:spPr/>
      <dgm:t>
        <a:bodyPr/>
        <a:lstStyle/>
        <a:p>
          <a:endParaRPr lang="en-US"/>
        </a:p>
      </dgm:t>
    </dgm:pt>
    <dgm:pt modelId="{11ED0FB9-09F4-4BE7-8FE4-AD335DBC0EEA}" type="sibTrans" cxnId="{FE80BA55-A9B3-4B87-B976-A6F351A1C9B8}">
      <dgm:prSet/>
      <dgm:spPr/>
      <dgm:t>
        <a:bodyPr/>
        <a:lstStyle/>
        <a:p>
          <a:endParaRPr lang="en-US"/>
        </a:p>
      </dgm:t>
    </dgm:pt>
    <dgm:pt modelId="{7B2D482C-DD42-4D6E-9C51-2FECE2FB0C4E}">
      <dgm:prSet phldrT="[Text]"/>
      <dgm:spPr/>
      <dgm:t>
        <a:bodyPr/>
        <a:lstStyle/>
        <a:p>
          <a:r>
            <a:rPr lang="en-US" dirty="0"/>
            <a:t>Random error (Chance)</a:t>
          </a:r>
        </a:p>
      </dgm:t>
    </dgm:pt>
    <dgm:pt modelId="{3E8F13CD-5B3D-41E8-A499-A07B88200C93}" type="parTrans" cxnId="{19455D46-DE3E-42D9-A923-F71A84B5610A}">
      <dgm:prSet/>
      <dgm:spPr/>
      <dgm:t>
        <a:bodyPr/>
        <a:lstStyle/>
        <a:p>
          <a:endParaRPr lang="en-US"/>
        </a:p>
      </dgm:t>
    </dgm:pt>
    <dgm:pt modelId="{56850551-EAA3-4E12-A6A4-88E1DD1CE8A0}" type="sibTrans" cxnId="{19455D46-DE3E-42D9-A923-F71A84B5610A}">
      <dgm:prSet/>
      <dgm:spPr/>
      <dgm:t>
        <a:bodyPr/>
        <a:lstStyle/>
        <a:p>
          <a:endParaRPr lang="en-US"/>
        </a:p>
      </dgm:t>
    </dgm:pt>
    <dgm:pt modelId="{7B343E69-FF5A-42F3-9A67-1F58F1D4C61C}">
      <dgm:prSet phldrT="[Text]"/>
      <dgm:spPr/>
      <dgm:t>
        <a:bodyPr/>
        <a:lstStyle/>
        <a:p>
          <a:r>
            <a:rPr lang="en-US" dirty="0"/>
            <a:t>Systematic error (Bias)</a:t>
          </a:r>
        </a:p>
      </dgm:t>
    </dgm:pt>
    <dgm:pt modelId="{52813361-917F-4E17-A4B2-07965F462D6A}" type="parTrans" cxnId="{05D9B5AB-C9D1-48CC-BFE2-3BA46698952A}">
      <dgm:prSet/>
      <dgm:spPr/>
      <dgm:t>
        <a:bodyPr/>
        <a:lstStyle/>
        <a:p>
          <a:endParaRPr lang="en-US"/>
        </a:p>
      </dgm:t>
    </dgm:pt>
    <dgm:pt modelId="{C0567383-DE6B-4E8C-AC1A-9090CC251DD8}" type="sibTrans" cxnId="{05D9B5AB-C9D1-48CC-BFE2-3BA46698952A}">
      <dgm:prSet/>
      <dgm:spPr/>
      <dgm:t>
        <a:bodyPr/>
        <a:lstStyle/>
        <a:p>
          <a:endParaRPr lang="en-US"/>
        </a:p>
      </dgm:t>
    </dgm:pt>
    <dgm:pt modelId="{DF525554-8ECD-4A4C-A572-D6E30624302A}">
      <dgm:prSet phldrT="[Text]"/>
      <dgm:spPr/>
      <dgm:t>
        <a:bodyPr/>
        <a:lstStyle/>
        <a:p>
          <a:r>
            <a:rPr lang="en-US" dirty="0"/>
            <a:t>Information Bias</a:t>
          </a:r>
        </a:p>
      </dgm:t>
    </dgm:pt>
    <dgm:pt modelId="{59EF1034-E219-4333-9B70-996E1F4E2043}" type="parTrans" cxnId="{25BE0E58-4566-4DCB-81EB-D122FA1DDD94}">
      <dgm:prSet/>
      <dgm:spPr/>
      <dgm:t>
        <a:bodyPr/>
        <a:lstStyle/>
        <a:p>
          <a:endParaRPr lang="en-US"/>
        </a:p>
      </dgm:t>
    </dgm:pt>
    <dgm:pt modelId="{06088C51-AF44-4734-B86F-FE4DA8CD56F0}" type="sibTrans" cxnId="{25BE0E58-4566-4DCB-81EB-D122FA1DDD94}">
      <dgm:prSet/>
      <dgm:spPr/>
      <dgm:t>
        <a:bodyPr/>
        <a:lstStyle/>
        <a:p>
          <a:endParaRPr lang="en-US"/>
        </a:p>
      </dgm:t>
    </dgm:pt>
    <dgm:pt modelId="{61BA56AD-B3F7-48F2-A3E4-2818A45C8527}">
      <dgm:prSet phldrT="[Text]"/>
      <dgm:spPr/>
      <dgm:t>
        <a:bodyPr/>
        <a:lstStyle/>
        <a:p>
          <a:r>
            <a:rPr lang="en-US" dirty="0"/>
            <a:t>Selection Bias</a:t>
          </a:r>
        </a:p>
      </dgm:t>
    </dgm:pt>
    <dgm:pt modelId="{DA685130-E2F8-415A-B300-429BA5BF19AD}" type="parTrans" cxnId="{409B5952-A742-4F38-9D81-196C645C2B40}">
      <dgm:prSet/>
      <dgm:spPr/>
      <dgm:t>
        <a:bodyPr/>
        <a:lstStyle/>
        <a:p>
          <a:endParaRPr lang="en-US"/>
        </a:p>
      </dgm:t>
    </dgm:pt>
    <dgm:pt modelId="{964A167C-CA3A-42BE-A584-784735BCE8DA}" type="sibTrans" cxnId="{409B5952-A742-4F38-9D81-196C645C2B40}">
      <dgm:prSet/>
      <dgm:spPr/>
      <dgm:t>
        <a:bodyPr/>
        <a:lstStyle/>
        <a:p>
          <a:endParaRPr lang="en-US"/>
        </a:p>
      </dgm:t>
    </dgm:pt>
    <dgm:pt modelId="{5CC685AA-6E81-4680-82CE-BFFF042A75DA}">
      <dgm:prSet/>
      <dgm:spPr/>
      <dgm:t>
        <a:bodyPr/>
        <a:lstStyle/>
        <a:p>
          <a:r>
            <a:rPr lang="en-US" dirty="0"/>
            <a:t>Non-differential misclassification</a:t>
          </a:r>
        </a:p>
      </dgm:t>
    </dgm:pt>
    <dgm:pt modelId="{9E98905A-1768-4C18-80DE-48190D33F90A}" type="parTrans" cxnId="{2494A13C-172D-4B8A-B6BF-048E37495BF7}">
      <dgm:prSet/>
      <dgm:spPr/>
      <dgm:t>
        <a:bodyPr/>
        <a:lstStyle/>
        <a:p>
          <a:endParaRPr lang="en-US"/>
        </a:p>
      </dgm:t>
    </dgm:pt>
    <dgm:pt modelId="{6B16F68E-D517-4D43-BB2E-2EC9B2B39D56}" type="sibTrans" cxnId="{2494A13C-172D-4B8A-B6BF-048E37495BF7}">
      <dgm:prSet/>
      <dgm:spPr/>
      <dgm:t>
        <a:bodyPr/>
        <a:lstStyle/>
        <a:p>
          <a:endParaRPr lang="en-US"/>
        </a:p>
      </dgm:t>
    </dgm:pt>
    <dgm:pt modelId="{7D2BFE73-814E-4E0B-88C6-8A38246358E3}">
      <dgm:prSet/>
      <dgm:spPr/>
      <dgm:t>
        <a:bodyPr/>
        <a:lstStyle/>
        <a:p>
          <a:r>
            <a:rPr lang="en-US" dirty="0"/>
            <a:t>Differential misclassification</a:t>
          </a:r>
        </a:p>
      </dgm:t>
    </dgm:pt>
    <dgm:pt modelId="{824EA912-EF2D-403D-9E35-BF5F75E291CB}" type="parTrans" cxnId="{E8EC693F-1363-430D-8491-36ED8816A2FD}">
      <dgm:prSet/>
      <dgm:spPr/>
      <dgm:t>
        <a:bodyPr/>
        <a:lstStyle/>
        <a:p>
          <a:endParaRPr lang="en-US"/>
        </a:p>
      </dgm:t>
    </dgm:pt>
    <dgm:pt modelId="{4D6DA918-288A-4C08-9A66-6A97A3A6646E}" type="sibTrans" cxnId="{E8EC693F-1363-430D-8491-36ED8816A2FD}">
      <dgm:prSet/>
      <dgm:spPr/>
      <dgm:t>
        <a:bodyPr/>
        <a:lstStyle/>
        <a:p>
          <a:endParaRPr lang="en-US"/>
        </a:p>
      </dgm:t>
    </dgm:pt>
    <dgm:pt modelId="{C2367113-5F95-4A47-9DAC-0B068576D22D}" type="pres">
      <dgm:prSet presAssocID="{BC8B4FFD-FB97-43EC-80CC-C8DB60371918}" presName="hierChild1" presStyleCnt="0">
        <dgm:presLayoutVars>
          <dgm:orgChart val="1"/>
          <dgm:chPref val="1"/>
          <dgm:dir/>
          <dgm:animOne val="branch"/>
          <dgm:animLvl val="lvl"/>
          <dgm:resizeHandles/>
        </dgm:presLayoutVars>
      </dgm:prSet>
      <dgm:spPr/>
    </dgm:pt>
    <dgm:pt modelId="{D2E5DF60-7DD3-4A86-89FD-1A5DA110A287}" type="pres">
      <dgm:prSet presAssocID="{C4701072-658E-45E2-A2AC-8AF0439F445F}" presName="hierRoot1" presStyleCnt="0">
        <dgm:presLayoutVars>
          <dgm:hierBranch val="init"/>
        </dgm:presLayoutVars>
      </dgm:prSet>
      <dgm:spPr/>
    </dgm:pt>
    <dgm:pt modelId="{9D0106C4-15FF-4C03-80E2-15DD234BC6D2}" type="pres">
      <dgm:prSet presAssocID="{C4701072-658E-45E2-A2AC-8AF0439F445F}" presName="rootComposite1" presStyleCnt="0"/>
      <dgm:spPr/>
    </dgm:pt>
    <dgm:pt modelId="{C16E50B7-6C89-42EB-A8E3-BDE8B041D274}" type="pres">
      <dgm:prSet presAssocID="{C4701072-658E-45E2-A2AC-8AF0439F445F}" presName="rootText1" presStyleLbl="node0" presStyleIdx="0" presStyleCnt="1">
        <dgm:presLayoutVars>
          <dgm:chPref val="3"/>
        </dgm:presLayoutVars>
      </dgm:prSet>
      <dgm:spPr/>
    </dgm:pt>
    <dgm:pt modelId="{3CA4927F-79A2-4210-8594-1482D9A55727}" type="pres">
      <dgm:prSet presAssocID="{C4701072-658E-45E2-A2AC-8AF0439F445F}" presName="rootConnector1" presStyleLbl="node1" presStyleIdx="0" presStyleCnt="0"/>
      <dgm:spPr/>
    </dgm:pt>
    <dgm:pt modelId="{E035D5C2-CEA4-4B00-B794-C46372B5EA4C}" type="pres">
      <dgm:prSet presAssocID="{C4701072-658E-45E2-A2AC-8AF0439F445F}" presName="hierChild2" presStyleCnt="0"/>
      <dgm:spPr/>
    </dgm:pt>
    <dgm:pt modelId="{73EBE378-6DEC-4032-AB50-AAE853D775BD}" type="pres">
      <dgm:prSet presAssocID="{3E8F13CD-5B3D-41E8-A499-A07B88200C93}" presName="Name37" presStyleLbl="parChTrans1D2" presStyleIdx="0" presStyleCnt="2"/>
      <dgm:spPr/>
    </dgm:pt>
    <dgm:pt modelId="{76FE1E28-BD39-4EE0-8988-34EE817520E1}" type="pres">
      <dgm:prSet presAssocID="{7B2D482C-DD42-4D6E-9C51-2FECE2FB0C4E}" presName="hierRoot2" presStyleCnt="0">
        <dgm:presLayoutVars>
          <dgm:hierBranch val="init"/>
        </dgm:presLayoutVars>
      </dgm:prSet>
      <dgm:spPr/>
    </dgm:pt>
    <dgm:pt modelId="{CC590F1E-E5CF-42F5-900D-596149EF9EBA}" type="pres">
      <dgm:prSet presAssocID="{7B2D482C-DD42-4D6E-9C51-2FECE2FB0C4E}" presName="rootComposite" presStyleCnt="0"/>
      <dgm:spPr/>
    </dgm:pt>
    <dgm:pt modelId="{6D3CE806-5964-4D59-B352-13AD1D75E4D7}" type="pres">
      <dgm:prSet presAssocID="{7B2D482C-DD42-4D6E-9C51-2FECE2FB0C4E}" presName="rootText" presStyleLbl="node2" presStyleIdx="0" presStyleCnt="2">
        <dgm:presLayoutVars>
          <dgm:chPref val="3"/>
        </dgm:presLayoutVars>
      </dgm:prSet>
      <dgm:spPr/>
    </dgm:pt>
    <dgm:pt modelId="{C7818C33-486F-48F0-B433-A708319277B8}" type="pres">
      <dgm:prSet presAssocID="{7B2D482C-DD42-4D6E-9C51-2FECE2FB0C4E}" presName="rootConnector" presStyleLbl="node2" presStyleIdx="0" presStyleCnt="2"/>
      <dgm:spPr/>
    </dgm:pt>
    <dgm:pt modelId="{7BF4F298-4CE4-450C-A0AB-6212B0700B71}" type="pres">
      <dgm:prSet presAssocID="{7B2D482C-DD42-4D6E-9C51-2FECE2FB0C4E}" presName="hierChild4" presStyleCnt="0"/>
      <dgm:spPr/>
    </dgm:pt>
    <dgm:pt modelId="{7CECCAFD-D9FD-4ACE-8B3B-ADEA8F201FDE}" type="pres">
      <dgm:prSet presAssocID="{7B2D482C-DD42-4D6E-9C51-2FECE2FB0C4E}" presName="hierChild5" presStyleCnt="0"/>
      <dgm:spPr/>
    </dgm:pt>
    <dgm:pt modelId="{386522C1-E54B-4BE0-8C24-5B4068DB83E6}" type="pres">
      <dgm:prSet presAssocID="{52813361-917F-4E17-A4B2-07965F462D6A}" presName="Name37" presStyleLbl="parChTrans1D2" presStyleIdx="1" presStyleCnt="2"/>
      <dgm:spPr/>
    </dgm:pt>
    <dgm:pt modelId="{791DE209-B9AD-4CCB-8D17-875191446524}" type="pres">
      <dgm:prSet presAssocID="{7B343E69-FF5A-42F3-9A67-1F58F1D4C61C}" presName="hierRoot2" presStyleCnt="0">
        <dgm:presLayoutVars>
          <dgm:hierBranch val="init"/>
        </dgm:presLayoutVars>
      </dgm:prSet>
      <dgm:spPr/>
    </dgm:pt>
    <dgm:pt modelId="{1693F13A-56E7-4AE8-8C0E-2F2E27C300CF}" type="pres">
      <dgm:prSet presAssocID="{7B343E69-FF5A-42F3-9A67-1F58F1D4C61C}" presName="rootComposite" presStyleCnt="0"/>
      <dgm:spPr/>
    </dgm:pt>
    <dgm:pt modelId="{B1B11B8C-1661-4846-81E5-F8830091DDA3}" type="pres">
      <dgm:prSet presAssocID="{7B343E69-FF5A-42F3-9A67-1F58F1D4C61C}" presName="rootText" presStyleLbl="node2" presStyleIdx="1" presStyleCnt="2">
        <dgm:presLayoutVars>
          <dgm:chPref val="3"/>
        </dgm:presLayoutVars>
      </dgm:prSet>
      <dgm:spPr/>
    </dgm:pt>
    <dgm:pt modelId="{80FD0180-7470-40B3-8783-100EE8EF048D}" type="pres">
      <dgm:prSet presAssocID="{7B343E69-FF5A-42F3-9A67-1F58F1D4C61C}" presName="rootConnector" presStyleLbl="node2" presStyleIdx="1" presStyleCnt="2"/>
      <dgm:spPr/>
    </dgm:pt>
    <dgm:pt modelId="{572C5D46-520D-4ACB-88E2-84D8156AECF3}" type="pres">
      <dgm:prSet presAssocID="{7B343E69-FF5A-42F3-9A67-1F58F1D4C61C}" presName="hierChild4" presStyleCnt="0"/>
      <dgm:spPr/>
    </dgm:pt>
    <dgm:pt modelId="{85643F82-AC5F-4559-A835-F8AD73318125}" type="pres">
      <dgm:prSet presAssocID="{66A0838F-6808-4897-8659-A85C3EA6A948}" presName="Name37" presStyleLbl="parChTrans1D3" presStyleIdx="0" presStyleCnt="3"/>
      <dgm:spPr/>
    </dgm:pt>
    <dgm:pt modelId="{B494D53F-E954-4806-9D30-2BA87797AAA4}" type="pres">
      <dgm:prSet presAssocID="{FB8D742E-6A60-40E0-AE27-39F102C6F63E}" presName="hierRoot2" presStyleCnt="0">
        <dgm:presLayoutVars>
          <dgm:hierBranch/>
        </dgm:presLayoutVars>
      </dgm:prSet>
      <dgm:spPr/>
    </dgm:pt>
    <dgm:pt modelId="{D58A07DB-5664-46A7-8E11-DC9DEE8FD1BC}" type="pres">
      <dgm:prSet presAssocID="{FB8D742E-6A60-40E0-AE27-39F102C6F63E}" presName="rootComposite" presStyleCnt="0"/>
      <dgm:spPr/>
    </dgm:pt>
    <dgm:pt modelId="{9BFF984B-3D47-4D8D-B591-0F040346D932}" type="pres">
      <dgm:prSet presAssocID="{FB8D742E-6A60-40E0-AE27-39F102C6F63E}" presName="rootText" presStyleLbl="node3" presStyleIdx="0" presStyleCnt="3" custLinFactNeighborX="-797" custLinFactNeighborY="2259">
        <dgm:presLayoutVars>
          <dgm:chPref val="3"/>
        </dgm:presLayoutVars>
      </dgm:prSet>
      <dgm:spPr/>
    </dgm:pt>
    <dgm:pt modelId="{D48DC015-13BE-42B9-89F9-0DB01B12B35B}" type="pres">
      <dgm:prSet presAssocID="{FB8D742E-6A60-40E0-AE27-39F102C6F63E}" presName="rootConnector" presStyleLbl="node3" presStyleIdx="0" presStyleCnt="3"/>
      <dgm:spPr/>
    </dgm:pt>
    <dgm:pt modelId="{4F265E13-4E02-4297-8F37-E28EA83035C9}" type="pres">
      <dgm:prSet presAssocID="{FB8D742E-6A60-40E0-AE27-39F102C6F63E}" presName="hierChild4" presStyleCnt="0"/>
      <dgm:spPr/>
    </dgm:pt>
    <dgm:pt modelId="{6F69FEC9-CC45-442D-95DF-E7F1014CE08E}" type="pres">
      <dgm:prSet presAssocID="{FB8D742E-6A60-40E0-AE27-39F102C6F63E}" presName="hierChild5" presStyleCnt="0"/>
      <dgm:spPr/>
    </dgm:pt>
    <dgm:pt modelId="{DA300F0B-92FC-48DF-810F-B77FA2109B10}" type="pres">
      <dgm:prSet presAssocID="{DA685130-E2F8-415A-B300-429BA5BF19AD}" presName="Name37" presStyleLbl="parChTrans1D3" presStyleIdx="1" presStyleCnt="3"/>
      <dgm:spPr/>
    </dgm:pt>
    <dgm:pt modelId="{5654E8C8-0D0C-4C70-8BD4-75BE2B86F618}" type="pres">
      <dgm:prSet presAssocID="{61BA56AD-B3F7-48F2-A3E4-2818A45C8527}" presName="hierRoot2" presStyleCnt="0">
        <dgm:presLayoutVars>
          <dgm:hierBranch val="init"/>
        </dgm:presLayoutVars>
      </dgm:prSet>
      <dgm:spPr/>
    </dgm:pt>
    <dgm:pt modelId="{15AF9D27-4064-4AE4-8F9B-71DF740B0320}" type="pres">
      <dgm:prSet presAssocID="{61BA56AD-B3F7-48F2-A3E4-2818A45C8527}" presName="rootComposite" presStyleCnt="0"/>
      <dgm:spPr/>
    </dgm:pt>
    <dgm:pt modelId="{88C5309F-16D5-48E5-A514-C13989795D7D}" type="pres">
      <dgm:prSet presAssocID="{61BA56AD-B3F7-48F2-A3E4-2818A45C8527}" presName="rootText" presStyleLbl="node3" presStyleIdx="1" presStyleCnt="3">
        <dgm:presLayoutVars>
          <dgm:chPref val="3"/>
        </dgm:presLayoutVars>
      </dgm:prSet>
      <dgm:spPr/>
    </dgm:pt>
    <dgm:pt modelId="{D8C54747-5F04-463B-BA2C-937743A3383A}" type="pres">
      <dgm:prSet presAssocID="{61BA56AD-B3F7-48F2-A3E4-2818A45C8527}" presName="rootConnector" presStyleLbl="node3" presStyleIdx="1" presStyleCnt="3"/>
      <dgm:spPr/>
    </dgm:pt>
    <dgm:pt modelId="{3B081867-0AD3-469D-9C97-37FF5C47D19E}" type="pres">
      <dgm:prSet presAssocID="{61BA56AD-B3F7-48F2-A3E4-2818A45C8527}" presName="hierChild4" presStyleCnt="0"/>
      <dgm:spPr/>
    </dgm:pt>
    <dgm:pt modelId="{70631E6B-1793-48F1-9D4C-E6905BC2F86A}" type="pres">
      <dgm:prSet presAssocID="{61BA56AD-B3F7-48F2-A3E4-2818A45C8527}" presName="hierChild5" presStyleCnt="0"/>
      <dgm:spPr/>
    </dgm:pt>
    <dgm:pt modelId="{D660C47A-6CD5-40D5-A70B-0FE25C7C1FD0}" type="pres">
      <dgm:prSet presAssocID="{59EF1034-E219-4333-9B70-996E1F4E2043}" presName="Name37" presStyleLbl="parChTrans1D3" presStyleIdx="2" presStyleCnt="3"/>
      <dgm:spPr/>
    </dgm:pt>
    <dgm:pt modelId="{71EBBEBD-BC83-4122-981A-82D4767D5168}" type="pres">
      <dgm:prSet presAssocID="{DF525554-8ECD-4A4C-A572-D6E30624302A}" presName="hierRoot2" presStyleCnt="0">
        <dgm:presLayoutVars>
          <dgm:hierBranch val="init"/>
        </dgm:presLayoutVars>
      </dgm:prSet>
      <dgm:spPr/>
    </dgm:pt>
    <dgm:pt modelId="{8F82AC19-9A16-49E1-90AE-A28CE5596FC2}" type="pres">
      <dgm:prSet presAssocID="{DF525554-8ECD-4A4C-A572-D6E30624302A}" presName="rootComposite" presStyleCnt="0"/>
      <dgm:spPr/>
    </dgm:pt>
    <dgm:pt modelId="{4EEFE297-9531-4803-B9B7-B2D1D18DA19B}" type="pres">
      <dgm:prSet presAssocID="{DF525554-8ECD-4A4C-A572-D6E30624302A}" presName="rootText" presStyleLbl="node3" presStyleIdx="2" presStyleCnt="3">
        <dgm:presLayoutVars>
          <dgm:chPref val="3"/>
        </dgm:presLayoutVars>
      </dgm:prSet>
      <dgm:spPr/>
    </dgm:pt>
    <dgm:pt modelId="{4B6690BA-8C84-4DC2-92E4-7BD9F7DCE9C5}" type="pres">
      <dgm:prSet presAssocID="{DF525554-8ECD-4A4C-A572-D6E30624302A}" presName="rootConnector" presStyleLbl="node3" presStyleIdx="2" presStyleCnt="3"/>
      <dgm:spPr/>
    </dgm:pt>
    <dgm:pt modelId="{2EC92B9F-A712-48EE-8CAF-688206358E95}" type="pres">
      <dgm:prSet presAssocID="{DF525554-8ECD-4A4C-A572-D6E30624302A}" presName="hierChild4" presStyleCnt="0"/>
      <dgm:spPr/>
    </dgm:pt>
    <dgm:pt modelId="{6BD1CA55-425B-4A19-863C-D6D63FA9E2E8}" type="pres">
      <dgm:prSet presAssocID="{9E98905A-1768-4C18-80DE-48190D33F90A}" presName="Name37" presStyleLbl="parChTrans1D4" presStyleIdx="0" presStyleCnt="2"/>
      <dgm:spPr/>
    </dgm:pt>
    <dgm:pt modelId="{4E033FD2-4ADE-4BB8-A714-9C1BF8BED751}" type="pres">
      <dgm:prSet presAssocID="{5CC685AA-6E81-4680-82CE-BFFF042A75DA}" presName="hierRoot2" presStyleCnt="0">
        <dgm:presLayoutVars>
          <dgm:hierBranch val="init"/>
        </dgm:presLayoutVars>
      </dgm:prSet>
      <dgm:spPr/>
    </dgm:pt>
    <dgm:pt modelId="{8466EF19-BF20-4606-B571-F87C3E4E199D}" type="pres">
      <dgm:prSet presAssocID="{5CC685AA-6E81-4680-82CE-BFFF042A75DA}" presName="rootComposite" presStyleCnt="0"/>
      <dgm:spPr/>
    </dgm:pt>
    <dgm:pt modelId="{C4137CA6-A78D-4245-84EE-6F6BD0B9AB9B}" type="pres">
      <dgm:prSet presAssocID="{5CC685AA-6E81-4680-82CE-BFFF042A75DA}" presName="rootText" presStyleLbl="node4" presStyleIdx="0" presStyleCnt="2">
        <dgm:presLayoutVars>
          <dgm:chPref val="3"/>
        </dgm:presLayoutVars>
      </dgm:prSet>
      <dgm:spPr/>
    </dgm:pt>
    <dgm:pt modelId="{81D6D1E2-4290-46BE-8D49-E9CF6C105F3C}" type="pres">
      <dgm:prSet presAssocID="{5CC685AA-6E81-4680-82CE-BFFF042A75DA}" presName="rootConnector" presStyleLbl="node4" presStyleIdx="0" presStyleCnt="2"/>
      <dgm:spPr/>
    </dgm:pt>
    <dgm:pt modelId="{5E60C857-1263-4451-AED7-3B6F68C8DAF2}" type="pres">
      <dgm:prSet presAssocID="{5CC685AA-6E81-4680-82CE-BFFF042A75DA}" presName="hierChild4" presStyleCnt="0"/>
      <dgm:spPr/>
    </dgm:pt>
    <dgm:pt modelId="{6272D0B6-984E-400B-9457-25BB45C1EA55}" type="pres">
      <dgm:prSet presAssocID="{5CC685AA-6E81-4680-82CE-BFFF042A75DA}" presName="hierChild5" presStyleCnt="0"/>
      <dgm:spPr/>
    </dgm:pt>
    <dgm:pt modelId="{3609E957-2236-4E50-8914-1777121BD7CF}" type="pres">
      <dgm:prSet presAssocID="{824EA912-EF2D-403D-9E35-BF5F75E291CB}" presName="Name37" presStyleLbl="parChTrans1D4" presStyleIdx="1" presStyleCnt="2"/>
      <dgm:spPr/>
    </dgm:pt>
    <dgm:pt modelId="{3E15BEF2-7A8B-4178-806C-A0F6444CD508}" type="pres">
      <dgm:prSet presAssocID="{7D2BFE73-814E-4E0B-88C6-8A38246358E3}" presName="hierRoot2" presStyleCnt="0">
        <dgm:presLayoutVars>
          <dgm:hierBranch val="init"/>
        </dgm:presLayoutVars>
      </dgm:prSet>
      <dgm:spPr/>
    </dgm:pt>
    <dgm:pt modelId="{7CBD4757-88E4-48E1-B790-6C93BA6D2BD7}" type="pres">
      <dgm:prSet presAssocID="{7D2BFE73-814E-4E0B-88C6-8A38246358E3}" presName="rootComposite" presStyleCnt="0"/>
      <dgm:spPr/>
    </dgm:pt>
    <dgm:pt modelId="{8B459689-8162-4578-A474-DA7C6FB1A0CC}" type="pres">
      <dgm:prSet presAssocID="{7D2BFE73-814E-4E0B-88C6-8A38246358E3}" presName="rootText" presStyleLbl="node4" presStyleIdx="1" presStyleCnt="2">
        <dgm:presLayoutVars>
          <dgm:chPref val="3"/>
        </dgm:presLayoutVars>
      </dgm:prSet>
      <dgm:spPr/>
    </dgm:pt>
    <dgm:pt modelId="{1BFDFE72-9347-45D1-95BA-3142E455F5FA}" type="pres">
      <dgm:prSet presAssocID="{7D2BFE73-814E-4E0B-88C6-8A38246358E3}" presName="rootConnector" presStyleLbl="node4" presStyleIdx="1" presStyleCnt="2"/>
      <dgm:spPr/>
    </dgm:pt>
    <dgm:pt modelId="{88845692-CEB4-4B09-9FA9-DC3CB62CB3C4}" type="pres">
      <dgm:prSet presAssocID="{7D2BFE73-814E-4E0B-88C6-8A38246358E3}" presName="hierChild4" presStyleCnt="0"/>
      <dgm:spPr/>
    </dgm:pt>
    <dgm:pt modelId="{977B22A3-0BA0-440E-AFAC-09EE12B4E86A}" type="pres">
      <dgm:prSet presAssocID="{7D2BFE73-814E-4E0B-88C6-8A38246358E3}" presName="hierChild5" presStyleCnt="0"/>
      <dgm:spPr/>
    </dgm:pt>
    <dgm:pt modelId="{379B3D2A-6FC6-4B3F-BBCF-D560796D0E6D}" type="pres">
      <dgm:prSet presAssocID="{DF525554-8ECD-4A4C-A572-D6E30624302A}" presName="hierChild5" presStyleCnt="0"/>
      <dgm:spPr/>
    </dgm:pt>
    <dgm:pt modelId="{77540206-643F-4C9C-9995-AD730993047D}" type="pres">
      <dgm:prSet presAssocID="{7B343E69-FF5A-42F3-9A67-1F58F1D4C61C}" presName="hierChild5" presStyleCnt="0"/>
      <dgm:spPr/>
    </dgm:pt>
    <dgm:pt modelId="{1D7E9217-A0A4-4FEC-BFD1-30F69E0BEDCE}" type="pres">
      <dgm:prSet presAssocID="{C4701072-658E-45E2-A2AC-8AF0439F445F}" presName="hierChild3" presStyleCnt="0"/>
      <dgm:spPr/>
    </dgm:pt>
  </dgm:ptLst>
  <dgm:cxnLst>
    <dgm:cxn modelId="{37F60F0D-BFBF-4CFA-AF8C-AC2E38439196}" type="presOf" srcId="{FB8D742E-6A60-40E0-AE27-39F102C6F63E}" destId="{D48DC015-13BE-42B9-89F9-0DB01B12B35B}" srcOrd="1" destOrd="0" presId="urn:microsoft.com/office/officeart/2005/8/layout/orgChart1"/>
    <dgm:cxn modelId="{A40D2921-513E-4864-B1E1-5C7B09CD0948}" type="presOf" srcId="{9E98905A-1768-4C18-80DE-48190D33F90A}" destId="{6BD1CA55-425B-4A19-863C-D6D63FA9E2E8}" srcOrd="0" destOrd="0" presId="urn:microsoft.com/office/officeart/2005/8/layout/orgChart1"/>
    <dgm:cxn modelId="{1E2D3C21-7F79-472F-9F36-FB54F5BAD7CF}" srcId="{BC8B4FFD-FB97-43EC-80CC-C8DB60371918}" destId="{C4701072-658E-45E2-A2AC-8AF0439F445F}" srcOrd="0" destOrd="0" parTransId="{C30146D1-CD32-4B84-AE9D-4788EA632C63}" sibTransId="{4D000E59-6F14-4413-AE84-1C92AABFC9D0}"/>
    <dgm:cxn modelId="{B33D1F25-B095-4571-AF40-E5154918B1F3}" type="presOf" srcId="{61BA56AD-B3F7-48F2-A3E4-2818A45C8527}" destId="{D8C54747-5F04-463B-BA2C-937743A3383A}" srcOrd="1" destOrd="0" presId="urn:microsoft.com/office/officeart/2005/8/layout/orgChart1"/>
    <dgm:cxn modelId="{2494A13C-172D-4B8A-B6BF-048E37495BF7}" srcId="{DF525554-8ECD-4A4C-A572-D6E30624302A}" destId="{5CC685AA-6E81-4680-82CE-BFFF042A75DA}" srcOrd="0" destOrd="0" parTransId="{9E98905A-1768-4C18-80DE-48190D33F90A}" sibTransId="{6B16F68E-D517-4D43-BB2E-2EC9B2B39D56}"/>
    <dgm:cxn modelId="{E8EC693F-1363-430D-8491-36ED8816A2FD}" srcId="{DF525554-8ECD-4A4C-A572-D6E30624302A}" destId="{7D2BFE73-814E-4E0B-88C6-8A38246358E3}" srcOrd="1" destOrd="0" parTransId="{824EA912-EF2D-403D-9E35-BF5F75E291CB}" sibTransId="{4D6DA918-288A-4C08-9A66-6A97A3A6646E}"/>
    <dgm:cxn modelId="{A115C95E-8D95-489A-A909-9A643112FA10}" type="presOf" srcId="{59EF1034-E219-4333-9B70-996E1F4E2043}" destId="{D660C47A-6CD5-40D5-A70B-0FE25C7C1FD0}" srcOrd="0" destOrd="0" presId="urn:microsoft.com/office/officeart/2005/8/layout/orgChart1"/>
    <dgm:cxn modelId="{C110AA5F-98AA-416B-A2AA-D5283ED94608}" type="presOf" srcId="{DF525554-8ECD-4A4C-A572-D6E30624302A}" destId="{4B6690BA-8C84-4DC2-92E4-7BD9F7DCE9C5}" srcOrd="1" destOrd="0" presId="urn:microsoft.com/office/officeart/2005/8/layout/orgChart1"/>
    <dgm:cxn modelId="{7B6DAC5F-A59A-4CD7-8DC2-313335E69DD6}" type="presOf" srcId="{BC8B4FFD-FB97-43EC-80CC-C8DB60371918}" destId="{C2367113-5F95-4A47-9DAC-0B068576D22D}" srcOrd="0" destOrd="0" presId="urn:microsoft.com/office/officeart/2005/8/layout/orgChart1"/>
    <dgm:cxn modelId="{19455D46-DE3E-42D9-A923-F71A84B5610A}" srcId="{C4701072-658E-45E2-A2AC-8AF0439F445F}" destId="{7B2D482C-DD42-4D6E-9C51-2FECE2FB0C4E}" srcOrd="0" destOrd="0" parTransId="{3E8F13CD-5B3D-41E8-A499-A07B88200C93}" sibTransId="{56850551-EAA3-4E12-A6A4-88E1DD1CE8A0}"/>
    <dgm:cxn modelId="{22A0F269-E3A3-460A-B001-816B2A045E10}" type="presOf" srcId="{61BA56AD-B3F7-48F2-A3E4-2818A45C8527}" destId="{88C5309F-16D5-48E5-A514-C13989795D7D}" srcOrd="0" destOrd="0" presId="urn:microsoft.com/office/officeart/2005/8/layout/orgChart1"/>
    <dgm:cxn modelId="{409B5952-A742-4F38-9D81-196C645C2B40}" srcId="{7B343E69-FF5A-42F3-9A67-1F58F1D4C61C}" destId="{61BA56AD-B3F7-48F2-A3E4-2818A45C8527}" srcOrd="1" destOrd="0" parTransId="{DA685130-E2F8-415A-B300-429BA5BF19AD}" sibTransId="{964A167C-CA3A-42BE-A584-784735BCE8DA}"/>
    <dgm:cxn modelId="{FDC1B572-DBE2-423D-AB40-A126FEAB93E9}" type="presOf" srcId="{824EA912-EF2D-403D-9E35-BF5F75E291CB}" destId="{3609E957-2236-4E50-8914-1777121BD7CF}" srcOrd="0" destOrd="0" presId="urn:microsoft.com/office/officeart/2005/8/layout/orgChart1"/>
    <dgm:cxn modelId="{FE80BA55-A9B3-4B87-B976-A6F351A1C9B8}" srcId="{7B343E69-FF5A-42F3-9A67-1F58F1D4C61C}" destId="{FB8D742E-6A60-40E0-AE27-39F102C6F63E}" srcOrd="0" destOrd="0" parTransId="{66A0838F-6808-4897-8659-A85C3EA6A948}" sibTransId="{11ED0FB9-09F4-4BE7-8FE4-AD335DBC0EEA}"/>
    <dgm:cxn modelId="{25BE0E58-4566-4DCB-81EB-D122FA1DDD94}" srcId="{7B343E69-FF5A-42F3-9A67-1F58F1D4C61C}" destId="{DF525554-8ECD-4A4C-A572-D6E30624302A}" srcOrd="2" destOrd="0" parTransId="{59EF1034-E219-4333-9B70-996E1F4E2043}" sibTransId="{06088C51-AF44-4734-B86F-FE4DA8CD56F0}"/>
    <dgm:cxn modelId="{1008657F-F8C3-4855-BA83-8E9AECBA2108}" type="presOf" srcId="{DF525554-8ECD-4A4C-A572-D6E30624302A}" destId="{4EEFE297-9531-4803-B9B7-B2D1D18DA19B}" srcOrd="0" destOrd="0" presId="urn:microsoft.com/office/officeart/2005/8/layout/orgChart1"/>
    <dgm:cxn modelId="{75FF7682-F054-4117-9626-574F41E1AFD4}" type="presOf" srcId="{7B2D482C-DD42-4D6E-9C51-2FECE2FB0C4E}" destId="{C7818C33-486F-48F0-B433-A708319277B8}" srcOrd="1" destOrd="0" presId="urn:microsoft.com/office/officeart/2005/8/layout/orgChart1"/>
    <dgm:cxn modelId="{13907D84-2121-45D3-ACAA-73C6BE803CE8}" type="presOf" srcId="{3E8F13CD-5B3D-41E8-A499-A07B88200C93}" destId="{73EBE378-6DEC-4032-AB50-AAE853D775BD}" srcOrd="0" destOrd="0" presId="urn:microsoft.com/office/officeart/2005/8/layout/orgChart1"/>
    <dgm:cxn modelId="{68A1EA84-15EA-4755-8D89-C0CBD776246C}" type="presOf" srcId="{7B343E69-FF5A-42F3-9A67-1F58F1D4C61C}" destId="{B1B11B8C-1661-4846-81E5-F8830091DDA3}" srcOrd="0" destOrd="0" presId="urn:microsoft.com/office/officeart/2005/8/layout/orgChart1"/>
    <dgm:cxn modelId="{AE33FA85-630C-4371-BB5D-99D5E0FA84DE}" type="presOf" srcId="{66A0838F-6808-4897-8659-A85C3EA6A948}" destId="{85643F82-AC5F-4559-A835-F8AD73318125}" srcOrd="0" destOrd="0" presId="urn:microsoft.com/office/officeart/2005/8/layout/orgChart1"/>
    <dgm:cxn modelId="{1903148A-B133-41FC-BEEC-672F513B422A}" type="presOf" srcId="{52813361-917F-4E17-A4B2-07965F462D6A}" destId="{386522C1-E54B-4BE0-8C24-5B4068DB83E6}" srcOrd="0" destOrd="0" presId="urn:microsoft.com/office/officeart/2005/8/layout/orgChart1"/>
    <dgm:cxn modelId="{30BBB59A-47FF-4F1C-8038-DE83B89D4502}" type="presOf" srcId="{DA685130-E2F8-415A-B300-429BA5BF19AD}" destId="{DA300F0B-92FC-48DF-810F-B77FA2109B10}" srcOrd="0" destOrd="0" presId="urn:microsoft.com/office/officeart/2005/8/layout/orgChart1"/>
    <dgm:cxn modelId="{2C6714A6-EA30-4F79-8C76-4D3A8AA79BD9}" type="presOf" srcId="{C4701072-658E-45E2-A2AC-8AF0439F445F}" destId="{3CA4927F-79A2-4210-8594-1482D9A55727}" srcOrd="1" destOrd="0" presId="urn:microsoft.com/office/officeart/2005/8/layout/orgChart1"/>
    <dgm:cxn modelId="{05D9B5AB-C9D1-48CC-BFE2-3BA46698952A}" srcId="{C4701072-658E-45E2-A2AC-8AF0439F445F}" destId="{7B343E69-FF5A-42F3-9A67-1F58F1D4C61C}" srcOrd="1" destOrd="0" parTransId="{52813361-917F-4E17-A4B2-07965F462D6A}" sibTransId="{C0567383-DE6B-4E8C-AC1A-9090CC251DD8}"/>
    <dgm:cxn modelId="{7EC44FAE-21EC-42C5-B80A-150640746D1B}" type="presOf" srcId="{7D2BFE73-814E-4E0B-88C6-8A38246358E3}" destId="{8B459689-8162-4578-A474-DA7C6FB1A0CC}" srcOrd="0" destOrd="0" presId="urn:microsoft.com/office/officeart/2005/8/layout/orgChart1"/>
    <dgm:cxn modelId="{0EFA39BC-376D-439B-93EB-9383C53DBEA3}" type="presOf" srcId="{C4701072-658E-45E2-A2AC-8AF0439F445F}" destId="{C16E50B7-6C89-42EB-A8E3-BDE8B041D274}" srcOrd="0" destOrd="0" presId="urn:microsoft.com/office/officeart/2005/8/layout/orgChart1"/>
    <dgm:cxn modelId="{F580A4C2-7B24-4916-B7CB-DB51BC8282FC}" type="presOf" srcId="{7B343E69-FF5A-42F3-9A67-1F58F1D4C61C}" destId="{80FD0180-7470-40B3-8783-100EE8EF048D}" srcOrd="1" destOrd="0" presId="urn:microsoft.com/office/officeart/2005/8/layout/orgChart1"/>
    <dgm:cxn modelId="{B00A3ED0-0825-4E82-8CBC-D7C256B336D5}" type="presOf" srcId="{7D2BFE73-814E-4E0B-88C6-8A38246358E3}" destId="{1BFDFE72-9347-45D1-95BA-3142E455F5FA}" srcOrd="1" destOrd="0" presId="urn:microsoft.com/office/officeart/2005/8/layout/orgChart1"/>
    <dgm:cxn modelId="{EA3291E9-FD22-44C4-A563-95DBB037BFAF}" type="presOf" srcId="{FB8D742E-6A60-40E0-AE27-39F102C6F63E}" destId="{9BFF984B-3D47-4D8D-B591-0F040346D932}" srcOrd="0" destOrd="0" presId="urn:microsoft.com/office/officeart/2005/8/layout/orgChart1"/>
    <dgm:cxn modelId="{BC865FEB-8F36-4BE9-82EF-409400DF0ABF}" type="presOf" srcId="{7B2D482C-DD42-4D6E-9C51-2FECE2FB0C4E}" destId="{6D3CE806-5964-4D59-B352-13AD1D75E4D7}" srcOrd="0" destOrd="0" presId="urn:microsoft.com/office/officeart/2005/8/layout/orgChart1"/>
    <dgm:cxn modelId="{451911F8-5102-4E19-8181-25419FB9817E}" type="presOf" srcId="{5CC685AA-6E81-4680-82CE-BFFF042A75DA}" destId="{C4137CA6-A78D-4245-84EE-6F6BD0B9AB9B}" srcOrd="0" destOrd="0" presId="urn:microsoft.com/office/officeart/2005/8/layout/orgChart1"/>
    <dgm:cxn modelId="{E31051FB-D325-4390-A286-7A2644474863}" type="presOf" srcId="{5CC685AA-6E81-4680-82CE-BFFF042A75DA}" destId="{81D6D1E2-4290-46BE-8D49-E9CF6C105F3C}" srcOrd="1" destOrd="0" presId="urn:microsoft.com/office/officeart/2005/8/layout/orgChart1"/>
    <dgm:cxn modelId="{D57F16B9-0FBC-4DBC-B150-085F2B54AF21}" type="presParOf" srcId="{C2367113-5F95-4A47-9DAC-0B068576D22D}" destId="{D2E5DF60-7DD3-4A86-89FD-1A5DA110A287}" srcOrd="0" destOrd="0" presId="urn:microsoft.com/office/officeart/2005/8/layout/orgChart1"/>
    <dgm:cxn modelId="{6D6E3C08-5408-4CD6-8AAB-B2AA8FA83125}" type="presParOf" srcId="{D2E5DF60-7DD3-4A86-89FD-1A5DA110A287}" destId="{9D0106C4-15FF-4C03-80E2-15DD234BC6D2}" srcOrd="0" destOrd="0" presId="urn:microsoft.com/office/officeart/2005/8/layout/orgChart1"/>
    <dgm:cxn modelId="{5061FD8A-0266-453F-8917-BCE9FA2A678A}" type="presParOf" srcId="{9D0106C4-15FF-4C03-80E2-15DD234BC6D2}" destId="{C16E50B7-6C89-42EB-A8E3-BDE8B041D274}" srcOrd="0" destOrd="0" presId="urn:microsoft.com/office/officeart/2005/8/layout/orgChart1"/>
    <dgm:cxn modelId="{E764A3D7-BDFB-40D5-831E-6453392D9B92}" type="presParOf" srcId="{9D0106C4-15FF-4C03-80E2-15DD234BC6D2}" destId="{3CA4927F-79A2-4210-8594-1482D9A55727}" srcOrd="1" destOrd="0" presId="urn:microsoft.com/office/officeart/2005/8/layout/orgChart1"/>
    <dgm:cxn modelId="{0B400421-CECF-4EAD-83F0-53D92EBFB14C}" type="presParOf" srcId="{D2E5DF60-7DD3-4A86-89FD-1A5DA110A287}" destId="{E035D5C2-CEA4-4B00-B794-C46372B5EA4C}" srcOrd="1" destOrd="0" presId="urn:microsoft.com/office/officeart/2005/8/layout/orgChart1"/>
    <dgm:cxn modelId="{54D724C1-5A51-483B-967F-08F1A297AAE4}" type="presParOf" srcId="{E035D5C2-CEA4-4B00-B794-C46372B5EA4C}" destId="{73EBE378-6DEC-4032-AB50-AAE853D775BD}" srcOrd="0" destOrd="0" presId="urn:microsoft.com/office/officeart/2005/8/layout/orgChart1"/>
    <dgm:cxn modelId="{551870FE-B181-45AB-BCE4-22E40E821209}" type="presParOf" srcId="{E035D5C2-CEA4-4B00-B794-C46372B5EA4C}" destId="{76FE1E28-BD39-4EE0-8988-34EE817520E1}" srcOrd="1" destOrd="0" presId="urn:microsoft.com/office/officeart/2005/8/layout/orgChart1"/>
    <dgm:cxn modelId="{CD7579EC-A346-4778-B95D-FC4A5FE84F92}" type="presParOf" srcId="{76FE1E28-BD39-4EE0-8988-34EE817520E1}" destId="{CC590F1E-E5CF-42F5-900D-596149EF9EBA}" srcOrd="0" destOrd="0" presId="urn:microsoft.com/office/officeart/2005/8/layout/orgChart1"/>
    <dgm:cxn modelId="{D1DA001A-329E-41A0-B750-C898FC592862}" type="presParOf" srcId="{CC590F1E-E5CF-42F5-900D-596149EF9EBA}" destId="{6D3CE806-5964-4D59-B352-13AD1D75E4D7}" srcOrd="0" destOrd="0" presId="urn:microsoft.com/office/officeart/2005/8/layout/orgChart1"/>
    <dgm:cxn modelId="{6E87DDCF-B48A-4DFE-ADD7-3AF9CF9996B1}" type="presParOf" srcId="{CC590F1E-E5CF-42F5-900D-596149EF9EBA}" destId="{C7818C33-486F-48F0-B433-A708319277B8}" srcOrd="1" destOrd="0" presId="urn:microsoft.com/office/officeart/2005/8/layout/orgChart1"/>
    <dgm:cxn modelId="{21B8B907-55A0-498F-AE06-0A19C5323BC4}" type="presParOf" srcId="{76FE1E28-BD39-4EE0-8988-34EE817520E1}" destId="{7BF4F298-4CE4-450C-A0AB-6212B0700B71}" srcOrd="1" destOrd="0" presId="urn:microsoft.com/office/officeart/2005/8/layout/orgChart1"/>
    <dgm:cxn modelId="{33D9DC64-5532-4EEE-A3D1-10F52319BB07}" type="presParOf" srcId="{76FE1E28-BD39-4EE0-8988-34EE817520E1}" destId="{7CECCAFD-D9FD-4ACE-8B3B-ADEA8F201FDE}" srcOrd="2" destOrd="0" presId="urn:microsoft.com/office/officeart/2005/8/layout/orgChart1"/>
    <dgm:cxn modelId="{EDEEEFA6-6359-4254-9098-FE6BAAD72CC4}" type="presParOf" srcId="{E035D5C2-CEA4-4B00-B794-C46372B5EA4C}" destId="{386522C1-E54B-4BE0-8C24-5B4068DB83E6}" srcOrd="2" destOrd="0" presId="urn:microsoft.com/office/officeart/2005/8/layout/orgChart1"/>
    <dgm:cxn modelId="{BB3C0168-A029-4108-AE8B-7721BE864396}" type="presParOf" srcId="{E035D5C2-CEA4-4B00-B794-C46372B5EA4C}" destId="{791DE209-B9AD-4CCB-8D17-875191446524}" srcOrd="3" destOrd="0" presId="urn:microsoft.com/office/officeart/2005/8/layout/orgChart1"/>
    <dgm:cxn modelId="{05D9340E-1978-46A8-B970-C3291B2787E1}" type="presParOf" srcId="{791DE209-B9AD-4CCB-8D17-875191446524}" destId="{1693F13A-56E7-4AE8-8C0E-2F2E27C300CF}" srcOrd="0" destOrd="0" presId="urn:microsoft.com/office/officeart/2005/8/layout/orgChart1"/>
    <dgm:cxn modelId="{B8395DB5-F3E1-4729-959D-14AE38ACA13D}" type="presParOf" srcId="{1693F13A-56E7-4AE8-8C0E-2F2E27C300CF}" destId="{B1B11B8C-1661-4846-81E5-F8830091DDA3}" srcOrd="0" destOrd="0" presId="urn:microsoft.com/office/officeart/2005/8/layout/orgChart1"/>
    <dgm:cxn modelId="{B22FFB27-2463-4844-BAD6-49C52C50E73D}" type="presParOf" srcId="{1693F13A-56E7-4AE8-8C0E-2F2E27C300CF}" destId="{80FD0180-7470-40B3-8783-100EE8EF048D}" srcOrd="1" destOrd="0" presId="urn:microsoft.com/office/officeart/2005/8/layout/orgChart1"/>
    <dgm:cxn modelId="{C3822D41-A5A1-4543-8EC7-D86E07971AF7}" type="presParOf" srcId="{791DE209-B9AD-4CCB-8D17-875191446524}" destId="{572C5D46-520D-4ACB-88E2-84D8156AECF3}" srcOrd="1" destOrd="0" presId="urn:microsoft.com/office/officeart/2005/8/layout/orgChart1"/>
    <dgm:cxn modelId="{4C7292C2-434B-47EA-AC67-138392DE93E3}" type="presParOf" srcId="{572C5D46-520D-4ACB-88E2-84D8156AECF3}" destId="{85643F82-AC5F-4559-A835-F8AD73318125}" srcOrd="0" destOrd="0" presId="urn:microsoft.com/office/officeart/2005/8/layout/orgChart1"/>
    <dgm:cxn modelId="{FF1B3B47-995B-45E7-816A-6F11F18A8928}" type="presParOf" srcId="{572C5D46-520D-4ACB-88E2-84D8156AECF3}" destId="{B494D53F-E954-4806-9D30-2BA87797AAA4}" srcOrd="1" destOrd="0" presId="urn:microsoft.com/office/officeart/2005/8/layout/orgChart1"/>
    <dgm:cxn modelId="{43B58294-B8A5-4144-A92E-ADCB17B62A92}" type="presParOf" srcId="{B494D53F-E954-4806-9D30-2BA87797AAA4}" destId="{D58A07DB-5664-46A7-8E11-DC9DEE8FD1BC}" srcOrd="0" destOrd="0" presId="urn:microsoft.com/office/officeart/2005/8/layout/orgChart1"/>
    <dgm:cxn modelId="{79AF237A-488F-4DA6-946A-85EDA88D167D}" type="presParOf" srcId="{D58A07DB-5664-46A7-8E11-DC9DEE8FD1BC}" destId="{9BFF984B-3D47-4D8D-B591-0F040346D932}" srcOrd="0" destOrd="0" presId="urn:microsoft.com/office/officeart/2005/8/layout/orgChart1"/>
    <dgm:cxn modelId="{36467636-DA22-4749-A7C3-A3B9D6F09074}" type="presParOf" srcId="{D58A07DB-5664-46A7-8E11-DC9DEE8FD1BC}" destId="{D48DC015-13BE-42B9-89F9-0DB01B12B35B}" srcOrd="1" destOrd="0" presId="urn:microsoft.com/office/officeart/2005/8/layout/orgChart1"/>
    <dgm:cxn modelId="{476816A3-4338-44C4-94AF-B0E7ACEA22E4}" type="presParOf" srcId="{B494D53F-E954-4806-9D30-2BA87797AAA4}" destId="{4F265E13-4E02-4297-8F37-E28EA83035C9}" srcOrd="1" destOrd="0" presId="urn:microsoft.com/office/officeart/2005/8/layout/orgChart1"/>
    <dgm:cxn modelId="{D822A04A-7B26-4486-8FEC-D65C083101B4}" type="presParOf" srcId="{B494D53F-E954-4806-9D30-2BA87797AAA4}" destId="{6F69FEC9-CC45-442D-95DF-E7F1014CE08E}" srcOrd="2" destOrd="0" presId="urn:microsoft.com/office/officeart/2005/8/layout/orgChart1"/>
    <dgm:cxn modelId="{54D447B0-4F23-4093-A806-F901DC203AFF}" type="presParOf" srcId="{572C5D46-520D-4ACB-88E2-84D8156AECF3}" destId="{DA300F0B-92FC-48DF-810F-B77FA2109B10}" srcOrd="2" destOrd="0" presId="urn:microsoft.com/office/officeart/2005/8/layout/orgChart1"/>
    <dgm:cxn modelId="{05DCC059-527B-45AA-A528-9D8764ED38D0}" type="presParOf" srcId="{572C5D46-520D-4ACB-88E2-84D8156AECF3}" destId="{5654E8C8-0D0C-4C70-8BD4-75BE2B86F618}" srcOrd="3" destOrd="0" presId="urn:microsoft.com/office/officeart/2005/8/layout/orgChart1"/>
    <dgm:cxn modelId="{2C3DA602-143E-49A5-997E-71A7A36AC569}" type="presParOf" srcId="{5654E8C8-0D0C-4C70-8BD4-75BE2B86F618}" destId="{15AF9D27-4064-4AE4-8F9B-71DF740B0320}" srcOrd="0" destOrd="0" presId="urn:microsoft.com/office/officeart/2005/8/layout/orgChart1"/>
    <dgm:cxn modelId="{9FA11601-17C9-4F71-89FC-683A9C17388D}" type="presParOf" srcId="{15AF9D27-4064-4AE4-8F9B-71DF740B0320}" destId="{88C5309F-16D5-48E5-A514-C13989795D7D}" srcOrd="0" destOrd="0" presId="urn:microsoft.com/office/officeart/2005/8/layout/orgChart1"/>
    <dgm:cxn modelId="{8E647CF7-AC01-4A53-BE65-1503CAF2C300}" type="presParOf" srcId="{15AF9D27-4064-4AE4-8F9B-71DF740B0320}" destId="{D8C54747-5F04-463B-BA2C-937743A3383A}" srcOrd="1" destOrd="0" presId="urn:microsoft.com/office/officeart/2005/8/layout/orgChart1"/>
    <dgm:cxn modelId="{9D0266A7-EBC1-4C3E-A898-2969D779E6BB}" type="presParOf" srcId="{5654E8C8-0D0C-4C70-8BD4-75BE2B86F618}" destId="{3B081867-0AD3-469D-9C97-37FF5C47D19E}" srcOrd="1" destOrd="0" presId="urn:microsoft.com/office/officeart/2005/8/layout/orgChart1"/>
    <dgm:cxn modelId="{0E8B0158-7D26-4A7C-B3C2-C4BDEA7BA934}" type="presParOf" srcId="{5654E8C8-0D0C-4C70-8BD4-75BE2B86F618}" destId="{70631E6B-1793-48F1-9D4C-E6905BC2F86A}" srcOrd="2" destOrd="0" presId="urn:microsoft.com/office/officeart/2005/8/layout/orgChart1"/>
    <dgm:cxn modelId="{9FD2FE2A-4CFD-4276-8F2A-C2487CFD99C0}" type="presParOf" srcId="{572C5D46-520D-4ACB-88E2-84D8156AECF3}" destId="{D660C47A-6CD5-40D5-A70B-0FE25C7C1FD0}" srcOrd="4" destOrd="0" presId="urn:microsoft.com/office/officeart/2005/8/layout/orgChart1"/>
    <dgm:cxn modelId="{F0149313-32AB-4A54-90B6-B1F80FC3BA6D}" type="presParOf" srcId="{572C5D46-520D-4ACB-88E2-84D8156AECF3}" destId="{71EBBEBD-BC83-4122-981A-82D4767D5168}" srcOrd="5" destOrd="0" presId="urn:microsoft.com/office/officeart/2005/8/layout/orgChart1"/>
    <dgm:cxn modelId="{217B59E2-FA68-4C5F-B746-7F28BEC83A21}" type="presParOf" srcId="{71EBBEBD-BC83-4122-981A-82D4767D5168}" destId="{8F82AC19-9A16-49E1-90AE-A28CE5596FC2}" srcOrd="0" destOrd="0" presId="urn:microsoft.com/office/officeart/2005/8/layout/orgChart1"/>
    <dgm:cxn modelId="{0D06E486-3118-4BF6-8AD4-624B692986BD}" type="presParOf" srcId="{8F82AC19-9A16-49E1-90AE-A28CE5596FC2}" destId="{4EEFE297-9531-4803-B9B7-B2D1D18DA19B}" srcOrd="0" destOrd="0" presId="urn:microsoft.com/office/officeart/2005/8/layout/orgChart1"/>
    <dgm:cxn modelId="{095EC285-9107-4017-AE0F-5D75E853F70F}" type="presParOf" srcId="{8F82AC19-9A16-49E1-90AE-A28CE5596FC2}" destId="{4B6690BA-8C84-4DC2-92E4-7BD9F7DCE9C5}" srcOrd="1" destOrd="0" presId="urn:microsoft.com/office/officeart/2005/8/layout/orgChart1"/>
    <dgm:cxn modelId="{2AA4500E-BD85-441C-ADD0-545073B54AAD}" type="presParOf" srcId="{71EBBEBD-BC83-4122-981A-82D4767D5168}" destId="{2EC92B9F-A712-48EE-8CAF-688206358E95}" srcOrd="1" destOrd="0" presId="urn:microsoft.com/office/officeart/2005/8/layout/orgChart1"/>
    <dgm:cxn modelId="{225766D7-B74C-46C3-817C-7677599B6679}" type="presParOf" srcId="{2EC92B9F-A712-48EE-8CAF-688206358E95}" destId="{6BD1CA55-425B-4A19-863C-D6D63FA9E2E8}" srcOrd="0" destOrd="0" presId="urn:microsoft.com/office/officeart/2005/8/layout/orgChart1"/>
    <dgm:cxn modelId="{A9908572-CB5F-48B2-8FC8-10DA18DAAA2F}" type="presParOf" srcId="{2EC92B9F-A712-48EE-8CAF-688206358E95}" destId="{4E033FD2-4ADE-4BB8-A714-9C1BF8BED751}" srcOrd="1" destOrd="0" presId="urn:microsoft.com/office/officeart/2005/8/layout/orgChart1"/>
    <dgm:cxn modelId="{D17FEEFD-DC0D-4A39-989A-41DE2DCDC2BD}" type="presParOf" srcId="{4E033FD2-4ADE-4BB8-A714-9C1BF8BED751}" destId="{8466EF19-BF20-4606-B571-F87C3E4E199D}" srcOrd="0" destOrd="0" presId="urn:microsoft.com/office/officeart/2005/8/layout/orgChart1"/>
    <dgm:cxn modelId="{B0B560B9-6D23-4CF0-9C8F-38736D2A3B54}" type="presParOf" srcId="{8466EF19-BF20-4606-B571-F87C3E4E199D}" destId="{C4137CA6-A78D-4245-84EE-6F6BD0B9AB9B}" srcOrd="0" destOrd="0" presId="urn:microsoft.com/office/officeart/2005/8/layout/orgChart1"/>
    <dgm:cxn modelId="{DF7B8A1F-0734-4001-9FA5-BCB58126CDE5}" type="presParOf" srcId="{8466EF19-BF20-4606-B571-F87C3E4E199D}" destId="{81D6D1E2-4290-46BE-8D49-E9CF6C105F3C}" srcOrd="1" destOrd="0" presId="urn:microsoft.com/office/officeart/2005/8/layout/orgChart1"/>
    <dgm:cxn modelId="{B9F84C78-D8EC-4C97-9B33-B394EE1CF706}" type="presParOf" srcId="{4E033FD2-4ADE-4BB8-A714-9C1BF8BED751}" destId="{5E60C857-1263-4451-AED7-3B6F68C8DAF2}" srcOrd="1" destOrd="0" presId="urn:microsoft.com/office/officeart/2005/8/layout/orgChart1"/>
    <dgm:cxn modelId="{FE216214-FC6C-4140-9F99-C7424BEE79E1}" type="presParOf" srcId="{4E033FD2-4ADE-4BB8-A714-9C1BF8BED751}" destId="{6272D0B6-984E-400B-9457-25BB45C1EA55}" srcOrd="2" destOrd="0" presId="urn:microsoft.com/office/officeart/2005/8/layout/orgChart1"/>
    <dgm:cxn modelId="{54BFC2AA-0618-42C5-B5BF-00D6C72877E8}" type="presParOf" srcId="{2EC92B9F-A712-48EE-8CAF-688206358E95}" destId="{3609E957-2236-4E50-8914-1777121BD7CF}" srcOrd="2" destOrd="0" presId="urn:microsoft.com/office/officeart/2005/8/layout/orgChart1"/>
    <dgm:cxn modelId="{4ACE95C4-71E4-4E62-B3B2-88FC9D286FE9}" type="presParOf" srcId="{2EC92B9F-A712-48EE-8CAF-688206358E95}" destId="{3E15BEF2-7A8B-4178-806C-A0F6444CD508}" srcOrd="3" destOrd="0" presId="urn:microsoft.com/office/officeart/2005/8/layout/orgChart1"/>
    <dgm:cxn modelId="{8DBC6244-7804-4690-92CC-B16181BB1084}" type="presParOf" srcId="{3E15BEF2-7A8B-4178-806C-A0F6444CD508}" destId="{7CBD4757-88E4-48E1-B790-6C93BA6D2BD7}" srcOrd="0" destOrd="0" presId="urn:microsoft.com/office/officeart/2005/8/layout/orgChart1"/>
    <dgm:cxn modelId="{0A4CD59B-ABCE-4A91-B983-27A0116C778D}" type="presParOf" srcId="{7CBD4757-88E4-48E1-B790-6C93BA6D2BD7}" destId="{8B459689-8162-4578-A474-DA7C6FB1A0CC}" srcOrd="0" destOrd="0" presId="urn:microsoft.com/office/officeart/2005/8/layout/orgChart1"/>
    <dgm:cxn modelId="{303AB6F8-FAB0-454E-AB13-B5B574406A6D}" type="presParOf" srcId="{7CBD4757-88E4-48E1-B790-6C93BA6D2BD7}" destId="{1BFDFE72-9347-45D1-95BA-3142E455F5FA}" srcOrd="1" destOrd="0" presId="urn:microsoft.com/office/officeart/2005/8/layout/orgChart1"/>
    <dgm:cxn modelId="{48075AC2-7BE0-42BF-A695-EB0DA9109E98}" type="presParOf" srcId="{3E15BEF2-7A8B-4178-806C-A0F6444CD508}" destId="{88845692-CEB4-4B09-9FA9-DC3CB62CB3C4}" srcOrd="1" destOrd="0" presId="urn:microsoft.com/office/officeart/2005/8/layout/orgChart1"/>
    <dgm:cxn modelId="{28C2F80A-265D-4FAB-9085-2FC3BBF4D5D5}" type="presParOf" srcId="{3E15BEF2-7A8B-4178-806C-A0F6444CD508}" destId="{977B22A3-0BA0-440E-AFAC-09EE12B4E86A}" srcOrd="2" destOrd="0" presId="urn:microsoft.com/office/officeart/2005/8/layout/orgChart1"/>
    <dgm:cxn modelId="{55228085-B618-433F-B618-A6DCC0B2D531}" type="presParOf" srcId="{71EBBEBD-BC83-4122-981A-82D4767D5168}" destId="{379B3D2A-6FC6-4B3F-BBCF-D560796D0E6D}" srcOrd="2" destOrd="0" presId="urn:microsoft.com/office/officeart/2005/8/layout/orgChart1"/>
    <dgm:cxn modelId="{0C7B4508-7CDA-4516-A4E6-A94BEA1346CD}" type="presParOf" srcId="{791DE209-B9AD-4CCB-8D17-875191446524}" destId="{77540206-643F-4C9C-9995-AD730993047D}" srcOrd="2" destOrd="0" presId="urn:microsoft.com/office/officeart/2005/8/layout/orgChart1"/>
    <dgm:cxn modelId="{0686592D-D3E3-4178-B75A-EE44E97D1EE1}" type="presParOf" srcId="{D2E5DF60-7DD3-4A86-89FD-1A5DA110A287}" destId="{1D7E9217-A0A4-4FEC-BFD1-30F69E0BEDC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9E957-2236-4E50-8914-1777121BD7CF}">
      <dsp:nvSpPr>
        <dsp:cNvPr id="0" name=""/>
        <dsp:cNvSpPr/>
      </dsp:nvSpPr>
      <dsp:spPr>
        <a:xfrm>
          <a:off x="5042074" y="2601402"/>
          <a:ext cx="203052" cy="1583811"/>
        </a:xfrm>
        <a:custGeom>
          <a:avLst/>
          <a:gdLst/>
          <a:ahLst/>
          <a:cxnLst/>
          <a:rect l="0" t="0" r="0" b="0"/>
          <a:pathLst>
            <a:path>
              <a:moveTo>
                <a:pt x="0" y="0"/>
              </a:moveTo>
              <a:lnTo>
                <a:pt x="0" y="1583811"/>
              </a:lnTo>
              <a:lnTo>
                <a:pt x="203052" y="15838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D1CA55-425B-4A19-863C-D6D63FA9E2E8}">
      <dsp:nvSpPr>
        <dsp:cNvPr id="0" name=""/>
        <dsp:cNvSpPr/>
      </dsp:nvSpPr>
      <dsp:spPr>
        <a:xfrm>
          <a:off x="5042074" y="2601402"/>
          <a:ext cx="203052" cy="622695"/>
        </a:xfrm>
        <a:custGeom>
          <a:avLst/>
          <a:gdLst/>
          <a:ahLst/>
          <a:cxnLst/>
          <a:rect l="0" t="0" r="0" b="0"/>
          <a:pathLst>
            <a:path>
              <a:moveTo>
                <a:pt x="0" y="0"/>
              </a:moveTo>
              <a:lnTo>
                <a:pt x="0" y="622695"/>
              </a:lnTo>
              <a:lnTo>
                <a:pt x="203052" y="6226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0C47A-6CD5-40D5-A70B-0FE25C7C1FD0}">
      <dsp:nvSpPr>
        <dsp:cNvPr id="0" name=""/>
        <dsp:cNvSpPr/>
      </dsp:nvSpPr>
      <dsp:spPr>
        <a:xfrm>
          <a:off x="3945589" y="1640286"/>
          <a:ext cx="1637958" cy="284273"/>
        </a:xfrm>
        <a:custGeom>
          <a:avLst/>
          <a:gdLst/>
          <a:ahLst/>
          <a:cxnLst/>
          <a:rect l="0" t="0" r="0" b="0"/>
          <a:pathLst>
            <a:path>
              <a:moveTo>
                <a:pt x="0" y="0"/>
              </a:moveTo>
              <a:lnTo>
                <a:pt x="0" y="142136"/>
              </a:lnTo>
              <a:lnTo>
                <a:pt x="1637958" y="142136"/>
              </a:lnTo>
              <a:lnTo>
                <a:pt x="1637958" y="2842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00F0B-92FC-48DF-810F-B77FA2109B10}">
      <dsp:nvSpPr>
        <dsp:cNvPr id="0" name=""/>
        <dsp:cNvSpPr/>
      </dsp:nvSpPr>
      <dsp:spPr>
        <a:xfrm>
          <a:off x="3899869" y="1640286"/>
          <a:ext cx="91440" cy="284273"/>
        </a:xfrm>
        <a:custGeom>
          <a:avLst/>
          <a:gdLst/>
          <a:ahLst/>
          <a:cxnLst/>
          <a:rect l="0" t="0" r="0" b="0"/>
          <a:pathLst>
            <a:path>
              <a:moveTo>
                <a:pt x="45720" y="0"/>
              </a:moveTo>
              <a:lnTo>
                <a:pt x="45720" y="2842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643F82-AC5F-4559-A835-F8AD73318125}">
      <dsp:nvSpPr>
        <dsp:cNvPr id="0" name=""/>
        <dsp:cNvSpPr/>
      </dsp:nvSpPr>
      <dsp:spPr>
        <a:xfrm>
          <a:off x="2296841" y="1640286"/>
          <a:ext cx="1648747" cy="299563"/>
        </a:xfrm>
        <a:custGeom>
          <a:avLst/>
          <a:gdLst/>
          <a:ahLst/>
          <a:cxnLst/>
          <a:rect l="0" t="0" r="0" b="0"/>
          <a:pathLst>
            <a:path>
              <a:moveTo>
                <a:pt x="1648747" y="0"/>
              </a:moveTo>
              <a:lnTo>
                <a:pt x="1648747" y="157426"/>
              </a:lnTo>
              <a:lnTo>
                <a:pt x="0" y="157426"/>
              </a:lnTo>
              <a:lnTo>
                <a:pt x="0" y="2995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6522C1-E54B-4BE0-8C24-5B4068DB83E6}">
      <dsp:nvSpPr>
        <dsp:cNvPr id="0" name=""/>
        <dsp:cNvSpPr/>
      </dsp:nvSpPr>
      <dsp:spPr>
        <a:xfrm>
          <a:off x="3126610" y="679170"/>
          <a:ext cx="818979" cy="284273"/>
        </a:xfrm>
        <a:custGeom>
          <a:avLst/>
          <a:gdLst/>
          <a:ahLst/>
          <a:cxnLst/>
          <a:rect l="0" t="0" r="0" b="0"/>
          <a:pathLst>
            <a:path>
              <a:moveTo>
                <a:pt x="0" y="0"/>
              </a:moveTo>
              <a:lnTo>
                <a:pt x="0" y="142136"/>
              </a:lnTo>
              <a:lnTo>
                <a:pt x="818979" y="142136"/>
              </a:lnTo>
              <a:lnTo>
                <a:pt x="818979" y="2842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BE378-6DEC-4032-AB50-AAE853D775BD}">
      <dsp:nvSpPr>
        <dsp:cNvPr id="0" name=""/>
        <dsp:cNvSpPr/>
      </dsp:nvSpPr>
      <dsp:spPr>
        <a:xfrm>
          <a:off x="2307630" y="679170"/>
          <a:ext cx="818979" cy="284273"/>
        </a:xfrm>
        <a:custGeom>
          <a:avLst/>
          <a:gdLst/>
          <a:ahLst/>
          <a:cxnLst/>
          <a:rect l="0" t="0" r="0" b="0"/>
          <a:pathLst>
            <a:path>
              <a:moveTo>
                <a:pt x="818979" y="0"/>
              </a:moveTo>
              <a:lnTo>
                <a:pt x="818979" y="142136"/>
              </a:lnTo>
              <a:lnTo>
                <a:pt x="0" y="142136"/>
              </a:lnTo>
              <a:lnTo>
                <a:pt x="0" y="2842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6E50B7-6C89-42EB-A8E3-BDE8B041D274}">
      <dsp:nvSpPr>
        <dsp:cNvPr id="0" name=""/>
        <dsp:cNvSpPr/>
      </dsp:nvSpPr>
      <dsp:spPr>
        <a:xfrm>
          <a:off x="2449767" y="2327"/>
          <a:ext cx="1353684" cy="6768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Measurement Error</a:t>
          </a:r>
        </a:p>
      </dsp:txBody>
      <dsp:txXfrm>
        <a:off x="2449767" y="2327"/>
        <a:ext cx="1353684" cy="676842"/>
      </dsp:txXfrm>
    </dsp:sp>
    <dsp:sp modelId="{6D3CE806-5964-4D59-B352-13AD1D75E4D7}">
      <dsp:nvSpPr>
        <dsp:cNvPr id="0" name=""/>
        <dsp:cNvSpPr/>
      </dsp:nvSpPr>
      <dsp:spPr>
        <a:xfrm>
          <a:off x="1630788" y="963444"/>
          <a:ext cx="1353684" cy="6768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Random error (Chance)</a:t>
          </a:r>
        </a:p>
      </dsp:txBody>
      <dsp:txXfrm>
        <a:off x="1630788" y="963444"/>
        <a:ext cx="1353684" cy="676842"/>
      </dsp:txXfrm>
    </dsp:sp>
    <dsp:sp modelId="{B1B11B8C-1661-4846-81E5-F8830091DDA3}">
      <dsp:nvSpPr>
        <dsp:cNvPr id="0" name=""/>
        <dsp:cNvSpPr/>
      </dsp:nvSpPr>
      <dsp:spPr>
        <a:xfrm>
          <a:off x="3268746" y="963444"/>
          <a:ext cx="1353684" cy="6768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Systematic error (Bias)</a:t>
          </a:r>
        </a:p>
      </dsp:txBody>
      <dsp:txXfrm>
        <a:off x="3268746" y="963444"/>
        <a:ext cx="1353684" cy="676842"/>
      </dsp:txXfrm>
    </dsp:sp>
    <dsp:sp modelId="{9BFF984B-3D47-4D8D-B591-0F040346D932}">
      <dsp:nvSpPr>
        <dsp:cNvPr id="0" name=""/>
        <dsp:cNvSpPr/>
      </dsp:nvSpPr>
      <dsp:spPr>
        <a:xfrm>
          <a:off x="1619999" y="1939850"/>
          <a:ext cx="1353684" cy="6768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Confounding</a:t>
          </a:r>
        </a:p>
      </dsp:txBody>
      <dsp:txXfrm>
        <a:off x="1619999" y="1939850"/>
        <a:ext cx="1353684" cy="676842"/>
      </dsp:txXfrm>
    </dsp:sp>
    <dsp:sp modelId="{88C5309F-16D5-48E5-A514-C13989795D7D}">
      <dsp:nvSpPr>
        <dsp:cNvPr id="0" name=""/>
        <dsp:cNvSpPr/>
      </dsp:nvSpPr>
      <dsp:spPr>
        <a:xfrm>
          <a:off x="3268746" y="1924560"/>
          <a:ext cx="1353684" cy="6768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Selection Bias</a:t>
          </a:r>
        </a:p>
      </dsp:txBody>
      <dsp:txXfrm>
        <a:off x="3268746" y="1924560"/>
        <a:ext cx="1353684" cy="676842"/>
      </dsp:txXfrm>
    </dsp:sp>
    <dsp:sp modelId="{4EEFE297-9531-4803-B9B7-B2D1D18DA19B}">
      <dsp:nvSpPr>
        <dsp:cNvPr id="0" name=""/>
        <dsp:cNvSpPr/>
      </dsp:nvSpPr>
      <dsp:spPr>
        <a:xfrm>
          <a:off x="4906705" y="1924560"/>
          <a:ext cx="1353684" cy="6768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Information Bias</a:t>
          </a:r>
        </a:p>
      </dsp:txBody>
      <dsp:txXfrm>
        <a:off x="4906705" y="1924560"/>
        <a:ext cx="1353684" cy="676842"/>
      </dsp:txXfrm>
    </dsp:sp>
    <dsp:sp modelId="{C4137CA6-A78D-4245-84EE-6F6BD0B9AB9B}">
      <dsp:nvSpPr>
        <dsp:cNvPr id="0" name=""/>
        <dsp:cNvSpPr/>
      </dsp:nvSpPr>
      <dsp:spPr>
        <a:xfrm>
          <a:off x="5245126" y="2885676"/>
          <a:ext cx="1353684" cy="6768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Non-differential misclassification</a:t>
          </a:r>
        </a:p>
      </dsp:txBody>
      <dsp:txXfrm>
        <a:off x="5245126" y="2885676"/>
        <a:ext cx="1353684" cy="676842"/>
      </dsp:txXfrm>
    </dsp:sp>
    <dsp:sp modelId="{8B459689-8162-4578-A474-DA7C6FB1A0CC}">
      <dsp:nvSpPr>
        <dsp:cNvPr id="0" name=""/>
        <dsp:cNvSpPr/>
      </dsp:nvSpPr>
      <dsp:spPr>
        <a:xfrm>
          <a:off x="5245126" y="3846792"/>
          <a:ext cx="1353684" cy="6768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Differential misclassification</a:t>
          </a:r>
        </a:p>
      </dsp:txBody>
      <dsp:txXfrm>
        <a:off x="5245126" y="3846792"/>
        <a:ext cx="1353684" cy="6768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140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51406"/>
          </a:xfrm>
          <a:prstGeom prst="rect">
            <a:avLst/>
          </a:prstGeom>
        </p:spPr>
        <p:txBody>
          <a:bodyPr vert="horz" lIns="91440" tIns="45720" rIns="91440" bIns="45720" rtlCol="0"/>
          <a:lstStyle>
            <a:lvl1pPr algn="r">
              <a:defRPr sz="1200"/>
            </a:lvl1pPr>
          </a:lstStyle>
          <a:p>
            <a:fld id="{77C13A77-7DC3-4EFC-BF7C-F98D28EEAB01}" type="datetimeFigureOut">
              <a:rPr lang="en-US" smtClean="0"/>
              <a:t>4/3/2021</a:t>
            </a:fld>
            <a:endParaRPr lang="en-US"/>
          </a:p>
        </p:txBody>
      </p:sp>
      <p:sp>
        <p:nvSpPr>
          <p:cNvPr id="4" name="Footer Placeholder 3"/>
          <p:cNvSpPr>
            <a:spLocks noGrp="1"/>
          </p:cNvSpPr>
          <p:nvPr>
            <p:ph type="ftr" sz="quarter" idx="2"/>
          </p:nvPr>
        </p:nvSpPr>
        <p:spPr>
          <a:xfrm>
            <a:off x="0" y="8575140"/>
            <a:ext cx="3066733" cy="45140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75140"/>
            <a:ext cx="3066733" cy="451406"/>
          </a:xfrm>
          <a:prstGeom prst="rect">
            <a:avLst/>
          </a:prstGeom>
        </p:spPr>
        <p:txBody>
          <a:bodyPr vert="horz" lIns="91440" tIns="45720" rIns="91440" bIns="45720" rtlCol="0" anchor="b"/>
          <a:lstStyle>
            <a:lvl1pPr algn="r">
              <a:defRPr sz="1200"/>
            </a:lvl1pPr>
          </a:lstStyle>
          <a:p>
            <a:fld id="{C39A8B00-2C1A-497B-A5A2-D4D3A1D95AE5}" type="slidenum">
              <a:rPr lang="en-US" smtClean="0"/>
              <a:t>‹#›</a:t>
            </a:fld>
            <a:endParaRPr lang="en-US"/>
          </a:p>
        </p:txBody>
      </p:sp>
    </p:spTree>
    <p:extLst>
      <p:ext uri="{BB962C8B-B14F-4D97-AF65-F5344CB8AC3E}">
        <p14:creationId xmlns:p14="http://schemas.microsoft.com/office/powerpoint/2010/main" val="1669405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08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438" y="0"/>
            <a:ext cx="3067050" cy="450850"/>
          </a:xfrm>
          <a:prstGeom prst="rect">
            <a:avLst/>
          </a:prstGeom>
        </p:spPr>
        <p:txBody>
          <a:bodyPr vert="horz" lIns="91440" tIns="45720" rIns="91440" bIns="45720" rtlCol="0"/>
          <a:lstStyle>
            <a:lvl1pPr algn="r">
              <a:defRPr sz="1200"/>
            </a:lvl1pPr>
          </a:lstStyle>
          <a:p>
            <a:fld id="{C9339729-5920-4FDA-92F3-43D8D8622E55}" type="datetimeFigureOut">
              <a:rPr lang="en-US" smtClean="0"/>
              <a:t>4/3/2021</a:t>
            </a:fld>
            <a:endParaRPr lang="en-US"/>
          </a:p>
        </p:txBody>
      </p:sp>
      <p:sp>
        <p:nvSpPr>
          <p:cNvPr id="4" name="Slide Image Placeholder 3"/>
          <p:cNvSpPr>
            <a:spLocks noGrp="1" noRot="1" noChangeAspect="1"/>
          </p:cNvSpPr>
          <p:nvPr>
            <p:ph type="sldImg" idx="2"/>
          </p:nvPr>
        </p:nvSpPr>
        <p:spPr>
          <a:xfrm>
            <a:off x="1282700" y="677863"/>
            <a:ext cx="4511675" cy="3384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8025" y="4287838"/>
            <a:ext cx="5661025" cy="4062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75675"/>
            <a:ext cx="3067050" cy="4508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438" y="8575675"/>
            <a:ext cx="3067050" cy="450850"/>
          </a:xfrm>
          <a:prstGeom prst="rect">
            <a:avLst/>
          </a:prstGeom>
        </p:spPr>
        <p:txBody>
          <a:bodyPr vert="horz" lIns="91440" tIns="45720" rIns="91440" bIns="45720" rtlCol="0" anchor="b"/>
          <a:lstStyle>
            <a:lvl1pPr algn="r">
              <a:defRPr sz="1200"/>
            </a:lvl1pPr>
          </a:lstStyle>
          <a:p>
            <a:fld id="{963A6C96-4939-447C-9D27-A804BEC56449}" type="slidenum">
              <a:rPr lang="en-US" smtClean="0"/>
              <a:t>‹#›</a:t>
            </a:fld>
            <a:endParaRPr lang="en-US"/>
          </a:p>
        </p:txBody>
      </p:sp>
    </p:spTree>
    <p:extLst>
      <p:ext uri="{BB962C8B-B14F-4D97-AF65-F5344CB8AC3E}">
        <p14:creationId xmlns:p14="http://schemas.microsoft.com/office/powerpoint/2010/main" val="205068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recap, we classify measurement error into random error or systematic error.  Bias is caused by the systematic error, while chance is caused by the random variation or error. One way to think about this is using a dart board – how close together the darts are would be precision or random error, whereas how close to the center the darts are would be validity, or systematic error.  So darts spread out but in the center, are still valid or accurate but have low precision (no systematic error, but lots of random error) and in the example where the darts are very close but not in the center are precise or repeatable, but not valid (no random error but there is systematic error).   </a:t>
            </a:r>
          </a:p>
          <a:p>
            <a:endParaRPr lang="en-US" dirty="0"/>
          </a:p>
          <a:p>
            <a:r>
              <a:rPr lang="en-US" dirty="0"/>
              <a:t>Systematic error in the design or conduct of the study either from methodological flaws, selection of participants, or procedures for gathering exposure and outcome information, results in the incorrect estimate of the association between exposure and outcome and is and is often a major problem of observational studies.  </a:t>
            </a:r>
            <a:endParaRPr lang="en-US" baseline="0" dirty="0"/>
          </a:p>
        </p:txBody>
      </p:sp>
      <p:sp>
        <p:nvSpPr>
          <p:cNvPr id="4" name="Slide Number Placeholder 3"/>
          <p:cNvSpPr>
            <a:spLocks noGrp="1"/>
          </p:cNvSpPr>
          <p:nvPr>
            <p:ph type="sldNum" sz="quarter" idx="10"/>
          </p:nvPr>
        </p:nvSpPr>
        <p:spPr/>
        <p:txBody>
          <a:bodyPr/>
          <a:lstStyle/>
          <a:p>
            <a:fld id="{963A6C96-4939-447C-9D27-A804BEC56449}" type="slidenum">
              <a:rPr lang="en-US" smtClean="0"/>
              <a:t>3</a:t>
            </a:fld>
            <a:endParaRPr lang="en-US"/>
          </a:p>
        </p:txBody>
      </p:sp>
    </p:spTree>
    <p:extLst>
      <p:ext uri="{BB962C8B-B14F-4D97-AF65-F5344CB8AC3E}">
        <p14:creationId xmlns:p14="http://schemas.microsoft.com/office/powerpoint/2010/main" val="97346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Differential misclassification causes a bias in the effect estimate either towards or away from the null, depending on the proportions of subjects misclassified.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towards the null if fewer cases are considered to be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away from the null if more cases are considered to be exposed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63A6C96-4939-447C-9D27-A804BEC56449}" type="slidenum">
              <a:rPr lang="en-US" smtClean="0"/>
              <a:t>12</a:t>
            </a:fld>
            <a:endParaRPr lang="en-US"/>
          </a:p>
        </p:txBody>
      </p:sp>
    </p:spTree>
    <p:extLst>
      <p:ext uri="{BB962C8B-B14F-4D97-AF65-F5344CB8AC3E}">
        <p14:creationId xmlns:p14="http://schemas.microsoft.com/office/powerpoint/2010/main" val="3872610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Recall or reporting bias is another form of information bias due to differences in accuracy of recall between cases and non-cases or of differential reporting of a health outcome between exposed and unexposed.  It is thought that cases may have greater incentive, due to their health concerns, to recall past exposures. Some ways to reduce or prevent the possibility of recall bias is to verify exposure information, for example obtaining weight or medication use through medical records, using objective measures such as blood levels or clinician measured height, or using a control group that has a disease unlikely to be related to exposure.  Additionally, a cohort study is unlikely to have recall bias, since the exposure information is collected before the outcome, it is unlikely that the outcome influenced the exposure information. </a:t>
            </a:r>
          </a:p>
        </p:txBody>
      </p:sp>
      <p:sp>
        <p:nvSpPr>
          <p:cNvPr id="4" name="Slide Number Placeholder 3"/>
          <p:cNvSpPr>
            <a:spLocks noGrp="1"/>
          </p:cNvSpPr>
          <p:nvPr>
            <p:ph type="sldNum" sz="quarter" idx="10"/>
          </p:nvPr>
        </p:nvSpPr>
        <p:spPr/>
        <p:txBody>
          <a:bodyPr/>
          <a:lstStyle/>
          <a:p>
            <a:fld id="{963A6C96-4939-447C-9D27-A804BEC56449}" type="slidenum">
              <a:rPr lang="en-US" smtClean="0"/>
              <a:t>13</a:t>
            </a:fld>
            <a:endParaRPr lang="en-US"/>
          </a:p>
        </p:txBody>
      </p:sp>
    </p:spTree>
    <p:extLst>
      <p:ext uri="{BB962C8B-B14F-4D97-AF65-F5344CB8AC3E}">
        <p14:creationId xmlns:p14="http://schemas.microsoft.com/office/powerpoint/2010/main" val="404173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Interviewer bias is a second form of information bias, whether the interviewer knows the outcome status of the participant they are interviewing and my probe for the exposure history differently between the cases and controls.  Some ways to prevent interviewer bias, are to blind the interviewer, to develop standardized data collection protocols and train interviewers, in addition to objective measures, verifying measures, or cohort studies.  </a:t>
            </a:r>
          </a:p>
        </p:txBody>
      </p:sp>
      <p:sp>
        <p:nvSpPr>
          <p:cNvPr id="4" name="Slide Number Placeholder 3"/>
          <p:cNvSpPr>
            <a:spLocks noGrp="1"/>
          </p:cNvSpPr>
          <p:nvPr>
            <p:ph type="sldNum" sz="quarter" idx="10"/>
          </p:nvPr>
        </p:nvSpPr>
        <p:spPr/>
        <p:txBody>
          <a:bodyPr/>
          <a:lstStyle/>
          <a:p>
            <a:fld id="{963A6C96-4939-447C-9D27-A804BEC56449}" type="slidenum">
              <a:rPr lang="en-US" smtClean="0"/>
              <a:t>14</a:t>
            </a:fld>
            <a:endParaRPr lang="en-US"/>
          </a:p>
        </p:txBody>
      </p:sp>
    </p:spTree>
    <p:extLst>
      <p:ext uri="{BB962C8B-B14F-4D97-AF65-F5344CB8AC3E}">
        <p14:creationId xmlns:p14="http://schemas.microsoft.com/office/powerpoint/2010/main" val="2313623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we’ve focused on misclassification of exposure, the outcome can also be misclassified.  This can arise from things like incorrect diagnoses, subject self reporting, or incorrect codes in a database.  </a:t>
            </a:r>
          </a:p>
        </p:txBody>
      </p:sp>
      <p:sp>
        <p:nvSpPr>
          <p:cNvPr id="4" name="Slide Number Placeholder 3"/>
          <p:cNvSpPr>
            <a:spLocks noGrp="1"/>
          </p:cNvSpPr>
          <p:nvPr>
            <p:ph type="sldNum" sz="quarter" idx="5"/>
          </p:nvPr>
        </p:nvSpPr>
        <p:spPr/>
        <p:txBody>
          <a:bodyPr/>
          <a:lstStyle/>
          <a:p>
            <a:fld id="{963A6C96-4939-447C-9D27-A804BEC56449}" type="slidenum">
              <a:rPr lang="en-US" smtClean="0"/>
              <a:t>16</a:t>
            </a:fld>
            <a:endParaRPr lang="en-US"/>
          </a:p>
        </p:txBody>
      </p:sp>
    </p:spTree>
    <p:extLst>
      <p:ext uri="{BB962C8B-B14F-4D97-AF65-F5344CB8AC3E}">
        <p14:creationId xmlns:p14="http://schemas.microsoft.com/office/powerpoint/2010/main" val="3619115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the probability of being misclassified is equal across the groups being compared, we call this non-differential misclassification. If we are talking about misclassification of our exposure, this means that the misclassification is unrelated to the outcome and it is equally misclassified among persons who develop and persons who do not develop the health outcome.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A6C96-4939-447C-9D27-A804BEC564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70088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misclassification of the exposure is not equal between subjects that have or do not have the health outcome, we say that the misclassification is differential.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A6C96-4939-447C-9D27-A804BEC564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5721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cohort studies, misclassification of the exposure is unlikely to be differential, because the exposure is ascertained before the outcome, so misclassification of the exposure is unlikely to be affected by the outcome status.  In addition to misclassification of the exposure at the baseline, the exposure status can change over time, for example if someone changes their diet. Differential misclassification can occur if the ascertainment of the outcome is influenced by knowledge of the exposure; for example, does knowing that workers were exposed to a chemical influence whether health providers are more likely to screen or diagnose a disease.  </a:t>
            </a:r>
          </a:p>
        </p:txBody>
      </p:sp>
      <p:sp>
        <p:nvSpPr>
          <p:cNvPr id="4" name="Slide Number Placeholder 3"/>
          <p:cNvSpPr>
            <a:spLocks noGrp="1"/>
          </p:cNvSpPr>
          <p:nvPr>
            <p:ph type="sldNum" sz="quarter" idx="5"/>
          </p:nvPr>
        </p:nvSpPr>
        <p:spPr/>
        <p:txBody>
          <a:bodyPr/>
          <a:lstStyle/>
          <a:p>
            <a:fld id="{963A6C96-4939-447C-9D27-A804BEC56449}" type="slidenum">
              <a:rPr lang="en-US" smtClean="0"/>
              <a:t>19</a:t>
            </a:fld>
            <a:endParaRPr lang="en-US"/>
          </a:p>
        </p:txBody>
      </p:sp>
    </p:spTree>
    <p:extLst>
      <p:ext uri="{BB962C8B-B14F-4D97-AF65-F5344CB8AC3E}">
        <p14:creationId xmlns:p14="http://schemas.microsoft.com/office/powerpoint/2010/main" val="2730687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Misclassification of the exposure in case control studies can be either non-differential or differential, for example everyone can have trouble remembering past exposures, but we worry about differential recall bias, where the cases and control recall their exposure differently.  With case-control studies we also worry about interviewer bias, where knowledge of the outcome leads to differential questioning about the exposure.  </a:t>
            </a:r>
          </a:p>
        </p:txBody>
      </p:sp>
      <p:sp>
        <p:nvSpPr>
          <p:cNvPr id="4" name="Slide Number Placeholder 3"/>
          <p:cNvSpPr>
            <a:spLocks noGrp="1"/>
          </p:cNvSpPr>
          <p:nvPr>
            <p:ph type="sldNum" sz="quarter" idx="5"/>
          </p:nvPr>
        </p:nvSpPr>
        <p:spPr/>
        <p:txBody>
          <a:bodyPr/>
          <a:lstStyle/>
          <a:p>
            <a:fld id="{963A6C96-4939-447C-9D27-A804BEC56449}" type="slidenum">
              <a:rPr lang="en-US" smtClean="0"/>
              <a:t>20</a:t>
            </a:fld>
            <a:endParaRPr lang="en-US"/>
          </a:p>
        </p:txBody>
      </p:sp>
    </p:spTree>
    <p:extLst>
      <p:ext uri="{BB962C8B-B14F-4D97-AF65-F5344CB8AC3E}">
        <p14:creationId xmlns:p14="http://schemas.microsoft.com/office/powerpoint/2010/main" val="200998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recap, we classify measurement error into random error or systematic error.  Bias is caused by the systematic error, while chance is caused by the random variation or error. One way to think about this is using a dart board – how close together the darts are would be precision or random error, whereas how close to the center the darts are would be validity, or systematic error.  So darts spread out but in the center, are still valid or accurate but have low precision (no systematic error, but lots of random error) and in the example where the darts are very close but not in the center are precise or repeatable, but not valid (no random error but there is systematic error).   </a:t>
            </a:r>
          </a:p>
          <a:p>
            <a:endParaRPr lang="en-US" dirty="0"/>
          </a:p>
          <a:p>
            <a:r>
              <a:rPr lang="en-US" dirty="0"/>
              <a:t>Systematic error in the design or conduct of the study either from methodological flaws, selection of participants, or procedures for gathering exposure and outcome information, results in the incorrect estimate of the association between exposure and outcome and is and is often a major problem of observational studies.  </a:t>
            </a:r>
            <a:endParaRPr lang="en-US" baseline="0" dirty="0"/>
          </a:p>
        </p:txBody>
      </p:sp>
      <p:sp>
        <p:nvSpPr>
          <p:cNvPr id="4" name="Slide Number Placeholder 3"/>
          <p:cNvSpPr>
            <a:spLocks noGrp="1"/>
          </p:cNvSpPr>
          <p:nvPr>
            <p:ph type="sldNum" sz="quarter" idx="10"/>
          </p:nvPr>
        </p:nvSpPr>
        <p:spPr/>
        <p:txBody>
          <a:bodyPr/>
          <a:lstStyle/>
          <a:p>
            <a:fld id="{963A6C96-4939-447C-9D27-A804BEC56449}" type="slidenum">
              <a:rPr lang="en-US" smtClean="0"/>
              <a:t>4</a:t>
            </a:fld>
            <a:endParaRPr lang="en-US"/>
          </a:p>
        </p:txBody>
      </p:sp>
    </p:spTree>
    <p:extLst>
      <p:ext uri="{BB962C8B-B14F-4D97-AF65-F5344CB8AC3E}">
        <p14:creationId xmlns:p14="http://schemas.microsoft.com/office/powerpoint/2010/main" val="249485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recap, we classify measurement error into random error or systematic error.  Bias is caused by the systematic error, while chance is caused by the random variation or error. One way to think about this is using a dart board – how close together the darts are would be precision or random error, whereas how close to the center the darts are would be validity, or systematic error.  So darts spread out but in the center, are still valid or accurate but have low precision (no systematic error, but lots of random error) and in the example where the darts are very close but not in the center are precise or repeatable, but not valid (no random error but there is systematic error).   </a:t>
            </a:r>
          </a:p>
          <a:p>
            <a:endParaRPr lang="en-US" dirty="0"/>
          </a:p>
          <a:p>
            <a:r>
              <a:rPr lang="en-US" dirty="0"/>
              <a:t>Systematic error in the design or conduct of the study either from methodological flaws, selection of participants, or procedures for gathering exposure and outcome information, results in the incorrect estimate of the association between exposure and outcome and is and is often a major problem of observational studies.  </a:t>
            </a:r>
            <a:endParaRPr lang="en-US" baseline="0" dirty="0"/>
          </a:p>
        </p:txBody>
      </p:sp>
      <p:sp>
        <p:nvSpPr>
          <p:cNvPr id="4" name="Slide Number Placeholder 3"/>
          <p:cNvSpPr>
            <a:spLocks noGrp="1"/>
          </p:cNvSpPr>
          <p:nvPr>
            <p:ph type="sldNum" sz="quarter" idx="10"/>
          </p:nvPr>
        </p:nvSpPr>
        <p:spPr/>
        <p:txBody>
          <a:bodyPr/>
          <a:lstStyle/>
          <a:p>
            <a:fld id="{963A6C96-4939-447C-9D27-A804BEC56449}" type="slidenum">
              <a:rPr lang="en-US" smtClean="0"/>
              <a:t>5</a:t>
            </a:fld>
            <a:endParaRPr lang="en-US"/>
          </a:p>
        </p:txBody>
      </p:sp>
    </p:spTree>
    <p:extLst>
      <p:ext uri="{BB962C8B-B14F-4D97-AF65-F5344CB8AC3E}">
        <p14:creationId xmlns:p14="http://schemas.microsoft.com/office/powerpoint/2010/main" val="3941823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2 major categories of bias related to study deign or procedures.  Selection bias, which we would’ve gone over in a prior lecture and information bias, which we will cover today.  Information bias, is a distortion in the measure of association which is caused when key study variables like the exposure or outcome are inaccurately measured or misclassified. </a:t>
            </a:r>
          </a:p>
        </p:txBody>
      </p:sp>
      <p:sp>
        <p:nvSpPr>
          <p:cNvPr id="4" name="Slide Number Placeholder 3"/>
          <p:cNvSpPr>
            <a:spLocks noGrp="1"/>
          </p:cNvSpPr>
          <p:nvPr>
            <p:ph type="sldNum" sz="quarter" idx="10"/>
          </p:nvPr>
        </p:nvSpPr>
        <p:spPr/>
        <p:txBody>
          <a:bodyPr/>
          <a:lstStyle/>
          <a:p>
            <a:fld id="{963A6C96-4939-447C-9D27-A804BEC56449}" type="slidenum">
              <a:rPr lang="en-US" smtClean="0"/>
              <a:t>6</a:t>
            </a:fld>
            <a:endParaRPr lang="en-US"/>
          </a:p>
        </p:txBody>
      </p:sp>
    </p:spTree>
    <p:extLst>
      <p:ext uri="{BB962C8B-B14F-4D97-AF65-F5344CB8AC3E}">
        <p14:creationId xmlns:p14="http://schemas.microsoft.com/office/powerpoint/2010/main" val="191484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Thinking about these exposures, which exposures do you think would be easier to measure accurately and which do you think would be harder? Why?</a:t>
            </a:r>
          </a:p>
        </p:txBody>
      </p:sp>
      <p:sp>
        <p:nvSpPr>
          <p:cNvPr id="4" name="Slide Number Placeholder 3"/>
          <p:cNvSpPr>
            <a:spLocks noGrp="1"/>
          </p:cNvSpPr>
          <p:nvPr>
            <p:ph type="sldNum" sz="quarter" idx="5"/>
          </p:nvPr>
        </p:nvSpPr>
        <p:spPr/>
        <p:txBody>
          <a:bodyPr/>
          <a:lstStyle/>
          <a:p>
            <a:fld id="{963A6C96-4939-447C-9D27-A804BEC56449}" type="slidenum">
              <a:rPr lang="en-US" smtClean="0"/>
              <a:t>7</a:t>
            </a:fld>
            <a:endParaRPr lang="en-US"/>
          </a:p>
        </p:txBody>
      </p:sp>
    </p:spTree>
    <p:extLst>
      <p:ext uri="{BB962C8B-B14F-4D97-AF65-F5344CB8AC3E}">
        <p14:creationId xmlns:p14="http://schemas.microsoft.com/office/powerpoint/2010/main" val="371225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like a scale not being calibrated correctly and everyone is 5lbs heavier than their true weight, or trying to remember everything you ate 24 hours ago or even over the last 2 years, or data entry errors could lead to misclassification of the exposure.  </a:t>
            </a:r>
          </a:p>
        </p:txBody>
      </p:sp>
      <p:sp>
        <p:nvSpPr>
          <p:cNvPr id="4" name="Slide Number Placeholder 3"/>
          <p:cNvSpPr>
            <a:spLocks noGrp="1"/>
          </p:cNvSpPr>
          <p:nvPr>
            <p:ph type="sldNum" sz="quarter" idx="10"/>
          </p:nvPr>
        </p:nvSpPr>
        <p:spPr/>
        <p:txBody>
          <a:bodyPr/>
          <a:lstStyle/>
          <a:p>
            <a:fld id="{963A6C96-4939-447C-9D27-A804BEC56449}" type="slidenum">
              <a:rPr lang="en-US" smtClean="0"/>
              <a:t>8</a:t>
            </a:fld>
            <a:endParaRPr lang="en-US"/>
          </a:p>
        </p:txBody>
      </p:sp>
    </p:spTree>
    <p:extLst>
      <p:ext uri="{BB962C8B-B14F-4D97-AF65-F5344CB8AC3E}">
        <p14:creationId xmlns:p14="http://schemas.microsoft.com/office/powerpoint/2010/main" val="306069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the probability of being misclassified is equal across the groups being compared, we call this non-differential misclassification. If we are talking about misclassification of our exposure, this means that the misclassification is unrelated to the outcome and it is equally misclassified among persons who develop and persons who do not develop the health outcome.</a:t>
            </a:r>
          </a:p>
        </p:txBody>
      </p:sp>
      <p:sp>
        <p:nvSpPr>
          <p:cNvPr id="4" name="Slide Number Placeholder 3"/>
          <p:cNvSpPr>
            <a:spLocks noGrp="1"/>
          </p:cNvSpPr>
          <p:nvPr>
            <p:ph type="sldNum" sz="quarter" idx="10"/>
          </p:nvPr>
        </p:nvSpPr>
        <p:spPr/>
        <p:txBody>
          <a:bodyPr/>
          <a:lstStyle/>
          <a:p>
            <a:fld id="{963A6C96-4939-447C-9D27-A804BEC56449}" type="slidenum">
              <a:rPr lang="en-US" smtClean="0"/>
              <a:t>9</a:t>
            </a:fld>
            <a:endParaRPr lang="en-US"/>
          </a:p>
        </p:txBody>
      </p:sp>
    </p:spTree>
    <p:extLst>
      <p:ext uri="{BB962C8B-B14F-4D97-AF65-F5344CB8AC3E}">
        <p14:creationId xmlns:p14="http://schemas.microsoft.com/office/powerpoint/2010/main" val="2423156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Non-differential misclassification usually biases the effect estimates (risk ratio, rate ratio, or odds ratio) towards the null if the exposure classification is dichotomous, i.e., either exposed or unexposed. If exposure is classified into 3 or more categories, the overall exposure-response trend will usually be biased towards the null, but the intermediate exposure groups may be biased away from the null.  </a:t>
            </a:r>
          </a:p>
        </p:txBody>
      </p:sp>
      <p:sp>
        <p:nvSpPr>
          <p:cNvPr id="4" name="Slide Number Placeholder 3"/>
          <p:cNvSpPr>
            <a:spLocks noGrp="1"/>
          </p:cNvSpPr>
          <p:nvPr>
            <p:ph type="sldNum" sz="quarter" idx="10"/>
          </p:nvPr>
        </p:nvSpPr>
        <p:spPr/>
        <p:txBody>
          <a:bodyPr/>
          <a:lstStyle/>
          <a:p>
            <a:fld id="{963A6C96-4939-447C-9D27-A804BEC56449}" type="slidenum">
              <a:rPr lang="en-US" smtClean="0"/>
              <a:t>10</a:t>
            </a:fld>
            <a:endParaRPr lang="en-US"/>
          </a:p>
        </p:txBody>
      </p:sp>
    </p:spTree>
    <p:extLst>
      <p:ext uri="{BB962C8B-B14F-4D97-AF65-F5344CB8AC3E}">
        <p14:creationId xmlns:p14="http://schemas.microsoft.com/office/powerpoint/2010/main" val="361088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misclassification of the exposure is not equal between subjects that have or do not have the health outcome, we say that the misclassification is differential.  </a:t>
            </a:r>
          </a:p>
        </p:txBody>
      </p:sp>
      <p:sp>
        <p:nvSpPr>
          <p:cNvPr id="4" name="Slide Number Placeholder 3"/>
          <p:cNvSpPr>
            <a:spLocks noGrp="1"/>
          </p:cNvSpPr>
          <p:nvPr>
            <p:ph type="sldNum" sz="quarter" idx="10"/>
          </p:nvPr>
        </p:nvSpPr>
        <p:spPr/>
        <p:txBody>
          <a:bodyPr/>
          <a:lstStyle/>
          <a:p>
            <a:fld id="{963A6C96-4939-447C-9D27-A804BEC56449}" type="slidenum">
              <a:rPr lang="en-US" smtClean="0"/>
              <a:t>11</a:t>
            </a:fld>
            <a:endParaRPr lang="en-US"/>
          </a:p>
        </p:txBody>
      </p:sp>
    </p:spTree>
    <p:extLst>
      <p:ext uri="{BB962C8B-B14F-4D97-AF65-F5344CB8AC3E}">
        <p14:creationId xmlns:p14="http://schemas.microsoft.com/office/powerpoint/2010/main" val="161237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BA0FE0-405B-41A8-A675-CAAA4655A4DC}"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85395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A0FE0-405B-41A8-A675-CAAA4655A4DC}"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125387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A0FE0-405B-41A8-A675-CAAA4655A4DC}"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386580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A0FE0-405B-41A8-A675-CAAA4655A4DC}"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316345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A0FE0-405B-41A8-A675-CAAA4655A4DC}"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272118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BA0FE0-405B-41A8-A675-CAAA4655A4DC}"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229504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BA0FE0-405B-41A8-A675-CAAA4655A4DC}" type="datetimeFigureOut">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211214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BA0FE0-405B-41A8-A675-CAAA4655A4DC}"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74891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A0FE0-405B-41A8-A675-CAAA4655A4DC}" type="datetimeFigureOut">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123109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A0FE0-405B-41A8-A675-CAAA4655A4DC}"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121292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A0FE0-405B-41A8-A675-CAAA4655A4DC}"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5F764-750A-42E2-BC58-5749EF42D3D9}" type="slidenum">
              <a:rPr lang="en-US" smtClean="0"/>
              <a:t>‹#›</a:t>
            </a:fld>
            <a:endParaRPr lang="en-US"/>
          </a:p>
        </p:txBody>
      </p:sp>
    </p:spTree>
    <p:extLst>
      <p:ext uri="{BB962C8B-B14F-4D97-AF65-F5344CB8AC3E}">
        <p14:creationId xmlns:p14="http://schemas.microsoft.com/office/powerpoint/2010/main" val="290215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A0FE0-405B-41A8-A675-CAAA4655A4DC}" type="datetimeFigureOut">
              <a:rPr lang="en-US" smtClean="0"/>
              <a:t>4/3/2021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5F764-750A-42E2-BC58-5749EF42D3D9}" type="slidenum">
              <a:rPr lang="en-US" smtClean="0"/>
              <a:t>‹#›</a:t>
            </a:fld>
            <a:endParaRPr lang="en-US"/>
          </a:p>
        </p:txBody>
      </p:sp>
    </p:spTree>
    <p:extLst>
      <p:ext uri="{BB962C8B-B14F-4D97-AF65-F5344CB8AC3E}">
        <p14:creationId xmlns:p14="http://schemas.microsoft.com/office/powerpoint/2010/main" val="61194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Bias</a:t>
            </a:r>
          </a:p>
        </p:txBody>
      </p:sp>
      <p:sp>
        <p:nvSpPr>
          <p:cNvPr id="3" name="Subtitle 2"/>
          <p:cNvSpPr>
            <a:spLocks noGrp="1"/>
          </p:cNvSpPr>
          <p:nvPr>
            <p:ph type="subTitle" idx="1"/>
          </p:nvPr>
        </p:nvSpPr>
        <p:spPr/>
        <p:txBody>
          <a:bodyPr/>
          <a:lstStyle/>
          <a:p>
            <a:r>
              <a:rPr lang="en-US" dirty="0"/>
              <a:t>Serena Houghton, PhD, MPH</a:t>
            </a:r>
          </a:p>
          <a:p>
            <a:r>
              <a:rPr lang="en-US" dirty="0"/>
              <a:t>EVMS</a:t>
            </a:r>
          </a:p>
          <a:p>
            <a:r>
              <a:rPr lang="en-US" dirty="0"/>
              <a:t>April 5, 2021</a:t>
            </a:r>
          </a:p>
        </p:txBody>
      </p:sp>
    </p:spTree>
    <p:extLst>
      <p:ext uri="{BB962C8B-B14F-4D97-AF65-F5344CB8AC3E}">
        <p14:creationId xmlns:p14="http://schemas.microsoft.com/office/powerpoint/2010/main" val="130254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Non-differential Misclassification </a:t>
            </a:r>
            <a:br>
              <a:rPr lang="en-US" dirty="0"/>
            </a:br>
            <a:r>
              <a:rPr lang="en-US" dirty="0"/>
              <a:t>of Exposure</a:t>
            </a:r>
          </a:p>
        </p:txBody>
      </p:sp>
      <p:sp>
        <p:nvSpPr>
          <p:cNvPr id="3" name="Content Placeholder 2"/>
          <p:cNvSpPr>
            <a:spLocks noGrp="1"/>
          </p:cNvSpPr>
          <p:nvPr>
            <p:ph idx="1"/>
          </p:nvPr>
        </p:nvSpPr>
        <p:spPr>
          <a:xfrm>
            <a:off x="457200" y="1600200"/>
            <a:ext cx="8229600" cy="4525963"/>
          </a:xfrm>
        </p:spPr>
        <p:txBody>
          <a:bodyPr>
            <a:normAutofit/>
          </a:bodyPr>
          <a:lstStyle/>
          <a:p>
            <a:r>
              <a:rPr lang="en-US" sz="2800" dirty="0"/>
              <a:t>Non-differential: probability of individuals being misclassified is </a:t>
            </a:r>
            <a:r>
              <a:rPr lang="en-US" sz="2800" u="sng" dirty="0"/>
              <a:t>equal</a:t>
            </a:r>
            <a:r>
              <a:rPr lang="en-US" sz="2800" dirty="0"/>
              <a:t> across all groups in the study</a:t>
            </a:r>
          </a:p>
          <a:p>
            <a:pPr lvl="1"/>
            <a:r>
              <a:rPr lang="en-US" sz="2400" dirty="0"/>
              <a:t>Misclassification of exposure is unrelated to disease</a:t>
            </a:r>
          </a:p>
          <a:p>
            <a:r>
              <a:rPr lang="en-US" sz="2800" dirty="0"/>
              <a:t>Effect:</a:t>
            </a:r>
          </a:p>
          <a:p>
            <a:pPr lvl="1"/>
            <a:r>
              <a:rPr lang="en-US" sz="2400" dirty="0"/>
              <a:t>2 exposure categories: usually biases towards the null</a:t>
            </a:r>
          </a:p>
          <a:p>
            <a:pPr lvl="1"/>
            <a:r>
              <a:rPr lang="en-US" sz="2400" dirty="0"/>
              <a:t>3+ exposure categories: </a:t>
            </a:r>
          </a:p>
          <a:p>
            <a:pPr lvl="2"/>
            <a:r>
              <a:rPr lang="en-US" sz="2000" dirty="0"/>
              <a:t>Overall exposure-outcome trend usually biased towards the null</a:t>
            </a:r>
          </a:p>
          <a:p>
            <a:pPr lvl="2"/>
            <a:r>
              <a:rPr lang="en-US" sz="2000" dirty="0"/>
              <a:t>Intermediate exposure groups may be biased away from null</a:t>
            </a:r>
          </a:p>
          <a:p>
            <a:pPr lvl="1"/>
            <a:endParaRPr lang="en-US" dirty="0"/>
          </a:p>
        </p:txBody>
      </p:sp>
    </p:spTree>
    <p:extLst>
      <p:ext uri="{BB962C8B-B14F-4D97-AF65-F5344CB8AC3E}">
        <p14:creationId xmlns:p14="http://schemas.microsoft.com/office/powerpoint/2010/main" val="210609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Differential Misclassification </a:t>
            </a:r>
            <a:br>
              <a:rPr lang="en-US" dirty="0"/>
            </a:br>
            <a:r>
              <a:rPr lang="en-US" dirty="0"/>
              <a:t>of Exposure</a:t>
            </a:r>
          </a:p>
        </p:txBody>
      </p:sp>
      <p:sp>
        <p:nvSpPr>
          <p:cNvPr id="3" name="Content Placeholder 2"/>
          <p:cNvSpPr>
            <a:spLocks noGrp="1"/>
          </p:cNvSpPr>
          <p:nvPr>
            <p:ph idx="1"/>
          </p:nvPr>
        </p:nvSpPr>
        <p:spPr>
          <a:xfrm>
            <a:off x="457200" y="1600200"/>
            <a:ext cx="8229600" cy="4525963"/>
          </a:xfrm>
        </p:spPr>
        <p:txBody>
          <a:bodyPr>
            <a:normAutofit/>
          </a:bodyPr>
          <a:lstStyle/>
          <a:p>
            <a:r>
              <a:rPr lang="en-US" sz="2800" dirty="0"/>
              <a:t>Differential: probability of being misclassified </a:t>
            </a:r>
            <a:r>
              <a:rPr lang="en-US" sz="2800" u="sng" dirty="0"/>
              <a:t>differs</a:t>
            </a:r>
            <a:r>
              <a:rPr lang="en-US" sz="2800" dirty="0"/>
              <a:t> between groups in a study</a:t>
            </a:r>
          </a:p>
          <a:p>
            <a:pPr lvl="1"/>
            <a:r>
              <a:rPr lang="en-US" sz="2400" dirty="0"/>
              <a:t>Misclassification of exposure is related to disease</a:t>
            </a:r>
          </a:p>
        </p:txBody>
      </p:sp>
      <p:graphicFrame>
        <p:nvGraphicFramePr>
          <p:cNvPr id="4" name="Table 5">
            <a:extLst>
              <a:ext uri="{FF2B5EF4-FFF2-40B4-BE49-F238E27FC236}">
                <a16:creationId xmlns:a16="http://schemas.microsoft.com/office/drawing/2014/main" id="{8F5A68BC-C8B2-48F3-B1A8-16FAD2D12F12}"/>
              </a:ext>
            </a:extLst>
          </p:cNvPr>
          <p:cNvGraphicFramePr>
            <a:graphicFrameLocks noGrp="1"/>
          </p:cNvGraphicFramePr>
          <p:nvPr>
            <p:extLst>
              <p:ext uri="{D42A27DB-BD31-4B8C-83A1-F6EECF244321}">
                <p14:modId xmlns:p14="http://schemas.microsoft.com/office/powerpoint/2010/main" val="363458398"/>
              </p:ext>
            </p:extLst>
          </p:nvPr>
        </p:nvGraphicFramePr>
        <p:xfrm>
          <a:off x="1524000" y="3073401"/>
          <a:ext cx="6248400" cy="3174999"/>
        </p:xfrm>
        <a:graphic>
          <a:graphicData uri="http://schemas.openxmlformats.org/drawingml/2006/table">
            <a:tbl>
              <a:tblPr firstRow="1" bandRow="1">
                <a:tableStyleId>{5940675A-B579-460E-94D1-54222C63F5DA}</a:tableStyleId>
              </a:tblPr>
              <a:tblGrid>
                <a:gridCol w="2082800">
                  <a:extLst>
                    <a:ext uri="{9D8B030D-6E8A-4147-A177-3AD203B41FA5}">
                      <a16:colId xmlns:a16="http://schemas.microsoft.com/office/drawing/2014/main" val="2980303568"/>
                    </a:ext>
                  </a:extLst>
                </a:gridCol>
                <a:gridCol w="2082800">
                  <a:extLst>
                    <a:ext uri="{9D8B030D-6E8A-4147-A177-3AD203B41FA5}">
                      <a16:colId xmlns:a16="http://schemas.microsoft.com/office/drawing/2014/main" val="2130362655"/>
                    </a:ext>
                  </a:extLst>
                </a:gridCol>
                <a:gridCol w="2082800">
                  <a:extLst>
                    <a:ext uri="{9D8B030D-6E8A-4147-A177-3AD203B41FA5}">
                      <a16:colId xmlns:a16="http://schemas.microsoft.com/office/drawing/2014/main" val="184146768"/>
                    </a:ext>
                  </a:extLst>
                </a:gridCol>
              </a:tblGrid>
              <a:tr h="1058333">
                <a:tc>
                  <a:txBody>
                    <a:bodyPr/>
                    <a:lstStyle/>
                    <a:p>
                      <a:endParaRPr lang="en-US" sz="2400" dirty="0"/>
                    </a:p>
                  </a:txBody>
                  <a:tcPr/>
                </a:tc>
                <a:tc>
                  <a:txBody>
                    <a:bodyPr/>
                    <a:lstStyle/>
                    <a:p>
                      <a:r>
                        <a:rPr lang="en-US" sz="2400" dirty="0"/>
                        <a:t>Outcome</a:t>
                      </a:r>
                    </a:p>
                  </a:txBody>
                  <a:tcPr/>
                </a:tc>
                <a:tc>
                  <a:txBody>
                    <a:bodyPr/>
                    <a:lstStyle/>
                    <a:p>
                      <a:r>
                        <a:rPr lang="en-US" sz="2400" dirty="0"/>
                        <a:t>No Outcome</a:t>
                      </a:r>
                    </a:p>
                  </a:txBody>
                  <a:tcPr/>
                </a:tc>
                <a:extLst>
                  <a:ext uri="{0D108BD9-81ED-4DB2-BD59-A6C34878D82A}">
                    <a16:rowId xmlns:a16="http://schemas.microsoft.com/office/drawing/2014/main" val="1053561408"/>
                  </a:ext>
                </a:extLst>
              </a:tr>
              <a:tr h="1058333">
                <a:tc>
                  <a:txBody>
                    <a:bodyPr/>
                    <a:lstStyle/>
                    <a:p>
                      <a:r>
                        <a:rPr lang="en-US" sz="2400" dirty="0"/>
                        <a:t>Exposed</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1886689120"/>
                  </a:ext>
                </a:extLst>
              </a:tr>
              <a:tr h="1058333">
                <a:tc>
                  <a:txBody>
                    <a:bodyPr/>
                    <a:lstStyle/>
                    <a:p>
                      <a:r>
                        <a:rPr lang="en-US" sz="2400" dirty="0"/>
                        <a:t>Not Exposed</a:t>
                      </a:r>
                    </a:p>
                  </a:txBody>
                  <a:tcPr/>
                </a:tc>
                <a:tc>
                  <a:txBody>
                    <a:bodyPr/>
                    <a:lstStyle/>
                    <a:p>
                      <a:pPr algn="ctr"/>
                      <a:r>
                        <a:rPr lang="en-US" sz="2400" dirty="0"/>
                        <a:t>20%</a:t>
                      </a:r>
                    </a:p>
                  </a:txBody>
                  <a:tcPr anchor="ctr"/>
                </a:tc>
                <a:tc>
                  <a:txBody>
                    <a:bodyPr/>
                    <a:lstStyle/>
                    <a:p>
                      <a:pPr algn="ctr"/>
                      <a:r>
                        <a:rPr lang="en-US" sz="2400" dirty="0"/>
                        <a:t>10%</a:t>
                      </a:r>
                    </a:p>
                  </a:txBody>
                  <a:tcPr anchor="ctr"/>
                </a:tc>
                <a:extLst>
                  <a:ext uri="{0D108BD9-81ED-4DB2-BD59-A6C34878D82A}">
                    <a16:rowId xmlns:a16="http://schemas.microsoft.com/office/drawing/2014/main" val="3375860071"/>
                  </a:ext>
                </a:extLst>
              </a:tr>
            </a:tbl>
          </a:graphicData>
        </a:graphic>
      </p:graphicFrame>
      <p:sp>
        <p:nvSpPr>
          <p:cNvPr id="5" name="Freeform: Shape 4">
            <a:extLst>
              <a:ext uri="{FF2B5EF4-FFF2-40B4-BE49-F238E27FC236}">
                <a16:creationId xmlns:a16="http://schemas.microsoft.com/office/drawing/2014/main" id="{2D7AE40F-5697-4ACD-94A8-9B4E5FEEF93B}"/>
              </a:ext>
            </a:extLst>
          </p:cNvPr>
          <p:cNvSpPr/>
          <p:nvPr/>
        </p:nvSpPr>
        <p:spPr>
          <a:xfrm>
            <a:off x="4773703" y="4424681"/>
            <a:ext cx="560297" cy="1137920"/>
          </a:xfrm>
          <a:custGeom>
            <a:avLst/>
            <a:gdLst>
              <a:gd name="connsiteX0" fmla="*/ 132080 w 560297"/>
              <a:gd name="connsiteY0" fmla="*/ 1137920 h 1137920"/>
              <a:gd name="connsiteX1" fmla="*/ 558800 w 560297"/>
              <a:gd name="connsiteY1" fmla="*/ 406400 h 1137920"/>
              <a:gd name="connsiteX2" fmla="*/ 0 w 560297"/>
              <a:gd name="connsiteY2" fmla="*/ 0 h 1137920"/>
            </a:gdLst>
            <a:ahLst/>
            <a:cxnLst>
              <a:cxn ang="0">
                <a:pos x="connsiteX0" y="connsiteY0"/>
              </a:cxn>
              <a:cxn ang="0">
                <a:pos x="connsiteX1" y="connsiteY1"/>
              </a:cxn>
              <a:cxn ang="0">
                <a:pos x="connsiteX2" y="connsiteY2"/>
              </a:cxn>
            </a:cxnLst>
            <a:rect l="l" t="t" r="r" b="b"/>
            <a:pathLst>
              <a:path w="560297" h="1137920">
                <a:moveTo>
                  <a:pt x="132080" y="1137920"/>
                </a:moveTo>
                <a:cubicBezTo>
                  <a:pt x="356446" y="866986"/>
                  <a:pt x="580813" y="596053"/>
                  <a:pt x="558800" y="406400"/>
                </a:cubicBezTo>
                <a:cubicBezTo>
                  <a:pt x="536787" y="216747"/>
                  <a:pt x="268393" y="108373"/>
                  <a:pt x="0" y="0"/>
                </a:cubicBezTo>
              </a:path>
            </a:pathLst>
          </a:custGeom>
          <a:ln w="57150">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Freeform: Shape 5">
            <a:extLst>
              <a:ext uri="{FF2B5EF4-FFF2-40B4-BE49-F238E27FC236}">
                <a16:creationId xmlns:a16="http://schemas.microsoft.com/office/drawing/2014/main" id="{28BC9BC0-6AB7-4BF5-A880-4AD028492276}"/>
              </a:ext>
            </a:extLst>
          </p:cNvPr>
          <p:cNvSpPr/>
          <p:nvPr/>
        </p:nvSpPr>
        <p:spPr>
          <a:xfrm>
            <a:off x="6831103" y="4424681"/>
            <a:ext cx="560297" cy="1137920"/>
          </a:xfrm>
          <a:custGeom>
            <a:avLst/>
            <a:gdLst>
              <a:gd name="connsiteX0" fmla="*/ 132080 w 560297"/>
              <a:gd name="connsiteY0" fmla="*/ 1137920 h 1137920"/>
              <a:gd name="connsiteX1" fmla="*/ 558800 w 560297"/>
              <a:gd name="connsiteY1" fmla="*/ 406400 h 1137920"/>
              <a:gd name="connsiteX2" fmla="*/ 0 w 560297"/>
              <a:gd name="connsiteY2" fmla="*/ 0 h 1137920"/>
            </a:gdLst>
            <a:ahLst/>
            <a:cxnLst>
              <a:cxn ang="0">
                <a:pos x="connsiteX0" y="connsiteY0"/>
              </a:cxn>
              <a:cxn ang="0">
                <a:pos x="connsiteX1" y="connsiteY1"/>
              </a:cxn>
              <a:cxn ang="0">
                <a:pos x="connsiteX2" y="connsiteY2"/>
              </a:cxn>
            </a:cxnLst>
            <a:rect l="l" t="t" r="r" b="b"/>
            <a:pathLst>
              <a:path w="560297" h="1137920">
                <a:moveTo>
                  <a:pt x="132080" y="1137920"/>
                </a:moveTo>
                <a:cubicBezTo>
                  <a:pt x="356446" y="866986"/>
                  <a:pt x="580813" y="596053"/>
                  <a:pt x="558800" y="406400"/>
                </a:cubicBezTo>
                <a:cubicBezTo>
                  <a:pt x="536787" y="216747"/>
                  <a:pt x="268393" y="108373"/>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848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Differential Misclassification </a:t>
            </a:r>
            <a:br>
              <a:rPr lang="en-US" dirty="0"/>
            </a:br>
            <a:r>
              <a:rPr lang="en-US" dirty="0"/>
              <a:t>of Exposure</a:t>
            </a:r>
          </a:p>
        </p:txBody>
      </p:sp>
      <p:sp>
        <p:nvSpPr>
          <p:cNvPr id="3" name="Content Placeholder 2"/>
          <p:cNvSpPr>
            <a:spLocks noGrp="1"/>
          </p:cNvSpPr>
          <p:nvPr>
            <p:ph idx="1"/>
          </p:nvPr>
        </p:nvSpPr>
        <p:spPr>
          <a:xfrm>
            <a:off x="457200" y="1600200"/>
            <a:ext cx="8229600" cy="4525963"/>
          </a:xfrm>
        </p:spPr>
        <p:txBody>
          <a:bodyPr>
            <a:normAutofit/>
          </a:bodyPr>
          <a:lstStyle/>
          <a:p>
            <a:r>
              <a:rPr lang="en-US" sz="2800" dirty="0"/>
              <a:t>Differential: probability of being misclassified </a:t>
            </a:r>
            <a:r>
              <a:rPr lang="en-US" sz="2800" u="sng" dirty="0"/>
              <a:t>differs</a:t>
            </a:r>
            <a:r>
              <a:rPr lang="en-US" sz="2800" dirty="0"/>
              <a:t> between groups in a study</a:t>
            </a:r>
          </a:p>
          <a:p>
            <a:pPr lvl="1"/>
            <a:r>
              <a:rPr lang="en-US" sz="2400" dirty="0"/>
              <a:t>Misclassification of exposure is related to disease</a:t>
            </a:r>
          </a:p>
          <a:p>
            <a:r>
              <a:rPr lang="en-US" sz="2800" dirty="0"/>
              <a:t>Effect: bias can go in either direction, either towards or away from null; inflate or attenuate effect estimates</a:t>
            </a:r>
            <a:endParaRPr lang="en-US" sz="2400" dirty="0"/>
          </a:p>
          <a:p>
            <a:pPr lvl="1"/>
            <a:endParaRPr lang="en-US" sz="2400" dirty="0"/>
          </a:p>
        </p:txBody>
      </p:sp>
    </p:spTree>
    <p:extLst>
      <p:ext uri="{BB962C8B-B14F-4D97-AF65-F5344CB8AC3E}">
        <p14:creationId xmlns:p14="http://schemas.microsoft.com/office/powerpoint/2010/main" val="273898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Recall/Reporting Bias</a:t>
            </a:r>
          </a:p>
        </p:txBody>
      </p:sp>
      <p:sp>
        <p:nvSpPr>
          <p:cNvPr id="3" name="Content Placeholder 2"/>
          <p:cNvSpPr>
            <a:spLocks noGrp="1"/>
          </p:cNvSpPr>
          <p:nvPr>
            <p:ph idx="1"/>
          </p:nvPr>
        </p:nvSpPr>
        <p:spPr/>
        <p:txBody>
          <a:bodyPr>
            <a:normAutofit lnSpcReduction="10000"/>
          </a:bodyPr>
          <a:lstStyle/>
          <a:p>
            <a:r>
              <a:rPr lang="en-US" dirty="0"/>
              <a:t>Cases/ controls have different accuracies in recalling exposures</a:t>
            </a:r>
          </a:p>
          <a:p>
            <a:r>
              <a:rPr lang="en-US" dirty="0"/>
              <a:t>To prevent/ reduce: </a:t>
            </a:r>
          </a:p>
          <a:p>
            <a:pPr lvl="1"/>
            <a:r>
              <a:rPr lang="en-US" dirty="0"/>
              <a:t>Verify exposure information (e.g., medical records)</a:t>
            </a:r>
          </a:p>
          <a:p>
            <a:pPr lvl="1"/>
            <a:r>
              <a:rPr lang="en-US" dirty="0"/>
              <a:t>Objective measures (e.g., blood levels, clinician measures)</a:t>
            </a:r>
          </a:p>
          <a:p>
            <a:pPr lvl="1"/>
            <a:r>
              <a:rPr lang="en-US" dirty="0"/>
              <a:t>Use diseased control group unlikely to be related to exposure</a:t>
            </a:r>
          </a:p>
          <a:p>
            <a:pPr lvl="1"/>
            <a:r>
              <a:rPr lang="en-US" dirty="0"/>
              <a:t>Well designed cohort study </a:t>
            </a:r>
          </a:p>
        </p:txBody>
      </p:sp>
    </p:spTree>
    <p:extLst>
      <p:ext uri="{BB962C8B-B14F-4D97-AF65-F5344CB8AC3E}">
        <p14:creationId xmlns:p14="http://schemas.microsoft.com/office/powerpoint/2010/main" val="327491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Interviewer Bias</a:t>
            </a:r>
          </a:p>
        </p:txBody>
      </p:sp>
      <p:sp>
        <p:nvSpPr>
          <p:cNvPr id="3" name="Content Placeholder 2"/>
          <p:cNvSpPr>
            <a:spLocks noGrp="1"/>
          </p:cNvSpPr>
          <p:nvPr>
            <p:ph idx="1"/>
          </p:nvPr>
        </p:nvSpPr>
        <p:spPr/>
        <p:txBody>
          <a:bodyPr>
            <a:normAutofit lnSpcReduction="10000"/>
          </a:bodyPr>
          <a:lstStyle/>
          <a:p>
            <a:r>
              <a:rPr lang="en-US" dirty="0"/>
              <a:t>Interviewer knows case or control status of participant and asks questions differently/ probes more</a:t>
            </a:r>
          </a:p>
          <a:p>
            <a:r>
              <a:rPr lang="en-US" dirty="0"/>
              <a:t>To prevent: </a:t>
            </a:r>
          </a:p>
          <a:p>
            <a:pPr lvl="1"/>
            <a:r>
              <a:rPr lang="en-US" dirty="0"/>
              <a:t>Trained interviewers blinded to outcome status</a:t>
            </a:r>
          </a:p>
          <a:p>
            <a:pPr lvl="1"/>
            <a:r>
              <a:rPr lang="en-US" dirty="0"/>
              <a:t>Verify exposure information (e.g., medical records)</a:t>
            </a:r>
          </a:p>
          <a:p>
            <a:pPr lvl="1"/>
            <a:r>
              <a:rPr lang="en-US" dirty="0"/>
              <a:t>Objective measures (e.g., blood levels, clinician measures)</a:t>
            </a:r>
          </a:p>
          <a:p>
            <a:pPr lvl="1"/>
            <a:r>
              <a:rPr lang="en-US" dirty="0"/>
              <a:t>Well designed cohort study </a:t>
            </a:r>
          </a:p>
        </p:txBody>
      </p:sp>
    </p:spTree>
    <p:extLst>
      <p:ext uri="{BB962C8B-B14F-4D97-AF65-F5344CB8AC3E}">
        <p14:creationId xmlns:p14="http://schemas.microsoft.com/office/powerpoint/2010/main" val="255503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50214A-0F74-4A9E-B81A-1E4758063737}"/>
              </a:ext>
            </a:extLst>
          </p:cNvPr>
          <p:cNvSpPr>
            <a:spLocks noGrp="1"/>
          </p:cNvSpPr>
          <p:nvPr>
            <p:ph type="title"/>
          </p:nvPr>
        </p:nvSpPr>
        <p:spPr/>
        <p:txBody>
          <a:bodyPr/>
          <a:lstStyle/>
          <a:p>
            <a:r>
              <a:rPr lang="en-US" dirty="0"/>
              <a:t>Activity</a:t>
            </a:r>
          </a:p>
        </p:txBody>
      </p:sp>
      <p:sp>
        <p:nvSpPr>
          <p:cNvPr id="5" name="Text Placeholder 4">
            <a:extLst>
              <a:ext uri="{FF2B5EF4-FFF2-40B4-BE49-F238E27FC236}">
                <a16:creationId xmlns:a16="http://schemas.microsoft.com/office/drawing/2014/main" id="{2AD6D845-DA50-4450-A1E8-785209FAF5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4145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Misclassification of Outcome</a:t>
            </a:r>
          </a:p>
        </p:txBody>
      </p:sp>
      <p:sp>
        <p:nvSpPr>
          <p:cNvPr id="3" name="Content Placeholder 2"/>
          <p:cNvSpPr>
            <a:spLocks noGrp="1"/>
          </p:cNvSpPr>
          <p:nvPr>
            <p:ph idx="1"/>
          </p:nvPr>
        </p:nvSpPr>
        <p:spPr/>
        <p:txBody>
          <a:bodyPr>
            <a:normAutofit fontScale="92500" lnSpcReduction="20000"/>
          </a:bodyPr>
          <a:lstStyle/>
          <a:p>
            <a:r>
              <a:rPr lang="en-US" dirty="0"/>
              <a:t>Incorrect diagnosis</a:t>
            </a:r>
          </a:p>
          <a:p>
            <a:pPr lvl="1"/>
            <a:r>
              <a:rPr lang="en-US" dirty="0"/>
              <a:t>Limited knowledge</a:t>
            </a:r>
          </a:p>
          <a:p>
            <a:pPr lvl="1"/>
            <a:r>
              <a:rPr lang="en-US" dirty="0"/>
              <a:t>Diagnostic process complex</a:t>
            </a:r>
          </a:p>
          <a:p>
            <a:pPr lvl="1"/>
            <a:r>
              <a:rPr lang="en-US" dirty="0"/>
              <a:t>Laboratory error</a:t>
            </a:r>
          </a:p>
          <a:p>
            <a:pPr lvl="1"/>
            <a:r>
              <a:rPr lang="en-US" dirty="0"/>
              <a:t>Subclinical disease</a:t>
            </a:r>
          </a:p>
          <a:p>
            <a:pPr lvl="1"/>
            <a:r>
              <a:rPr lang="en-US" dirty="0"/>
              <a:t>Detection bias</a:t>
            </a:r>
          </a:p>
          <a:p>
            <a:r>
              <a:rPr lang="en-US" dirty="0"/>
              <a:t>Subject Self-Report</a:t>
            </a:r>
          </a:p>
          <a:p>
            <a:pPr lvl="1"/>
            <a:r>
              <a:rPr lang="en-US" dirty="0"/>
              <a:t>Incorrect recall</a:t>
            </a:r>
          </a:p>
          <a:p>
            <a:pPr lvl="1"/>
            <a:r>
              <a:rPr lang="en-US" dirty="0"/>
              <a:t>Reluctant to be truthful</a:t>
            </a:r>
          </a:p>
          <a:p>
            <a:r>
              <a:rPr lang="en-US" dirty="0"/>
              <a:t>Records incorrectly coded in database</a:t>
            </a:r>
          </a:p>
        </p:txBody>
      </p:sp>
    </p:spTree>
    <p:extLst>
      <p:ext uri="{BB962C8B-B14F-4D97-AF65-F5344CB8AC3E}">
        <p14:creationId xmlns:p14="http://schemas.microsoft.com/office/powerpoint/2010/main" val="606651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Non-differential Misclassification </a:t>
            </a:r>
            <a:br>
              <a:rPr lang="en-US" dirty="0"/>
            </a:br>
            <a:r>
              <a:rPr lang="en-US" dirty="0"/>
              <a:t>of Outcome</a:t>
            </a:r>
          </a:p>
        </p:txBody>
      </p:sp>
      <p:sp>
        <p:nvSpPr>
          <p:cNvPr id="3" name="Content Placeholder 2"/>
          <p:cNvSpPr>
            <a:spLocks noGrp="1"/>
          </p:cNvSpPr>
          <p:nvPr>
            <p:ph idx="1"/>
          </p:nvPr>
        </p:nvSpPr>
        <p:spPr>
          <a:xfrm>
            <a:off x="457200" y="1600200"/>
            <a:ext cx="8229600" cy="4525963"/>
          </a:xfrm>
        </p:spPr>
        <p:txBody>
          <a:bodyPr>
            <a:normAutofit/>
          </a:bodyPr>
          <a:lstStyle/>
          <a:p>
            <a:r>
              <a:rPr lang="en-US" sz="2800" dirty="0"/>
              <a:t>Non-differential: probability of individuals being misclassified is </a:t>
            </a:r>
            <a:r>
              <a:rPr lang="en-US" sz="2800" u="sng" dirty="0"/>
              <a:t>equal</a:t>
            </a:r>
            <a:r>
              <a:rPr lang="en-US" sz="2800" dirty="0"/>
              <a:t> across all groups in the study</a:t>
            </a:r>
          </a:p>
          <a:p>
            <a:pPr lvl="1"/>
            <a:r>
              <a:rPr lang="en-US" sz="2400" dirty="0"/>
              <a:t>Misclassification of outcome is unrelated to exposure</a:t>
            </a:r>
          </a:p>
        </p:txBody>
      </p:sp>
      <p:graphicFrame>
        <p:nvGraphicFramePr>
          <p:cNvPr id="4" name="Table 5">
            <a:extLst>
              <a:ext uri="{FF2B5EF4-FFF2-40B4-BE49-F238E27FC236}">
                <a16:creationId xmlns:a16="http://schemas.microsoft.com/office/drawing/2014/main" id="{8F5A68BC-C8B2-48F3-B1A8-16FAD2D12F12}"/>
              </a:ext>
            </a:extLst>
          </p:cNvPr>
          <p:cNvGraphicFramePr>
            <a:graphicFrameLocks noGrp="1"/>
          </p:cNvGraphicFramePr>
          <p:nvPr>
            <p:extLst>
              <p:ext uri="{D42A27DB-BD31-4B8C-83A1-F6EECF244321}">
                <p14:modId xmlns:p14="http://schemas.microsoft.com/office/powerpoint/2010/main" val="347046610"/>
              </p:ext>
            </p:extLst>
          </p:nvPr>
        </p:nvGraphicFramePr>
        <p:xfrm>
          <a:off x="1524000" y="3073401"/>
          <a:ext cx="6248400" cy="3174999"/>
        </p:xfrm>
        <a:graphic>
          <a:graphicData uri="http://schemas.openxmlformats.org/drawingml/2006/table">
            <a:tbl>
              <a:tblPr firstRow="1" bandRow="1">
                <a:tableStyleId>{5940675A-B579-460E-94D1-54222C63F5DA}</a:tableStyleId>
              </a:tblPr>
              <a:tblGrid>
                <a:gridCol w="2082800">
                  <a:extLst>
                    <a:ext uri="{9D8B030D-6E8A-4147-A177-3AD203B41FA5}">
                      <a16:colId xmlns:a16="http://schemas.microsoft.com/office/drawing/2014/main" val="2980303568"/>
                    </a:ext>
                  </a:extLst>
                </a:gridCol>
                <a:gridCol w="2082800">
                  <a:extLst>
                    <a:ext uri="{9D8B030D-6E8A-4147-A177-3AD203B41FA5}">
                      <a16:colId xmlns:a16="http://schemas.microsoft.com/office/drawing/2014/main" val="2130362655"/>
                    </a:ext>
                  </a:extLst>
                </a:gridCol>
                <a:gridCol w="2082800">
                  <a:extLst>
                    <a:ext uri="{9D8B030D-6E8A-4147-A177-3AD203B41FA5}">
                      <a16:colId xmlns:a16="http://schemas.microsoft.com/office/drawing/2014/main" val="184146768"/>
                    </a:ext>
                  </a:extLst>
                </a:gridCol>
              </a:tblGrid>
              <a:tr h="1058333">
                <a:tc>
                  <a:txBody>
                    <a:bodyPr/>
                    <a:lstStyle/>
                    <a:p>
                      <a:endParaRPr lang="en-US" sz="2400" dirty="0"/>
                    </a:p>
                  </a:txBody>
                  <a:tcPr/>
                </a:tc>
                <a:tc>
                  <a:txBody>
                    <a:bodyPr/>
                    <a:lstStyle/>
                    <a:p>
                      <a:r>
                        <a:rPr lang="en-US" sz="2400" dirty="0"/>
                        <a:t>Outcome</a:t>
                      </a:r>
                    </a:p>
                  </a:txBody>
                  <a:tcPr/>
                </a:tc>
                <a:tc>
                  <a:txBody>
                    <a:bodyPr/>
                    <a:lstStyle/>
                    <a:p>
                      <a:r>
                        <a:rPr lang="en-US" sz="2400" dirty="0"/>
                        <a:t>No Outcome</a:t>
                      </a:r>
                    </a:p>
                  </a:txBody>
                  <a:tcPr/>
                </a:tc>
                <a:extLst>
                  <a:ext uri="{0D108BD9-81ED-4DB2-BD59-A6C34878D82A}">
                    <a16:rowId xmlns:a16="http://schemas.microsoft.com/office/drawing/2014/main" val="1053561408"/>
                  </a:ext>
                </a:extLst>
              </a:tr>
              <a:tr h="1058333">
                <a:tc>
                  <a:txBody>
                    <a:bodyPr/>
                    <a:lstStyle/>
                    <a:p>
                      <a:r>
                        <a:rPr lang="en-US" sz="2400" dirty="0"/>
                        <a:t>Exposed</a:t>
                      </a:r>
                    </a:p>
                  </a:txBody>
                  <a:tcPr/>
                </a:tc>
                <a:tc>
                  <a:txBody>
                    <a:bodyPr/>
                    <a:lstStyle/>
                    <a:p>
                      <a:endParaRPr lang="en-US" sz="24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a:t>
                      </a:r>
                    </a:p>
                  </a:txBody>
                  <a:tcPr anchor="ctr"/>
                </a:tc>
                <a:extLst>
                  <a:ext uri="{0D108BD9-81ED-4DB2-BD59-A6C34878D82A}">
                    <a16:rowId xmlns:a16="http://schemas.microsoft.com/office/drawing/2014/main" val="1886689120"/>
                  </a:ext>
                </a:extLst>
              </a:tr>
              <a:tr h="1058333">
                <a:tc>
                  <a:txBody>
                    <a:bodyPr/>
                    <a:lstStyle/>
                    <a:p>
                      <a:r>
                        <a:rPr lang="en-US" sz="2400" dirty="0"/>
                        <a:t>Not Exposed</a:t>
                      </a:r>
                    </a:p>
                  </a:txBody>
                  <a:tcPr/>
                </a:tc>
                <a:tc>
                  <a:txBody>
                    <a:bodyPr/>
                    <a:lstStyle/>
                    <a:p>
                      <a:pPr algn="ctr"/>
                      <a:endParaRPr lang="en-US" sz="2400" dirty="0"/>
                    </a:p>
                  </a:txBody>
                  <a:tcPr anchor="ctr"/>
                </a:tc>
                <a:tc>
                  <a:txBody>
                    <a:bodyPr/>
                    <a:lstStyle/>
                    <a:p>
                      <a:pPr algn="ctr"/>
                      <a:r>
                        <a:rPr lang="en-US" sz="2400" dirty="0"/>
                        <a:t>10%</a:t>
                      </a:r>
                    </a:p>
                  </a:txBody>
                  <a:tcPr anchor="ctr"/>
                </a:tc>
                <a:extLst>
                  <a:ext uri="{0D108BD9-81ED-4DB2-BD59-A6C34878D82A}">
                    <a16:rowId xmlns:a16="http://schemas.microsoft.com/office/drawing/2014/main" val="3375860071"/>
                  </a:ext>
                </a:extLst>
              </a:tr>
            </a:tbl>
          </a:graphicData>
        </a:graphic>
      </p:graphicFrame>
      <p:sp>
        <p:nvSpPr>
          <p:cNvPr id="6" name="Freeform: Shape 5">
            <a:extLst>
              <a:ext uri="{FF2B5EF4-FFF2-40B4-BE49-F238E27FC236}">
                <a16:creationId xmlns:a16="http://schemas.microsoft.com/office/drawing/2014/main" id="{28BC9BC0-6AB7-4BF5-A880-4AD028492276}"/>
              </a:ext>
            </a:extLst>
          </p:cNvPr>
          <p:cNvSpPr/>
          <p:nvPr/>
        </p:nvSpPr>
        <p:spPr>
          <a:xfrm rot="16880743">
            <a:off x="5386657" y="4038076"/>
            <a:ext cx="560297" cy="1137920"/>
          </a:xfrm>
          <a:custGeom>
            <a:avLst/>
            <a:gdLst>
              <a:gd name="connsiteX0" fmla="*/ 132080 w 560297"/>
              <a:gd name="connsiteY0" fmla="*/ 1137920 h 1137920"/>
              <a:gd name="connsiteX1" fmla="*/ 558800 w 560297"/>
              <a:gd name="connsiteY1" fmla="*/ 406400 h 1137920"/>
              <a:gd name="connsiteX2" fmla="*/ 0 w 560297"/>
              <a:gd name="connsiteY2" fmla="*/ 0 h 1137920"/>
            </a:gdLst>
            <a:ahLst/>
            <a:cxnLst>
              <a:cxn ang="0">
                <a:pos x="connsiteX0" y="connsiteY0"/>
              </a:cxn>
              <a:cxn ang="0">
                <a:pos x="connsiteX1" y="connsiteY1"/>
              </a:cxn>
              <a:cxn ang="0">
                <a:pos x="connsiteX2" y="connsiteY2"/>
              </a:cxn>
            </a:cxnLst>
            <a:rect l="l" t="t" r="r" b="b"/>
            <a:pathLst>
              <a:path w="560297" h="1137920">
                <a:moveTo>
                  <a:pt x="132080" y="1137920"/>
                </a:moveTo>
                <a:cubicBezTo>
                  <a:pt x="356446" y="866986"/>
                  <a:pt x="580813" y="596053"/>
                  <a:pt x="558800" y="406400"/>
                </a:cubicBezTo>
                <a:cubicBezTo>
                  <a:pt x="536787" y="216747"/>
                  <a:pt x="268393" y="108373"/>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Freeform: Shape 6">
            <a:extLst>
              <a:ext uri="{FF2B5EF4-FFF2-40B4-BE49-F238E27FC236}">
                <a16:creationId xmlns:a16="http://schemas.microsoft.com/office/drawing/2014/main" id="{9C435F0F-D963-4436-926E-835BF5805700}"/>
              </a:ext>
            </a:extLst>
          </p:cNvPr>
          <p:cNvSpPr/>
          <p:nvPr/>
        </p:nvSpPr>
        <p:spPr>
          <a:xfrm rot="16880743">
            <a:off x="5386657" y="5073628"/>
            <a:ext cx="560297" cy="1137920"/>
          </a:xfrm>
          <a:custGeom>
            <a:avLst/>
            <a:gdLst>
              <a:gd name="connsiteX0" fmla="*/ 132080 w 560297"/>
              <a:gd name="connsiteY0" fmla="*/ 1137920 h 1137920"/>
              <a:gd name="connsiteX1" fmla="*/ 558800 w 560297"/>
              <a:gd name="connsiteY1" fmla="*/ 406400 h 1137920"/>
              <a:gd name="connsiteX2" fmla="*/ 0 w 560297"/>
              <a:gd name="connsiteY2" fmla="*/ 0 h 1137920"/>
            </a:gdLst>
            <a:ahLst/>
            <a:cxnLst>
              <a:cxn ang="0">
                <a:pos x="connsiteX0" y="connsiteY0"/>
              </a:cxn>
              <a:cxn ang="0">
                <a:pos x="connsiteX1" y="connsiteY1"/>
              </a:cxn>
              <a:cxn ang="0">
                <a:pos x="connsiteX2" y="connsiteY2"/>
              </a:cxn>
            </a:cxnLst>
            <a:rect l="l" t="t" r="r" b="b"/>
            <a:pathLst>
              <a:path w="560297" h="1137920">
                <a:moveTo>
                  <a:pt x="132080" y="1137920"/>
                </a:moveTo>
                <a:cubicBezTo>
                  <a:pt x="356446" y="866986"/>
                  <a:pt x="580813" y="596053"/>
                  <a:pt x="558800" y="406400"/>
                </a:cubicBezTo>
                <a:cubicBezTo>
                  <a:pt x="536787" y="216747"/>
                  <a:pt x="268393" y="108373"/>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860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Differential Misclassification </a:t>
            </a:r>
            <a:br>
              <a:rPr lang="en-US" dirty="0"/>
            </a:br>
            <a:r>
              <a:rPr lang="en-US" dirty="0"/>
              <a:t>of Outcome</a:t>
            </a:r>
          </a:p>
        </p:txBody>
      </p:sp>
      <p:sp>
        <p:nvSpPr>
          <p:cNvPr id="3" name="Content Placeholder 2"/>
          <p:cNvSpPr>
            <a:spLocks noGrp="1"/>
          </p:cNvSpPr>
          <p:nvPr>
            <p:ph idx="1"/>
          </p:nvPr>
        </p:nvSpPr>
        <p:spPr>
          <a:xfrm>
            <a:off x="457200" y="1600200"/>
            <a:ext cx="8229600" cy="4525963"/>
          </a:xfrm>
        </p:spPr>
        <p:txBody>
          <a:bodyPr>
            <a:normAutofit/>
          </a:bodyPr>
          <a:lstStyle/>
          <a:p>
            <a:r>
              <a:rPr lang="en-US" sz="2800" dirty="0"/>
              <a:t>Differential: probability of being misclassified </a:t>
            </a:r>
            <a:r>
              <a:rPr lang="en-US" sz="2800" u="sng" dirty="0"/>
              <a:t>differs</a:t>
            </a:r>
            <a:r>
              <a:rPr lang="en-US" sz="2800" dirty="0"/>
              <a:t> between groups in a study</a:t>
            </a:r>
          </a:p>
          <a:p>
            <a:pPr lvl="1"/>
            <a:r>
              <a:rPr lang="en-US" sz="2400" dirty="0"/>
              <a:t>Misclassification of exposure is related to disease</a:t>
            </a:r>
          </a:p>
        </p:txBody>
      </p:sp>
      <p:graphicFrame>
        <p:nvGraphicFramePr>
          <p:cNvPr id="4" name="Table 5">
            <a:extLst>
              <a:ext uri="{FF2B5EF4-FFF2-40B4-BE49-F238E27FC236}">
                <a16:creationId xmlns:a16="http://schemas.microsoft.com/office/drawing/2014/main" id="{8F5A68BC-C8B2-48F3-B1A8-16FAD2D12F12}"/>
              </a:ext>
            </a:extLst>
          </p:cNvPr>
          <p:cNvGraphicFramePr>
            <a:graphicFrameLocks noGrp="1"/>
          </p:cNvGraphicFramePr>
          <p:nvPr>
            <p:extLst>
              <p:ext uri="{D42A27DB-BD31-4B8C-83A1-F6EECF244321}">
                <p14:modId xmlns:p14="http://schemas.microsoft.com/office/powerpoint/2010/main" val="2518676149"/>
              </p:ext>
            </p:extLst>
          </p:nvPr>
        </p:nvGraphicFramePr>
        <p:xfrm>
          <a:off x="1524000" y="3073401"/>
          <a:ext cx="6248400" cy="3174999"/>
        </p:xfrm>
        <a:graphic>
          <a:graphicData uri="http://schemas.openxmlformats.org/drawingml/2006/table">
            <a:tbl>
              <a:tblPr firstRow="1" bandRow="1">
                <a:tableStyleId>{5940675A-B579-460E-94D1-54222C63F5DA}</a:tableStyleId>
              </a:tblPr>
              <a:tblGrid>
                <a:gridCol w="2082800">
                  <a:extLst>
                    <a:ext uri="{9D8B030D-6E8A-4147-A177-3AD203B41FA5}">
                      <a16:colId xmlns:a16="http://schemas.microsoft.com/office/drawing/2014/main" val="2980303568"/>
                    </a:ext>
                  </a:extLst>
                </a:gridCol>
                <a:gridCol w="2082800">
                  <a:extLst>
                    <a:ext uri="{9D8B030D-6E8A-4147-A177-3AD203B41FA5}">
                      <a16:colId xmlns:a16="http://schemas.microsoft.com/office/drawing/2014/main" val="2130362655"/>
                    </a:ext>
                  </a:extLst>
                </a:gridCol>
                <a:gridCol w="2082800">
                  <a:extLst>
                    <a:ext uri="{9D8B030D-6E8A-4147-A177-3AD203B41FA5}">
                      <a16:colId xmlns:a16="http://schemas.microsoft.com/office/drawing/2014/main" val="184146768"/>
                    </a:ext>
                  </a:extLst>
                </a:gridCol>
              </a:tblGrid>
              <a:tr h="1058333">
                <a:tc>
                  <a:txBody>
                    <a:bodyPr/>
                    <a:lstStyle/>
                    <a:p>
                      <a:endParaRPr lang="en-US" sz="2400" dirty="0"/>
                    </a:p>
                  </a:txBody>
                  <a:tcPr/>
                </a:tc>
                <a:tc>
                  <a:txBody>
                    <a:bodyPr/>
                    <a:lstStyle/>
                    <a:p>
                      <a:r>
                        <a:rPr lang="en-US" sz="2400" dirty="0"/>
                        <a:t>Outcome</a:t>
                      </a:r>
                    </a:p>
                  </a:txBody>
                  <a:tcPr/>
                </a:tc>
                <a:tc>
                  <a:txBody>
                    <a:bodyPr/>
                    <a:lstStyle/>
                    <a:p>
                      <a:r>
                        <a:rPr lang="en-US" sz="2400" dirty="0"/>
                        <a:t>No Outcome</a:t>
                      </a:r>
                    </a:p>
                  </a:txBody>
                  <a:tcPr/>
                </a:tc>
                <a:extLst>
                  <a:ext uri="{0D108BD9-81ED-4DB2-BD59-A6C34878D82A}">
                    <a16:rowId xmlns:a16="http://schemas.microsoft.com/office/drawing/2014/main" val="1053561408"/>
                  </a:ext>
                </a:extLst>
              </a:tr>
              <a:tr h="1058333">
                <a:tc>
                  <a:txBody>
                    <a:bodyPr/>
                    <a:lstStyle/>
                    <a:p>
                      <a:r>
                        <a:rPr lang="en-US" sz="2400" dirty="0"/>
                        <a:t>Exposed</a:t>
                      </a:r>
                    </a:p>
                  </a:txBody>
                  <a:tcPr/>
                </a:tc>
                <a:tc>
                  <a:txBody>
                    <a:bodyPr/>
                    <a:lstStyle/>
                    <a:p>
                      <a:endParaRPr lang="en-US" sz="2400"/>
                    </a:p>
                  </a:txBody>
                  <a:tcPr/>
                </a:tc>
                <a:tc>
                  <a:txBody>
                    <a:bodyPr/>
                    <a:lstStyle/>
                    <a:p>
                      <a:pPr algn="ctr"/>
                      <a:r>
                        <a:rPr lang="en-US" sz="2400" dirty="0"/>
                        <a:t>20%</a:t>
                      </a:r>
                    </a:p>
                  </a:txBody>
                  <a:tcPr anchor="ctr"/>
                </a:tc>
                <a:extLst>
                  <a:ext uri="{0D108BD9-81ED-4DB2-BD59-A6C34878D82A}">
                    <a16:rowId xmlns:a16="http://schemas.microsoft.com/office/drawing/2014/main" val="1886689120"/>
                  </a:ext>
                </a:extLst>
              </a:tr>
              <a:tr h="1058333">
                <a:tc>
                  <a:txBody>
                    <a:bodyPr/>
                    <a:lstStyle/>
                    <a:p>
                      <a:r>
                        <a:rPr lang="en-US" sz="2400" dirty="0"/>
                        <a:t>Not Exposed</a:t>
                      </a:r>
                    </a:p>
                  </a:txBody>
                  <a:tcPr/>
                </a:tc>
                <a:tc>
                  <a:txBody>
                    <a:bodyPr/>
                    <a:lstStyle/>
                    <a:p>
                      <a:pPr algn="ctr"/>
                      <a:endParaRPr lang="en-US" sz="2400" dirty="0"/>
                    </a:p>
                  </a:txBody>
                  <a:tcPr anchor="ctr"/>
                </a:tc>
                <a:tc>
                  <a:txBody>
                    <a:bodyPr/>
                    <a:lstStyle/>
                    <a:p>
                      <a:pPr algn="ctr"/>
                      <a:r>
                        <a:rPr lang="en-US" sz="2400" dirty="0"/>
                        <a:t>10%</a:t>
                      </a:r>
                    </a:p>
                  </a:txBody>
                  <a:tcPr anchor="ctr"/>
                </a:tc>
                <a:extLst>
                  <a:ext uri="{0D108BD9-81ED-4DB2-BD59-A6C34878D82A}">
                    <a16:rowId xmlns:a16="http://schemas.microsoft.com/office/drawing/2014/main" val="3375860071"/>
                  </a:ext>
                </a:extLst>
              </a:tr>
            </a:tbl>
          </a:graphicData>
        </a:graphic>
      </p:graphicFrame>
      <p:sp>
        <p:nvSpPr>
          <p:cNvPr id="7" name="Freeform: Shape 6">
            <a:extLst>
              <a:ext uri="{FF2B5EF4-FFF2-40B4-BE49-F238E27FC236}">
                <a16:creationId xmlns:a16="http://schemas.microsoft.com/office/drawing/2014/main" id="{4550F5A7-F1C5-43F2-9465-11A9D75C2DBC}"/>
              </a:ext>
            </a:extLst>
          </p:cNvPr>
          <p:cNvSpPr/>
          <p:nvPr/>
        </p:nvSpPr>
        <p:spPr>
          <a:xfrm rot="16880743">
            <a:off x="5386657" y="4038076"/>
            <a:ext cx="560297" cy="1137920"/>
          </a:xfrm>
          <a:custGeom>
            <a:avLst/>
            <a:gdLst>
              <a:gd name="connsiteX0" fmla="*/ 132080 w 560297"/>
              <a:gd name="connsiteY0" fmla="*/ 1137920 h 1137920"/>
              <a:gd name="connsiteX1" fmla="*/ 558800 w 560297"/>
              <a:gd name="connsiteY1" fmla="*/ 406400 h 1137920"/>
              <a:gd name="connsiteX2" fmla="*/ 0 w 560297"/>
              <a:gd name="connsiteY2" fmla="*/ 0 h 1137920"/>
            </a:gdLst>
            <a:ahLst/>
            <a:cxnLst>
              <a:cxn ang="0">
                <a:pos x="connsiteX0" y="connsiteY0"/>
              </a:cxn>
              <a:cxn ang="0">
                <a:pos x="connsiteX1" y="connsiteY1"/>
              </a:cxn>
              <a:cxn ang="0">
                <a:pos x="connsiteX2" y="connsiteY2"/>
              </a:cxn>
            </a:cxnLst>
            <a:rect l="l" t="t" r="r" b="b"/>
            <a:pathLst>
              <a:path w="560297" h="1137920">
                <a:moveTo>
                  <a:pt x="132080" y="1137920"/>
                </a:moveTo>
                <a:cubicBezTo>
                  <a:pt x="356446" y="866986"/>
                  <a:pt x="580813" y="596053"/>
                  <a:pt x="558800" y="406400"/>
                </a:cubicBezTo>
                <a:cubicBezTo>
                  <a:pt x="536787" y="216747"/>
                  <a:pt x="268393" y="108373"/>
                  <a:pt x="0" y="0"/>
                </a:cubicBezTo>
              </a:path>
            </a:pathLst>
          </a:custGeom>
          <a:ln w="57150">
            <a:tailEnd type="arrow"/>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Freeform: Shape 7">
            <a:extLst>
              <a:ext uri="{FF2B5EF4-FFF2-40B4-BE49-F238E27FC236}">
                <a16:creationId xmlns:a16="http://schemas.microsoft.com/office/drawing/2014/main" id="{CFC77BB6-19F8-4E5F-989A-451B234BB728}"/>
              </a:ext>
            </a:extLst>
          </p:cNvPr>
          <p:cNvSpPr/>
          <p:nvPr/>
        </p:nvSpPr>
        <p:spPr>
          <a:xfrm rot="16880743">
            <a:off x="5386656" y="5185108"/>
            <a:ext cx="560297" cy="1137920"/>
          </a:xfrm>
          <a:custGeom>
            <a:avLst/>
            <a:gdLst>
              <a:gd name="connsiteX0" fmla="*/ 132080 w 560297"/>
              <a:gd name="connsiteY0" fmla="*/ 1137920 h 1137920"/>
              <a:gd name="connsiteX1" fmla="*/ 558800 w 560297"/>
              <a:gd name="connsiteY1" fmla="*/ 406400 h 1137920"/>
              <a:gd name="connsiteX2" fmla="*/ 0 w 560297"/>
              <a:gd name="connsiteY2" fmla="*/ 0 h 1137920"/>
            </a:gdLst>
            <a:ahLst/>
            <a:cxnLst>
              <a:cxn ang="0">
                <a:pos x="connsiteX0" y="connsiteY0"/>
              </a:cxn>
              <a:cxn ang="0">
                <a:pos x="connsiteX1" y="connsiteY1"/>
              </a:cxn>
              <a:cxn ang="0">
                <a:pos x="connsiteX2" y="connsiteY2"/>
              </a:cxn>
            </a:cxnLst>
            <a:rect l="l" t="t" r="r" b="b"/>
            <a:pathLst>
              <a:path w="560297" h="1137920">
                <a:moveTo>
                  <a:pt x="132080" y="1137920"/>
                </a:moveTo>
                <a:cubicBezTo>
                  <a:pt x="356446" y="866986"/>
                  <a:pt x="580813" y="596053"/>
                  <a:pt x="558800" y="406400"/>
                </a:cubicBezTo>
                <a:cubicBezTo>
                  <a:pt x="536787" y="216747"/>
                  <a:pt x="268393" y="108373"/>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297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6008-51EE-4F85-BDCB-BEE2F99A43A2}"/>
              </a:ext>
            </a:extLst>
          </p:cNvPr>
          <p:cNvSpPr>
            <a:spLocks noGrp="1"/>
          </p:cNvSpPr>
          <p:nvPr>
            <p:ph type="title"/>
          </p:nvPr>
        </p:nvSpPr>
        <p:spPr/>
        <p:txBody>
          <a:bodyPr/>
          <a:lstStyle/>
          <a:p>
            <a:r>
              <a:rPr lang="en-US" dirty="0"/>
              <a:t>Information Bias - Cohort Studies</a:t>
            </a:r>
          </a:p>
        </p:txBody>
      </p:sp>
      <p:sp>
        <p:nvSpPr>
          <p:cNvPr id="3" name="Content Placeholder 2">
            <a:extLst>
              <a:ext uri="{FF2B5EF4-FFF2-40B4-BE49-F238E27FC236}">
                <a16:creationId xmlns:a16="http://schemas.microsoft.com/office/drawing/2014/main" id="{6E0759B3-CEA8-47EA-8360-F228B2713D96}"/>
              </a:ext>
            </a:extLst>
          </p:cNvPr>
          <p:cNvSpPr>
            <a:spLocks noGrp="1"/>
          </p:cNvSpPr>
          <p:nvPr>
            <p:ph idx="1"/>
          </p:nvPr>
        </p:nvSpPr>
        <p:spPr/>
        <p:txBody>
          <a:bodyPr/>
          <a:lstStyle/>
          <a:p>
            <a:r>
              <a:rPr lang="en-US" dirty="0"/>
              <a:t>Misclassification of exposure at baseline</a:t>
            </a:r>
          </a:p>
          <a:p>
            <a:pPr lvl="1"/>
            <a:r>
              <a:rPr lang="en-US" dirty="0"/>
              <a:t>Likely non-differential</a:t>
            </a:r>
          </a:p>
          <a:p>
            <a:r>
              <a:rPr lang="en-US" dirty="0"/>
              <a:t>Changes in exposure over time</a:t>
            </a:r>
          </a:p>
          <a:p>
            <a:r>
              <a:rPr lang="en-US" dirty="0"/>
              <a:t>Misclassification of outcome</a:t>
            </a:r>
          </a:p>
          <a:p>
            <a:pPr lvl="1"/>
            <a:r>
              <a:rPr lang="en-US" dirty="0"/>
              <a:t>Detection bias, diagnostic suspicion bias</a:t>
            </a:r>
          </a:p>
        </p:txBody>
      </p:sp>
    </p:spTree>
    <p:extLst>
      <p:ext uri="{BB962C8B-B14F-4D97-AF65-F5344CB8AC3E}">
        <p14:creationId xmlns:p14="http://schemas.microsoft.com/office/powerpoint/2010/main" val="382444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Opener</a:t>
            </a:r>
          </a:p>
        </p:txBody>
      </p:sp>
      <p:sp>
        <p:nvSpPr>
          <p:cNvPr id="3" name="Content Placeholder 2"/>
          <p:cNvSpPr>
            <a:spLocks noGrp="1"/>
          </p:cNvSpPr>
          <p:nvPr>
            <p:ph idx="1"/>
          </p:nvPr>
        </p:nvSpPr>
        <p:spPr>
          <a:xfrm>
            <a:off x="457199" y="1600201"/>
            <a:ext cx="8272463" cy="2133599"/>
          </a:xfrm>
        </p:spPr>
        <p:txBody>
          <a:bodyPr>
            <a:noAutofit/>
          </a:bodyPr>
          <a:lstStyle/>
          <a:p>
            <a:pPr marL="0" indent="0">
              <a:buNone/>
            </a:pPr>
            <a:r>
              <a:rPr lang="en-US" sz="2400" dirty="0"/>
              <a:t>For a cohort study examining fruit and vegetable intake (exposed: &gt;5 servings/</a:t>
            </a:r>
            <a:r>
              <a:rPr lang="en-US" sz="2400" dirty="0" err="1"/>
              <a:t>wk</a:t>
            </a:r>
            <a:r>
              <a:rPr lang="en-US" sz="2400" dirty="0"/>
              <a:t>, unexposed: ≤5 servings/</a:t>
            </a:r>
            <a:r>
              <a:rPr lang="en-US" sz="2400" dirty="0" err="1"/>
              <a:t>wk</a:t>
            </a:r>
            <a:r>
              <a:rPr lang="en-US" sz="2400" dirty="0"/>
              <a:t>) and the risk of hip fracture, what do you think would happen to the RR if 15% of ALL unexposed are misclassified as exposed AND 10% of ALL exposed are misclassified as unexposed?</a:t>
            </a:r>
          </a:p>
        </p:txBody>
      </p:sp>
      <p:grpSp>
        <p:nvGrpSpPr>
          <p:cNvPr id="35" name="Group 34"/>
          <p:cNvGrpSpPr/>
          <p:nvPr/>
        </p:nvGrpSpPr>
        <p:grpSpPr>
          <a:xfrm>
            <a:off x="5467350" y="3799701"/>
            <a:ext cx="2324100" cy="738664"/>
            <a:chOff x="1371600" y="4278868"/>
            <a:chExt cx="2324100" cy="738664"/>
          </a:xfrm>
        </p:grpSpPr>
        <p:grpSp>
          <p:nvGrpSpPr>
            <p:cNvPr id="9" name="Group 8"/>
            <p:cNvGrpSpPr/>
            <p:nvPr/>
          </p:nvGrpSpPr>
          <p:grpSpPr>
            <a:xfrm>
              <a:off x="1485900" y="4572000"/>
              <a:ext cx="2209800" cy="445532"/>
              <a:chOff x="2819400" y="6324600"/>
              <a:chExt cx="2209800" cy="445532"/>
            </a:xfrm>
          </p:grpSpPr>
          <p:cxnSp>
            <p:nvCxnSpPr>
              <p:cNvPr id="5" name="Straight Connector 4"/>
              <p:cNvCxnSpPr/>
              <p:nvPr/>
            </p:nvCxnSpPr>
            <p:spPr>
              <a:xfrm>
                <a:off x="2819400" y="64008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810000" y="63246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95700" y="6400800"/>
                <a:ext cx="228600" cy="369332"/>
              </a:xfrm>
              <a:prstGeom prst="rect">
                <a:avLst/>
              </a:prstGeom>
              <a:noFill/>
            </p:spPr>
            <p:txBody>
              <a:bodyPr wrap="square" rtlCol="0">
                <a:spAutoFit/>
              </a:bodyPr>
              <a:lstStyle/>
              <a:p>
                <a:pPr algn="ctr"/>
                <a:r>
                  <a:rPr lang="en-US" dirty="0"/>
                  <a:t>1</a:t>
                </a:r>
              </a:p>
            </p:txBody>
          </p:sp>
        </p:grpSp>
        <p:sp>
          <p:nvSpPr>
            <p:cNvPr id="10" name="TextBox 9"/>
            <p:cNvSpPr txBox="1"/>
            <p:nvPr/>
          </p:nvSpPr>
          <p:spPr>
            <a:xfrm>
              <a:off x="1828800" y="4278868"/>
              <a:ext cx="457200" cy="369332"/>
            </a:xfrm>
            <a:prstGeom prst="rect">
              <a:avLst/>
            </a:prstGeom>
            <a:noFill/>
          </p:spPr>
          <p:txBody>
            <a:bodyPr wrap="square" rtlCol="0">
              <a:spAutoFit/>
            </a:bodyPr>
            <a:lstStyle/>
            <a:p>
              <a:r>
                <a:rPr lang="en-US" dirty="0"/>
                <a:t>RR</a:t>
              </a:r>
            </a:p>
          </p:txBody>
        </p:sp>
        <p:cxnSp>
          <p:nvCxnSpPr>
            <p:cNvPr id="12" name="Straight Arrow Connector 11"/>
            <p:cNvCxnSpPr>
              <a:stCxn id="10" idx="1"/>
            </p:cNvCxnSpPr>
            <p:nvPr/>
          </p:nvCxnSpPr>
          <p:spPr>
            <a:xfrm flipH="1">
              <a:off x="1371600" y="4463534"/>
              <a:ext cx="457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13" name="TextBox 12"/>
          <p:cNvSpPr txBox="1"/>
          <p:nvPr/>
        </p:nvSpPr>
        <p:spPr>
          <a:xfrm>
            <a:off x="574226" y="3733800"/>
            <a:ext cx="4667175" cy="461665"/>
          </a:xfrm>
          <a:prstGeom prst="rect">
            <a:avLst/>
          </a:prstGeom>
          <a:noFill/>
        </p:spPr>
        <p:txBody>
          <a:bodyPr wrap="none" rtlCol="0">
            <a:spAutoFit/>
          </a:bodyPr>
          <a:lstStyle/>
          <a:p>
            <a:r>
              <a:rPr lang="en-US" sz="2400" dirty="0"/>
              <a:t>A) Away from the null, more inverse</a:t>
            </a:r>
          </a:p>
        </p:txBody>
      </p:sp>
      <p:sp>
        <p:nvSpPr>
          <p:cNvPr id="14" name="TextBox 13"/>
          <p:cNvSpPr txBox="1"/>
          <p:nvPr/>
        </p:nvSpPr>
        <p:spPr>
          <a:xfrm>
            <a:off x="574226" y="4793650"/>
            <a:ext cx="4740080" cy="461665"/>
          </a:xfrm>
          <a:prstGeom prst="rect">
            <a:avLst/>
          </a:prstGeom>
          <a:noFill/>
        </p:spPr>
        <p:txBody>
          <a:bodyPr wrap="none" rtlCol="0">
            <a:spAutoFit/>
          </a:bodyPr>
          <a:lstStyle/>
          <a:p>
            <a:r>
              <a:rPr lang="en-US" sz="2400" dirty="0"/>
              <a:t>B) Away from the null, more positive</a:t>
            </a:r>
          </a:p>
        </p:txBody>
      </p:sp>
      <p:sp>
        <p:nvSpPr>
          <p:cNvPr id="15" name="TextBox 14"/>
          <p:cNvSpPr txBox="1"/>
          <p:nvPr/>
        </p:nvSpPr>
        <p:spPr>
          <a:xfrm>
            <a:off x="574226" y="5853499"/>
            <a:ext cx="2564100" cy="461665"/>
          </a:xfrm>
          <a:prstGeom prst="rect">
            <a:avLst/>
          </a:prstGeom>
          <a:noFill/>
        </p:spPr>
        <p:txBody>
          <a:bodyPr wrap="none" rtlCol="0">
            <a:spAutoFit/>
          </a:bodyPr>
          <a:lstStyle/>
          <a:p>
            <a:r>
              <a:rPr lang="en-US" sz="2400" dirty="0"/>
              <a:t>C) Towards the null</a:t>
            </a:r>
          </a:p>
        </p:txBody>
      </p:sp>
      <p:grpSp>
        <p:nvGrpSpPr>
          <p:cNvPr id="34" name="Group 33"/>
          <p:cNvGrpSpPr/>
          <p:nvPr/>
        </p:nvGrpSpPr>
        <p:grpSpPr>
          <a:xfrm>
            <a:off x="5524500" y="4791760"/>
            <a:ext cx="2209800" cy="769382"/>
            <a:chOff x="1257300" y="5031264"/>
            <a:chExt cx="2209800" cy="769382"/>
          </a:xfrm>
        </p:grpSpPr>
        <p:grpSp>
          <p:nvGrpSpPr>
            <p:cNvPr id="16" name="Group 15"/>
            <p:cNvGrpSpPr/>
            <p:nvPr/>
          </p:nvGrpSpPr>
          <p:grpSpPr>
            <a:xfrm>
              <a:off x="1257300" y="5355114"/>
              <a:ext cx="2209800" cy="445532"/>
              <a:chOff x="2819400" y="6324600"/>
              <a:chExt cx="2209800" cy="445532"/>
            </a:xfrm>
          </p:grpSpPr>
          <p:cxnSp>
            <p:nvCxnSpPr>
              <p:cNvPr id="17" name="Straight Connector 16"/>
              <p:cNvCxnSpPr/>
              <p:nvPr/>
            </p:nvCxnSpPr>
            <p:spPr>
              <a:xfrm>
                <a:off x="2819400" y="64008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10000" y="63246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95700" y="6400800"/>
                <a:ext cx="228600" cy="369332"/>
              </a:xfrm>
              <a:prstGeom prst="rect">
                <a:avLst/>
              </a:prstGeom>
              <a:noFill/>
            </p:spPr>
            <p:txBody>
              <a:bodyPr wrap="square" rtlCol="0">
                <a:spAutoFit/>
              </a:bodyPr>
              <a:lstStyle/>
              <a:p>
                <a:pPr algn="ctr"/>
                <a:r>
                  <a:rPr lang="en-US" dirty="0"/>
                  <a:t>1</a:t>
                </a:r>
              </a:p>
            </p:txBody>
          </p:sp>
        </p:grpSp>
        <p:sp>
          <p:nvSpPr>
            <p:cNvPr id="20" name="TextBox 19"/>
            <p:cNvSpPr txBox="1"/>
            <p:nvPr/>
          </p:nvSpPr>
          <p:spPr>
            <a:xfrm>
              <a:off x="2476500" y="5031264"/>
              <a:ext cx="457200" cy="369332"/>
            </a:xfrm>
            <a:prstGeom prst="rect">
              <a:avLst/>
            </a:prstGeom>
            <a:noFill/>
          </p:spPr>
          <p:txBody>
            <a:bodyPr wrap="square" rtlCol="0">
              <a:spAutoFit/>
            </a:bodyPr>
            <a:lstStyle/>
            <a:p>
              <a:r>
                <a:rPr lang="en-US" dirty="0"/>
                <a:t>RR</a:t>
              </a:r>
            </a:p>
          </p:txBody>
        </p:sp>
        <p:cxnSp>
          <p:nvCxnSpPr>
            <p:cNvPr id="21" name="Straight Arrow Connector 20"/>
            <p:cNvCxnSpPr>
              <a:stCxn id="20" idx="3"/>
            </p:cNvCxnSpPr>
            <p:nvPr/>
          </p:nvCxnSpPr>
          <p:spPr>
            <a:xfrm>
              <a:off x="2933700" y="5215930"/>
              <a:ext cx="5334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33" name="Group 32"/>
          <p:cNvGrpSpPr/>
          <p:nvPr/>
        </p:nvGrpSpPr>
        <p:grpSpPr>
          <a:xfrm>
            <a:off x="5524500" y="5814536"/>
            <a:ext cx="2209800" cy="738664"/>
            <a:chOff x="1257300" y="5791200"/>
            <a:chExt cx="2209800" cy="738664"/>
          </a:xfrm>
        </p:grpSpPr>
        <p:grpSp>
          <p:nvGrpSpPr>
            <p:cNvPr id="25" name="Group 24"/>
            <p:cNvGrpSpPr/>
            <p:nvPr/>
          </p:nvGrpSpPr>
          <p:grpSpPr>
            <a:xfrm>
              <a:off x="1257300" y="6084332"/>
              <a:ext cx="2209800" cy="445532"/>
              <a:chOff x="2819400" y="6324600"/>
              <a:chExt cx="2209800" cy="445532"/>
            </a:xfrm>
          </p:grpSpPr>
          <p:cxnSp>
            <p:nvCxnSpPr>
              <p:cNvPr id="26" name="Straight Connector 25"/>
              <p:cNvCxnSpPr/>
              <p:nvPr/>
            </p:nvCxnSpPr>
            <p:spPr>
              <a:xfrm>
                <a:off x="2819400" y="64008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810000" y="63246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95700" y="6400800"/>
                <a:ext cx="228600" cy="369332"/>
              </a:xfrm>
              <a:prstGeom prst="rect">
                <a:avLst/>
              </a:prstGeom>
              <a:noFill/>
            </p:spPr>
            <p:txBody>
              <a:bodyPr wrap="square" rtlCol="0">
                <a:spAutoFit/>
              </a:bodyPr>
              <a:lstStyle/>
              <a:p>
                <a:pPr algn="ctr"/>
                <a:r>
                  <a:rPr lang="en-US" dirty="0"/>
                  <a:t>1</a:t>
                </a:r>
              </a:p>
            </p:txBody>
          </p:sp>
        </p:grpSp>
        <p:sp>
          <p:nvSpPr>
            <p:cNvPr id="29" name="TextBox 28"/>
            <p:cNvSpPr txBox="1"/>
            <p:nvPr/>
          </p:nvSpPr>
          <p:spPr>
            <a:xfrm>
              <a:off x="1371600" y="5791200"/>
              <a:ext cx="457200" cy="369332"/>
            </a:xfrm>
            <a:prstGeom prst="rect">
              <a:avLst/>
            </a:prstGeom>
            <a:noFill/>
          </p:spPr>
          <p:txBody>
            <a:bodyPr wrap="square" rtlCol="0">
              <a:spAutoFit/>
            </a:bodyPr>
            <a:lstStyle/>
            <a:p>
              <a:r>
                <a:rPr lang="en-US" dirty="0"/>
                <a:t>RR</a:t>
              </a:r>
            </a:p>
          </p:txBody>
        </p:sp>
        <p:cxnSp>
          <p:nvCxnSpPr>
            <p:cNvPr id="30" name="Straight Arrow Connector 29"/>
            <p:cNvCxnSpPr>
              <a:stCxn id="29" idx="3"/>
            </p:cNvCxnSpPr>
            <p:nvPr/>
          </p:nvCxnSpPr>
          <p:spPr>
            <a:xfrm>
              <a:off x="1828800" y="5975866"/>
              <a:ext cx="4191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02533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B4022-9A0E-4FF1-B934-E77E8CAD4732}"/>
              </a:ext>
            </a:extLst>
          </p:cNvPr>
          <p:cNvSpPr>
            <a:spLocks noGrp="1"/>
          </p:cNvSpPr>
          <p:nvPr>
            <p:ph type="title"/>
          </p:nvPr>
        </p:nvSpPr>
        <p:spPr/>
        <p:txBody>
          <a:bodyPr>
            <a:normAutofit fontScale="90000"/>
          </a:bodyPr>
          <a:lstStyle/>
          <a:p>
            <a:r>
              <a:rPr lang="en-US" dirty="0"/>
              <a:t>Information Bias - Case-Control Studies</a:t>
            </a:r>
          </a:p>
        </p:txBody>
      </p:sp>
      <p:sp>
        <p:nvSpPr>
          <p:cNvPr id="3" name="Content Placeholder 2">
            <a:extLst>
              <a:ext uri="{FF2B5EF4-FFF2-40B4-BE49-F238E27FC236}">
                <a16:creationId xmlns:a16="http://schemas.microsoft.com/office/drawing/2014/main" id="{E564C30F-0B41-4554-A638-1E90E20A4DC7}"/>
              </a:ext>
            </a:extLst>
          </p:cNvPr>
          <p:cNvSpPr>
            <a:spLocks noGrp="1"/>
          </p:cNvSpPr>
          <p:nvPr>
            <p:ph idx="1"/>
          </p:nvPr>
        </p:nvSpPr>
        <p:spPr/>
        <p:txBody>
          <a:bodyPr/>
          <a:lstStyle/>
          <a:p>
            <a:r>
              <a:rPr lang="en-US" dirty="0"/>
              <a:t>General poor recall vs. recall bias</a:t>
            </a:r>
          </a:p>
          <a:p>
            <a:r>
              <a:rPr lang="en-US" dirty="0"/>
              <a:t>Interviewer bias</a:t>
            </a:r>
          </a:p>
        </p:txBody>
      </p:sp>
    </p:spTree>
    <p:extLst>
      <p:ext uri="{BB962C8B-B14F-4D97-AF65-F5344CB8AC3E}">
        <p14:creationId xmlns:p14="http://schemas.microsoft.com/office/powerpoint/2010/main" val="209717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87FC-8138-41E4-88EB-A5A290BFB3E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D332F8A-5ECB-4700-9192-72FB080F166D}"/>
              </a:ext>
            </a:extLst>
          </p:cNvPr>
          <p:cNvSpPr>
            <a:spLocks noGrp="1"/>
          </p:cNvSpPr>
          <p:nvPr>
            <p:ph idx="1"/>
          </p:nvPr>
        </p:nvSpPr>
        <p:spPr/>
        <p:txBody>
          <a:bodyPr>
            <a:normAutofit/>
          </a:bodyPr>
          <a:lstStyle/>
          <a:p>
            <a:r>
              <a:rPr lang="en-US" dirty="0"/>
              <a:t>Exposure and outcome can be misclassified</a:t>
            </a:r>
          </a:p>
          <a:p>
            <a:r>
              <a:rPr lang="en-US" dirty="0"/>
              <a:t>Misclassification can be:</a:t>
            </a:r>
          </a:p>
          <a:p>
            <a:pPr lvl="1"/>
            <a:r>
              <a:rPr lang="en-US" dirty="0"/>
              <a:t>Non-differential (equal probability between groups compared)</a:t>
            </a:r>
          </a:p>
          <a:p>
            <a:pPr lvl="2"/>
            <a:r>
              <a:rPr lang="en-US" dirty="0"/>
              <a:t>Usually biases towards null </a:t>
            </a:r>
          </a:p>
          <a:p>
            <a:pPr lvl="1"/>
            <a:r>
              <a:rPr lang="en-US" dirty="0"/>
              <a:t>Differential (different probability between groups compared)</a:t>
            </a:r>
          </a:p>
          <a:p>
            <a:pPr lvl="2"/>
            <a:r>
              <a:rPr lang="en-US" dirty="0"/>
              <a:t>Can bias towards or away from the null</a:t>
            </a:r>
          </a:p>
        </p:txBody>
      </p:sp>
    </p:spTree>
    <p:extLst>
      <p:ext uri="{BB962C8B-B14F-4D97-AF65-F5344CB8AC3E}">
        <p14:creationId xmlns:p14="http://schemas.microsoft.com/office/powerpoint/2010/main" val="365374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Bigger Picture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328203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84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 Random vs. Systematic Error</a:t>
            </a:r>
          </a:p>
        </p:txBody>
      </p:sp>
      <p:sp>
        <p:nvSpPr>
          <p:cNvPr id="3" name="Content Placeholder 2"/>
          <p:cNvSpPr>
            <a:spLocks noGrp="1"/>
          </p:cNvSpPr>
          <p:nvPr>
            <p:ph idx="1"/>
          </p:nvPr>
        </p:nvSpPr>
        <p:spPr/>
        <p:txBody>
          <a:bodyPr/>
          <a:lstStyle/>
          <a:p>
            <a:r>
              <a:rPr lang="en-US" dirty="0"/>
              <a:t>Random error affects precision (repeatability)</a:t>
            </a:r>
          </a:p>
          <a:p>
            <a:r>
              <a:rPr lang="en-US" dirty="0"/>
              <a:t>Systematic error affects validity (bias)</a:t>
            </a:r>
          </a:p>
        </p:txBody>
      </p:sp>
      <p:grpSp>
        <p:nvGrpSpPr>
          <p:cNvPr id="72" name="Group 71"/>
          <p:cNvGrpSpPr/>
          <p:nvPr/>
        </p:nvGrpSpPr>
        <p:grpSpPr>
          <a:xfrm>
            <a:off x="2362200" y="2992968"/>
            <a:ext cx="1600200" cy="1600200"/>
            <a:chOff x="2133600" y="2992968"/>
            <a:chExt cx="1600200" cy="1600200"/>
          </a:xfrm>
        </p:grpSpPr>
        <p:grpSp>
          <p:nvGrpSpPr>
            <p:cNvPr id="46" name="Group 45"/>
            <p:cNvGrpSpPr/>
            <p:nvPr/>
          </p:nvGrpSpPr>
          <p:grpSpPr>
            <a:xfrm>
              <a:off x="2133600" y="2992968"/>
              <a:ext cx="1600200" cy="1600200"/>
              <a:chOff x="1409746" y="2992968"/>
              <a:chExt cx="1600200" cy="1600200"/>
            </a:xfrm>
          </p:grpSpPr>
          <p:grpSp>
            <p:nvGrpSpPr>
              <p:cNvPr id="8" name="Group 7"/>
              <p:cNvGrpSpPr/>
              <p:nvPr/>
            </p:nvGrpSpPr>
            <p:grpSpPr>
              <a:xfrm>
                <a:off x="1409746" y="2992968"/>
                <a:ext cx="1600200" cy="1600200"/>
                <a:chOff x="533400" y="3886200"/>
                <a:chExt cx="1600200" cy="1600200"/>
              </a:xfrm>
            </p:grpSpPr>
            <p:sp>
              <p:nvSpPr>
                <p:cNvPr id="4" name="Oval 3"/>
                <p:cNvSpPr/>
                <p:nvPr/>
              </p:nvSpPr>
              <p:spPr>
                <a:xfrm>
                  <a:off x="533400" y="38862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47700" y="4000500"/>
                  <a:ext cx="1371600" cy="1371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Oval 5"/>
                <p:cNvSpPr/>
                <p:nvPr/>
              </p:nvSpPr>
              <p:spPr>
                <a:xfrm>
                  <a:off x="762000" y="41148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6300" y="4229100"/>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45" name="Oval 44"/>
              <p:cNvSpPr/>
              <p:nvPr/>
            </p:nvSpPr>
            <p:spPr>
              <a:xfrm>
                <a:off x="1866946" y="345016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2720906" y="3522113"/>
              <a:ext cx="304892" cy="369332"/>
            </a:xfrm>
            <a:prstGeom prst="rect">
              <a:avLst/>
            </a:prstGeom>
            <a:noFill/>
          </p:spPr>
          <p:txBody>
            <a:bodyPr wrap="none" rtlCol="0">
              <a:spAutoFit/>
            </a:bodyPr>
            <a:lstStyle/>
            <a:p>
              <a:r>
                <a:rPr lang="en-US" dirty="0"/>
                <a:t>X</a:t>
              </a:r>
            </a:p>
          </p:txBody>
        </p:sp>
        <p:sp>
          <p:nvSpPr>
            <p:cNvPr id="26" name="TextBox 25"/>
            <p:cNvSpPr txBox="1"/>
            <p:nvPr/>
          </p:nvSpPr>
          <p:spPr>
            <a:xfrm>
              <a:off x="2873306" y="3674513"/>
              <a:ext cx="304892" cy="369332"/>
            </a:xfrm>
            <a:prstGeom prst="rect">
              <a:avLst/>
            </a:prstGeom>
            <a:noFill/>
          </p:spPr>
          <p:txBody>
            <a:bodyPr wrap="none" rtlCol="0">
              <a:spAutoFit/>
            </a:bodyPr>
            <a:lstStyle/>
            <a:p>
              <a:r>
                <a:rPr lang="en-US" dirty="0"/>
                <a:t>X</a:t>
              </a:r>
            </a:p>
          </p:txBody>
        </p:sp>
        <p:sp>
          <p:nvSpPr>
            <p:cNvPr id="27" name="TextBox 26"/>
            <p:cNvSpPr txBox="1"/>
            <p:nvPr/>
          </p:nvSpPr>
          <p:spPr>
            <a:xfrm>
              <a:off x="2797106" y="3586594"/>
              <a:ext cx="304892" cy="369332"/>
            </a:xfrm>
            <a:prstGeom prst="rect">
              <a:avLst/>
            </a:prstGeom>
            <a:noFill/>
          </p:spPr>
          <p:txBody>
            <a:bodyPr wrap="none" rtlCol="0">
              <a:spAutoFit/>
            </a:bodyPr>
            <a:lstStyle/>
            <a:p>
              <a:r>
                <a:rPr lang="en-US" dirty="0"/>
                <a:t>X</a:t>
              </a:r>
            </a:p>
          </p:txBody>
        </p:sp>
        <p:sp>
          <p:nvSpPr>
            <p:cNvPr id="28" name="TextBox 27"/>
            <p:cNvSpPr txBox="1"/>
            <p:nvPr/>
          </p:nvSpPr>
          <p:spPr>
            <a:xfrm>
              <a:off x="2843294" y="3534412"/>
              <a:ext cx="304892" cy="369332"/>
            </a:xfrm>
            <a:prstGeom prst="rect">
              <a:avLst/>
            </a:prstGeom>
            <a:noFill/>
          </p:spPr>
          <p:txBody>
            <a:bodyPr wrap="none" rtlCol="0">
              <a:spAutoFit/>
            </a:bodyPr>
            <a:lstStyle/>
            <a:p>
              <a:r>
                <a:rPr lang="en-US" dirty="0"/>
                <a:t>X</a:t>
              </a:r>
            </a:p>
          </p:txBody>
        </p:sp>
        <p:sp>
          <p:nvSpPr>
            <p:cNvPr id="29" name="TextBox 28"/>
            <p:cNvSpPr txBox="1"/>
            <p:nvPr/>
          </p:nvSpPr>
          <p:spPr>
            <a:xfrm>
              <a:off x="2690848" y="3672625"/>
              <a:ext cx="304892" cy="369332"/>
            </a:xfrm>
            <a:prstGeom prst="rect">
              <a:avLst/>
            </a:prstGeom>
            <a:noFill/>
          </p:spPr>
          <p:txBody>
            <a:bodyPr wrap="none" rtlCol="0">
              <a:spAutoFit/>
            </a:bodyPr>
            <a:lstStyle/>
            <a:p>
              <a:r>
                <a:rPr lang="en-US" dirty="0"/>
                <a:t>X</a:t>
              </a:r>
            </a:p>
          </p:txBody>
        </p:sp>
      </p:grpSp>
      <p:grpSp>
        <p:nvGrpSpPr>
          <p:cNvPr id="74" name="Group 73"/>
          <p:cNvGrpSpPr/>
          <p:nvPr/>
        </p:nvGrpSpPr>
        <p:grpSpPr>
          <a:xfrm>
            <a:off x="4876800" y="2992968"/>
            <a:ext cx="1600200" cy="1600200"/>
            <a:chOff x="4876800" y="2992968"/>
            <a:chExt cx="1600200" cy="1600200"/>
          </a:xfrm>
        </p:grpSpPr>
        <p:grpSp>
          <p:nvGrpSpPr>
            <p:cNvPr id="61" name="Group 60"/>
            <p:cNvGrpSpPr/>
            <p:nvPr/>
          </p:nvGrpSpPr>
          <p:grpSpPr>
            <a:xfrm>
              <a:off x="4876800" y="2992968"/>
              <a:ext cx="1600200" cy="1600200"/>
              <a:chOff x="1409746" y="2992968"/>
              <a:chExt cx="1600200" cy="1600200"/>
            </a:xfrm>
          </p:grpSpPr>
          <p:grpSp>
            <p:nvGrpSpPr>
              <p:cNvPr id="62" name="Group 61"/>
              <p:cNvGrpSpPr/>
              <p:nvPr/>
            </p:nvGrpSpPr>
            <p:grpSpPr>
              <a:xfrm>
                <a:off x="1409746" y="2992968"/>
                <a:ext cx="1600200" cy="1600200"/>
                <a:chOff x="533400" y="3886200"/>
                <a:chExt cx="1600200" cy="1600200"/>
              </a:xfrm>
            </p:grpSpPr>
            <p:sp>
              <p:nvSpPr>
                <p:cNvPr id="64" name="Oval 63"/>
                <p:cNvSpPr/>
                <p:nvPr/>
              </p:nvSpPr>
              <p:spPr>
                <a:xfrm>
                  <a:off x="533400" y="38862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47700" y="4000500"/>
                  <a:ext cx="1371600" cy="1371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Oval 65"/>
                <p:cNvSpPr/>
                <p:nvPr/>
              </p:nvSpPr>
              <p:spPr>
                <a:xfrm>
                  <a:off x="762000" y="41148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876300" y="4229100"/>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63" name="Oval 62"/>
              <p:cNvSpPr/>
              <p:nvPr/>
            </p:nvSpPr>
            <p:spPr>
              <a:xfrm>
                <a:off x="1866946" y="345016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5562462" y="3608402"/>
              <a:ext cx="304892" cy="369332"/>
            </a:xfrm>
            <a:prstGeom prst="rect">
              <a:avLst/>
            </a:prstGeom>
            <a:noFill/>
          </p:spPr>
          <p:txBody>
            <a:bodyPr wrap="none" rtlCol="0">
              <a:spAutoFit/>
            </a:bodyPr>
            <a:lstStyle/>
            <a:p>
              <a:r>
                <a:rPr lang="en-US" dirty="0"/>
                <a:t>X</a:t>
              </a:r>
            </a:p>
          </p:txBody>
        </p:sp>
        <p:sp>
          <p:nvSpPr>
            <p:cNvPr id="31" name="TextBox 30"/>
            <p:cNvSpPr txBox="1"/>
            <p:nvPr/>
          </p:nvSpPr>
          <p:spPr>
            <a:xfrm>
              <a:off x="5275204" y="3766636"/>
              <a:ext cx="304892" cy="369332"/>
            </a:xfrm>
            <a:prstGeom prst="rect">
              <a:avLst/>
            </a:prstGeom>
            <a:noFill/>
          </p:spPr>
          <p:txBody>
            <a:bodyPr wrap="none" rtlCol="0">
              <a:spAutoFit/>
            </a:bodyPr>
            <a:lstStyle/>
            <a:p>
              <a:r>
                <a:rPr lang="en-US" dirty="0"/>
                <a:t>X</a:t>
              </a:r>
            </a:p>
          </p:txBody>
        </p:sp>
        <p:sp>
          <p:nvSpPr>
            <p:cNvPr id="32" name="TextBox 31"/>
            <p:cNvSpPr txBox="1"/>
            <p:nvPr/>
          </p:nvSpPr>
          <p:spPr>
            <a:xfrm>
              <a:off x="5774691" y="3388470"/>
              <a:ext cx="304892" cy="369332"/>
            </a:xfrm>
            <a:prstGeom prst="rect">
              <a:avLst/>
            </a:prstGeom>
            <a:noFill/>
          </p:spPr>
          <p:txBody>
            <a:bodyPr wrap="none" rtlCol="0">
              <a:spAutoFit/>
            </a:bodyPr>
            <a:lstStyle/>
            <a:p>
              <a:r>
                <a:rPr lang="en-US" dirty="0"/>
                <a:t>X</a:t>
              </a:r>
            </a:p>
          </p:txBody>
        </p:sp>
        <p:sp>
          <p:nvSpPr>
            <p:cNvPr id="33" name="TextBox 32"/>
            <p:cNvSpPr txBox="1"/>
            <p:nvPr/>
          </p:nvSpPr>
          <p:spPr>
            <a:xfrm>
              <a:off x="5368337" y="3401979"/>
              <a:ext cx="304892" cy="369332"/>
            </a:xfrm>
            <a:prstGeom prst="rect">
              <a:avLst/>
            </a:prstGeom>
            <a:noFill/>
          </p:spPr>
          <p:txBody>
            <a:bodyPr wrap="none" rtlCol="0">
              <a:spAutoFit/>
            </a:bodyPr>
            <a:lstStyle/>
            <a:p>
              <a:r>
                <a:rPr lang="en-US" dirty="0"/>
                <a:t>X</a:t>
              </a:r>
            </a:p>
          </p:txBody>
        </p:sp>
        <p:sp>
          <p:nvSpPr>
            <p:cNvPr id="34" name="TextBox 33"/>
            <p:cNvSpPr txBox="1"/>
            <p:nvPr/>
          </p:nvSpPr>
          <p:spPr>
            <a:xfrm>
              <a:off x="5778500" y="3763170"/>
              <a:ext cx="304892" cy="369332"/>
            </a:xfrm>
            <a:prstGeom prst="rect">
              <a:avLst/>
            </a:prstGeom>
            <a:noFill/>
          </p:spPr>
          <p:txBody>
            <a:bodyPr wrap="none" rtlCol="0">
              <a:spAutoFit/>
            </a:bodyPr>
            <a:lstStyle/>
            <a:p>
              <a:r>
                <a:rPr lang="en-US" dirty="0"/>
                <a:t>X</a:t>
              </a:r>
            </a:p>
          </p:txBody>
        </p:sp>
      </p:grpSp>
      <p:sp>
        <p:nvSpPr>
          <p:cNvPr id="68" name="TextBox 67"/>
          <p:cNvSpPr txBox="1"/>
          <p:nvPr/>
        </p:nvSpPr>
        <p:spPr>
          <a:xfrm>
            <a:off x="304800" y="3629375"/>
            <a:ext cx="1419171" cy="369332"/>
          </a:xfrm>
          <a:prstGeom prst="rect">
            <a:avLst/>
          </a:prstGeom>
          <a:noFill/>
        </p:spPr>
        <p:txBody>
          <a:bodyPr wrap="none" rtlCol="0">
            <a:spAutoFit/>
          </a:bodyPr>
          <a:lstStyle/>
          <a:p>
            <a:r>
              <a:rPr lang="en-US" dirty="0"/>
              <a:t>Precise, Valid</a:t>
            </a:r>
          </a:p>
        </p:txBody>
      </p:sp>
      <p:sp>
        <p:nvSpPr>
          <p:cNvPr id="70" name="TextBox 69"/>
          <p:cNvSpPr txBox="1"/>
          <p:nvPr/>
        </p:nvSpPr>
        <p:spPr>
          <a:xfrm>
            <a:off x="6705600" y="3629375"/>
            <a:ext cx="1819922" cy="369332"/>
          </a:xfrm>
          <a:prstGeom prst="rect">
            <a:avLst/>
          </a:prstGeom>
          <a:noFill/>
        </p:spPr>
        <p:txBody>
          <a:bodyPr wrap="none" rtlCol="0">
            <a:spAutoFit/>
          </a:bodyPr>
          <a:lstStyle/>
          <a:p>
            <a:r>
              <a:rPr lang="en-US" dirty="0"/>
              <a:t>Not Precise, Valid</a:t>
            </a:r>
          </a:p>
        </p:txBody>
      </p:sp>
      <p:sp>
        <p:nvSpPr>
          <p:cNvPr id="10" name="TextBox 9">
            <a:extLst>
              <a:ext uri="{FF2B5EF4-FFF2-40B4-BE49-F238E27FC236}">
                <a16:creationId xmlns:a16="http://schemas.microsoft.com/office/drawing/2014/main" id="{0E471FB0-2A72-4C0B-827D-06B860599127}"/>
              </a:ext>
            </a:extLst>
          </p:cNvPr>
          <p:cNvSpPr txBox="1"/>
          <p:nvPr/>
        </p:nvSpPr>
        <p:spPr>
          <a:xfrm>
            <a:off x="3157501" y="4991279"/>
            <a:ext cx="2617189" cy="1200329"/>
          </a:xfrm>
          <a:prstGeom prst="rect">
            <a:avLst/>
          </a:prstGeom>
          <a:noFill/>
          <a:ln>
            <a:noFill/>
          </a:ln>
        </p:spPr>
        <p:txBody>
          <a:bodyPr wrap="square" rtlCol="0">
            <a:spAutoFit/>
          </a:bodyPr>
          <a:lstStyle/>
          <a:p>
            <a:pPr algn="ctr"/>
            <a:r>
              <a:rPr lang="en-US" sz="2400" b="1" dirty="0"/>
              <a:t>Random Error  </a:t>
            </a:r>
          </a:p>
          <a:p>
            <a:pPr algn="ctr"/>
            <a:r>
              <a:rPr lang="en-US" sz="2400" dirty="0"/>
              <a:t>-affects confidence interval</a:t>
            </a:r>
          </a:p>
        </p:txBody>
      </p:sp>
    </p:spTree>
    <p:extLst>
      <p:ext uri="{BB962C8B-B14F-4D97-AF65-F5344CB8AC3E}">
        <p14:creationId xmlns:p14="http://schemas.microsoft.com/office/powerpoint/2010/main" val="140541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 Random vs. Systematic Error</a:t>
            </a:r>
          </a:p>
        </p:txBody>
      </p:sp>
      <p:sp>
        <p:nvSpPr>
          <p:cNvPr id="3" name="Content Placeholder 2"/>
          <p:cNvSpPr>
            <a:spLocks noGrp="1"/>
          </p:cNvSpPr>
          <p:nvPr>
            <p:ph idx="1"/>
          </p:nvPr>
        </p:nvSpPr>
        <p:spPr/>
        <p:txBody>
          <a:bodyPr/>
          <a:lstStyle/>
          <a:p>
            <a:r>
              <a:rPr lang="en-US" dirty="0"/>
              <a:t>Random error affects precision (repeatability)</a:t>
            </a:r>
          </a:p>
          <a:p>
            <a:r>
              <a:rPr lang="en-US" dirty="0"/>
              <a:t>Systematic error affects validity (bias)</a:t>
            </a:r>
          </a:p>
        </p:txBody>
      </p:sp>
      <p:grpSp>
        <p:nvGrpSpPr>
          <p:cNvPr id="72" name="Group 71"/>
          <p:cNvGrpSpPr/>
          <p:nvPr/>
        </p:nvGrpSpPr>
        <p:grpSpPr>
          <a:xfrm>
            <a:off x="2362200" y="2992968"/>
            <a:ext cx="1600200" cy="1600200"/>
            <a:chOff x="2133600" y="2992968"/>
            <a:chExt cx="1600200" cy="1600200"/>
          </a:xfrm>
        </p:grpSpPr>
        <p:grpSp>
          <p:nvGrpSpPr>
            <p:cNvPr id="46" name="Group 45"/>
            <p:cNvGrpSpPr/>
            <p:nvPr/>
          </p:nvGrpSpPr>
          <p:grpSpPr>
            <a:xfrm>
              <a:off x="2133600" y="2992968"/>
              <a:ext cx="1600200" cy="1600200"/>
              <a:chOff x="1409746" y="2992968"/>
              <a:chExt cx="1600200" cy="1600200"/>
            </a:xfrm>
          </p:grpSpPr>
          <p:grpSp>
            <p:nvGrpSpPr>
              <p:cNvPr id="8" name="Group 7"/>
              <p:cNvGrpSpPr/>
              <p:nvPr/>
            </p:nvGrpSpPr>
            <p:grpSpPr>
              <a:xfrm>
                <a:off x="1409746" y="2992968"/>
                <a:ext cx="1600200" cy="1600200"/>
                <a:chOff x="533400" y="3886200"/>
                <a:chExt cx="1600200" cy="1600200"/>
              </a:xfrm>
            </p:grpSpPr>
            <p:sp>
              <p:nvSpPr>
                <p:cNvPr id="4" name="Oval 3"/>
                <p:cNvSpPr/>
                <p:nvPr/>
              </p:nvSpPr>
              <p:spPr>
                <a:xfrm>
                  <a:off x="533400" y="38862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47700" y="4000500"/>
                  <a:ext cx="1371600" cy="1371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Oval 5"/>
                <p:cNvSpPr/>
                <p:nvPr/>
              </p:nvSpPr>
              <p:spPr>
                <a:xfrm>
                  <a:off x="762000" y="41148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6300" y="4229100"/>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45" name="Oval 44"/>
              <p:cNvSpPr/>
              <p:nvPr/>
            </p:nvSpPr>
            <p:spPr>
              <a:xfrm>
                <a:off x="1866946" y="345016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2720906" y="3522113"/>
              <a:ext cx="304892" cy="369332"/>
            </a:xfrm>
            <a:prstGeom prst="rect">
              <a:avLst/>
            </a:prstGeom>
            <a:noFill/>
          </p:spPr>
          <p:txBody>
            <a:bodyPr wrap="none" rtlCol="0">
              <a:spAutoFit/>
            </a:bodyPr>
            <a:lstStyle/>
            <a:p>
              <a:r>
                <a:rPr lang="en-US" dirty="0"/>
                <a:t>X</a:t>
              </a:r>
            </a:p>
          </p:txBody>
        </p:sp>
        <p:sp>
          <p:nvSpPr>
            <p:cNvPr id="26" name="TextBox 25"/>
            <p:cNvSpPr txBox="1"/>
            <p:nvPr/>
          </p:nvSpPr>
          <p:spPr>
            <a:xfrm>
              <a:off x="2873306" y="3674513"/>
              <a:ext cx="304892" cy="369332"/>
            </a:xfrm>
            <a:prstGeom prst="rect">
              <a:avLst/>
            </a:prstGeom>
            <a:noFill/>
          </p:spPr>
          <p:txBody>
            <a:bodyPr wrap="none" rtlCol="0">
              <a:spAutoFit/>
            </a:bodyPr>
            <a:lstStyle/>
            <a:p>
              <a:r>
                <a:rPr lang="en-US" dirty="0"/>
                <a:t>X</a:t>
              </a:r>
            </a:p>
          </p:txBody>
        </p:sp>
        <p:sp>
          <p:nvSpPr>
            <p:cNvPr id="27" name="TextBox 26"/>
            <p:cNvSpPr txBox="1"/>
            <p:nvPr/>
          </p:nvSpPr>
          <p:spPr>
            <a:xfrm>
              <a:off x="2797106" y="3586594"/>
              <a:ext cx="304892" cy="369332"/>
            </a:xfrm>
            <a:prstGeom prst="rect">
              <a:avLst/>
            </a:prstGeom>
            <a:noFill/>
          </p:spPr>
          <p:txBody>
            <a:bodyPr wrap="none" rtlCol="0">
              <a:spAutoFit/>
            </a:bodyPr>
            <a:lstStyle/>
            <a:p>
              <a:r>
                <a:rPr lang="en-US" dirty="0"/>
                <a:t>X</a:t>
              </a:r>
            </a:p>
          </p:txBody>
        </p:sp>
        <p:sp>
          <p:nvSpPr>
            <p:cNvPr id="28" name="TextBox 27"/>
            <p:cNvSpPr txBox="1"/>
            <p:nvPr/>
          </p:nvSpPr>
          <p:spPr>
            <a:xfrm>
              <a:off x="2843294" y="3534412"/>
              <a:ext cx="304892" cy="369332"/>
            </a:xfrm>
            <a:prstGeom prst="rect">
              <a:avLst/>
            </a:prstGeom>
            <a:noFill/>
          </p:spPr>
          <p:txBody>
            <a:bodyPr wrap="none" rtlCol="0">
              <a:spAutoFit/>
            </a:bodyPr>
            <a:lstStyle/>
            <a:p>
              <a:r>
                <a:rPr lang="en-US" dirty="0"/>
                <a:t>X</a:t>
              </a:r>
            </a:p>
          </p:txBody>
        </p:sp>
        <p:sp>
          <p:nvSpPr>
            <p:cNvPr id="29" name="TextBox 28"/>
            <p:cNvSpPr txBox="1"/>
            <p:nvPr/>
          </p:nvSpPr>
          <p:spPr>
            <a:xfrm>
              <a:off x="2690848" y="3672625"/>
              <a:ext cx="304892" cy="369332"/>
            </a:xfrm>
            <a:prstGeom prst="rect">
              <a:avLst/>
            </a:prstGeom>
            <a:noFill/>
          </p:spPr>
          <p:txBody>
            <a:bodyPr wrap="none" rtlCol="0">
              <a:spAutoFit/>
            </a:bodyPr>
            <a:lstStyle/>
            <a:p>
              <a:r>
                <a:rPr lang="en-US" dirty="0"/>
                <a:t>X</a:t>
              </a:r>
            </a:p>
          </p:txBody>
        </p:sp>
      </p:grpSp>
      <p:grpSp>
        <p:nvGrpSpPr>
          <p:cNvPr id="73" name="Group 72"/>
          <p:cNvGrpSpPr/>
          <p:nvPr/>
        </p:nvGrpSpPr>
        <p:grpSpPr>
          <a:xfrm>
            <a:off x="2362200" y="4904235"/>
            <a:ext cx="1600200" cy="1600200"/>
            <a:chOff x="2133600" y="4904235"/>
            <a:chExt cx="1600200" cy="1600200"/>
          </a:xfrm>
        </p:grpSpPr>
        <p:grpSp>
          <p:nvGrpSpPr>
            <p:cNvPr id="54" name="Group 53"/>
            <p:cNvGrpSpPr/>
            <p:nvPr/>
          </p:nvGrpSpPr>
          <p:grpSpPr>
            <a:xfrm>
              <a:off x="2133600" y="4904235"/>
              <a:ext cx="1600200" cy="1600200"/>
              <a:chOff x="1409746" y="2992968"/>
              <a:chExt cx="1600200" cy="1600200"/>
            </a:xfrm>
          </p:grpSpPr>
          <p:grpSp>
            <p:nvGrpSpPr>
              <p:cNvPr id="55" name="Group 54"/>
              <p:cNvGrpSpPr/>
              <p:nvPr/>
            </p:nvGrpSpPr>
            <p:grpSpPr>
              <a:xfrm>
                <a:off x="1409746" y="2992968"/>
                <a:ext cx="1600200" cy="1600200"/>
                <a:chOff x="533400" y="3886200"/>
                <a:chExt cx="1600200" cy="1600200"/>
              </a:xfrm>
            </p:grpSpPr>
            <p:sp>
              <p:nvSpPr>
                <p:cNvPr id="57" name="Oval 56"/>
                <p:cNvSpPr/>
                <p:nvPr/>
              </p:nvSpPr>
              <p:spPr>
                <a:xfrm>
                  <a:off x="533400" y="38862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47700" y="4000500"/>
                  <a:ext cx="1371600" cy="1371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Oval 58"/>
                <p:cNvSpPr/>
                <p:nvPr/>
              </p:nvSpPr>
              <p:spPr>
                <a:xfrm>
                  <a:off x="762000" y="41148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76300" y="4229100"/>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56" name="Oval 55"/>
              <p:cNvSpPr/>
              <p:nvPr/>
            </p:nvSpPr>
            <p:spPr>
              <a:xfrm>
                <a:off x="1866946" y="345016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3025660" y="5184491"/>
              <a:ext cx="304892" cy="369332"/>
            </a:xfrm>
            <a:prstGeom prst="rect">
              <a:avLst/>
            </a:prstGeom>
            <a:noFill/>
          </p:spPr>
          <p:txBody>
            <a:bodyPr wrap="none" rtlCol="0">
              <a:spAutoFit/>
            </a:bodyPr>
            <a:lstStyle/>
            <a:p>
              <a:r>
                <a:rPr lang="en-US" dirty="0"/>
                <a:t>X</a:t>
              </a:r>
            </a:p>
          </p:txBody>
        </p:sp>
        <p:sp>
          <p:nvSpPr>
            <p:cNvPr id="36" name="TextBox 35"/>
            <p:cNvSpPr txBox="1"/>
            <p:nvPr/>
          </p:nvSpPr>
          <p:spPr>
            <a:xfrm>
              <a:off x="3178060" y="5336891"/>
              <a:ext cx="304892" cy="369332"/>
            </a:xfrm>
            <a:prstGeom prst="rect">
              <a:avLst/>
            </a:prstGeom>
            <a:noFill/>
          </p:spPr>
          <p:txBody>
            <a:bodyPr wrap="none" rtlCol="0">
              <a:spAutoFit/>
            </a:bodyPr>
            <a:lstStyle/>
            <a:p>
              <a:r>
                <a:rPr lang="en-US" dirty="0"/>
                <a:t>X</a:t>
              </a:r>
            </a:p>
          </p:txBody>
        </p:sp>
        <p:sp>
          <p:nvSpPr>
            <p:cNvPr id="37" name="TextBox 36"/>
            <p:cNvSpPr txBox="1"/>
            <p:nvPr/>
          </p:nvSpPr>
          <p:spPr>
            <a:xfrm>
              <a:off x="3101860" y="5248972"/>
              <a:ext cx="304892" cy="369332"/>
            </a:xfrm>
            <a:prstGeom prst="rect">
              <a:avLst/>
            </a:prstGeom>
            <a:noFill/>
          </p:spPr>
          <p:txBody>
            <a:bodyPr wrap="none" rtlCol="0">
              <a:spAutoFit/>
            </a:bodyPr>
            <a:lstStyle/>
            <a:p>
              <a:r>
                <a:rPr lang="en-US" dirty="0"/>
                <a:t>X</a:t>
              </a:r>
            </a:p>
          </p:txBody>
        </p:sp>
        <p:sp>
          <p:nvSpPr>
            <p:cNvPr id="38" name="TextBox 37"/>
            <p:cNvSpPr txBox="1"/>
            <p:nvPr/>
          </p:nvSpPr>
          <p:spPr>
            <a:xfrm>
              <a:off x="3148048" y="5196790"/>
              <a:ext cx="304892" cy="369332"/>
            </a:xfrm>
            <a:prstGeom prst="rect">
              <a:avLst/>
            </a:prstGeom>
            <a:noFill/>
          </p:spPr>
          <p:txBody>
            <a:bodyPr wrap="none" rtlCol="0">
              <a:spAutoFit/>
            </a:bodyPr>
            <a:lstStyle/>
            <a:p>
              <a:r>
                <a:rPr lang="en-US" dirty="0"/>
                <a:t>X</a:t>
              </a:r>
            </a:p>
          </p:txBody>
        </p:sp>
        <p:sp>
          <p:nvSpPr>
            <p:cNvPr id="39" name="TextBox 38"/>
            <p:cNvSpPr txBox="1"/>
            <p:nvPr/>
          </p:nvSpPr>
          <p:spPr>
            <a:xfrm>
              <a:off x="2995602" y="5335003"/>
              <a:ext cx="304892" cy="369332"/>
            </a:xfrm>
            <a:prstGeom prst="rect">
              <a:avLst/>
            </a:prstGeom>
            <a:noFill/>
          </p:spPr>
          <p:txBody>
            <a:bodyPr wrap="none" rtlCol="0">
              <a:spAutoFit/>
            </a:bodyPr>
            <a:lstStyle/>
            <a:p>
              <a:r>
                <a:rPr lang="en-US" dirty="0"/>
                <a:t>X</a:t>
              </a:r>
            </a:p>
          </p:txBody>
        </p:sp>
      </p:grpSp>
      <p:sp>
        <p:nvSpPr>
          <p:cNvPr id="68" name="TextBox 67"/>
          <p:cNvSpPr txBox="1"/>
          <p:nvPr/>
        </p:nvSpPr>
        <p:spPr>
          <a:xfrm>
            <a:off x="304800" y="3629375"/>
            <a:ext cx="1419171" cy="369332"/>
          </a:xfrm>
          <a:prstGeom prst="rect">
            <a:avLst/>
          </a:prstGeom>
          <a:noFill/>
        </p:spPr>
        <p:txBody>
          <a:bodyPr wrap="none" rtlCol="0">
            <a:spAutoFit/>
          </a:bodyPr>
          <a:lstStyle/>
          <a:p>
            <a:r>
              <a:rPr lang="en-US" dirty="0"/>
              <a:t>Precise, Valid</a:t>
            </a:r>
          </a:p>
        </p:txBody>
      </p:sp>
      <p:sp>
        <p:nvSpPr>
          <p:cNvPr id="69" name="TextBox 68"/>
          <p:cNvSpPr txBox="1"/>
          <p:nvPr/>
        </p:nvSpPr>
        <p:spPr>
          <a:xfrm>
            <a:off x="304800" y="5528229"/>
            <a:ext cx="1819922" cy="369332"/>
          </a:xfrm>
          <a:prstGeom prst="rect">
            <a:avLst/>
          </a:prstGeom>
          <a:noFill/>
        </p:spPr>
        <p:txBody>
          <a:bodyPr wrap="none" rtlCol="0">
            <a:spAutoFit/>
          </a:bodyPr>
          <a:lstStyle/>
          <a:p>
            <a:r>
              <a:rPr lang="en-US" dirty="0"/>
              <a:t>Precise, Not Valid</a:t>
            </a:r>
          </a:p>
        </p:txBody>
      </p:sp>
      <p:sp>
        <p:nvSpPr>
          <p:cNvPr id="9" name="TextBox 8">
            <a:extLst>
              <a:ext uri="{FF2B5EF4-FFF2-40B4-BE49-F238E27FC236}">
                <a16:creationId xmlns:a16="http://schemas.microsoft.com/office/drawing/2014/main" id="{FC4829FA-BF17-43A9-A07E-5829C5210E52}"/>
              </a:ext>
            </a:extLst>
          </p:cNvPr>
          <p:cNvSpPr txBox="1"/>
          <p:nvPr/>
        </p:nvSpPr>
        <p:spPr>
          <a:xfrm>
            <a:off x="4381500" y="4114800"/>
            <a:ext cx="2628900" cy="1200329"/>
          </a:xfrm>
          <a:prstGeom prst="rect">
            <a:avLst/>
          </a:prstGeom>
          <a:noFill/>
        </p:spPr>
        <p:txBody>
          <a:bodyPr wrap="square" rtlCol="0">
            <a:spAutoFit/>
          </a:bodyPr>
          <a:lstStyle/>
          <a:p>
            <a:pPr algn="ctr"/>
            <a:r>
              <a:rPr lang="en-US" sz="2400" b="1" dirty="0"/>
              <a:t>Systematic Error</a:t>
            </a:r>
          </a:p>
          <a:p>
            <a:pPr algn="ctr"/>
            <a:r>
              <a:rPr lang="en-US" sz="2400" dirty="0"/>
              <a:t>-affects association measure</a:t>
            </a:r>
          </a:p>
        </p:txBody>
      </p:sp>
    </p:spTree>
    <p:extLst>
      <p:ext uri="{BB962C8B-B14F-4D97-AF65-F5344CB8AC3E}">
        <p14:creationId xmlns:p14="http://schemas.microsoft.com/office/powerpoint/2010/main" val="247594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 Random vs. Systematic Error</a:t>
            </a:r>
          </a:p>
        </p:txBody>
      </p:sp>
      <p:sp>
        <p:nvSpPr>
          <p:cNvPr id="3" name="Content Placeholder 2"/>
          <p:cNvSpPr>
            <a:spLocks noGrp="1"/>
          </p:cNvSpPr>
          <p:nvPr>
            <p:ph idx="1"/>
          </p:nvPr>
        </p:nvSpPr>
        <p:spPr/>
        <p:txBody>
          <a:bodyPr/>
          <a:lstStyle/>
          <a:p>
            <a:r>
              <a:rPr lang="en-US" dirty="0"/>
              <a:t>Random error affects precision (repeatability)</a:t>
            </a:r>
          </a:p>
          <a:p>
            <a:r>
              <a:rPr lang="en-US" dirty="0"/>
              <a:t>Systematic error affects validity (bias)</a:t>
            </a:r>
          </a:p>
        </p:txBody>
      </p:sp>
      <p:grpSp>
        <p:nvGrpSpPr>
          <p:cNvPr id="72" name="Group 71"/>
          <p:cNvGrpSpPr/>
          <p:nvPr/>
        </p:nvGrpSpPr>
        <p:grpSpPr>
          <a:xfrm>
            <a:off x="2362200" y="2992968"/>
            <a:ext cx="1600200" cy="1600200"/>
            <a:chOff x="2133600" y="2992968"/>
            <a:chExt cx="1600200" cy="1600200"/>
          </a:xfrm>
        </p:grpSpPr>
        <p:grpSp>
          <p:nvGrpSpPr>
            <p:cNvPr id="46" name="Group 45"/>
            <p:cNvGrpSpPr/>
            <p:nvPr/>
          </p:nvGrpSpPr>
          <p:grpSpPr>
            <a:xfrm>
              <a:off x="2133600" y="2992968"/>
              <a:ext cx="1600200" cy="1600200"/>
              <a:chOff x="1409746" y="2992968"/>
              <a:chExt cx="1600200" cy="1600200"/>
            </a:xfrm>
          </p:grpSpPr>
          <p:grpSp>
            <p:nvGrpSpPr>
              <p:cNvPr id="8" name="Group 7"/>
              <p:cNvGrpSpPr/>
              <p:nvPr/>
            </p:nvGrpSpPr>
            <p:grpSpPr>
              <a:xfrm>
                <a:off x="1409746" y="2992968"/>
                <a:ext cx="1600200" cy="1600200"/>
                <a:chOff x="533400" y="3886200"/>
                <a:chExt cx="1600200" cy="1600200"/>
              </a:xfrm>
            </p:grpSpPr>
            <p:sp>
              <p:nvSpPr>
                <p:cNvPr id="4" name="Oval 3"/>
                <p:cNvSpPr/>
                <p:nvPr/>
              </p:nvSpPr>
              <p:spPr>
                <a:xfrm>
                  <a:off x="533400" y="38862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47700" y="4000500"/>
                  <a:ext cx="1371600" cy="1371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Oval 5"/>
                <p:cNvSpPr/>
                <p:nvPr/>
              </p:nvSpPr>
              <p:spPr>
                <a:xfrm>
                  <a:off x="762000" y="41148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6300" y="4229100"/>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45" name="Oval 44"/>
              <p:cNvSpPr/>
              <p:nvPr/>
            </p:nvSpPr>
            <p:spPr>
              <a:xfrm>
                <a:off x="1866946" y="345016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2720906" y="3522113"/>
              <a:ext cx="304892" cy="369332"/>
            </a:xfrm>
            <a:prstGeom prst="rect">
              <a:avLst/>
            </a:prstGeom>
            <a:noFill/>
          </p:spPr>
          <p:txBody>
            <a:bodyPr wrap="none" rtlCol="0">
              <a:spAutoFit/>
            </a:bodyPr>
            <a:lstStyle/>
            <a:p>
              <a:r>
                <a:rPr lang="en-US" dirty="0"/>
                <a:t>X</a:t>
              </a:r>
            </a:p>
          </p:txBody>
        </p:sp>
        <p:sp>
          <p:nvSpPr>
            <p:cNvPr id="26" name="TextBox 25"/>
            <p:cNvSpPr txBox="1"/>
            <p:nvPr/>
          </p:nvSpPr>
          <p:spPr>
            <a:xfrm>
              <a:off x="2873306" y="3674513"/>
              <a:ext cx="304892" cy="369332"/>
            </a:xfrm>
            <a:prstGeom prst="rect">
              <a:avLst/>
            </a:prstGeom>
            <a:noFill/>
          </p:spPr>
          <p:txBody>
            <a:bodyPr wrap="none" rtlCol="0">
              <a:spAutoFit/>
            </a:bodyPr>
            <a:lstStyle/>
            <a:p>
              <a:r>
                <a:rPr lang="en-US" dirty="0"/>
                <a:t>X</a:t>
              </a:r>
            </a:p>
          </p:txBody>
        </p:sp>
        <p:sp>
          <p:nvSpPr>
            <p:cNvPr id="27" name="TextBox 26"/>
            <p:cNvSpPr txBox="1"/>
            <p:nvPr/>
          </p:nvSpPr>
          <p:spPr>
            <a:xfrm>
              <a:off x="2797106" y="3586594"/>
              <a:ext cx="304892" cy="369332"/>
            </a:xfrm>
            <a:prstGeom prst="rect">
              <a:avLst/>
            </a:prstGeom>
            <a:noFill/>
          </p:spPr>
          <p:txBody>
            <a:bodyPr wrap="none" rtlCol="0">
              <a:spAutoFit/>
            </a:bodyPr>
            <a:lstStyle/>
            <a:p>
              <a:r>
                <a:rPr lang="en-US" dirty="0"/>
                <a:t>X</a:t>
              </a:r>
            </a:p>
          </p:txBody>
        </p:sp>
        <p:sp>
          <p:nvSpPr>
            <p:cNvPr id="28" name="TextBox 27"/>
            <p:cNvSpPr txBox="1"/>
            <p:nvPr/>
          </p:nvSpPr>
          <p:spPr>
            <a:xfrm>
              <a:off x="2843294" y="3534412"/>
              <a:ext cx="304892" cy="369332"/>
            </a:xfrm>
            <a:prstGeom prst="rect">
              <a:avLst/>
            </a:prstGeom>
            <a:noFill/>
          </p:spPr>
          <p:txBody>
            <a:bodyPr wrap="none" rtlCol="0">
              <a:spAutoFit/>
            </a:bodyPr>
            <a:lstStyle/>
            <a:p>
              <a:r>
                <a:rPr lang="en-US" dirty="0"/>
                <a:t>X</a:t>
              </a:r>
            </a:p>
          </p:txBody>
        </p:sp>
        <p:sp>
          <p:nvSpPr>
            <p:cNvPr id="29" name="TextBox 28"/>
            <p:cNvSpPr txBox="1"/>
            <p:nvPr/>
          </p:nvSpPr>
          <p:spPr>
            <a:xfrm>
              <a:off x="2690848" y="3672625"/>
              <a:ext cx="304892" cy="369332"/>
            </a:xfrm>
            <a:prstGeom prst="rect">
              <a:avLst/>
            </a:prstGeom>
            <a:noFill/>
          </p:spPr>
          <p:txBody>
            <a:bodyPr wrap="none" rtlCol="0">
              <a:spAutoFit/>
            </a:bodyPr>
            <a:lstStyle/>
            <a:p>
              <a:r>
                <a:rPr lang="en-US" dirty="0"/>
                <a:t>X</a:t>
              </a:r>
            </a:p>
          </p:txBody>
        </p:sp>
      </p:grpSp>
      <p:grpSp>
        <p:nvGrpSpPr>
          <p:cNvPr id="74" name="Group 73"/>
          <p:cNvGrpSpPr/>
          <p:nvPr/>
        </p:nvGrpSpPr>
        <p:grpSpPr>
          <a:xfrm>
            <a:off x="4876800" y="2992968"/>
            <a:ext cx="1600200" cy="1600200"/>
            <a:chOff x="4876800" y="2992968"/>
            <a:chExt cx="1600200" cy="1600200"/>
          </a:xfrm>
        </p:grpSpPr>
        <p:grpSp>
          <p:nvGrpSpPr>
            <p:cNvPr id="61" name="Group 60"/>
            <p:cNvGrpSpPr/>
            <p:nvPr/>
          </p:nvGrpSpPr>
          <p:grpSpPr>
            <a:xfrm>
              <a:off x="4876800" y="2992968"/>
              <a:ext cx="1600200" cy="1600200"/>
              <a:chOff x="1409746" y="2992968"/>
              <a:chExt cx="1600200" cy="1600200"/>
            </a:xfrm>
          </p:grpSpPr>
          <p:grpSp>
            <p:nvGrpSpPr>
              <p:cNvPr id="62" name="Group 61"/>
              <p:cNvGrpSpPr/>
              <p:nvPr/>
            </p:nvGrpSpPr>
            <p:grpSpPr>
              <a:xfrm>
                <a:off x="1409746" y="2992968"/>
                <a:ext cx="1600200" cy="1600200"/>
                <a:chOff x="533400" y="3886200"/>
                <a:chExt cx="1600200" cy="1600200"/>
              </a:xfrm>
            </p:grpSpPr>
            <p:sp>
              <p:nvSpPr>
                <p:cNvPr id="64" name="Oval 63"/>
                <p:cNvSpPr/>
                <p:nvPr/>
              </p:nvSpPr>
              <p:spPr>
                <a:xfrm>
                  <a:off x="533400" y="38862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47700" y="4000500"/>
                  <a:ext cx="1371600" cy="1371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Oval 65"/>
                <p:cNvSpPr/>
                <p:nvPr/>
              </p:nvSpPr>
              <p:spPr>
                <a:xfrm>
                  <a:off x="762000" y="41148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876300" y="4229100"/>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63" name="Oval 62"/>
              <p:cNvSpPr/>
              <p:nvPr/>
            </p:nvSpPr>
            <p:spPr>
              <a:xfrm>
                <a:off x="1866946" y="345016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5562462" y="3608402"/>
              <a:ext cx="304892" cy="369332"/>
            </a:xfrm>
            <a:prstGeom prst="rect">
              <a:avLst/>
            </a:prstGeom>
            <a:noFill/>
          </p:spPr>
          <p:txBody>
            <a:bodyPr wrap="none" rtlCol="0">
              <a:spAutoFit/>
            </a:bodyPr>
            <a:lstStyle/>
            <a:p>
              <a:r>
                <a:rPr lang="en-US" dirty="0"/>
                <a:t>X</a:t>
              </a:r>
            </a:p>
          </p:txBody>
        </p:sp>
        <p:sp>
          <p:nvSpPr>
            <p:cNvPr id="31" name="TextBox 30"/>
            <p:cNvSpPr txBox="1"/>
            <p:nvPr/>
          </p:nvSpPr>
          <p:spPr>
            <a:xfrm>
              <a:off x="5275204" y="3766636"/>
              <a:ext cx="304892" cy="369332"/>
            </a:xfrm>
            <a:prstGeom prst="rect">
              <a:avLst/>
            </a:prstGeom>
            <a:noFill/>
          </p:spPr>
          <p:txBody>
            <a:bodyPr wrap="none" rtlCol="0">
              <a:spAutoFit/>
            </a:bodyPr>
            <a:lstStyle/>
            <a:p>
              <a:r>
                <a:rPr lang="en-US" dirty="0"/>
                <a:t>X</a:t>
              </a:r>
            </a:p>
          </p:txBody>
        </p:sp>
        <p:sp>
          <p:nvSpPr>
            <p:cNvPr id="32" name="TextBox 31"/>
            <p:cNvSpPr txBox="1"/>
            <p:nvPr/>
          </p:nvSpPr>
          <p:spPr>
            <a:xfrm>
              <a:off x="5774691" y="3388470"/>
              <a:ext cx="304892" cy="369332"/>
            </a:xfrm>
            <a:prstGeom prst="rect">
              <a:avLst/>
            </a:prstGeom>
            <a:noFill/>
          </p:spPr>
          <p:txBody>
            <a:bodyPr wrap="none" rtlCol="0">
              <a:spAutoFit/>
            </a:bodyPr>
            <a:lstStyle/>
            <a:p>
              <a:r>
                <a:rPr lang="en-US" dirty="0"/>
                <a:t>X</a:t>
              </a:r>
            </a:p>
          </p:txBody>
        </p:sp>
        <p:sp>
          <p:nvSpPr>
            <p:cNvPr id="33" name="TextBox 32"/>
            <p:cNvSpPr txBox="1"/>
            <p:nvPr/>
          </p:nvSpPr>
          <p:spPr>
            <a:xfrm>
              <a:off x="5368337" y="3401979"/>
              <a:ext cx="304892" cy="369332"/>
            </a:xfrm>
            <a:prstGeom prst="rect">
              <a:avLst/>
            </a:prstGeom>
            <a:noFill/>
          </p:spPr>
          <p:txBody>
            <a:bodyPr wrap="none" rtlCol="0">
              <a:spAutoFit/>
            </a:bodyPr>
            <a:lstStyle/>
            <a:p>
              <a:r>
                <a:rPr lang="en-US" dirty="0"/>
                <a:t>X</a:t>
              </a:r>
            </a:p>
          </p:txBody>
        </p:sp>
        <p:sp>
          <p:nvSpPr>
            <p:cNvPr id="34" name="TextBox 33"/>
            <p:cNvSpPr txBox="1"/>
            <p:nvPr/>
          </p:nvSpPr>
          <p:spPr>
            <a:xfrm>
              <a:off x="5778500" y="3763170"/>
              <a:ext cx="304892" cy="369332"/>
            </a:xfrm>
            <a:prstGeom prst="rect">
              <a:avLst/>
            </a:prstGeom>
            <a:noFill/>
          </p:spPr>
          <p:txBody>
            <a:bodyPr wrap="none" rtlCol="0">
              <a:spAutoFit/>
            </a:bodyPr>
            <a:lstStyle/>
            <a:p>
              <a:r>
                <a:rPr lang="en-US" dirty="0"/>
                <a:t>X</a:t>
              </a:r>
            </a:p>
          </p:txBody>
        </p:sp>
      </p:grpSp>
      <p:grpSp>
        <p:nvGrpSpPr>
          <p:cNvPr id="73" name="Group 72"/>
          <p:cNvGrpSpPr/>
          <p:nvPr/>
        </p:nvGrpSpPr>
        <p:grpSpPr>
          <a:xfrm>
            <a:off x="2362200" y="4904235"/>
            <a:ext cx="1600200" cy="1600200"/>
            <a:chOff x="2133600" y="4904235"/>
            <a:chExt cx="1600200" cy="1600200"/>
          </a:xfrm>
        </p:grpSpPr>
        <p:grpSp>
          <p:nvGrpSpPr>
            <p:cNvPr id="54" name="Group 53"/>
            <p:cNvGrpSpPr/>
            <p:nvPr/>
          </p:nvGrpSpPr>
          <p:grpSpPr>
            <a:xfrm>
              <a:off x="2133600" y="4904235"/>
              <a:ext cx="1600200" cy="1600200"/>
              <a:chOff x="1409746" y="2992968"/>
              <a:chExt cx="1600200" cy="1600200"/>
            </a:xfrm>
          </p:grpSpPr>
          <p:grpSp>
            <p:nvGrpSpPr>
              <p:cNvPr id="55" name="Group 54"/>
              <p:cNvGrpSpPr/>
              <p:nvPr/>
            </p:nvGrpSpPr>
            <p:grpSpPr>
              <a:xfrm>
                <a:off x="1409746" y="2992968"/>
                <a:ext cx="1600200" cy="1600200"/>
                <a:chOff x="533400" y="3886200"/>
                <a:chExt cx="1600200" cy="1600200"/>
              </a:xfrm>
            </p:grpSpPr>
            <p:sp>
              <p:nvSpPr>
                <p:cNvPr id="57" name="Oval 56"/>
                <p:cNvSpPr/>
                <p:nvPr/>
              </p:nvSpPr>
              <p:spPr>
                <a:xfrm>
                  <a:off x="533400" y="38862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47700" y="4000500"/>
                  <a:ext cx="1371600" cy="1371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Oval 58"/>
                <p:cNvSpPr/>
                <p:nvPr/>
              </p:nvSpPr>
              <p:spPr>
                <a:xfrm>
                  <a:off x="762000" y="41148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76300" y="4229100"/>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56" name="Oval 55"/>
              <p:cNvSpPr/>
              <p:nvPr/>
            </p:nvSpPr>
            <p:spPr>
              <a:xfrm>
                <a:off x="1866946" y="345016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3025660" y="5184491"/>
              <a:ext cx="304892" cy="369332"/>
            </a:xfrm>
            <a:prstGeom prst="rect">
              <a:avLst/>
            </a:prstGeom>
            <a:noFill/>
          </p:spPr>
          <p:txBody>
            <a:bodyPr wrap="none" rtlCol="0">
              <a:spAutoFit/>
            </a:bodyPr>
            <a:lstStyle/>
            <a:p>
              <a:r>
                <a:rPr lang="en-US" dirty="0"/>
                <a:t>X</a:t>
              </a:r>
            </a:p>
          </p:txBody>
        </p:sp>
        <p:sp>
          <p:nvSpPr>
            <p:cNvPr id="36" name="TextBox 35"/>
            <p:cNvSpPr txBox="1"/>
            <p:nvPr/>
          </p:nvSpPr>
          <p:spPr>
            <a:xfrm>
              <a:off x="3178060" y="5336891"/>
              <a:ext cx="304892" cy="369332"/>
            </a:xfrm>
            <a:prstGeom prst="rect">
              <a:avLst/>
            </a:prstGeom>
            <a:noFill/>
          </p:spPr>
          <p:txBody>
            <a:bodyPr wrap="none" rtlCol="0">
              <a:spAutoFit/>
            </a:bodyPr>
            <a:lstStyle/>
            <a:p>
              <a:r>
                <a:rPr lang="en-US" dirty="0"/>
                <a:t>X</a:t>
              </a:r>
            </a:p>
          </p:txBody>
        </p:sp>
        <p:sp>
          <p:nvSpPr>
            <p:cNvPr id="37" name="TextBox 36"/>
            <p:cNvSpPr txBox="1"/>
            <p:nvPr/>
          </p:nvSpPr>
          <p:spPr>
            <a:xfrm>
              <a:off x="3101860" y="5248972"/>
              <a:ext cx="304892" cy="369332"/>
            </a:xfrm>
            <a:prstGeom prst="rect">
              <a:avLst/>
            </a:prstGeom>
            <a:noFill/>
          </p:spPr>
          <p:txBody>
            <a:bodyPr wrap="none" rtlCol="0">
              <a:spAutoFit/>
            </a:bodyPr>
            <a:lstStyle/>
            <a:p>
              <a:r>
                <a:rPr lang="en-US" dirty="0"/>
                <a:t>X</a:t>
              </a:r>
            </a:p>
          </p:txBody>
        </p:sp>
        <p:sp>
          <p:nvSpPr>
            <p:cNvPr id="38" name="TextBox 37"/>
            <p:cNvSpPr txBox="1"/>
            <p:nvPr/>
          </p:nvSpPr>
          <p:spPr>
            <a:xfrm>
              <a:off x="3148048" y="5196790"/>
              <a:ext cx="304892" cy="369332"/>
            </a:xfrm>
            <a:prstGeom prst="rect">
              <a:avLst/>
            </a:prstGeom>
            <a:noFill/>
          </p:spPr>
          <p:txBody>
            <a:bodyPr wrap="none" rtlCol="0">
              <a:spAutoFit/>
            </a:bodyPr>
            <a:lstStyle/>
            <a:p>
              <a:r>
                <a:rPr lang="en-US" dirty="0"/>
                <a:t>X</a:t>
              </a:r>
            </a:p>
          </p:txBody>
        </p:sp>
        <p:sp>
          <p:nvSpPr>
            <p:cNvPr id="39" name="TextBox 38"/>
            <p:cNvSpPr txBox="1"/>
            <p:nvPr/>
          </p:nvSpPr>
          <p:spPr>
            <a:xfrm>
              <a:off x="2995602" y="5335003"/>
              <a:ext cx="304892" cy="369332"/>
            </a:xfrm>
            <a:prstGeom prst="rect">
              <a:avLst/>
            </a:prstGeom>
            <a:noFill/>
          </p:spPr>
          <p:txBody>
            <a:bodyPr wrap="none" rtlCol="0">
              <a:spAutoFit/>
            </a:bodyPr>
            <a:lstStyle/>
            <a:p>
              <a:r>
                <a:rPr lang="en-US" dirty="0"/>
                <a:t>X</a:t>
              </a:r>
            </a:p>
          </p:txBody>
        </p:sp>
      </p:grpSp>
      <p:grpSp>
        <p:nvGrpSpPr>
          <p:cNvPr id="75" name="Group 74"/>
          <p:cNvGrpSpPr/>
          <p:nvPr/>
        </p:nvGrpSpPr>
        <p:grpSpPr>
          <a:xfrm>
            <a:off x="4876800" y="4904235"/>
            <a:ext cx="1714730" cy="1600200"/>
            <a:chOff x="4876800" y="4904235"/>
            <a:chExt cx="1714730" cy="1600200"/>
          </a:xfrm>
        </p:grpSpPr>
        <p:grpSp>
          <p:nvGrpSpPr>
            <p:cNvPr id="47" name="Group 46"/>
            <p:cNvGrpSpPr/>
            <p:nvPr/>
          </p:nvGrpSpPr>
          <p:grpSpPr>
            <a:xfrm>
              <a:off x="4876800" y="4904235"/>
              <a:ext cx="1600200" cy="1600200"/>
              <a:chOff x="1409746" y="2992968"/>
              <a:chExt cx="1600200" cy="1600200"/>
            </a:xfrm>
          </p:grpSpPr>
          <p:grpSp>
            <p:nvGrpSpPr>
              <p:cNvPr id="48" name="Group 47"/>
              <p:cNvGrpSpPr/>
              <p:nvPr/>
            </p:nvGrpSpPr>
            <p:grpSpPr>
              <a:xfrm>
                <a:off x="1409746" y="2992968"/>
                <a:ext cx="1600200" cy="1600200"/>
                <a:chOff x="533400" y="3886200"/>
                <a:chExt cx="1600200" cy="1600200"/>
              </a:xfrm>
            </p:grpSpPr>
            <p:sp>
              <p:nvSpPr>
                <p:cNvPr id="50" name="Oval 49"/>
                <p:cNvSpPr/>
                <p:nvPr/>
              </p:nvSpPr>
              <p:spPr>
                <a:xfrm>
                  <a:off x="533400" y="38862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47700" y="4000500"/>
                  <a:ext cx="1371600" cy="1371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Oval 51"/>
                <p:cNvSpPr/>
                <p:nvPr/>
              </p:nvSpPr>
              <p:spPr>
                <a:xfrm>
                  <a:off x="762000" y="41148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76300" y="4229100"/>
                  <a:ext cx="914400"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49" name="Oval 48"/>
              <p:cNvSpPr/>
              <p:nvPr/>
            </p:nvSpPr>
            <p:spPr>
              <a:xfrm>
                <a:off x="1866946" y="345016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5981654" y="4999825"/>
              <a:ext cx="304892" cy="369332"/>
            </a:xfrm>
            <a:prstGeom prst="rect">
              <a:avLst/>
            </a:prstGeom>
            <a:noFill/>
          </p:spPr>
          <p:txBody>
            <a:bodyPr wrap="none" rtlCol="0">
              <a:spAutoFit/>
            </a:bodyPr>
            <a:lstStyle/>
            <a:p>
              <a:r>
                <a:rPr lang="en-US" dirty="0"/>
                <a:t>X</a:t>
              </a:r>
            </a:p>
          </p:txBody>
        </p:sp>
        <p:sp>
          <p:nvSpPr>
            <p:cNvPr id="41" name="TextBox 40"/>
            <p:cNvSpPr txBox="1"/>
            <p:nvPr/>
          </p:nvSpPr>
          <p:spPr>
            <a:xfrm>
              <a:off x="5501066" y="4933363"/>
              <a:ext cx="304892" cy="369332"/>
            </a:xfrm>
            <a:prstGeom prst="rect">
              <a:avLst/>
            </a:prstGeom>
            <a:noFill/>
          </p:spPr>
          <p:txBody>
            <a:bodyPr wrap="none" rtlCol="0">
              <a:spAutoFit/>
            </a:bodyPr>
            <a:lstStyle/>
            <a:p>
              <a:r>
                <a:rPr lang="en-US" dirty="0"/>
                <a:t>X</a:t>
              </a:r>
            </a:p>
          </p:txBody>
        </p:sp>
        <p:sp>
          <p:nvSpPr>
            <p:cNvPr id="42" name="TextBox 41"/>
            <p:cNvSpPr txBox="1"/>
            <p:nvPr/>
          </p:nvSpPr>
          <p:spPr>
            <a:xfrm>
              <a:off x="6286638" y="5329472"/>
              <a:ext cx="304892" cy="369332"/>
            </a:xfrm>
            <a:prstGeom prst="rect">
              <a:avLst/>
            </a:prstGeom>
            <a:noFill/>
          </p:spPr>
          <p:txBody>
            <a:bodyPr wrap="none" rtlCol="0">
              <a:spAutoFit/>
            </a:bodyPr>
            <a:lstStyle/>
            <a:p>
              <a:r>
                <a:rPr lang="en-US" dirty="0"/>
                <a:t>X</a:t>
              </a:r>
            </a:p>
          </p:txBody>
        </p:sp>
        <p:sp>
          <p:nvSpPr>
            <p:cNvPr id="43" name="TextBox 42"/>
            <p:cNvSpPr txBox="1"/>
            <p:nvPr/>
          </p:nvSpPr>
          <p:spPr>
            <a:xfrm>
              <a:off x="5981746" y="5564175"/>
              <a:ext cx="304892" cy="369332"/>
            </a:xfrm>
            <a:prstGeom prst="rect">
              <a:avLst/>
            </a:prstGeom>
            <a:noFill/>
          </p:spPr>
          <p:txBody>
            <a:bodyPr wrap="none" rtlCol="0">
              <a:spAutoFit/>
            </a:bodyPr>
            <a:lstStyle/>
            <a:p>
              <a:r>
                <a:rPr lang="en-US" dirty="0"/>
                <a:t>X</a:t>
              </a:r>
            </a:p>
          </p:txBody>
        </p:sp>
        <p:sp>
          <p:nvSpPr>
            <p:cNvPr id="44" name="TextBox 43"/>
            <p:cNvSpPr txBox="1"/>
            <p:nvPr/>
          </p:nvSpPr>
          <p:spPr>
            <a:xfrm>
              <a:off x="5676854" y="5224429"/>
              <a:ext cx="304892" cy="369332"/>
            </a:xfrm>
            <a:prstGeom prst="rect">
              <a:avLst/>
            </a:prstGeom>
            <a:noFill/>
          </p:spPr>
          <p:txBody>
            <a:bodyPr wrap="none" rtlCol="0">
              <a:spAutoFit/>
            </a:bodyPr>
            <a:lstStyle/>
            <a:p>
              <a:r>
                <a:rPr lang="en-US" dirty="0"/>
                <a:t>X</a:t>
              </a:r>
            </a:p>
          </p:txBody>
        </p:sp>
      </p:grpSp>
      <p:sp>
        <p:nvSpPr>
          <p:cNvPr id="68" name="TextBox 67"/>
          <p:cNvSpPr txBox="1"/>
          <p:nvPr/>
        </p:nvSpPr>
        <p:spPr>
          <a:xfrm>
            <a:off x="304800" y="3629375"/>
            <a:ext cx="2133469" cy="923330"/>
          </a:xfrm>
          <a:prstGeom prst="rect">
            <a:avLst/>
          </a:prstGeom>
          <a:noFill/>
        </p:spPr>
        <p:txBody>
          <a:bodyPr wrap="none" rtlCol="0">
            <a:spAutoFit/>
          </a:bodyPr>
          <a:lstStyle/>
          <a:p>
            <a:r>
              <a:rPr lang="en-US" dirty="0"/>
              <a:t>Precise, Valid</a:t>
            </a:r>
          </a:p>
          <a:p>
            <a:r>
              <a:rPr lang="en-US" dirty="0"/>
              <a:t>Low random error, </a:t>
            </a:r>
          </a:p>
          <a:p>
            <a:r>
              <a:rPr lang="en-US" dirty="0"/>
              <a:t>Low systematic error</a:t>
            </a:r>
          </a:p>
        </p:txBody>
      </p:sp>
      <p:sp>
        <p:nvSpPr>
          <p:cNvPr id="69" name="TextBox 68"/>
          <p:cNvSpPr txBox="1"/>
          <p:nvPr/>
        </p:nvSpPr>
        <p:spPr>
          <a:xfrm>
            <a:off x="304800" y="5528229"/>
            <a:ext cx="2177647" cy="923330"/>
          </a:xfrm>
          <a:prstGeom prst="rect">
            <a:avLst/>
          </a:prstGeom>
          <a:noFill/>
        </p:spPr>
        <p:txBody>
          <a:bodyPr wrap="none" rtlCol="0">
            <a:spAutoFit/>
          </a:bodyPr>
          <a:lstStyle/>
          <a:p>
            <a:r>
              <a:rPr lang="en-US" dirty="0"/>
              <a:t>Precise, Not Valid</a:t>
            </a:r>
          </a:p>
          <a:p>
            <a:r>
              <a:rPr lang="en-US" dirty="0"/>
              <a:t>Low random error,</a:t>
            </a:r>
          </a:p>
          <a:p>
            <a:r>
              <a:rPr lang="en-US" dirty="0"/>
              <a:t>High systematic error</a:t>
            </a:r>
          </a:p>
        </p:txBody>
      </p:sp>
      <p:sp>
        <p:nvSpPr>
          <p:cNvPr id="70" name="TextBox 69"/>
          <p:cNvSpPr txBox="1"/>
          <p:nvPr/>
        </p:nvSpPr>
        <p:spPr>
          <a:xfrm>
            <a:off x="6705600" y="3629375"/>
            <a:ext cx="2133469" cy="923330"/>
          </a:xfrm>
          <a:prstGeom prst="rect">
            <a:avLst/>
          </a:prstGeom>
          <a:noFill/>
        </p:spPr>
        <p:txBody>
          <a:bodyPr wrap="none" rtlCol="0">
            <a:spAutoFit/>
          </a:bodyPr>
          <a:lstStyle/>
          <a:p>
            <a:r>
              <a:rPr lang="en-US" dirty="0"/>
              <a:t>Not Precise, Valid</a:t>
            </a:r>
          </a:p>
          <a:p>
            <a:r>
              <a:rPr lang="en-US" dirty="0"/>
              <a:t>High random error,</a:t>
            </a:r>
          </a:p>
          <a:p>
            <a:r>
              <a:rPr lang="en-US" dirty="0"/>
              <a:t>Low systematic error</a:t>
            </a:r>
          </a:p>
        </p:txBody>
      </p:sp>
      <p:sp>
        <p:nvSpPr>
          <p:cNvPr id="71" name="TextBox 70"/>
          <p:cNvSpPr txBox="1"/>
          <p:nvPr/>
        </p:nvSpPr>
        <p:spPr>
          <a:xfrm>
            <a:off x="6705600" y="5528229"/>
            <a:ext cx="2220673" cy="923330"/>
          </a:xfrm>
          <a:prstGeom prst="rect">
            <a:avLst/>
          </a:prstGeom>
          <a:noFill/>
        </p:spPr>
        <p:txBody>
          <a:bodyPr wrap="none" rtlCol="0">
            <a:spAutoFit/>
          </a:bodyPr>
          <a:lstStyle/>
          <a:p>
            <a:r>
              <a:rPr lang="en-US" dirty="0"/>
              <a:t>Not Precise, Not Valid</a:t>
            </a:r>
          </a:p>
          <a:p>
            <a:r>
              <a:rPr lang="en-US" dirty="0"/>
              <a:t>High random error, </a:t>
            </a:r>
          </a:p>
          <a:p>
            <a:r>
              <a:rPr lang="en-US" dirty="0"/>
              <a:t>High systematic error</a:t>
            </a:r>
          </a:p>
        </p:txBody>
      </p:sp>
    </p:spTree>
    <p:extLst>
      <p:ext uri="{BB962C8B-B14F-4D97-AF65-F5344CB8AC3E}">
        <p14:creationId xmlns:p14="http://schemas.microsoft.com/office/powerpoint/2010/main" val="236127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Bias</a:t>
            </a:r>
          </a:p>
        </p:txBody>
      </p:sp>
      <p:sp>
        <p:nvSpPr>
          <p:cNvPr id="3" name="Content Placeholder 2"/>
          <p:cNvSpPr>
            <a:spLocks noGrp="1"/>
          </p:cNvSpPr>
          <p:nvPr>
            <p:ph idx="1"/>
          </p:nvPr>
        </p:nvSpPr>
        <p:spPr/>
        <p:txBody>
          <a:bodyPr/>
          <a:lstStyle/>
          <a:p>
            <a:r>
              <a:rPr lang="en-US" dirty="0"/>
              <a:t>2 major categories of biases related to study design/procedures</a:t>
            </a:r>
          </a:p>
          <a:p>
            <a:pPr lvl="1"/>
            <a:r>
              <a:rPr lang="en-US" dirty="0"/>
              <a:t>Selection bias</a:t>
            </a:r>
          </a:p>
          <a:p>
            <a:pPr lvl="1"/>
            <a:r>
              <a:rPr lang="en-US" dirty="0"/>
              <a:t>Information bias</a:t>
            </a:r>
          </a:p>
          <a:p>
            <a:pPr lvl="2"/>
            <a:r>
              <a:rPr lang="en-US" dirty="0"/>
              <a:t>Participants erroneously placed (misclassified) in different exposure/ outcome category than they one they should be in</a:t>
            </a:r>
          </a:p>
        </p:txBody>
      </p:sp>
    </p:spTree>
    <p:extLst>
      <p:ext uri="{BB962C8B-B14F-4D97-AF65-F5344CB8AC3E}">
        <p14:creationId xmlns:p14="http://schemas.microsoft.com/office/powerpoint/2010/main" val="42295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9AB-F067-4999-934E-EDA4262F5922}"/>
              </a:ext>
            </a:extLst>
          </p:cNvPr>
          <p:cNvSpPr>
            <a:spLocks noGrp="1"/>
          </p:cNvSpPr>
          <p:nvPr>
            <p:ph type="title"/>
          </p:nvPr>
        </p:nvSpPr>
        <p:spPr/>
        <p:txBody>
          <a:bodyPr/>
          <a:lstStyle/>
          <a:p>
            <a:r>
              <a:rPr lang="en-US" dirty="0"/>
              <a:t>Misclassification of Exposure</a:t>
            </a:r>
          </a:p>
        </p:txBody>
      </p:sp>
      <p:sp>
        <p:nvSpPr>
          <p:cNvPr id="3" name="Content Placeholder 2">
            <a:extLst>
              <a:ext uri="{FF2B5EF4-FFF2-40B4-BE49-F238E27FC236}">
                <a16:creationId xmlns:a16="http://schemas.microsoft.com/office/drawing/2014/main" id="{39594EF1-3225-4305-BA2D-CD7B6268AD46}"/>
              </a:ext>
            </a:extLst>
          </p:cNvPr>
          <p:cNvSpPr>
            <a:spLocks noGrp="1"/>
          </p:cNvSpPr>
          <p:nvPr>
            <p:ph idx="1"/>
          </p:nvPr>
        </p:nvSpPr>
        <p:spPr/>
        <p:txBody>
          <a:bodyPr>
            <a:normAutofit lnSpcReduction="10000"/>
          </a:bodyPr>
          <a:lstStyle/>
          <a:p>
            <a:r>
              <a:rPr lang="en-US" dirty="0"/>
              <a:t>How accurately can these exposures be measured?</a:t>
            </a:r>
          </a:p>
          <a:p>
            <a:pPr lvl="1"/>
            <a:r>
              <a:rPr lang="en-US" dirty="0"/>
              <a:t>Age</a:t>
            </a:r>
          </a:p>
          <a:p>
            <a:pPr lvl="1"/>
            <a:r>
              <a:rPr lang="en-US" dirty="0"/>
              <a:t>Race/ ethnicity</a:t>
            </a:r>
          </a:p>
          <a:p>
            <a:pPr lvl="1"/>
            <a:r>
              <a:rPr lang="en-US" dirty="0"/>
              <a:t>Physical activity</a:t>
            </a:r>
          </a:p>
          <a:p>
            <a:pPr lvl="1"/>
            <a:r>
              <a:rPr lang="en-US" dirty="0"/>
              <a:t>Caffeine intake</a:t>
            </a:r>
          </a:p>
          <a:p>
            <a:pPr lvl="1"/>
            <a:r>
              <a:rPr lang="en-US" dirty="0"/>
              <a:t>Height and weight</a:t>
            </a:r>
          </a:p>
          <a:p>
            <a:pPr lvl="1"/>
            <a:r>
              <a:rPr lang="en-US" dirty="0"/>
              <a:t>Pollutants</a:t>
            </a:r>
          </a:p>
          <a:p>
            <a:pPr lvl="1"/>
            <a:r>
              <a:rPr lang="en-US" dirty="0"/>
              <a:t>Stress</a:t>
            </a:r>
          </a:p>
        </p:txBody>
      </p:sp>
    </p:spTree>
    <p:extLst>
      <p:ext uri="{BB962C8B-B14F-4D97-AF65-F5344CB8AC3E}">
        <p14:creationId xmlns:p14="http://schemas.microsoft.com/office/powerpoint/2010/main" val="257969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Misclassification of Exposure</a:t>
            </a:r>
          </a:p>
        </p:txBody>
      </p:sp>
      <p:sp>
        <p:nvSpPr>
          <p:cNvPr id="3" name="Content Placeholder 2"/>
          <p:cNvSpPr>
            <a:spLocks noGrp="1"/>
          </p:cNvSpPr>
          <p:nvPr>
            <p:ph idx="1"/>
          </p:nvPr>
        </p:nvSpPr>
        <p:spPr/>
        <p:txBody>
          <a:bodyPr>
            <a:normAutofit/>
          </a:bodyPr>
          <a:lstStyle/>
          <a:p>
            <a:r>
              <a:rPr lang="en-US" dirty="0"/>
              <a:t>Imprecise measurement </a:t>
            </a:r>
          </a:p>
          <a:p>
            <a:pPr lvl="1"/>
            <a:r>
              <a:rPr lang="en-US" dirty="0"/>
              <a:t>e.g., scale not calibrated and everyone is 5lbs heavier than true weight</a:t>
            </a:r>
          </a:p>
          <a:p>
            <a:r>
              <a:rPr lang="en-US" dirty="0"/>
              <a:t>Subject self-report</a:t>
            </a:r>
          </a:p>
          <a:p>
            <a:pPr lvl="1"/>
            <a:r>
              <a:rPr lang="en-US" dirty="0"/>
              <a:t>e.g., issues around recall, stigma, etc.</a:t>
            </a:r>
          </a:p>
          <a:p>
            <a:r>
              <a:rPr lang="en-US" dirty="0"/>
              <a:t>Incorrect coding of exposure data</a:t>
            </a:r>
          </a:p>
          <a:p>
            <a:pPr lvl="1"/>
            <a:r>
              <a:rPr lang="en-US" dirty="0"/>
              <a:t>e.g., systematic errors in data entry/ scanning</a:t>
            </a:r>
          </a:p>
        </p:txBody>
      </p:sp>
    </p:spTree>
    <p:extLst>
      <p:ext uri="{BB962C8B-B14F-4D97-AF65-F5344CB8AC3E}">
        <p14:creationId xmlns:p14="http://schemas.microsoft.com/office/powerpoint/2010/main" val="188595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Non-differential Misclassification </a:t>
            </a:r>
            <a:br>
              <a:rPr lang="en-US" dirty="0"/>
            </a:br>
            <a:r>
              <a:rPr lang="en-US" dirty="0"/>
              <a:t>of Exposure</a:t>
            </a:r>
          </a:p>
        </p:txBody>
      </p:sp>
      <p:sp>
        <p:nvSpPr>
          <p:cNvPr id="3" name="Content Placeholder 2"/>
          <p:cNvSpPr>
            <a:spLocks noGrp="1"/>
          </p:cNvSpPr>
          <p:nvPr>
            <p:ph idx="1"/>
          </p:nvPr>
        </p:nvSpPr>
        <p:spPr>
          <a:xfrm>
            <a:off x="457200" y="1600200"/>
            <a:ext cx="8229600" cy="4525963"/>
          </a:xfrm>
        </p:spPr>
        <p:txBody>
          <a:bodyPr>
            <a:normAutofit/>
          </a:bodyPr>
          <a:lstStyle/>
          <a:p>
            <a:r>
              <a:rPr lang="en-US" sz="2800" dirty="0"/>
              <a:t>Non-differential: probability of individuals being misclassified is </a:t>
            </a:r>
            <a:r>
              <a:rPr lang="en-US" sz="2800" u="sng" dirty="0"/>
              <a:t>equal</a:t>
            </a:r>
            <a:r>
              <a:rPr lang="en-US" sz="2800" dirty="0"/>
              <a:t> across all groups in the study</a:t>
            </a:r>
          </a:p>
          <a:p>
            <a:pPr lvl="1"/>
            <a:r>
              <a:rPr lang="en-US" sz="2400" dirty="0"/>
              <a:t>Misclassification of exposure is unrelated to disease</a:t>
            </a:r>
          </a:p>
        </p:txBody>
      </p:sp>
      <p:graphicFrame>
        <p:nvGraphicFramePr>
          <p:cNvPr id="4" name="Table 5">
            <a:extLst>
              <a:ext uri="{FF2B5EF4-FFF2-40B4-BE49-F238E27FC236}">
                <a16:creationId xmlns:a16="http://schemas.microsoft.com/office/drawing/2014/main" id="{8F5A68BC-C8B2-48F3-B1A8-16FAD2D12F12}"/>
              </a:ext>
            </a:extLst>
          </p:cNvPr>
          <p:cNvGraphicFramePr>
            <a:graphicFrameLocks noGrp="1"/>
          </p:cNvGraphicFramePr>
          <p:nvPr>
            <p:extLst>
              <p:ext uri="{D42A27DB-BD31-4B8C-83A1-F6EECF244321}">
                <p14:modId xmlns:p14="http://schemas.microsoft.com/office/powerpoint/2010/main" val="2905959716"/>
              </p:ext>
            </p:extLst>
          </p:nvPr>
        </p:nvGraphicFramePr>
        <p:xfrm>
          <a:off x="1524000" y="3073401"/>
          <a:ext cx="6248400" cy="3174999"/>
        </p:xfrm>
        <a:graphic>
          <a:graphicData uri="http://schemas.openxmlformats.org/drawingml/2006/table">
            <a:tbl>
              <a:tblPr firstRow="1" bandRow="1">
                <a:tableStyleId>{5940675A-B579-460E-94D1-54222C63F5DA}</a:tableStyleId>
              </a:tblPr>
              <a:tblGrid>
                <a:gridCol w="2082800">
                  <a:extLst>
                    <a:ext uri="{9D8B030D-6E8A-4147-A177-3AD203B41FA5}">
                      <a16:colId xmlns:a16="http://schemas.microsoft.com/office/drawing/2014/main" val="2980303568"/>
                    </a:ext>
                  </a:extLst>
                </a:gridCol>
                <a:gridCol w="2082800">
                  <a:extLst>
                    <a:ext uri="{9D8B030D-6E8A-4147-A177-3AD203B41FA5}">
                      <a16:colId xmlns:a16="http://schemas.microsoft.com/office/drawing/2014/main" val="2130362655"/>
                    </a:ext>
                  </a:extLst>
                </a:gridCol>
                <a:gridCol w="2082800">
                  <a:extLst>
                    <a:ext uri="{9D8B030D-6E8A-4147-A177-3AD203B41FA5}">
                      <a16:colId xmlns:a16="http://schemas.microsoft.com/office/drawing/2014/main" val="184146768"/>
                    </a:ext>
                  </a:extLst>
                </a:gridCol>
              </a:tblGrid>
              <a:tr h="1058333">
                <a:tc>
                  <a:txBody>
                    <a:bodyPr/>
                    <a:lstStyle/>
                    <a:p>
                      <a:endParaRPr lang="en-US" sz="2400" dirty="0"/>
                    </a:p>
                  </a:txBody>
                  <a:tcPr/>
                </a:tc>
                <a:tc>
                  <a:txBody>
                    <a:bodyPr/>
                    <a:lstStyle/>
                    <a:p>
                      <a:r>
                        <a:rPr lang="en-US" sz="2400" dirty="0"/>
                        <a:t>Outcome</a:t>
                      </a:r>
                    </a:p>
                  </a:txBody>
                  <a:tcPr/>
                </a:tc>
                <a:tc>
                  <a:txBody>
                    <a:bodyPr/>
                    <a:lstStyle/>
                    <a:p>
                      <a:r>
                        <a:rPr lang="en-US" sz="2400" dirty="0"/>
                        <a:t>No Outcome</a:t>
                      </a:r>
                    </a:p>
                  </a:txBody>
                  <a:tcPr/>
                </a:tc>
                <a:extLst>
                  <a:ext uri="{0D108BD9-81ED-4DB2-BD59-A6C34878D82A}">
                    <a16:rowId xmlns:a16="http://schemas.microsoft.com/office/drawing/2014/main" val="1053561408"/>
                  </a:ext>
                </a:extLst>
              </a:tr>
              <a:tr h="1058333">
                <a:tc>
                  <a:txBody>
                    <a:bodyPr/>
                    <a:lstStyle/>
                    <a:p>
                      <a:r>
                        <a:rPr lang="en-US" sz="2400" dirty="0"/>
                        <a:t>Exposed</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1886689120"/>
                  </a:ext>
                </a:extLst>
              </a:tr>
              <a:tr h="1058333">
                <a:tc>
                  <a:txBody>
                    <a:bodyPr/>
                    <a:lstStyle/>
                    <a:p>
                      <a:r>
                        <a:rPr lang="en-US" sz="2400" dirty="0"/>
                        <a:t>Not Exposed</a:t>
                      </a:r>
                    </a:p>
                  </a:txBody>
                  <a:tcPr/>
                </a:tc>
                <a:tc>
                  <a:txBody>
                    <a:bodyPr/>
                    <a:lstStyle/>
                    <a:p>
                      <a:pPr algn="ctr"/>
                      <a:r>
                        <a:rPr lang="en-US" sz="2400" dirty="0"/>
                        <a:t>10%</a:t>
                      </a:r>
                    </a:p>
                  </a:txBody>
                  <a:tcPr anchor="ctr"/>
                </a:tc>
                <a:tc>
                  <a:txBody>
                    <a:bodyPr/>
                    <a:lstStyle/>
                    <a:p>
                      <a:pPr algn="ctr"/>
                      <a:r>
                        <a:rPr lang="en-US" sz="2400" dirty="0"/>
                        <a:t>10%</a:t>
                      </a:r>
                    </a:p>
                  </a:txBody>
                  <a:tcPr anchor="ctr"/>
                </a:tc>
                <a:extLst>
                  <a:ext uri="{0D108BD9-81ED-4DB2-BD59-A6C34878D82A}">
                    <a16:rowId xmlns:a16="http://schemas.microsoft.com/office/drawing/2014/main" val="3375860071"/>
                  </a:ext>
                </a:extLst>
              </a:tr>
            </a:tbl>
          </a:graphicData>
        </a:graphic>
      </p:graphicFrame>
      <p:sp>
        <p:nvSpPr>
          <p:cNvPr id="5" name="Freeform: Shape 4">
            <a:extLst>
              <a:ext uri="{FF2B5EF4-FFF2-40B4-BE49-F238E27FC236}">
                <a16:creationId xmlns:a16="http://schemas.microsoft.com/office/drawing/2014/main" id="{2D7AE40F-5697-4ACD-94A8-9B4E5FEEF93B}"/>
              </a:ext>
            </a:extLst>
          </p:cNvPr>
          <p:cNvSpPr/>
          <p:nvPr/>
        </p:nvSpPr>
        <p:spPr>
          <a:xfrm>
            <a:off x="4773703" y="4424681"/>
            <a:ext cx="560297" cy="1137920"/>
          </a:xfrm>
          <a:custGeom>
            <a:avLst/>
            <a:gdLst>
              <a:gd name="connsiteX0" fmla="*/ 132080 w 560297"/>
              <a:gd name="connsiteY0" fmla="*/ 1137920 h 1137920"/>
              <a:gd name="connsiteX1" fmla="*/ 558800 w 560297"/>
              <a:gd name="connsiteY1" fmla="*/ 406400 h 1137920"/>
              <a:gd name="connsiteX2" fmla="*/ 0 w 560297"/>
              <a:gd name="connsiteY2" fmla="*/ 0 h 1137920"/>
            </a:gdLst>
            <a:ahLst/>
            <a:cxnLst>
              <a:cxn ang="0">
                <a:pos x="connsiteX0" y="connsiteY0"/>
              </a:cxn>
              <a:cxn ang="0">
                <a:pos x="connsiteX1" y="connsiteY1"/>
              </a:cxn>
              <a:cxn ang="0">
                <a:pos x="connsiteX2" y="connsiteY2"/>
              </a:cxn>
            </a:cxnLst>
            <a:rect l="l" t="t" r="r" b="b"/>
            <a:pathLst>
              <a:path w="560297" h="1137920">
                <a:moveTo>
                  <a:pt x="132080" y="1137920"/>
                </a:moveTo>
                <a:cubicBezTo>
                  <a:pt x="356446" y="866986"/>
                  <a:pt x="580813" y="596053"/>
                  <a:pt x="558800" y="406400"/>
                </a:cubicBezTo>
                <a:cubicBezTo>
                  <a:pt x="536787" y="216747"/>
                  <a:pt x="268393" y="108373"/>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Freeform: Shape 5">
            <a:extLst>
              <a:ext uri="{FF2B5EF4-FFF2-40B4-BE49-F238E27FC236}">
                <a16:creationId xmlns:a16="http://schemas.microsoft.com/office/drawing/2014/main" id="{28BC9BC0-6AB7-4BF5-A880-4AD028492276}"/>
              </a:ext>
            </a:extLst>
          </p:cNvPr>
          <p:cNvSpPr/>
          <p:nvPr/>
        </p:nvSpPr>
        <p:spPr>
          <a:xfrm>
            <a:off x="6831103" y="4424681"/>
            <a:ext cx="560297" cy="1137920"/>
          </a:xfrm>
          <a:custGeom>
            <a:avLst/>
            <a:gdLst>
              <a:gd name="connsiteX0" fmla="*/ 132080 w 560297"/>
              <a:gd name="connsiteY0" fmla="*/ 1137920 h 1137920"/>
              <a:gd name="connsiteX1" fmla="*/ 558800 w 560297"/>
              <a:gd name="connsiteY1" fmla="*/ 406400 h 1137920"/>
              <a:gd name="connsiteX2" fmla="*/ 0 w 560297"/>
              <a:gd name="connsiteY2" fmla="*/ 0 h 1137920"/>
            </a:gdLst>
            <a:ahLst/>
            <a:cxnLst>
              <a:cxn ang="0">
                <a:pos x="connsiteX0" y="connsiteY0"/>
              </a:cxn>
              <a:cxn ang="0">
                <a:pos x="connsiteX1" y="connsiteY1"/>
              </a:cxn>
              <a:cxn ang="0">
                <a:pos x="connsiteX2" y="connsiteY2"/>
              </a:cxn>
            </a:cxnLst>
            <a:rect l="l" t="t" r="r" b="b"/>
            <a:pathLst>
              <a:path w="560297" h="1137920">
                <a:moveTo>
                  <a:pt x="132080" y="1137920"/>
                </a:moveTo>
                <a:cubicBezTo>
                  <a:pt x="356446" y="866986"/>
                  <a:pt x="580813" y="596053"/>
                  <a:pt x="558800" y="406400"/>
                </a:cubicBezTo>
                <a:cubicBezTo>
                  <a:pt x="536787" y="216747"/>
                  <a:pt x="268393" y="108373"/>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1407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4259</TotalTime>
  <Words>2326</Words>
  <Application>Microsoft Office PowerPoint</Application>
  <PresentationFormat>On-screen Show (4:3)</PresentationFormat>
  <Paragraphs>247</Paragraphs>
  <Slides>22</Slides>
  <Notes>17</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Information Bias</vt:lpstr>
      <vt:lpstr>Opener</vt:lpstr>
      <vt:lpstr>Recap: Random vs. Systematic Error</vt:lpstr>
      <vt:lpstr>Recap: Random vs. Systematic Error</vt:lpstr>
      <vt:lpstr>Recap: Random vs. Systematic Error</vt:lpstr>
      <vt:lpstr>Recap: Bias</vt:lpstr>
      <vt:lpstr>Misclassification of Exposure</vt:lpstr>
      <vt:lpstr>Misclassification of Exposure</vt:lpstr>
      <vt:lpstr>Non-differential Misclassification  of Exposure</vt:lpstr>
      <vt:lpstr>Non-differential Misclassification  of Exposure</vt:lpstr>
      <vt:lpstr>Differential Misclassification  of Exposure</vt:lpstr>
      <vt:lpstr>Differential Misclassification  of Exposure</vt:lpstr>
      <vt:lpstr>Recall/Reporting Bias</vt:lpstr>
      <vt:lpstr>Interviewer Bias</vt:lpstr>
      <vt:lpstr>Activity</vt:lpstr>
      <vt:lpstr>Misclassification of Outcome</vt:lpstr>
      <vt:lpstr>Non-differential Misclassification  of Outcome</vt:lpstr>
      <vt:lpstr>Differential Misclassification  of Outcome</vt:lpstr>
      <vt:lpstr>Information Bias - Cohort Studies</vt:lpstr>
      <vt:lpstr>Information Bias - Case-Control Studies</vt:lpstr>
      <vt:lpstr>Summary</vt:lpstr>
      <vt:lpstr>Bigger Picture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Houghton</dc:creator>
  <cp:lastModifiedBy>Serena Houghton</cp:lastModifiedBy>
  <cp:revision>49</cp:revision>
  <cp:lastPrinted>2021-03-30T15:51:00Z</cp:lastPrinted>
  <dcterms:created xsi:type="dcterms:W3CDTF">2021-03-30T00:06:54Z</dcterms:created>
  <dcterms:modified xsi:type="dcterms:W3CDTF">2021-04-04T18:55:46Z</dcterms:modified>
</cp:coreProperties>
</file>