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76" r:id="rId2"/>
    <p:sldId id="314" r:id="rId3"/>
    <p:sldId id="275" r:id="rId4"/>
    <p:sldId id="258" r:id="rId5"/>
    <p:sldId id="274" r:id="rId6"/>
    <p:sldId id="384" r:id="rId7"/>
    <p:sldId id="269" r:id="rId8"/>
    <p:sldId id="263" r:id="rId9"/>
    <p:sldId id="297" r:id="rId10"/>
    <p:sldId id="380" r:id="rId11"/>
    <p:sldId id="321" r:id="rId12"/>
    <p:sldId id="381" r:id="rId13"/>
    <p:sldId id="325" r:id="rId14"/>
    <p:sldId id="322" r:id="rId15"/>
    <p:sldId id="324" r:id="rId16"/>
    <p:sldId id="326" r:id="rId17"/>
    <p:sldId id="327" r:id="rId18"/>
    <p:sldId id="331" r:id="rId19"/>
    <p:sldId id="332" r:id="rId20"/>
    <p:sldId id="333" r:id="rId21"/>
    <p:sldId id="334" r:id="rId22"/>
    <p:sldId id="278" r:id="rId23"/>
    <p:sldId id="329" r:id="rId24"/>
    <p:sldId id="330" r:id="rId25"/>
    <p:sldId id="382" r:id="rId26"/>
    <p:sldId id="338" r:id="rId27"/>
    <p:sldId id="341" r:id="rId28"/>
    <p:sldId id="340" r:id="rId29"/>
    <p:sldId id="336" r:id="rId30"/>
    <p:sldId id="385" r:id="rId31"/>
    <p:sldId id="383" r:id="rId32"/>
    <p:sldId id="33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42" r:id="rId41"/>
    <p:sldId id="357" r:id="rId42"/>
    <p:sldId id="358" r:id="rId43"/>
    <p:sldId id="359" r:id="rId44"/>
    <p:sldId id="360" r:id="rId45"/>
    <p:sldId id="343" r:id="rId46"/>
    <p:sldId id="361" r:id="rId47"/>
    <p:sldId id="362" r:id="rId48"/>
    <p:sldId id="344" r:id="rId49"/>
    <p:sldId id="363" r:id="rId50"/>
    <p:sldId id="364" r:id="rId51"/>
    <p:sldId id="365" r:id="rId52"/>
    <p:sldId id="366" r:id="rId53"/>
    <p:sldId id="345" r:id="rId54"/>
    <p:sldId id="368" r:id="rId55"/>
    <p:sldId id="367" r:id="rId56"/>
    <p:sldId id="369" r:id="rId57"/>
    <p:sldId id="370" r:id="rId58"/>
    <p:sldId id="371" r:id="rId59"/>
    <p:sldId id="372" r:id="rId60"/>
    <p:sldId id="346" r:id="rId61"/>
    <p:sldId id="373" r:id="rId62"/>
    <p:sldId id="347" r:id="rId63"/>
    <p:sldId id="374" r:id="rId64"/>
    <p:sldId id="375" r:id="rId65"/>
    <p:sldId id="348" r:id="rId66"/>
    <p:sldId id="376" r:id="rId67"/>
    <p:sldId id="377" r:id="rId68"/>
    <p:sldId id="378" r:id="rId69"/>
    <p:sldId id="379" r:id="rId70"/>
    <p:sldId id="386" r:id="rId71"/>
    <p:sldId id="388" r:id="rId72"/>
    <p:sldId id="349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8"/>
    <p:restoredTop sz="86790" autoAdjust="0"/>
  </p:normalViewPr>
  <p:slideViewPr>
    <p:cSldViewPr snapToGrid="0" snapToObjects="1">
      <p:cViewPr varScale="1">
        <p:scale>
          <a:sx n="122" d="100"/>
          <a:sy n="122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90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6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53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669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21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79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436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67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170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089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36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64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343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076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14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66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4428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2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634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540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593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98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371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167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994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05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88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9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312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019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518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935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48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0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70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7039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0700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64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20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371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1044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107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84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25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7404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10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0.1.4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整体框架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数据建模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是第一个版本，主要目标是把完整流程都走通，可以容忍一些不完善的地方，后续版本优化、重构，甚至推倒重来。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2.2.1.1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2.2.1.2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2.2.1.3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2.2.1.4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2.2.1.5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77442"/>
              </p:ext>
            </p:extLst>
          </p:nvPr>
        </p:nvGraphicFramePr>
        <p:xfrm>
          <a:off x="549087" y="2149110"/>
          <a:ext cx="11016837" cy="44844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8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096"/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6759"/>
                <a:gridCol w="5837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72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95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8413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95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8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97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（季度）</a:t>
                      </a:r>
                      <a:endParaRPr lang="en-US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tushare.get_gdp_quarter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统计季度、国内生产总值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、国内生产总值同比增长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、第一产业增加值同比增长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、第二产业增加值同比增长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: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亿元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、第三产业增加值同比增长</a:t>
                      </a:r>
                      <a:r>
                        <a:rPr lang="en-US" altLang="zh-CN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(%)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95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95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48832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0207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95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95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9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5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5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5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2.2.1.6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37685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2016.08.11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数据还是用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存，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HDF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对追加数据支持太弱了。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2016.08.12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0.1.3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MySQL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分库和表的基础设计。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2016.09.04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0.1.4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增加策略回测框架设计</a:t>
                      </a:r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2.2.1.7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en-US" altLang="zh-CN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2.2.1.8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关键问题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关键问题：数据源不同带来的数据差异如何处理？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是高性能的大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数据存储和访问。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：与数据建模处理方式相同，每个数据源单独建一个数据库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系统。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关键问题：如何获取实时数据？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，都没有实时交易数据，数据源非常难找，免费基本不可能，付费的都不好找。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：通联数据提供了付费的实时数据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，价格还算厚道，￥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     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en-US" altLang="zh-CN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关键问题：数据会有多大？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数据会有多大？初步分析：目前看，数据都是以股票为单位划分的，每支股票有自己的行情、基本面、信息面数据，现在通过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接口能查到基本信息的沪深两市不到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3000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结论：筛选之后，备选技术有两种：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和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HDF5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还是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MySQL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存海量结构化数据性能很好，在科学研究和计算领域有广泛应用。使用时多是一次性把所有数据导入到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文件中，不再改动或追加。而我们的场景是：每过一天都会有新的行情、基本面、消息面的数据需要追加。另外，从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获取的数据，组织结构不是很好，很多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dataframe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要打散了，把每一条数据插入到某一个表中，这对数据库表的操作要求较高。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经过痛苦的试验，我发现，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对追加数据支持实在太弱（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当然也可能是我武功不够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），能找到的资料很少，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我都看了一下，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包装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pytables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的库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HDFStore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append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方法追加数据，但用起来限制很多；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h5py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干脆没有追加数据的方法，要求一次性把数据全部导入。也许还有其他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基础上包装的框架做了更好的支持，但是，现在我实在没时间和精力去挖了。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也有自己的问题，表太多，数据行数太多，都可能影响性能，但是相比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的基因缺陷，还是有绕开或者改进的办法的。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版本放弃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，使用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MySQL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关键问题：策略回测怎么做？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策略回测，从原理上说，就是把策略写成各种判断条件，然后在指定时间段内的每一个时刻（天或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TICK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）的历史行情中进行匹配，满足条件，就进行相应交易操作（买入、卖出），对整个时间段都匹配完毕后，统计各项收益指标（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alpha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beta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sharp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等）。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近期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开源了他们的策略回测框架代码（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github.com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ricequant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），为我们提供了一个非常好的参考。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结论：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版本计划分两步来实现策略回测功能：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第一步、计划先将</a:t>
            </a:r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RQAlpha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集成进来，走通整个流程，需要的话，做适当改写；</a:t>
            </a: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第二步、根据</a:t>
            </a:r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自身的特点，重写一个自己的策略回测框架。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3075057"/>
            <a:ext cx="460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关键设计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3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4313"/>
              </p:ext>
            </p:extLst>
          </p:nvPr>
        </p:nvGraphicFramePr>
        <p:xfrm>
          <a:off x="549087" y="1480924"/>
          <a:ext cx="10619656" cy="51670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06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8130"/>
                <a:gridCol w="1491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7804"/>
                <a:gridCol w="1786127"/>
                <a:gridCol w="2479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362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index_code_history_tb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24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个指数的历史行情数据，每个指数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表示指数名称。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87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支股票的数据，共</a:t>
                      </a:r>
                      <a:r>
                        <a:rPr lang="zh-CN" altLang="en-US" sz="900" b="0" i="0" kern="1200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4000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59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7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Stellar_ts_security_tick_2_db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stellar_ts_security_tick_3_db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表名称中的</a:t>
                      </a:r>
                      <a:r>
                        <a:rPr lang="en-US" altLang="zh-CN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表示股票代码。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59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baseline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09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实时数据，不存库，现查现用。</a:t>
                      </a:r>
                      <a:endParaRPr lang="zh-CN" altLang="en-US" sz="900" b="0" i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688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big_deal_code_history_2015_tb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big_deal_code_history_2014_tb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…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每个库存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支股票的数据，历史数据每支股票每年</a:t>
                      </a:r>
                      <a:r>
                        <a:rPr lang="en-US" altLang="zh-CN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张表。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年数据总计：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x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stellar_ts_security_current_day_db</a:t>
                      </a:r>
                      <a:endParaRPr lang="en-US" altLang="zh-CN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trade_big_deal_current_day_tb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每支股票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张表，现在 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3xxx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99925"/>
              </p:ext>
            </p:extLst>
          </p:nvPr>
        </p:nvGraphicFramePr>
        <p:xfrm>
          <a:off x="549088" y="1476459"/>
          <a:ext cx="10619655" cy="41418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9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782"/>
                <a:gridCol w="893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002"/>
                <a:gridCol w="1988172"/>
                <a:gridCol w="2347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250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（综合指数）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180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（基金指数）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（国债指数）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（深证成指）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（深成指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（成分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4_history_tb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100R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00_history_tb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（新指数）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</a:t>
                      </a:r>
                      <a:r>
                        <a:rPr lang="is-I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（中小板综）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（深证综指）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index_399107_history_tb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index_399108_history_tb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（深证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index_399333_history_tb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（中小板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index_399606_history_tb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（创业板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13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89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25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47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577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52"/>
              </p:ext>
            </p:extLst>
          </p:nvPr>
        </p:nvGraphicFramePr>
        <p:xfrm>
          <a:off x="549087" y="1476459"/>
          <a:ext cx="10619655" cy="33089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4221"/>
                <a:gridCol w="924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stellar_ts_index_db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（指数数据库）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index_current_tb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（当日指数）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44005"/>
              </p:ext>
            </p:extLst>
          </p:nvPr>
        </p:nvGraphicFramePr>
        <p:xfrm>
          <a:off x="549087" y="1476459"/>
          <a:ext cx="10619655" cy="4469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1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0855"/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/>
                <a:gridCol w="1742419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50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trade_code_recent_day_tb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（近期日行情）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trade_code_recent_week_tb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（近期周行情）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trade_code_recent_month_tb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（近期月行情）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trade_code_recent_15min_tb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trade_code_recent_30min_tb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trade_code_recent_60min_tb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（近期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2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最低点位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p_change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934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ma5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v_ma20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0320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25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1256"/>
                <a:gridCol w="830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5834"/>
                <a:gridCol w="2057730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stellar_ts_security_trade_n_db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（股票行情数据库）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trade_code_all_history_tb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（历史行情）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close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5049"/>
              </p:ext>
            </p:extLst>
          </p:nvPr>
        </p:nvGraphicFramePr>
        <p:xfrm>
          <a:off x="549087" y="1476459"/>
          <a:ext cx="10619655" cy="24655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7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5"/>
                <a:gridCol w="977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380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stellar_ts_security_tick_1_db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（股票分笔数据库）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的历史分笔）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0088"/>
              </p:ext>
            </p:extLst>
          </p:nvPr>
        </p:nvGraphicFramePr>
        <p:xfrm>
          <a:off x="549087" y="1476459"/>
          <a:ext cx="10619655" cy="21843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7476"/>
                <a:gridCol w="1072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8496"/>
                <a:gridCol w="1385068"/>
                <a:gridCol w="205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19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stellar_ts_security_big_deal_db_1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（股票大单数据库）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big_deal_code_history_2016_tb</a:t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的大单数据）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99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98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8114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交易数据存储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45"/>
              </p:ext>
            </p:extLst>
          </p:nvPr>
        </p:nvGraphicFramePr>
        <p:xfrm>
          <a:off x="549087" y="1379036"/>
          <a:ext cx="10619655" cy="54308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20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9614"/>
                <a:gridCol w="1345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007"/>
                <a:gridCol w="1713186"/>
                <a:gridCol w="1562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721">
                <a:tc rowSpan="2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stellar_ts_security_currenty_day_db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（股票当日数据库）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（当日行情）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change_percent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涨跌幅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open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high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low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最低价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pre_close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昨日收盘价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成交量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00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turn_over_ratio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换手率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（ 当日分笔）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tick_code_current_day_tb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（当日大单数据）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当前价格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047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volume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27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pre_price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上一笔价格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买卖类型（买盘、卖盘、中性盘）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805"/>
              </p:ext>
            </p:extLst>
          </p:nvPr>
        </p:nvGraphicFramePr>
        <p:xfrm>
          <a:off x="549088" y="1476451"/>
          <a:ext cx="10619656" cy="3383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0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0032"/>
                <a:gridCol w="1492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7577"/>
                <a:gridCol w="1672787"/>
                <a:gridCol w="3596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641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01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new_security_tb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sh_margins_detail_tb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  <a:endParaRPr lang="zh-CN" altLang="en-US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52444"/>
              </p:ext>
            </p:extLst>
          </p:nvPr>
        </p:nvGraphicFramePr>
        <p:xfrm>
          <a:off x="549087" y="1476460"/>
          <a:ext cx="10619655" cy="50882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profit_tb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（分配预案数据）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divi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分红金额（每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shares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转增或送股（每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forecast_tb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（业绩预告数据）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业绩变动类型（预增、预亏、持平）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上年同期每股收益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业绩变动范围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restricted_share_tb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（限售股解禁数据）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解禁数量（万股）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6486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占总盘比例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1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385"/>
              </p:ext>
            </p:extLst>
          </p:nvPr>
        </p:nvGraphicFramePr>
        <p:xfrm>
          <a:off x="549087" y="1476460"/>
          <a:ext cx="10619655" cy="5044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5738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（基金持股数据）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报告日期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与上期相比增加或减少的家数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count_diff_last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与上期相比增加或减少的持股数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基金持股市值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占流通盘比率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fund_holdings_tb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ipo_date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issue_date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上网发行数量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发行市盈率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limit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个人申购上限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funds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募集资金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ballot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网上中签率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1172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参考数据存储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334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841"/>
                <a:gridCol w="11246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6966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stellar_ts_security_reference_db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（股票参考数据库）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rqylje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本日融券余量金额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rzrqjyzl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本日融资融券余额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sz_margin_detail_tb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（深市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op_date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标的证券简称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rzye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本日融资余额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rzmre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rzche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本日融资偿还额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rqyl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本日融券余量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rqmcl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本日融券卖出量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rqchl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本日融券偿还量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7515"/>
              </p:ext>
            </p:extLst>
          </p:nvPr>
        </p:nvGraphicFramePr>
        <p:xfrm>
          <a:off x="549087" y="1476453"/>
          <a:ext cx="10619656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0538"/>
                <a:gridCol w="1261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9003"/>
                <a:gridCol w="2236817"/>
                <a:gridCol w="2480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9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2697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（行业分类数据）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concept_tb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（概念分类数据）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c_name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area_tb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（地域分类数据）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sme_tb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（中小板分类数据）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gem_tb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（创业板分类数据）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（风险提示板分类数据）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hs300s_tb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成份及权重）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weight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权重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sz50s_tb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（上证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股票分类数据存储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47545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290"/>
                <a:gridCol w="1198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8083"/>
                <a:gridCol w="1860331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stellar_ts_security_classification_db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（股票分类数据库）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zz500s_tb</a:t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（中证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成份股数据）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suspended_tb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（暂停上市股票数据）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terminated_tb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（终止上市股票数据）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6002"/>
              </p:ext>
            </p:extLst>
          </p:nvPr>
        </p:nvGraphicFramePr>
        <p:xfrm>
          <a:off x="549087" y="1476470"/>
          <a:ext cx="10619656" cy="27156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9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9783"/>
                <a:gridCol w="1334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3991"/>
                <a:gridCol w="2237913"/>
                <a:gridCol w="23744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security_dept_pay_tb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68363"/>
              </p:ext>
            </p:extLst>
          </p:nvPr>
        </p:nvGraphicFramePr>
        <p:xfrm>
          <a:off x="549087" y="1476460"/>
          <a:ext cx="10619655" cy="3939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262"/>
                <a:gridCol w="1460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2069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security_basic_tb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（基本信息数据）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所属行业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area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地区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市盈率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outstanding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总股本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total_assets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liquid_assets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fixed_assets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固定资产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reserved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每股公积金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bvps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每股净资产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市净率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上市日期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</a:t>
            </a:r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8042"/>
              </p:ext>
            </p:extLst>
          </p:nvPr>
        </p:nvGraphicFramePr>
        <p:xfrm>
          <a:off x="549087" y="1476460"/>
          <a:ext cx="10619655" cy="43692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313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security_report_tb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（业绩报告数据）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地每股收益同比百分比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epcf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每股现金流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distrib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分配方案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report_date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security_profit_tb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（盈利能力数据）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净资产收益率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gross_profit_rate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毛利率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net_profits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business_income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bips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每股主营业务收入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81573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639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062"/>
                <a:gridCol w="16185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security_operation_tb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（营运能力数据）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ar_turn_days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应收账款周转天数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inventory_days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库存周转天数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current_asset_turn_over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current_asset_days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流动资产周转天数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security_growth_tb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（成长能力数据）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mbrg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主营业务收入增长率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nprg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净利润增长率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nav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targ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总资产增长率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epsg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每股收益增长率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基本面数据存储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45623"/>
              </p:ext>
            </p:extLst>
          </p:nvPr>
        </p:nvGraphicFramePr>
        <p:xfrm>
          <a:off x="549087" y="1476460"/>
          <a:ext cx="10619655" cy="37062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stellar_ts_security_fundamental_db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security_debt_pay_tb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（偿债能力数据）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quickratio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速动比率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ic_ratio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利息支付背书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sheq_ratio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ad_ratio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股东权益增长率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security_cashflow_tb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（现金流数据）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cf_sales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经营现金净流量对销售收入比率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rate_of_return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资产的经营现金流量回报率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cf_nm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经营现金净流量与净利润的比率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cf_liabilities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经营现金净流量对负债比率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cashflow_ratio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现金流量比率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47107"/>
              </p:ext>
            </p:extLst>
          </p:nvPr>
        </p:nvGraphicFramePr>
        <p:xfrm>
          <a:off x="549087" y="1476449"/>
          <a:ext cx="10619657" cy="44717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7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1594"/>
                <a:gridCol w="1583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4567"/>
                <a:gridCol w="1457123"/>
                <a:gridCol w="2555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12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r>
                        <a:rPr lang="zh-CN" altLang="en-US" sz="1000" b="0" i="0" baseline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（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货币供应量（年底余额）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国内生产总值（季度）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9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88383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deposit_rate_tb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hu-HU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deposit_type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loan_rate_tb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（贷款利率数据）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loan_type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贷款种类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rrr_tb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（存款准备金率数据）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pre_rate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调整前存款准备金率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current_rate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调整后存款准备金率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change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调整幅度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59543"/>
              </p:ext>
            </p:extLst>
          </p:nvPr>
        </p:nvGraphicFramePr>
        <p:xfrm>
          <a:off x="549087" y="1476460"/>
          <a:ext cx="10619655" cy="41482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166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/>
                <a:gridCol w="1629104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（货币供应量数据）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16732"/>
              </p:ext>
            </p:extLst>
          </p:nvPr>
        </p:nvGraphicFramePr>
        <p:xfrm>
          <a:off x="549087" y="1476460"/>
          <a:ext cx="10619655" cy="48111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59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money_supply_bal_tb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（货币供应量年底余额）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广义货币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狭义货币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流通现金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活期存款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准货币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ftd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定期存款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储蓄存款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rests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其他存款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gdp_year_tb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pc_gdp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人均国内生产总值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gnp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国民生产总值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construction_industry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建筑业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trans_industry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交通运输、仓储、邮电通信业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lbdy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批发零售贸易及餐饮业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6470"/>
              </p:ext>
            </p:extLst>
          </p:nvPr>
        </p:nvGraphicFramePr>
        <p:xfrm>
          <a:off x="549087" y="1476460"/>
          <a:ext cx="10619655" cy="39272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662"/>
                <a:gridCol w="1660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1352"/>
                <a:gridCol w="1008993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gdp_quarter_tb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ti_yoy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第三产业增加值同比增长率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gdp_for_tb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（三大需求对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consumption_for_rate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最终消费支出拉动百分比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capital_for_rate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资本形成总额拉动百分比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export_for_rate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货物和服务净出口拉动贡献率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46731"/>
              </p:ext>
            </p:extLst>
          </p:nvPr>
        </p:nvGraphicFramePr>
        <p:xfrm>
          <a:off x="549087" y="1476460"/>
          <a:ext cx="10619655" cy="28223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1145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gdp_pull_tb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（季度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统计季度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gdp_yoy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国内生产总值同比增长率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第三产业拉动率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gdp_contribution_tb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第一产业贡献率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industry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第二产业中工业贡献率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第三产业贡献率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宏观经济数据存储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73475"/>
              </p:ext>
            </p:extLst>
          </p:nvPr>
        </p:nvGraphicFramePr>
        <p:xfrm>
          <a:off x="549087" y="1476460"/>
          <a:ext cx="10619655" cy="32643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3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2373"/>
                <a:gridCol w="1513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stellar_ts_macro_economy_db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          （股票基本面数据库）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（居民消费价格指数）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（工业品出厂价格指数）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ppiip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生产资料价格指数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qm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采掘工业价格指数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rmi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原材料工业价格指数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pi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加工工业价格指数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生活资料价格指数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food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食品类价格指数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clothing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服装类价格指数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roeu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一般日用品价格指数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dcg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耐用消费品价格指数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6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257"/>
              </p:ext>
            </p:extLst>
          </p:nvPr>
        </p:nvGraphicFramePr>
        <p:xfrm>
          <a:off x="549087" y="1476453"/>
          <a:ext cx="10619657" cy="140380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2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143"/>
                <a:gridCol w="1272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1190"/>
                <a:gridCol w="2088402"/>
                <a:gridCol w="2671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latest_news_tb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2.4.6.2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新闻事件数据存储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88817"/>
              </p:ext>
            </p:extLst>
          </p:nvPr>
        </p:nvGraphicFramePr>
        <p:xfrm>
          <a:off x="549087" y="1476460"/>
          <a:ext cx="10619655" cy="3043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455"/>
                <a:gridCol w="19233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stellar_ts_news_db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（新闻事件数据库）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latset_news_tb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（即时新闻）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classification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新闻分类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notice_tb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（信息地雷）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信息公布时间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信息内容链接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guba_sina_tb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（新浪股吧）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title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public_time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发布时间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read_count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阅读次数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8488"/>
              </p:ext>
            </p:extLst>
          </p:nvPr>
        </p:nvGraphicFramePr>
        <p:xfrm>
          <a:off x="549087" y="1476445"/>
          <a:ext cx="10619656" cy="20022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7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493"/>
                <a:gridCol w="1094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7430"/>
                <a:gridCol w="3098137"/>
                <a:gridCol w="2124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top_list_tb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965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5131"/>
                <a:gridCol w="1744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top_lilst_tb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（每日龙虎榜）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price_change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价格变动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amount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sell_ratio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卖出占总成交比例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reason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上榜原因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top_statistics_tb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（个股上榜统计）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上榜次数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2.4.7.2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龙虎榜数据存储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3663"/>
              </p:ext>
            </p:extLst>
          </p:nvPr>
        </p:nvGraphicFramePr>
        <p:xfrm>
          <a:off x="549087" y="1476460"/>
          <a:ext cx="10619655" cy="50321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2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stellar_ts_top_info_db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（龙虎榜数据库）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（营业部上榜统计）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broker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卖出席位数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top3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买入前三股票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institution_top_tb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（机构席位追踪）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duration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累计卖出额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net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净额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买入次数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sell_count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卖出次数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institution_detail_tb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（机构成交明细）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code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name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股票名称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buy_amount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机构席位买入额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sell_amount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机构席位卖出额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type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特征类型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6911"/>
              </p:ext>
            </p:extLst>
          </p:nvPr>
        </p:nvGraphicFramePr>
        <p:xfrm>
          <a:off x="549087" y="1476459"/>
          <a:ext cx="10619656" cy="20789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7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570"/>
                <a:gridCol w="1181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4894"/>
                <a:gridCol w="2171279"/>
                <a:gridCol w="3086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银行间同业拆借利率数据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baseline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张表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43740"/>
              </p:ext>
            </p:extLst>
          </p:nvPr>
        </p:nvGraphicFramePr>
        <p:xfrm>
          <a:off x="549087" y="1476460"/>
          <a:ext cx="10619655" cy="2601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3068"/>
              </p:ext>
            </p:extLst>
          </p:nvPr>
        </p:nvGraphicFramePr>
        <p:xfrm>
          <a:off x="549087" y="1476460"/>
          <a:ext cx="10619655" cy="45902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shibor_quote_tb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（银行间报价）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y1_buy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年买入价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y1_sell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年卖出价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3884"/>
              </p:ext>
            </p:extLst>
          </p:nvPr>
        </p:nvGraphicFramePr>
        <p:xfrm>
          <a:off x="549087" y="1339830"/>
          <a:ext cx="10619655" cy="54330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3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249"/>
                <a:gridCol w="22176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84"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</a:t>
                      </a:r>
                      <a:r>
                        <a:rPr lang="zh-CN" altLang="en-US" sz="8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on_20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隔夜拆放利率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w2_20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m3_20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m6_20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m9_20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791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85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5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0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银行间同业拆借利率数据存储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--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数据表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41049"/>
              </p:ext>
            </p:extLst>
          </p:nvPr>
        </p:nvGraphicFramePr>
        <p:xfrm>
          <a:off x="549087" y="1476460"/>
          <a:ext cx="10619655" cy="21594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37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338"/>
                <a:gridCol w="1534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883"/>
                <a:gridCol w="1418897"/>
                <a:gridCol w="19406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5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列名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列数据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列属性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778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stellar_ts_bank_db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（银行数据库）</a:t>
                      </a: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lpr_ma_tb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（贷款基础利率均值）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y1_5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y1_10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167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y1_20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r>
                        <a:rPr lang="en-US" altLang="zh-CN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周期均值</a:t>
                      </a:r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 i="0" kern="120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策略回测框架集成</a:t>
            </a: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安装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框架：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pip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install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raalpha</a:t>
            </a:r>
            <a:endParaRPr lang="zh-CN" altLang="en-US" sz="1600" dirty="0" smtClean="0">
              <a:solidFill>
                <a:srgbClr val="FFFF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框架使用的历史数据是直接从他们指定地址下载的，格式为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bcolz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ctable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，不支持用其他数据源。参照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rqalpha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/__main__.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py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中的接口，实现如下</a:t>
            </a:r>
            <a:r>
              <a:rPr lang="en-US" altLang="zh-CN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update_data_bundle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 	下载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RiceQuant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提供的回测历史数据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run()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			执行策略回测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show_result</a:t>
            </a:r>
            <a:r>
              <a:rPr lang="en-US" altLang="zh-CN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()</a:t>
            </a:r>
            <a:r>
              <a:rPr lang="zh-CN" altLang="en-US" sz="16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		显示策略回测结果</a:t>
            </a: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2.4.8.2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关键设计：实现自己的回测框架</a:t>
            </a: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包和类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84049"/>
              </p:ext>
            </p:extLst>
          </p:nvPr>
        </p:nvGraphicFramePr>
        <p:xfrm>
          <a:off x="3924112" y="3641044"/>
          <a:ext cx="3863437" cy="291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7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5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err="1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analyser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Risk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风险信息类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RiskCal</a:t>
                      </a: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ulator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风险计算工具类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模拟交易处理类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BaseSlippageDecider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滑点基类（抽象类）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FixedPercentSlippageDecider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固定滑点类，</a:t>
                      </a: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BaseSlippageDecider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BaseTax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税费基类（抽象类）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AStockTax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股税费类，</a:t>
                      </a:r>
                      <a:r>
                        <a:rPr lang="en-US" altLang="zh-CN" sz="900" kern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BaseTax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BaseCommission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佣金基类（抽象类）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AStockCommission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股佣金类，</a:t>
                      </a: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BaseCommission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DataProxy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数据操作代理类（抽象类）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LocalDataProxy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本地数据代理类，</a:t>
                      </a: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DataProxy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LocalDataSource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本地数据源类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61969"/>
              </p:ext>
            </p:extLst>
          </p:nvPr>
        </p:nvGraphicFramePr>
        <p:xfrm>
          <a:off x="8178402" y="4214648"/>
          <a:ext cx="3216924" cy="1264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5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1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98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err="1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utils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时间日期类，</a:t>
                      </a: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</a:rPr>
                        <a:t>click.</a:t>
                      </a: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effectLst/>
                        </a:rPr>
                        <a:t>ParamType</a:t>
                      </a:r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ContextStack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上下文栈类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ExecutionContext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模拟运行的上下文栈类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HybridDataFrame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pd.DataFrame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33765"/>
              </p:ext>
            </p:extLst>
          </p:nvPr>
        </p:nvGraphicFramePr>
        <p:xfrm>
          <a:off x="3924112" y="1528214"/>
          <a:ext cx="3863437" cy="1882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36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9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simulator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Account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账户类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TradeSimulationEventSource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模拟交易事件源类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Instrument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金融工具类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Scheduler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调度器类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TradeSimulationContext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策略模拟上下文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管理类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TradeSimulationExecutor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策略模拟执行器类</a:t>
                      </a:r>
                      <a:endParaRPr lang="en-US" altLang="zh-CN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TradeParams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交易参数类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31920"/>
              </p:ext>
            </p:extLst>
          </p:nvPr>
        </p:nvGraphicFramePr>
        <p:xfrm>
          <a:off x="8168273" y="1512192"/>
          <a:ext cx="3227053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63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0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256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err="1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data_model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BarObject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指标对象类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BarMap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指标存储字典类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交易委托类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OrderStyle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委托类型基类（抽象类）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MarketOrder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市场委托类，</a:t>
                      </a: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OrderStyle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LimitOrder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有限制委托类，</a:t>
                      </a:r>
                      <a:r>
                        <a:rPr lang="en-US" altLang="zh-CN" sz="9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OrderStyle</a:t>
                      </a: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的子类</a:t>
                      </a:r>
                      <a:endParaRPr lang="en-US" altLang="zh-CN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Dividend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Portfolio</a:t>
                      </a:r>
                      <a:endParaRPr 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投资组合类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Position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持股信息类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Trade</a:t>
                      </a:r>
                      <a:endParaRPr lang="en-US" sz="900" kern="1200" dirty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交易信息类</a:t>
                      </a:r>
                      <a:endParaRPr lang="en-US" altLang="zh-CN" sz="9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93920"/>
              </p:ext>
            </p:extLst>
          </p:nvPr>
        </p:nvGraphicFramePr>
        <p:xfrm>
          <a:off x="496835" y="2949728"/>
          <a:ext cx="3216924" cy="1264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99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984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stellar</a:t>
                      </a:r>
                      <a:r>
                        <a:rPr lang="zh-CN" altLang="en-US" sz="1000" b="0" i="0" dirty="0" smtClean="0">
                          <a:solidFill>
                            <a:srgbClr val="0087FF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</a:t>
                      </a:r>
                      <a:endParaRPr lang="en-US" sz="1000" b="0" i="0" dirty="0">
                        <a:solidFill>
                          <a:srgbClr val="0087FF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包用途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simulator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1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模拟器包，包括处理模拟回测的各个模块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data_model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900" b="1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数据模型包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analyser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分析器包，包含各类算法逻辑</a:t>
                      </a:r>
                      <a:endParaRPr lang="en-US" altLang="zh-CN" sz="900" b="1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utils</a:t>
                      </a:r>
                      <a:endParaRPr lang="en-US" sz="900" b="1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工具包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cxnSp>
        <p:nvCxnSpPr>
          <p:cNvPr id="3" name="直线箭头连接符 2"/>
          <p:cNvCxnSpPr>
            <a:endCxn id="15" idx="1"/>
          </p:cNvCxnSpPr>
          <p:nvPr/>
        </p:nvCxnSpPr>
        <p:spPr>
          <a:xfrm flipV="1">
            <a:off x="1310067" y="2469284"/>
            <a:ext cx="2614045" cy="10463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12" idx="1"/>
          </p:cNvCxnSpPr>
          <p:nvPr/>
        </p:nvCxnSpPr>
        <p:spPr>
          <a:xfrm>
            <a:off x="1310067" y="4111878"/>
            <a:ext cx="2614045" cy="984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16" idx="1"/>
          </p:cNvCxnSpPr>
          <p:nvPr/>
        </p:nvCxnSpPr>
        <p:spPr>
          <a:xfrm flipV="1">
            <a:off x="1310067" y="2761872"/>
            <a:ext cx="6858206" cy="9406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endCxn id="14" idx="1"/>
          </p:cNvCxnSpPr>
          <p:nvPr/>
        </p:nvCxnSpPr>
        <p:spPr>
          <a:xfrm>
            <a:off x="1310067" y="3908532"/>
            <a:ext cx="6868335" cy="9385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96716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关键问题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关键设计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3759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8878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9345</Words>
  <Application>Microsoft Macintosh PowerPoint</Application>
  <PresentationFormat>宽屏</PresentationFormat>
  <Paragraphs>2348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1048</cp:revision>
  <dcterms:created xsi:type="dcterms:W3CDTF">2016-07-16T06:00:02Z</dcterms:created>
  <dcterms:modified xsi:type="dcterms:W3CDTF">2016-09-08T09:38:32Z</dcterms:modified>
</cp:coreProperties>
</file>