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1"/>
  </p:notesMasterIdLst>
  <p:sldIdLst>
    <p:sldId id="276" r:id="rId2"/>
    <p:sldId id="314" r:id="rId3"/>
    <p:sldId id="275" r:id="rId4"/>
    <p:sldId id="258" r:id="rId5"/>
    <p:sldId id="274" r:id="rId6"/>
    <p:sldId id="390" r:id="rId7"/>
    <p:sldId id="269" r:id="rId8"/>
    <p:sldId id="392" r:id="rId9"/>
    <p:sldId id="393" r:id="rId10"/>
    <p:sldId id="263" r:id="rId11"/>
    <p:sldId id="297" r:id="rId12"/>
    <p:sldId id="391" r:id="rId13"/>
    <p:sldId id="321"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2" r:id="rId30"/>
    <p:sldId id="421"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6" r:id="rId74"/>
    <p:sldId id="465" r:id="rId75"/>
    <p:sldId id="475" r:id="rId76"/>
    <p:sldId id="470" r:id="rId77"/>
    <p:sldId id="477" r:id="rId78"/>
    <p:sldId id="478" r:id="rId79"/>
    <p:sldId id="479" r:id="rId80"/>
    <p:sldId id="480" r:id="rId81"/>
    <p:sldId id="481" r:id="rId82"/>
    <p:sldId id="482" r:id="rId83"/>
    <p:sldId id="483" r:id="rId84"/>
    <p:sldId id="484" r:id="rId85"/>
    <p:sldId id="485" r:id="rId86"/>
    <p:sldId id="486" r:id="rId87"/>
    <p:sldId id="487" r:id="rId88"/>
    <p:sldId id="488" r:id="rId89"/>
    <p:sldId id="489" r:id="rId90"/>
    <p:sldId id="490" r:id="rId91"/>
    <p:sldId id="491" r:id="rId92"/>
    <p:sldId id="492" r:id="rId93"/>
    <p:sldId id="493" r:id="rId94"/>
    <p:sldId id="494" r:id="rId95"/>
    <p:sldId id="495" r:id="rId96"/>
    <p:sldId id="496" r:id="rId97"/>
    <p:sldId id="497" r:id="rId98"/>
    <p:sldId id="498" r:id="rId99"/>
    <p:sldId id="349"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F0"/>
    <a:srgbClr val="0087FF"/>
    <a:srgbClr val="ED532B"/>
    <a:srgbClr val="CB4423"/>
    <a:srgbClr val="FF4F69"/>
    <a:srgbClr val="5960FD"/>
    <a:srgbClr val="EAAF07"/>
    <a:srgbClr val="FF621E"/>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3"/>
    <p:restoredTop sz="92715" autoAdjust="0"/>
  </p:normalViewPr>
  <p:slideViewPr>
    <p:cSldViewPr snapToGrid="0" snapToObjects="1">
      <p:cViewPr varScale="1">
        <p:scale>
          <a:sx n="96" d="100"/>
          <a:sy n="96" d="100"/>
        </p:scale>
        <p:origin x="3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41743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9665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36646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80972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518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724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4927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04811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5118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13934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0856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28268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88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68243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2034281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206424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806812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31</a:t>
            </a:fld>
            <a:endParaRPr kumimoji="1" lang="zh-CN" altLang="en-US"/>
          </a:p>
        </p:txBody>
      </p:sp>
    </p:spTree>
    <p:extLst>
      <p:ext uri="{BB962C8B-B14F-4D97-AF65-F5344CB8AC3E}">
        <p14:creationId xmlns:p14="http://schemas.microsoft.com/office/powerpoint/2010/main" val="469986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32</a:t>
            </a:fld>
            <a:endParaRPr kumimoji="1" lang="zh-CN" altLang="en-US"/>
          </a:p>
        </p:txBody>
      </p:sp>
    </p:spTree>
    <p:extLst>
      <p:ext uri="{BB962C8B-B14F-4D97-AF65-F5344CB8AC3E}">
        <p14:creationId xmlns:p14="http://schemas.microsoft.com/office/powerpoint/2010/main" val="189686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33</a:t>
            </a:fld>
            <a:endParaRPr kumimoji="1" lang="zh-CN" altLang="en-US"/>
          </a:p>
        </p:txBody>
      </p:sp>
    </p:spTree>
    <p:extLst>
      <p:ext uri="{BB962C8B-B14F-4D97-AF65-F5344CB8AC3E}">
        <p14:creationId xmlns:p14="http://schemas.microsoft.com/office/powerpoint/2010/main" val="211441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34</a:t>
            </a:fld>
            <a:endParaRPr kumimoji="1" lang="zh-CN" altLang="en-US"/>
          </a:p>
        </p:txBody>
      </p:sp>
    </p:spTree>
    <p:extLst>
      <p:ext uri="{BB962C8B-B14F-4D97-AF65-F5344CB8AC3E}">
        <p14:creationId xmlns:p14="http://schemas.microsoft.com/office/powerpoint/2010/main" val="13267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35</a:t>
            </a:fld>
            <a:endParaRPr kumimoji="1" lang="zh-CN" altLang="en-US"/>
          </a:p>
        </p:txBody>
      </p:sp>
    </p:spTree>
    <p:extLst>
      <p:ext uri="{BB962C8B-B14F-4D97-AF65-F5344CB8AC3E}">
        <p14:creationId xmlns:p14="http://schemas.microsoft.com/office/powerpoint/2010/main" val="561886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36</a:t>
            </a:fld>
            <a:endParaRPr kumimoji="1" lang="zh-CN" altLang="en-US"/>
          </a:p>
        </p:txBody>
      </p:sp>
    </p:spTree>
    <p:extLst>
      <p:ext uri="{BB962C8B-B14F-4D97-AF65-F5344CB8AC3E}">
        <p14:creationId xmlns:p14="http://schemas.microsoft.com/office/powerpoint/2010/main" val="77485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37</a:t>
            </a:fld>
            <a:endParaRPr kumimoji="1" lang="zh-CN" altLang="en-US"/>
          </a:p>
        </p:txBody>
      </p:sp>
    </p:spTree>
    <p:extLst>
      <p:ext uri="{BB962C8B-B14F-4D97-AF65-F5344CB8AC3E}">
        <p14:creationId xmlns:p14="http://schemas.microsoft.com/office/powerpoint/2010/main" val="2012601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38</a:t>
            </a:fld>
            <a:endParaRPr kumimoji="1" lang="zh-CN" altLang="en-US"/>
          </a:p>
        </p:txBody>
      </p:sp>
    </p:spTree>
    <p:extLst>
      <p:ext uri="{BB962C8B-B14F-4D97-AF65-F5344CB8AC3E}">
        <p14:creationId xmlns:p14="http://schemas.microsoft.com/office/powerpoint/2010/main" val="1735932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39</a:t>
            </a:fld>
            <a:endParaRPr kumimoji="1" lang="zh-CN" altLang="en-US"/>
          </a:p>
        </p:txBody>
      </p:sp>
    </p:spTree>
    <p:extLst>
      <p:ext uri="{BB962C8B-B14F-4D97-AF65-F5344CB8AC3E}">
        <p14:creationId xmlns:p14="http://schemas.microsoft.com/office/powerpoint/2010/main" val="2935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40</a:t>
            </a:fld>
            <a:endParaRPr kumimoji="1" lang="zh-CN" altLang="en-US"/>
          </a:p>
        </p:txBody>
      </p:sp>
    </p:spTree>
    <p:extLst>
      <p:ext uri="{BB962C8B-B14F-4D97-AF65-F5344CB8AC3E}">
        <p14:creationId xmlns:p14="http://schemas.microsoft.com/office/powerpoint/2010/main" val="557172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41</a:t>
            </a:fld>
            <a:endParaRPr kumimoji="1" lang="zh-CN" altLang="en-US"/>
          </a:p>
        </p:txBody>
      </p:sp>
    </p:spTree>
    <p:extLst>
      <p:ext uri="{BB962C8B-B14F-4D97-AF65-F5344CB8AC3E}">
        <p14:creationId xmlns:p14="http://schemas.microsoft.com/office/powerpoint/2010/main" val="167217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42</a:t>
            </a:fld>
            <a:endParaRPr kumimoji="1" lang="zh-CN" altLang="en-US"/>
          </a:p>
        </p:txBody>
      </p:sp>
    </p:spTree>
    <p:extLst>
      <p:ext uri="{BB962C8B-B14F-4D97-AF65-F5344CB8AC3E}">
        <p14:creationId xmlns:p14="http://schemas.microsoft.com/office/powerpoint/2010/main" val="1281564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43</a:t>
            </a:fld>
            <a:endParaRPr kumimoji="1" lang="zh-CN" altLang="en-US"/>
          </a:p>
        </p:txBody>
      </p:sp>
    </p:spTree>
    <p:extLst>
      <p:ext uri="{BB962C8B-B14F-4D97-AF65-F5344CB8AC3E}">
        <p14:creationId xmlns:p14="http://schemas.microsoft.com/office/powerpoint/2010/main" val="218535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44</a:t>
            </a:fld>
            <a:endParaRPr kumimoji="1" lang="zh-CN" altLang="en-US"/>
          </a:p>
        </p:txBody>
      </p:sp>
    </p:spTree>
    <p:extLst>
      <p:ext uri="{BB962C8B-B14F-4D97-AF65-F5344CB8AC3E}">
        <p14:creationId xmlns:p14="http://schemas.microsoft.com/office/powerpoint/2010/main" val="196096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45</a:t>
            </a:fld>
            <a:endParaRPr kumimoji="1" lang="zh-CN" altLang="en-US"/>
          </a:p>
        </p:txBody>
      </p:sp>
    </p:spTree>
    <p:extLst>
      <p:ext uri="{BB962C8B-B14F-4D97-AF65-F5344CB8AC3E}">
        <p14:creationId xmlns:p14="http://schemas.microsoft.com/office/powerpoint/2010/main" val="534246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46</a:t>
            </a:fld>
            <a:endParaRPr kumimoji="1" lang="zh-CN" altLang="en-US"/>
          </a:p>
        </p:txBody>
      </p:sp>
    </p:spTree>
    <p:extLst>
      <p:ext uri="{BB962C8B-B14F-4D97-AF65-F5344CB8AC3E}">
        <p14:creationId xmlns:p14="http://schemas.microsoft.com/office/powerpoint/2010/main" val="83004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47</a:t>
            </a:fld>
            <a:endParaRPr kumimoji="1" lang="zh-CN" altLang="en-US"/>
          </a:p>
        </p:txBody>
      </p:sp>
    </p:spTree>
    <p:extLst>
      <p:ext uri="{BB962C8B-B14F-4D97-AF65-F5344CB8AC3E}">
        <p14:creationId xmlns:p14="http://schemas.microsoft.com/office/powerpoint/2010/main" val="1705488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48</a:t>
            </a:fld>
            <a:endParaRPr kumimoji="1" lang="zh-CN" altLang="en-US"/>
          </a:p>
        </p:txBody>
      </p:sp>
    </p:spTree>
    <p:extLst>
      <p:ext uri="{BB962C8B-B14F-4D97-AF65-F5344CB8AC3E}">
        <p14:creationId xmlns:p14="http://schemas.microsoft.com/office/powerpoint/2010/main" val="725337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49</a:t>
            </a:fld>
            <a:endParaRPr kumimoji="1" lang="zh-CN" altLang="en-US"/>
          </a:p>
        </p:txBody>
      </p:sp>
    </p:spTree>
    <p:extLst>
      <p:ext uri="{BB962C8B-B14F-4D97-AF65-F5344CB8AC3E}">
        <p14:creationId xmlns:p14="http://schemas.microsoft.com/office/powerpoint/2010/main" val="12626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50</a:t>
            </a:fld>
            <a:endParaRPr kumimoji="1" lang="zh-CN" altLang="en-US"/>
          </a:p>
        </p:txBody>
      </p:sp>
    </p:spTree>
    <p:extLst>
      <p:ext uri="{BB962C8B-B14F-4D97-AF65-F5344CB8AC3E}">
        <p14:creationId xmlns:p14="http://schemas.microsoft.com/office/powerpoint/2010/main" val="263986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51</a:t>
            </a:fld>
            <a:endParaRPr kumimoji="1" lang="zh-CN" altLang="en-US"/>
          </a:p>
        </p:txBody>
      </p:sp>
    </p:spTree>
    <p:extLst>
      <p:ext uri="{BB962C8B-B14F-4D97-AF65-F5344CB8AC3E}">
        <p14:creationId xmlns:p14="http://schemas.microsoft.com/office/powerpoint/2010/main" val="474210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52</a:t>
            </a:fld>
            <a:endParaRPr kumimoji="1" lang="zh-CN" altLang="en-US"/>
          </a:p>
        </p:txBody>
      </p:sp>
    </p:spTree>
    <p:extLst>
      <p:ext uri="{BB962C8B-B14F-4D97-AF65-F5344CB8AC3E}">
        <p14:creationId xmlns:p14="http://schemas.microsoft.com/office/powerpoint/2010/main" val="12221850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53</a:t>
            </a:fld>
            <a:endParaRPr kumimoji="1" lang="zh-CN" altLang="en-US"/>
          </a:p>
        </p:txBody>
      </p:sp>
    </p:spTree>
    <p:extLst>
      <p:ext uri="{BB962C8B-B14F-4D97-AF65-F5344CB8AC3E}">
        <p14:creationId xmlns:p14="http://schemas.microsoft.com/office/powerpoint/2010/main" val="1733014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54</a:t>
            </a:fld>
            <a:endParaRPr kumimoji="1" lang="zh-CN" altLang="en-US"/>
          </a:p>
        </p:txBody>
      </p:sp>
    </p:spTree>
    <p:extLst>
      <p:ext uri="{BB962C8B-B14F-4D97-AF65-F5344CB8AC3E}">
        <p14:creationId xmlns:p14="http://schemas.microsoft.com/office/powerpoint/2010/main" val="430974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55</a:t>
            </a:fld>
            <a:endParaRPr kumimoji="1" lang="zh-CN" altLang="en-US"/>
          </a:p>
        </p:txBody>
      </p:sp>
    </p:spTree>
    <p:extLst>
      <p:ext uri="{BB962C8B-B14F-4D97-AF65-F5344CB8AC3E}">
        <p14:creationId xmlns:p14="http://schemas.microsoft.com/office/powerpoint/2010/main" val="12540375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56</a:t>
            </a:fld>
            <a:endParaRPr kumimoji="1" lang="zh-CN" altLang="en-US"/>
          </a:p>
        </p:txBody>
      </p:sp>
    </p:spTree>
    <p:extLst>
      <p:ext uri="{BB962C8B-B14F-4D97-AF65-F5344CB8AC3E}">
        <p14:creationId xmlns:p14="http://schemas.microsoft.com/office/powerpoint/2010/main" val="33978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57</a:t>
            </a:fld>
            <a:endParaRPr kumimoji="1" lang="zh-CN" altLang="en-US"/>
          </a:p>
        </p:txBody>
      </p:sp>
    </p:spTree>
    <p:extLst>
      <p:ext uri="{BB962C8B-B14F-4D97-AF65-F5344CB8AC3E}">
        <p14:creationId xmlns:p14="http://schemas.microsoft.com/office/powerpoint/2010/main" val="662413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58</a:t>
            </a:fld>
            <a:endParaRPr kumimoji="1" lang="zh-CN" altLang="en-US"/>
          </a:p>
        </p:txBody>
      </p:sp>
    </p:spTree>
    <p:extLst>
      <p:ext uri="{BB962C8B-B14F-4D97-AF65-F5344CB8AC3E}">
        <p14:creationId xmlns:p14="http://schemas.microsoft.com/office/powerpoint/2010/main" val="1331686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59</a:t>
            </a:fld>
            <a:endParaRPr kumimoji="1" lang="zh-CN" altLang="en-US"/>
          </a:p>
        </p:txBody>
      </p:sp>
    </p:spTree>
    <p:extLst>
      <p:ext uri="{BB962C8B-B14F-4D97-AF65-F5344CB8AC3E}">
        <p14:creationId xmlns:p14="http://schemas.microsoft.com/office/powerpoint/2010/main" val="16039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60</a:t>
            </a:fld>
            <a:endParaRPr kumimoji="1" lang="zh-CN" altLang="en-US"/>
          </a:p>
        </p:txBody>
      </p:sp>
    </p:spTree>
    <p:extLst>
      <p:ext uri="{BB962C8B-B14F-4D97-AF65-F5344CB8AC3E}">
        <p14:creationId xmlns:p14="http://schemas.microsoft.com/office/powerpoint/2010/main" val="1490116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61</a:t>
            </a:fld>
            <a:endParaRPr kumimoji="1" lang="zh-CN" altLang="en-US"/>
          </a:p>
        </p:txBody>
      </p:sp>
    </p:spTree>
    <p:extLst>
      <p:ext uri="{BB962C8B-B14F-4D97-AF65-F5344CB8AC3E}">
        <p14:creationId xmlns:p14="http://schemas.microsoft.com/office/powerpoint/2010/main" val="787634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62</a:t>
            </a:fld>
            <a:endParaRPr kumimoji="1" lang="zh-CN" altLang="en-US"/>
          </a:p>
        </p:txBody>
      </p:sp>
    </p:spTree>
    <p:extLst>
      <p:ext uri="{BB962C8B-B14F-4D97-AF65-F5344CB8AC3E}">
        <p14:creationId xmlns:p14="http://schemas.microsoft.com/office/powerpoint/2010/main" val="1573667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63</a:t>
            </a:fld>
            <a:endParaRPr kumimoji="1" lang="zh-CN" altLang="en-US"/>
          </a:p>
        </p:txBody>
      </p:sp>
    </p:spTree>
    <p:extLst>
      <p:ext uri="{BB962C8B-B14F-4D97-AF65-F5344CB8AC3E}">
        <p14:creationId xmlns:p14="http://schemas.microsoft.com/office/powerpoint/2010/main" val="355904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64</a:t>
            </a:fld>
            <a:endParaRPr kumimoji="1" lang="zh-CN" altLang="en-US"/>
          </a:p>
        </p:txBody>
      </p:sp>
    </p:spTree>
    <p:extLst>
      <p:ext uri="{BB962C8B-B14F-4D97-AF65-F5344CB8AC3E}">
        <p14:creationId xmlns:p14="http://schemas.microsoft.com/office/powerpoint/2010/main" val="6662912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65</a:t>
            </a:fld>
            <a:endParaRPr kumimoji="1" lang="zh-CN" altLang="en-US"/>
          </a:p>
        </p:txBody>
      </p:sp>
    </p:spTree>
    <p:extLst>
      <p:ext uri="{BB962C8B-B14F-4D97-AF65-F5344CB8AC3E}">
        <p14:creationId xmlns:p14="http://schemas.microsoft.com/office/powerpoint/2010/main" val="1505655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66</a:t>
            </a:fld>
            <a:endParaRPr kumimoji="1" lang="zh-CN" altLang="en-US"/>
          </a:p>
        </p:txBody>
      </p:sp>
    </p:spTree>
    <p:extLst>
      <p:ext uri="{BB962C8B-B14F-4D97-AF65-F5344CB8AC3E}">
        <p14:creationId xmlns:p14="http://schemas.microsoft.com/office/powerpoint/2010/main" val="17421465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67</a:t>
            </a:fld>
            <a:endParaRPr kumimoji="1" lang="zh-CN" altLang="en-US"/>
          </a:p>
        </p:txBody>
      </p:sp>
    </p:spTree>
    <p:extLst>
      <p:ext uri="{BB962C8B-B14F-4D97-AF65-F5344CB8AC3E}">
        <p14:creationId xmlns:p14="http://schemas.microsoft.com/office/powerpoint/2010/main" val="1158704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68</a:t>
            </a:fld>
            <a:endParaRPr kumimoji="1" lang="zh-CN" altLang="en-US"/>
          </a:p>
        </p:txBody>
      </p:sp>
    </p:spTree>
    <p:extLst>
      <p:ext uri="{BB962C8B-B14F-4D97-AF65-F5344CB8AC3E}">
        <p14:creationId xmlns:p14="http://schemas.microsoft.com/office/powerpoint/2010/main" val="8577586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69</a:t>
            </a:fld>
            <a:endParaRPr kumimoji="1" lang="zh-CN" altLang="en-US"/>
          </a:p>
        </p:txBody>
      </p:sp>
    </p:spTree>
    <p:extLst>
      <p:ext uri="{BB962C8B-B14F-4D97-AF65-F5344CB8AC3E}">
        <p14:creationId xmlns:p14="http://schemas.microsoft.com/office/powerpoint/2010/main" val="135152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70</a:t>
            </a:fld>
            <a:endParaRPr kumimoji="1" lang="zh-CN" altLang="en-US"/>
          </a:p>
        </p:txBody>
      </p:sp>
    </p:spTree>
    <p:extLst>
      <p:ext uri="{BB962C8B-B14F-4D97-AF65-F5344CB8AC3E}">
        <p14:creationId xmlns:p14="http://schemas.microsoft.com/office/powerpoint/2010/main" val="6374398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71</a:t>
            </a:fld>
            <a:endParaRPr kumimoji="1" lang="zh-CN" altLang="en-US"/>
          </a:p>
        </p:txBody>
      </p:sp>
    </p:spTree>
    <p:extLst>
      <p:ext uri="{BB962C8B-B14F-4D97-AF65-F5344CB8AC3E}">
        <p14:creationId xmlns:p14="http://schemas.microsoft.com/office/powerpoint/2010/main" val="8162594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72</a:t>
            </a:fld>
            <a:endParaRPr kumimoji="1" lang="zh-CN" altLang="en-US"/>
          </a:p>
        </p:txBody>
      </p:sp>
    </p:spTree>
    <p:extLst>
      <p:ext uri="{BB962C8B-B14F-4D97-AF65-F5344CB8AC3E}">
        <p14:creationId xmlns:p14="http://schemas.microsoft.com/office/powerpoint/2010/main" val="3520613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73</a:t>
            </a:fld>
            <a:endParaRPr kumimoji="1" lang="zh-CN" altLang="en-US"/>
          </a:p>
        </p:txBody>
      </p:sp>
    </p:spTree>
    <p:extLst>
      <p:ext uri="{BB962C8B-B14F-4D97-AF65-F5344CB8AC3E}">
        <p14:creationId xmlns:p14="http://schemas.microsoft.com/office/powerpoint/2010/main" val="836458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74</a:t>
            </a:fld>
            <a:endParaRPr kumimoji="1" lang="zh-CN" altLang="en-US"/>
          </a:p>
        </p:txBody>
      </p:sp>
    </p:spTree>
    <p:extLst>
      <p:ext uri="{BB962C8B-B14F-4D97-AF65-F5344CB8AC3E}">
        <p14:creationId xmlns:p14="http://schemas.microsoft.com/office/powerpoint/2010/main" val="15549027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75</a:t>
            </a:fld>
            <a:endParaRPr kumimoji="1" lang="zh-CN" altLang="en-US"/>
          </a:p>
        </p:txBody>
      </p:sp>
    </p:spTree>
    <p:extLst>
      <p:ext uri="{BB962C8B-B14F-4D97-AF65-F5344CB8AC3E}">
        <p14:creationId xmlns:p14="http://schemas.microsoft.com/office/powerpoint/2010/main" val="1445217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76</a:t>
            </a:fld>
            <a:endParaRPr kumimoji="1" lang="zh-CN" altLang="en-US"/>
          </a:p>
        </p:txBody>
      </p:sp>
    </p:spTree>
    <p:extLst>
      <p:ext uri="{BB962C8B-B14F-4D97-AF65-F5344CB8AC3E}">
        <p14:creationId xmlns:p14="http://schemas.microsoft.com/office/powerpoint/2010/main" val="1523641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77</a:t>
            </a:fld>
            <a:endParaRPr kumimoji="1" lang="zh-CN" altLang="en-US"/>
          </a:p>
        </p:txBody>
      </p:sp>
    </p:spTree>
    <p:extLst>
      <p:ext uri="{BB962C8B-B14F-4D97-AF65-F5344CB8AC3E}">
        <p14:creationId xmlns:p14="http://schemas.microsoft.com/office/powerpoint/2010/main" val="12520925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78</a:t>
            </a:fld>
            <a:endParaRPr kumimoji="1" lang="zh-CN" altLang="en-US"/>
          </a:p>
        </p:txBody>
      </p:sp>
    </p:spTree>
    <p:extLst>
      <p:ext uri="{BB962C8B-B14F-4D97-AF65-F5344CB8AC3E}">
        <p14:creationId xmlns:p14="http://schemas.microsoft.com/office/powerpoint/2010/main" val="2303630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79</a:t>
            </a:fld>
            <a:endParaRPr kumimoji="1" lang="zh-CN" altLang="en-US"/>
          </a:p>
        </p:txBody>
      </p:sp>
    </p:spTree>
    <p:extLst>
      <p:ext uri="{BB962C8B-B14F-4D97-AF65-F5344CB8AC3E}">
        <p14:creationId xmlns:p14="http://schemas.microsoft.com/office/powerpoint/2010/main" val="43086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6646697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80</a:t>
            </a:fld>
            <a:endParaRPr kumimoji="1" lang="zh-CN" altLang="en-US"/>
          </a:p>
        </p:txBody>
      </p:sp>
    </p:spTree>
    <p:extLst>
      <p:ext uri="{BB962C8B-B14F-4D97-AF65-F5344CB8AC3E}">
        <p14:creationId xmlns:p14="http://schemas.microsoft.com/office/powerpoint/2010/main" val="7661856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81</a:t>
            </a:fld>
            <a:endParaRPr kumimoji="1" lang="zh-CN" altLang="en-US"/>
          </a:p>
        </p:txBody>
      </p:sp>
    </p:spTree>
    <p:extLst>
      <p:ext uri="{BB962C8B-B14F-4D97-AF65-F5344CB8AC3E}">
        <p14:creationId xmlns:p14="http://schemas.microsoft.com/office/powerpoint/2010/main" val="5953222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82</a:t>
            </a:fld>
            <a:endParaRPr kumimoji="1" lang="zh-CN" altLang="en-US"/>
          </a:p>
        </p:txBody>
      </p:sp>
    </p:spTree>
    <p:extLst>
      <p:ext uri="{BB962C8B-B14F-4D97-AF65-F5344CB8AC3E}">
        <p14:creationId xmlns:p14="http://schemas.microsoft.com/office/powerpoint/2010/main" val="3548699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83</a:t>
            </a:fld>
            <a:endParaRPr kumimoji="1" lang="zh-CN" altLang="en-US"/>
          </a:p>
        </p:txBody>
      </p:sp>
    </p:spTree>
    <p:extLst>
      <p:ext uri="{BB962C8B-B14F-4D97-AF65-F5344CB8AC3E}">
        <p14:creationId xmlns:p14="http://schemas.microsoft.com/office/powerpoint/2010/main" val="67637218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84</a:t>
            </a:fld>
            <a:endParaRPr kumimoji="1" lang="zh-CN" altLang="en-US"/>
          </a:p>
        </p:txBody>
      </p:sp>
    </p:spTree>
    <p:extLst>
      <p:ext uri="{BB962C8B-B14F-4D97-AF65-F5344CB8AC3E}">
        <p14:creationId xmlns:p14="http://schemas.microsoft.com/office/powerpoint/2010/main" val="13351842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85</a:t>
            </a:fld>
            <a:endParaRPr kumimoji="1" lang="zh-CN" altLang="en-US"/>
          </a:p>
        </p:txBody>
      </p:sp>
    </p:spTree>
    <p:extLst>
      <p:ext uri="{BB962C8B-B14F-4D97-AF65-F5344CB8AC3E}">
        <p14:creationId xmlns:p14="http://schemas.microsoft.com/office/powerpoint/2010/main" val="21018329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86</a:t>
            </a:fld>
            <a:endParaRPr kumimoji="1" lang="zh-CN" altLang="en-US"/>
          </a:p>
        </p:txBody>
      </p:sp>
    </p:spTree>
    <p:extLst>
      <p:ext uri="{BB962C8B-B14F-4D97-AF65-F5344CB8AC3E}">
        <p14:creationId xmlns:p14="http://schemas.microsoft.com/office/powerpoint/2010/main" val="20033772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87</a:t>
            </a:fld>
            <a:endParaRPr kumimoji="1" lang="zh-CN" altLang="en-US"/>
          </a:p>
        </p:txBody>
      </p:sp>
    </p:spTree>
    <p:extLst>
      <p:ext uri="{BB962C8B-B14F-4D97-AF65-F5344CB8AC3E}">
        <p14:creationId xmlns:p14="http://schemas.microsoft.com/office/powerpoint/2010/main" val="15258051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88</a:t>
            </a:fld>
            <a:endParaRPr kumimoji="1" lang="zh-CN" altLang="en-US"/>
          </a:p>
        </p:txBody>
      </p:sp>
    </p:spTree>
    <p:extLst>
      <p:ext uri="{BB962C8B-B14F-4D97-AF65-F5344CB8AC3E}">
        <p14:creationId xmlns:p14="http://schemas.microsoft.com/office/powerpoint/2010/main" val="10950264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89</a:t>
            </a:fld>
            <a:endParaRPr kumimoji="1" lang="zh-CN" altLang="en-US"/>
          </a:p>
        </p:txBody>
      </p:sp>
    </p:spTree>
    <p:extLst>
      <p:ext uri="{BB962C8B-B14F-4D97-AF65-F5344CB8AC3E}">
        <p14:creationId xmlns:p14="http://schemas.microsoft.com/office/powerpoint/2010/main" val="1294716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6600233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90</a:t>
            </a:fld>
            <a:endParaRPr kumimoji="1" lang="zh-CN" altLang="en-US"/>
          </a:p>
        </p:txBody>
      </p:sp>
    </p:spTree>
    <p:extLst>
      <p:ext uri="{BB962C8B-B14F-4D97-AF65-F5344CB8AC3E}">
        <p14:creationId xmlns:p14="http://schemas.microsoft.com/office/powerpoint/2010/main" val="10028333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91</a:t>
            </a:fld>
            <a:endParaRPr kumimoji="1" lang="zh-CN" altLang="en-US"/>
          </a:p>
        </p:txBody>
      </p:sp>
    </p:spTree>
    <p:extLst>
      <p:ext uri="{BB962C8B-B14F-4D97-AF65-F5344CB8AC3E}">
        <p14:creationId xmlns:p14="http://schemas.microsoft.com/office/powerpoint/2010/main" val="14233285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92</a:t>
            </a:fld>
            <a:endParaRPr kumimoji="1" lang="zh-CN" altLang="en-US"/>
          </a:p>
        </p:txBody>
      </p:sp>
    </p:spTree>
    <p:extLst>
      <p:ext uri="{BB962C8B-B14F-4D97-AF65-F5344CB8AC3E}">
        <p14:creationId xmlns:p14="http://schemas.microsoft.com/office/powerpoint/2010/main" val="2681426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93</a:t>
            </a:fld>
            <a:endParaRPr kumimoji="1" lang="zh-CN" altLang="en-US"/>
          </a:p>
        </p:txBody>
      </p:sp>
    </p:spTree>
    <p:extLst>
      <p:ext uri="{BB962C8B-B14F-4D97-AF65-F5344CB8AC3E}">
        <p14:creationId xmlns:p14="http://schemas.microsoft.com/office/powerpoint/2010/main" val="2327179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94</a:t>
            </a:fld>
            <a:endParaRPr kumimoji="1" lang="zh-CN" altLang="en-US"/>
          </a:p>
        </p:txBody>
      </p:sp>
    </p:spTree>
    <p:extLst>
      <p:ext uri="{BB962C8B-B14F-4D97-AF65-F5344CB8AC3E}">
        <p14:creationId xmlns:p14="http://schemas.microsoft.com/office/powerpoint/2010/main" val="19238994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95</a:t>
            </a:fld>
            <a:endParaRPr kumimoji="1" lang="zh-CN" altLang="en-US"/>
          </a:p>
        </p:txBody>
      </p:sp>
    </p:spTree>
    <p:extLst>
      <p:ext uri="{BB962C8B-B14F-4D97-AF65-F5344CB8AC3E}">
        <p14:creationId xmlns:p14="http://schemas.microsoft.com/office/powerpoint/2010/main" val="3181583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96</a:t>
            </a:fld>
            <a:endParaRPr kumimoji="1" lang="zh-CN" altLang="en-US"/>
          </a:p>
        </p:txBody>
      </p:sp>
    </p:spTree>
    <p:extLst>
      <p:ext uri="{BB962C8B-B14F-4D97-AF65-F5344CB8AC3E}">
        <p14:creationId xmlns:p14="http://schemas.microsoft.com/office/powerpoint/2010/main" val="3080784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97</a:t>
            </a:fld>
            <a:endParaRPr kumimoji="1" lang="zh-CN" altLang="en-US"/>
          </a:p>
        </p:txBody>
      </p:sp>
    </p:spTree>
    <p:extLst>
      <p:ext uri="{BB962C8B-B14F-4D97-AF65-F5344CB8AC3E}">
        <p14:creationId xmlns:p14="http://schemas.microsoft.com/office/powerpoint/2010/main" val="2911546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98</a:t>
            </a:fld>
            <a:endParaRPr kumimoji="1" lang="zh-CN" altLang="en-US"/>
          </a:p>
        </p:txBody>
      </p:sp>
    </p:spTree>
    <p:extLst>
      <p:ext uri="{BB962C8B-B14F-4D97-AF65-F5344CB8AC3E}">
        <p14:creationId xmlns:p14="http://schemas.microsoft.com/office/powerpoint/2010/main" val="17000408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99</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16/9/23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Ricequant  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48" name="文本框 47"/>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04644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83" y="1689461"/>
            <a:ext cx="5788550" cy="358049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84" y="1689461"/>
            <a:ext cx="5044518" cy="3580494"/>
          </a:xfrm>
          <a:prstGeom prst="rect">
            <a:avLst/>
          </a:prstGeom>
        </p:spPr>
      </p:pic>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接口研究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7218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init</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smtClean="0">
                <a:solidFill>
                  <a:srgbClr val="92D050"/>
                </a:solidFill>
                <a:latin typeface="Yuanti SC Light" charset="-122"/>
                <a:ea typeface="Yuanti SC Light" charset="-122"/>
                <a:cs typeface="Yuanti SC Light" charset="-122"/>
              </a:rPr>
              <a:t>def</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init</a:t>
            </a:r>
            <a:r>
              <a:rPr lang="en-US" altLang="zh-CN" sz="1600" dirty="0" smtClean="0">
                <a:solidFill>
                  <a:srgbClr val="FFFF00"/>
                </a:solidFill>
                <a:latin typeface="Yuanti SC Light" charset="-122"/>
                <a:ea typeface="Yuanti SC Light" charset="-122"/>
                <a:cs typeface="Yuanti SC Light" charset="-122"/>
              </a:rPr>
              <a:t>(context)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初始化方法 </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在回测和实时模拟交易只会在启动的时候触发一次。你的算法会使用这个方法来设置你需要的各种初始化配置。 </a:t>
            </a:r>
            <a:r>
              <a:rPr lang="en-US" altLang="zh-CN" sz="1600" dirty="0">
                <a:solidFill>
                  <a:schemeClr val="bg1"/>
                </a:solidFill>
                <a:latin typeface="Yuanti SC Light" charset="-122"/>
                <a:ea typeface="Yuanti SC Light" charset="-122"/>
                <a:cs typeface="Yuanti SC Light" charset="-122"/>
              </a:rPr>
              <a:t>context </a:t>
            </a:r>
            <a:r>
              <a:rPr lang="zh-CN" altLang="en-US" sz="1600" dirty="0">
                <a:solidFill>
                  <a:schemeClr val="bg1"/>
                </a:solidFill>
                <a:latin typeface="Yuanti SC Light" charset="-122"/>
                <a:ea typeface="Yuanti SC Light" charset="-122"/>
                <a:cs typeface="Yuanti SC Light" charset="-122"/>
              </a:rPr>
              <a:t>对象将会在</a:t>
            </a:r>
            <a:r>
              <a:rPr lang="zh-CN" altLang="en-US" sz="1600" dirty="0" smtClean="0">
                <a:solidFill>
                  <a:schemeClr val="bg1"/>
                </a:solidFill>
                <a:latin typeface="Yuanti SC Light" charset="-122"/>
                <a:ea typeface="Yuanti SC Light" charset="-122"/>
                <a:cs typeface="Yuanti SC Light" charset="-122"/>
              </a:rPr>
              <a:t>你算法</a:t>
            </a:r>
            <a:r>
              <a:rPr lang="zh-CN" altLang="en-US" sz="1600" dirty="0">
                <a:solidFill>
                  <a:schemeClr val="bg1"/>
                </a:solidFill>
                <a:latin typeface="Yuanti SC Light" charset="-122"/>
                <a:ea typeface="Yuanti SC Light" charset="-122"/>
                <a:cs typeface="Yuanti SC Light" charset="-122"/>
              </a:rPr>
              <a:t>的所有</a:t>
            </a:r>
            <a:r>
              <a:rPr lang="zh-CN" altLang="en-US" sz="1600" dirty="0" smtClean="0">
                <a:solidFill>
                  <a:schemeClr val="bg1"/>
                </a:solidFill>
                <a:latin typeface="Yuanti SC Light" charset="-122"/>
                <a:ea typeface="Yuanti SC Light" charset="-122"/>
                <a:cs typeface="Yuanti SC Light" charset="-122"/>
              </a:rPr>
              <a:t>其他方法之间传递。</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00718695"/>
              </p:ext>
            </p:extLst>
          </p:nvPr>
        </p:nvGraphicFramePr>
        <p:xfrm>
          <a:off x="486173" y="329315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2308522">
                  <a:extLst>
                    <a:ext uri="{9D8B030D-6E8A-4147-A177-3AD203B41FA5}">
                      <a16:colId xmlns="" xmlns:a16="http://schemas.microsoft.com/office/drawing/2014/main" val="20001"/>
                    </a:ext>
                  </a:extLst>
                </a:gridCol>
                <a:gridCol w="514677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将会在整个算法中当做一个全局变量来使用。属性通过点标记（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2125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策略引擎基本函数</a:t>
            </a: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handle_bar</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handle_bar</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数据的更新会自动触发该</a:t>
            </a:r>
            <a:r>
              <a:rPr lang="zh-CN" altLang="en-US" sz="1600" dirty="0" smtClean="0">
                <a:solidFill>
                  <a:schemeClr val="bg1"/>
                </a:solidFill>
                <a:latin typeface="Yuanti SC Light" charset="-122"/>
                <a:ea typeface="Yuanti SC Light" charset="-122"/>
                <a:cs typeface="Yuanti SC Light" charset="-122"/>
              </a:rPr>
              <a:t>方法调用</a:t>
            </a:r>
            <a:r>
              <a:rPr lang="zh-CN" altLang="en-US" sz="1600" dirty="0">
                <a:solidFill>
                  <a:schemeClr val="bg1"/>
                </a:solidFill>
                <a:latin typeface="Yuanti SC Light" charset="-122"/>
                <a:ea typeface="Yuanti SC Light" charset="-122"/>
                <a:cs typeface="Yuanti SC Light" charset="-122"/>
              </a:rPr>
              <a:t>。策略具体逻辑可在该方法内实现，包括交易信号的产生、订单的创建等</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回测撮合机制</a:t>
            </a:r>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en-US" altLang="zh-CN" sz="1600" dirty="0" err="1" smtClean="0">
                <a:solidFill>
                  <a:schemeClr val="bg1"/>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方法中落单</a:t>
            </a:r>
            <a:r>
              <a:rPr lang="zh-CN" altLang="en-US" sz="1600" dirty="0">
                <a:solidFill>
                  <a:schemeClr val="bg1"/>
                </a:solidFill>
                <a:latin typeface="Yuanti SC Light" charset="-122"/>
                <a:ea typeface="Yuanti SC Light" charset="-122"/>
                <a:cs typeface="Yuanti SC Light" charset="-122"/>
              </a:rPr>
              <a:t>，成交价格为当前</a:t>
            </a:r>
            <a:r>
              <a:rPr lang="en-US" altLang="zh-CN" sz="1600" dirty="0" err="1" smtClean="0">
                <a:solidFill>
                  <a:schemeClr val="bg1"/>
                </a:solidFill>
                <a:latin typeface="Yuanti SC Light" charset="-122"/>
                <a:ea typeface="Yuanti SC Light" charset="-122"/>
                <a:cs typeface="Yuanti SC Light" charset="-122"/>
              </a:rPr>
              <a:t>bar_dict</a:t>
            </a:r>
            <a:r>
              <a:rPr lang="zh-CN" altLang="en-US" sz="1600" dirty="0" smtClean="0">
                <a:solidFill>
                  <a:schemeClr val="bg1"/>
                </a:solidFill>
                <a:latin typeface="Yuanti SC Light" charset="-122"/>
                <a:ea typeface="Yuanti SC Light" charset="-122"/>
                <a:cs typeface="Yuanti SC Light" charset="-122"/>
              </a:rPr>
              <a:t>日期的收盘价</a:t>
            </a:r>
            <a:r>
              <a:rPr lang="zh-CN" altLang="en-US" sz="1600" dirty="0">
                <a:solidFill>
                  <a:schemeClr val="bg1"/>
                </a:solidFill>
                <a:latin typeface="Yuanti SC Light" charset="-122"/>
                <a:ea typeface="Yuanti SC Light" charset="-122"/>
                <a:cs typeface="Yuanti SC Light" charset="-122"/>
              </a:rPr>
              <a:t>加</a:t>
            </a:r>
            <a:r>
              <a:rPr lang="zh-CN" altLang="en-US" sz="1600" dirty="0" smtClean="0">
                <a:solidFill>
                  <a:schemeClr val="bg1"/>
                </a:solidFill>
                <a:latin typeface="Yuanti SC Light" charset="-122"/>
                <a:ea typeface="Yuanti SC Light" charset="-122"/>
                <a:cs typeface="Yuanti SC Light" charset="-122"/>
              </a:rPr>
              <a:t>滑点影响。</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之后对</a:t>
            </a:r>
            <a:r>
              <a:rPr lang="zh-CN" altLang="en-US" sz="1600" dirty="0">
                <a:solidFill>
                  <a:schemeClr val="bg1"/>
                </a:solidFill>
                <a:latin typeface="Yuanti SC Light" charset="-122"/>
                <a:ea typeface="Yuanti SC Light" charset="-122"/>
                <a:cs typeface="Yuanti SC Light" charset="-122"/>
              </a:rPr>
              <a:t>落单进行了验证，有如下几种情况无法完成落单，对应的详细错误信息可以在日志中看到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里的资金</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资金余额</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不足，无法完成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股票</a:t>
            </a:r>
            <a:r>
              <a:rPr lang="zh-CN" altLang="en-US" sz="1600" dirty="0">
                <a:solidFill>
                  <a:schemeClr val="bg1"/>
                </a:solidFill>
                <a:latin typeface="Yuanti SC Light" charset="-122"/>
                <a:ea typeface="Yuanti SC Light" charset="-122"/>
                <a:cs typeface="Yuanti SC Light" charset="-122"/>
              </a:rPr>
              <a:t>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落单量不足一手，无法完成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里股票</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数量不足，无法完成卖单（没有开启卖空机制的情况下</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落单交易量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单内交易量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不应该超过当日成交量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当日总成交量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25%</a:t>
            </a:r>
            <a:r>
              <a:rPr lang="zh-CN" altLang="en-US" sz="1600" dirty="0">
                <a:solidFill>
                  <a:schemeClr val="bg1"/>
                </a:solidFill>
                <a:latin typeface="Yuanti SC Light" charset="-122"/>
                <a:ea typeface="Yuanti SC Light" charset="-122"/>
                <a:cs typeface="Yuanti SC Light" charset="-122"/>
              </a:rPr>
              <a:t>，无法完成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停牌日无法进行</a:t>
            </a:r>
            <a:r>
              <a:rPr lang="zh-CN" altLang="en-US" sz="1600" dirty="0" smtClean="0">
                <a:solidFill>
                  <a:schemeClr val="bg1"/>
                </a:solidFill>
                <a:latin typeface="Yuanti SC Light" charset="-122"/>
                <a:ea typeface="Yuanti SC Light" charset="-122"/>
                <a:cs typeface="Yuanti SC Light" charset="-122"/>
              </a:rPr>
              <a:t>交易。</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66203996"/>
              </p:ext>
            </p:extLst>
          </p:nvPr>
        </p:nvGraphicFramePr>
        <p:xfrm>
          <a:off x="486173" y="305461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）来获取。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771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before_trading</a:t>
            </a:r>
            <a:r>
              <a:rPr lang="zh-CN" altLang="en-US" dirty="0" smtClean="0">
                <a:solidFill>
                  <a:srgbClr val="FFFF00"/>
                </a:solidFill>
                <a:latin typeface="Yuanti SC Light" charset="-122"/>
                <a:ea typeface="Yuanti SC Light" charset="-122"/>
                <a:cs typeface="Yuanti SC Light" charset="-122"/>
              </a:rPr>
              <a:t> 方法（可选实现）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before_trading</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非强制，可选择实现的</a:t>
            </a:r>
            <a:r>
              <a:rPr lang="zh-CN" altLang="en-US" sz="1600" dirty="0" smtClean="0">
                <a:solidFill>
                  <a:schemeClr val="bg1"/>
                </a:solidFill>
                <a:latin typeface="Yuanti SC Light" charset="-122"/>
                <a:ea typeface="Yuanti SC Light" charset="-122"/>
                <a:cs typeface="Yuanti SC Light" charset="-122"/>
              </a:rPr>
              <a:t>函数，每天</a:t>
            </a:r>
            <a:r>
              <a:rPr lang="zh-CN" altLang="en-US" sz="1600" dirty="0">
                <a:solidFill>
                  <a:schemeClr val="bg1"/>
                </a:solidFill>
                <a:latin typeface="Yuanti SC Light" charset="-122"/>
                <a:ea typeface="Yuanti SC Light" charset="-122"/>
                <a:cs typeface="Yuanti SC Light" charset="-122"/>
              </a:rPr>
              <a:t>在市场开始前会被调用。</a:t>
            </a:r>
            <a:r>
              <a:rPr lang="zh-CN" altLang="en-US" sz="1600" dirty="0" smtClean="0">
                <a:solidFill>
                  <a:schemeClr val="bg1"/>
                </a:solidFill>
                <a:latin typeface="Yuanti SC Light" charset="-122"/>
                <a:ea typeface="Yuanti SC Light" charset="-122"/>
                <a:cs typeface="Yuanti SC Light" charset="-122"/>
              </a:rPr>
              <a:t>不能在</a:t>
            </a:r>
            <a:r>
              <a:rPr lang="zh-CN" altLang="en-US" sz="1600" dirty="0">
                <a:solidFill>
                  <a:schemeClr val="bg1"/>
                </a:solidFill>
                <a:latin typeface="Yuanti SC Light" charset="-122"/>
                <a:ea typeface="Yuanti SC Light" charset="-122"/>
                <a:cs typeface="Yuanti SC Light" charset="-122"/>
              </a:rPr>
              <a:t>这个函数中发送订单（即</a:t>
            </a:r>
            <a:r>
              <a:rPr lang="zh-CN" altLang="en-US" sz="1600" dirty="0" smtClean="0">
                <a:solidFill>
                  <a:schemeClr val="bg1"/>
                </a:solidFill>
                <a:latin typeface="Yuanti SC Light" charset="-122"/>
                <a:ea typeface="Yuanti SC Light" charset="-122"/>
                <a:cs typeface="Yuanti SC Light" charset="-122"/>
              </a:rPr>
              <a:t>不能调用</a:t>
            </a:r>
            <a:r>
              <a:rPr lang="en-US" altLang="zh-CN" sz="1600" dirty="0" err="1">
                <a:solidFill>
                  <a:schemeClr val="bg1"/>
                </a:solidFill>
                <a:latin typeface="Yuanti SC Light" charset="-122"/>
                <a:ea typeface="Yuanti SC Light" charset="-122"/>
                <a:cs typeface="Yuanti SC Light" charset="-122"/>
              </a:rPr>
              <a:t>order_xxxx</a:t>
            </a:r>
            <a:r>
              <a:rPr lang="zh-CN" altLang="en-US" sz="1600" dirty="0">
                <a:solidFill>
                  <a:schemeClr val="bg1"/>
                </a:solidFill>
                <a:latin typeface="Yuanti SC Light" charset="-122"/>
                <a:ea typeface="Yuanti SC Light" charset="-122"/>
                <a:cs typeface="Yuanti SC Light" charset="-122"/>
              </a:rPr>
              <a:t>函数）。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7068302"/>
              </p:ext>
            </p:extLst>
          </p:nvPr>
        </p:nvGraphicFramePr>
        <p:xfrm>
          <a:off x="486173" y="316195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837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order_shares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股数的买</a:t>
            </a:r>
            <a:r>
              <a:rPr lang="en-US" altLang="zh-CN"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order_shares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MarketOrder</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落指定股数的买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卖单，最常见的落单方式之一</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4937270"/>
              </p:ext>
            </p:extLst>
          </p:nvPr>
        </p:nvGraphicFramePr>
        <p:xfrm>
          <a:off x="486173" y="3141633"/>
          <a:ext cx="8725707" cy="13411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需要落单的股数。正数代表买入，负数代表卖出。将会根据一手</a:t>
                      </a:r>
                      <a:r>
                        <a:rPr lang="en-US" altLang="zh-CN" sz="1000" b="0" i="0" dirty="0" smtClean="0">
                          <a:solidFill>
                            <a:srgbClr val="FFFF00"/>
                          </a:solidFill>
                          <a:latin typeface="Yuanti SC" charset="-122"/>
                          <a:ea typeface="Yuanti SC" charset="-122"/>
                          <a:cs typeface="Yuanti SC" charset="-122"/>
                        </a:rPr>
                        <a:t>xx</a:t>
                      </a:r>
                      <a:r>
                        <a:rPr lang="zh-CN" altLang="en-US" sz="1000" b="0" i="0" dirty="0" smtClean="0">
                          <a:solidFill>
                            <a:srgbClr val="FFFF00"/>
                          </a:solidFill>
                          <a:latin typeface="Yuanti SC" charset="-122"/>
                          <a:ea typeface="Yuanti SC" charset="-122"/>
                          <a:cs typeface="Yuanti SC" charset="-122"/>
                        </a:rPr>
                        <a:t>股来向下调整到一手的倍数，比如中国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股就是调整成</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股的倍数。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6134768"/>
              </p:ext>
            </p:extLst>
          </p:nvPr>
        </p:nvGraphicFramePr>
        <p:xfrm>
          <a:off x="486173" y="4675571"/>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19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order_lots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手数的</a:t>
            </a:r>
            <a:r>
              <a:rPr lang="zh-CN" altLang="en-US" dirty="0" smtClean="0">
                <a:solidFill>
                  <a:srgbClr val="FFFF00"/>
                </a:solidFill>
                <a:latin typeface="Yuanti SC Light" charset="-122"/>
                <a:ea typeface="Yuanti SC Light" charset="-122"/>
                <a:cs typeface="Yuanti SC Light" charset="-122"/>
              </a:rPr>
              <a:t>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order_lots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指定手数发送买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1812461"/>
              </p:ext>
            </p:extLst>
          </p:nvPr>
        </p:nvGraphicFramePr>
        <p:xfrm>
          <a:off x="486173" y="3172113"/>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多少手的数目。正数表示买入，负数表示卖出，用户必须指定。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34561080"/>
              </p:ext>
            </p:extLst>
          </p:nvPr>
        </p:nvGraphicFramePr>
        <p:xfrm>
          <a:off x="486173" y="4566905"/>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017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517881746"/>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 xmlns:a16="http://schemas.microsoft.com/office/drawing/2014/main" val="20000"/>
                    </a:ext>
                  </a:extLst>
                </a:gridCol>
                <a:gridCol w="2561204">
                  <a:extLst>
                    <a:ext uri="{9D8B030D-6E8A-4147-A177-3AD203B41FA5}">
                      <a16:colId xmlns="" xmlns:a16="http://schemas.microsoft.com/office/drawing/2014/main" val="20001"/>
                    </a:ext>
                  </a:extLst>
                </a:gridCol>
                <a:gridCol w="6651172">
                  <a:extLst>
                    <a:ext uri="{9D8B030D-6E8A-4147-A177-3AD203B41FA5}">
                      <a16:colId xmlns="" xmlns:a16="http://schemas.microsoft.com/office/drawing/2014/main"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2016.09.24</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8315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（落指定价值的买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使用指定的金额买入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卖出股票</a:t>
            </a:r>
            <a:r>
              <a:rPr lang="zh-CN" altLang="en-US" sz="1600" dirty="0" smtClean="0">
                <a:solidFill>
                  <a:schemeClr val="bg1"/>
                </a:solidFill>
                <a:latin typeface="Yuanti SC Light" charset="-122"/>
                <a:ea typeface="Yuanti SC Light" charset="-122"/>
                <a:cs typeface="Yuanti SC Light" charset="-122"/>
              </a:rPr>
              <a:t>，正数</a:t>
            </a:r>
            <a:r>
              <a:rPr lang="zh-CN" altLang="en-US" sz="1600" dirty="0">
                <a:solidFill>
                  <a:schemeClr val="bg1"/>
                </a:solidFill>
                <a:latin typeface="Yuanti SC Light" charset="-122"/>
                <a:ea typeface="Yuanti SC Light" charset="-122"/>
                <a:cs typeface="Yuanti SC Light" charset="-122"/>
              </a:rPr>
              <a:t>代表买入，负数代表卖出。股票的股数总是会被调整成对应的</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的倍数（在</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。当提交</a:t>
            </a:r>
            <a:r>
              <a:rPr lang="zh-CN" altLang="en-US" sz="1600" dirty="0">
                <a:solidFill>
                  <a:schemeClr val="bg1"/>
                </a:solidFill>
                <a:latin typeface="Yuanti SC Light" charset="-122"/>
                <a:ea typeface="Yuanti SC Light" charset="-122"/>
                <a:cs typeface="Yuanti SC Light" charset="-122"/>
              </a:rPr>
              <a:t>一个卖单时，该方法代表的意义</a:t>
            </a:r>
            <a:r>
              <a:rPr lang="zh-CN" altLang="en-US" sz="1600" dirty="0" smtClean="0">
                <a:solidFill>
                  <a:schemeClr val="bg1"/>
                </a:solidFill>
                <a:latin typeface="Yuanti SC Light" charset="-122"/>
                <a:ea typeface="Yuanti SC Light" charset="-122"/>
                <a:cs typeface="Yuanti SC Light" charset="-122"/>
              </a:rPr>
              <a:t>是通过</a:t>
            </a:r>
            <a:r>
              <a:rPr lang="zh-CN" altLang="en-US" sz="1600" dirty="0">
                <a:solidFill>
                  <a:schemeClr val="bg1"/>
                </a:solidFill>
                <a:latin typeface="Yuanti SC Light" charset="-122"/>
                <a:ea typeface="Yuanti SC Light" charset="-122"/>
                <a:cs typeface="Yuanti SC Light" charset="-122"/>
              </a:rPr>
              <a:t>卖出该股票套现的金额。如果金额超出</a:t>
            </a:r>
            <a:r>
              <a:rPr lang="zh-CN" altLang="en-US" sz="1600" dirty="0" smtClean="0">
                <a:solidFill>
                  <a:schemeClr val="bg1"/>
                </a:solidFill>
                <a:latin typeface="Yuanti SC Light" charset="-122"/>
                <a:ea typeface="Yuanti SC Light" charset="-122"/>
                <a:cs typeface="Yuanti SC Light" charset="-122"/>
              </a:rPr>
              <a:t>了所</a:t>
            </a:r>
            <a:r>
              <a:rPr lang="zh-CN" altLang="en-US" sz="1600" dirty="0">
                <a:solidFill>
                  <a:schemeClr val="bg1"/>
                </a:solidFill>
                <a:latin typeface="Yuanti SC Light" charset="-122"/>
                <a:ea typeface="Yuanti SC Light" charset="-122"/>
                <a:cs typeface="Yuanti SC Light" charset="-122"/>
              </a:rPr>
              <a:t>持有股票的价值</a:t>
            </a:r>
            <a:r>
              <a:rPr lang="zh-CN" altLang="en-US" sz="1600" dirty="0" smtClean="0">
                <a:solidFill>
                  <a:schemeClr val="bg1"/>
                </a:solidFill>
                <a:latin typeface="Yuanti SC Light" charset="-122"/>
                <a:ea typeface="Yuanti SC Light" charset="-122"/>
                <a:cs typeface="Yuanti SC Light" charset="-122"/>
              </a:rPr>
              <a:t>，将</a:t>
            </a:r>
            <a:r>
              <a:rPr lang="zh-CN" altLang="en-US" sz="1600" dirty="0">
                <a:solidFill>
                  <a:schemeClr val="bg1"/>
                </a:solidFill>
                <a:latin typeface="Yuanti SC Light" charset="-122"/>
                <a:ea typeface="Yuanti SC Light" charset="-122"/>
                <a:cs typeface="Yuanti SC Light" charset="-122"/>
              </a:rPr>
              <a:t>卖出所有股票。</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3628280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需要花费现金购买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卖出证券的数目。正数代表买入，负数代表卖出，用户必须指定。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04380042"/>
              </p:ext>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3278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9238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order_percent</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（落一定比例的买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发送一个等于目前投资组合价值（市场价值和目前现金的总和）一定百分比的买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卖单，正数代表买，负数代表卖。股票的股数总是会被调整成对应的一手的股票数的倍数（</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股）。百分比是一个小数，并且小于或等于</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&lt;=100%</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0.5</a:t>
            </a:r>
            <a:r>
              <a:rPr lang="zh-CN" altLang="en-US" sz="1600" dirty="0">
                <a:solidFill>
                  <a:schemeClr val="bg1"/>
                </a:solidFill>
                <a:latin typeface="Yuanti SC Light" charset="-122"/>
                <a:ea typeface="Yuanti SC Light" charset="-122"/>
                <a:cs typeface="Yuanti SC Light" charset="-122"/>
              </a:rPr>
              <a:t>表示的是</a:t>
            </a:r>
            <a:r>
              <a:rPr lang="en-US" altLang="zh-CN" sz="1600" dirty="0">
                <a:solidFill>
                  <a:schemeClr val="bg1"/>
                </a:solidFill>
                <a:latin typeface="Yuanti SC Light" charset="-122"/>
                <a:ea typeface="Yuanti SC Light" charset="-122"/>
                <a:cs typeface="Yuanti SC Light" charset="-122"/>
              </a:rPr>
              <a:t>50%</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117693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占有现有的投资组合价值的百分比。正数表示买入，负数表示卖出。用户必须指定。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797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卖下单至仓位到目标价值）</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卖出并且自动调整该证券的仓位到一个目标价值。如果还没有任何该证券的仓位，那么会买入全部目标价值的证券。如果已经有了该证券的仓位，则会买入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卖出调整该证券的现在仓位和目标仓位的价值差值的数目的证券。</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最终的该证券的仓位目标价值。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31979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07776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order_target_percent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卖下单至仓位到目标比率）</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卖出证券以自动调整该证券的仓位到占有一个指定的投资组合的目标百分比。</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如果投资组合中没有任何该证券的仓位，那么会买入等于现在投资组合总价值的目标百分比的数目的证券。</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如果投资组合中已经拥有该证券的仓位，那么会买入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卖出目标百分比和现有百分比的差额数目的证券，最终调整该证券的仓位占据投资组合的比例至目标百分比</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990918"/>
              </p:ext>
            </p:extLst>
          </p:nvPr>
        </p:nvGraphicFramePr>
        <p:xfrm>
          <a:off x="486173" y="3849738"/>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仓位最终所占投资组合总价值的目标百分比。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34171542"/>
              </p:ext>
            </p:extLst>
          </p:nvPr>
        </p:nvGraphicFramePr>
        <p:xfrm>
          <a:off x="486173" y="524453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1156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cancel_order</a:t>
            </a:r>
            <a:r>
              <a:rPr lang="zh-CN" altLang="en-US" dirty="0" smtClean="0">
                <a:solidFill>
                  <a:srgbClr val="FFFF00"/>
                </a:solidFill>
                <a:latin typeface="Yuanti SC Light" charset="-122"/>
                <a:ea typeface="Yuanti SC Light" charset="-122"/>
                <a:cs typeface="Yuanti SC Light" charset="-122"/>
              </a:rPr>
              <a:t> 方法（撤单）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cancel_order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取消由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代表的限价单</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LimitOrder</a:t>
            </a:r>
            <a:r>
              <a:rPr lang="en-US" altLang="zh-CN"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26152470"/>
              </p:ext>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2859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get_order</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（获取订单</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通过唯一的</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拿到对应的订单信息</a:t>
            </a:r>
            <a:r>
              <a:rPr lang="zh-CN" altLang="en-US" sz="1600" dirty="0" smtClean="0">
                <a:solidFill>
                  <a:schemeClr val="bg1"/>
                </a:solidFill>
                <a:latin typeface="Yuanti SC Light" charset="-122"/>
                <a:ea typeface="Yuanti SC Light" charset="-122"/>
                <a:cs typeface="Yuanti SC Light" charset="-122"/>
              </a:rPr>
              <a:t>，注意：这个</a:t>
            </a:r>
            <a:r>
              <a:rPr lang="zh-CN" altLang="en-US" sz="1600" dirty="0">
                <a:solidFill>
                  <a:schemeClr val="bg1"/>
                </a:solidFill>
                <a:latin typeface="Yuanti SC Light" charset="-122"/>
                <a:ea typeface="Yuanti SC Light" charset="-122"/>
                <a:cs typeface="Yuanti SC Light" charset="-122"/>
              </a:rPr>
              <a:t>订单信息会在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结尾处丢弃掉。</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98344396"/>
              </p:ext>
            </p:extLst>
          </p:nvPr>
        </p:nvGraphicFramePr>
        <p:xfrm>
          <a:off x="486173" y="378348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order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142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get_open_orders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获取未完成订单信息）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get_open_orders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获取一个由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到</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对象映射的</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，凡在此</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中的</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都未被完全成交或取消。</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265161829"/>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dictionary</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当前所有活跃的订单（未全部成交，未被撤单）。</a:t>
                      </a:r>
                      <a:r>
                        <a:rPr lang="en-US" altLang="zh-CN" sz="1000" b="0" i="0" dirty="0" smtClean="0">
                          <a:solidFill>
                            <a:srgbClr val="FFFF00"/>
                          </a:solidFill>
                          <a:latin typeface="Yuanti SC" charset="-122"/>
                          <a:ea typeface="Yuanti SC" charset="-122"/>
                          <a:cs typeface="Yuanti SC" charset="-122"/>
                        </a:rPr>
                        <a:t>key</a:t>
                      </a:r>
                      <a:r>
                        <a:rPr lang="zh-CN" altLang="en-US" sz="1000" b="0" i="0" dirty="0" smtClean="0">
                          <a:solidFill>
                            <a:srgbClr val="FFFF00"/>
                          </a:solidFill>
                          <a:latin typeface="Yuanti SC" charset="-122"/>
                          <a:ea typeface="Yuanti SC" charset="-122"/>
                          <a:cs typeface="Yuanti SC" charset="-122"/>
                        </a:rPr>
                        <a:t>为</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value</a:t>
                      </a:r>
                      <a:r>
                        <a:rPr lang="zh-CN" altLang="en-US" sz="1000" b="0" i="0" dirty="0" smtClean="0">
                          <a:solidFill>
                            <a:srgbClr val="FFFF00"/>
                          </a:solidFill>
                          <a:latin typeface="Yuanti SC" charset="-122"/>
                          <a:ea typeface="Yuanti SC" charset="-122"/>
                          <a:cs typeface="Yuanti SC" charset="-122"/>
                        </a:rPr>
                        <a:t>为对应的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7343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Context</a:t>
            </a:r>
            <a:endParaRPr lang="zh-CN" altLang="en-US"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33961066"/>
              </p:ext>
            </p:extLst>
          </p:nvPr>
        </p:nvGraphicFramePr>
        <p:xfrm>
          <a:off x="485323" y="1489667"/>
          <a:ext cx="7545494" cy="1531620"/>
        </p:xfrm>
        <a:graphic>
          <a:graphicData uri="http://schemas.openxmlformats.org/drawingml/2006/table">
            <a:tbl>
              <a:tblPr firstRow="1" bandRow="1">
                <a:tableStyleId>{C083E6E3-FA7D-4D7B-A595-EF9225AFEA82}</a:tableStyleId>
              </a:tblPr>
              <a:tblGrid>
                <a:gridCol w="1239564">
                  <a:extLst>
                    <a:ext uri="{9D8B030D-6E8A-4147-A177-3AD203B41FA5}">
                      <a16:colId xmlns:a16="http://schemas.microsoft.com/office/drawing/2014/main" xmlns="" val="20000"/>
                    </a:ext>
                  </a:extLst>
                </a:gridCol>
                <a:gridCol w="1239564"/>
                <a:gridCol w="2533183">
                  <a:extLst>
                    <a:ext uri="{9D8B030D-6E8A-4147-A177-3AD203B41FA5}">
                      <a16:colId xmlns:a16="http://schemas.microsoft.com/office/drawing/2014/main" xmlns="" val="20001"/>
                    </a:ext>
                  </a:extLst>
                </a:gridCol>
                <a:gridCol w="2533183"/>
              </a:tblGrid>
              <a:tr h="162565">
                <a:tc gridSpan="4">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400" b="0" i="0" dirty="0" smtClean="0">
                          <a:solidFill>
                            <a:srgbClr val="0087FF"/>
                          </a:solidFill>
                          <a:latin typeface="Yuanti SC" charset="-122"/>
                          <a:ea typeface="Yuanti SC" charset="-122"/>
                          <a:cs typeface="Yuanti SC" charset="-122"/>
                        </a:rPr>
                        <a:t>context</a:t>
                      </a:r>
                      <a:endParaRPr lang="en-US" sz="14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hMerge="1">
                  <a:txBody>
                    <a:bodyPr/>
                    <a:lstStyle/>
                    <a:p>
                      <a:pPr algn="l"/>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含义</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benchmark</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chemeClr val="bg1"/>
                          </a:solidFill>
                          <a:latin typeface="Yuanti SC Light" charset="-122"/>
                          <a:ea typeface="Yuanti SC Light" charset="-122"/>
                          <a:cs typeface="Yuanti SC Light" charset="-122"/>
                        </a:rPr>
                        <a:t>str</a:t>
                      </a:r>
                      <a:endParaRPr lang="en-US" altLang="zh-CN" sz="9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策略对比的参考基准</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默认是沪深</a:t>
                      </a:r>
                      <a:r>
                        <a:rPr lang="en-US" altLang="zh-CN" sz="900" kern="1200" dirty="0" smtClean="0">
                          <a:solidFill>
                            <a:schemeClr val="bg1"/>
                          </a:solidFill>
                          <a:latin typeface="Yuanti SC Light" charset="-122"/>
                          <a:ea typeface="Yuanti SC Light" charset="-122"/>
                          <a:cs typeface="Yuanti SC Light" charset="-122"/>
                        </a:rPr>
                        <a:t>300</a:t>
                      </a:r>
                      <a:r>
                        <a:rPr lang="zh-CN" altLang="en-US" sz="900" kern="1200" dirty="0" smtClean="0">
                          <a:solidFill>
                            <a:schemeClr val="bg1"/>
                          </a:solidFill>
                          <a:latin typeface="Yuanti SC Light" charset="-122"/>
                          <a:ea typeface="Yuanti SC Light" charset="-122"/>
                          <a:cs typeface="Yuanti SC Light" charset="-122"/>
                        </a:rPr>
                        <a:t>指数</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short_selling_allowed</a:t>
                      </a:r>
                      <a:endParaRPr lang="en-US" altLang="zh-CN" sz="9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bool</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是否允许卖空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默认不允许卖空</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slippage</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滑点</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commission</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佣金费率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now</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date</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当前时间</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310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run_daily</a:t>
            </a:r>
            <a:r>
              <a:rPr lang="zh-CN" altLang="en-US" dirty="0" smtClean="0">
                <a:solidFill>
                  <a:srgbClr val="FFFF00"/>
                </a:solidFill>
                <a:latin typeface="Yuanti SC Light" charset="-122"/>
                <a:ea typeface="Yuanti SC Light" charset="-122"/>
                <a:cs typeface="Yuanti SC Light" charset="-122"/>
              </a:rPr>
              <a:t> 方法（每天运行某一方法一次）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run_daily</a:t>
            </a:r>
            <a:r>
              <a:rPr lang="en-US" altLang="zh-CN" sz="1600" dirty="0">
                <a:solidFill>
                  <a:srgbClr val="FFFF00"/>
                </a:solidFill>
                <a:latin typeface="Yuanti SC Light" charset="-122"/>
                <a:ea typeface="Yuanti SC Light" charset="-122"/>
                <a:cs typeface="Yuanti SC Light" charset="-122"/>
              </a:rPr>
              <a:t>(function)</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每日运行一次指定的函数，只能在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内调用，在</a:t>
            </a:r>
            <a:r>
              <a:rPr lang="zh-CN" altLang="en-US" sz="1600" dirty="0">
                <a:solidFill>
                  <a:schemeClr val="bg1"/>
                </a:solidFill>
                <a:latin typeface="Yuanti SC Light" charset="-122"/>
                <a:ea typeface="Yuanti SC Light" charset="-122"/>
                <a:cs typeface="Yuanti SC Light" charset="-122"/>
              </a:rPr>
              <a:t>其对应时间点的</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之后执行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18264167"/>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2466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3943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run_weekly</a:t>
            </a:r>
            <a:r>
              <a:rPr lang="zh-CN" altLang="en-US" sz="1600" dirty="0" smtClean="0">
                <a:solidFill>
                  <a:srgbClr val="FFFF00"/>
                </a:solidFill>
                <a:latin typeface="Yuanti SC Light" charset="-122"/>
                <a:ea typeface="Yuanti SC Light" charset="-122"/>
                <a:cs typeface="Yuanti SC Light" charset="-122"/>
              </a:rPr>
              <a:t> 方法</a:t>
            </a:r>
            <a:r>
              <a:rPr lang="zh-CN" altLang="en-US" sz="1600" dirty="0">
                <a:solidFill>
                  <a:srgbClr val="FFFF00"/>
                </a:solidFill>
                <a:latin typeface="Yuanti SC Light" charset="-122"/>
                <a:ea typeface="Yuanti SC Light" charset="-122"/>
                <a:cs typeface="Yuanti SC Light" charset="-122"/>
              </a:rPr>
              <a:t>（</a:t>
            </a:r>
            <a:r>
              <a:rPr lang="zh-CN" altLang="en-US" sz="1600" dirty="0" smtClean="0">
                <a:solidFill>
                  <a:srgbClr val="FFFF00"/>
                </a:solidFill>
                <a:latin typeface="Yuanti SC Light" charset="-122"/>
                <a:ea typeface="Yuanti SC Light" charset="-122"/>
                <a:cs typeface="Yuanti SC Light" charset="-122"/>
              </a:rPr>
              <a:t>每周运行</a:t>
            </a:r>
            <a:r>
              <a:rPr lang="zh-CN" altLang="en-US" sz="1600" dirty="0">
                <a:solidFill>
                  <a:srgbClr val="FFFF00"/>
                </a:solidFill>
                <a:latin typeface="Yuanti SC Light" charset="-122"/>
                <a:ea typeface="Yuanti SC Light" charset="-122"/>
                <a:cs typeface="Yuanti SC Light" charset="-122"/>
              </a:rPr>
              <a:t>某一</a:t>
            </a:r>
            <a:r>
              <a:rPr lang="zh-CN" altLang="en-US" sz="1600" dirty="0" smtClean="0">
                <a:solidFill>
                  <a:srgbClr val="FFFF00"/>
                </a:solidFill>
                <a:latin typeface="Yuanti SC Light" charset="-122"/>
                <a:ea typeface="Yuanti SC Light" charset="-122"/>
                <a:cs typeface="Yuanti SC Light" charset="-122"/>
              </a:rPr>
              <a:t>方法一次）</a:t>
            </a:r>
            <a:endParaRPr lang="zh-CN" altLang="en-US" sz="1600" dirty="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run_weekly</a:t>
            </a:r>
            <a:r>
              <a:rPr lang="en-US" altLang="zh-CN" sz="1600" dirty="0">
                <a:solidFill>
                  <a:srgbClr val="FFFF00"/>
                </a:solidFill>
                <a:latin typeface="Yuanti SC Light" charset="-122"/>
                <a:ea typeface="Yuanti SC Light" charset="-122"/>
                <a:cs typeface="Yuanti SC Light" charset="-122"/>
              </a:rPr>
              <a:t>(function, weekday=x, </a:t>
            </a:r>
            <a:r>
              <a:rPr lang="en-US" altLang="zh-CN" sz="1600" dirty="0" err="1">
                <a:solidFill>
                  <a:srgbClr val="FFFF00"/>
                </a:solidFill>
                <a:latin typeface="Yuanti SC Light" charset="-122"/>
                <a:ea typeface="Yuanti SC Light" charset="-122"/>
                <a:cs typeface="Yuanti SC Light" charset="-122"/>
              </a:rPr>
              <a:t>tradingday</a:t>
            </a:r>
            <a:r>
              <a:rPr lang="en-US" altLang="zh-CN" sz="1600" dirty="0">
                <a:solidFill>
                  <a:srgbClr val="FFFF00"/>
                </a:solidFill>
                <a:latin typeface="Yuanti SC Light" charset="-122"/>
                <a:ea typeface="Yuanti SC Light" charset="-122"/>
                <a:cs typeface="Yuanti SC Light" charset="-122"/>
              </a:rPr>
              <a:t>=t)</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每周运行一次指定的函数，只能在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中的负数表示倒数。</a:t>
            </a: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表示交易日。如某周只有四个交易日，则此周的</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与</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表示同一天。</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weekday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不能同时使用。</a:t>
            </a: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1243272"/>
              </p:ext>
            </p:extLst>
          </p:nvPr>
        </p:nvGraphicFramePr>
        <p:xfrm>
          <a:off x="486173" y="3790109"/>
          <a:ext cx="8725707" cy="8839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每周指定时间运行。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weekday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1~5 </a:t>
                      </a:r>
                      <a:r>
                        <a:rPr lang="zh-CN" altLang="en-US" sz="1000" b="0" i="0" smtClean="0">
                          <a:solidFill>
                            <a:srgbClr val="FFFF00"/>
                          </a:solidFill>
                          <a:latin typeface="Yuanti SC" charset="-122"/>
                          <a:ea typeface="Yuanti SC" charset="-122"/>
                          <a:cs typeface="Yuanti SC" charset="-122"/>
                        </a:rPr>
                        <a:t>分别代表周一至周五，用户必须指定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[-5,1],[1,5]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代表每周倒数第一个交易日，用户可以不填写</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6084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19" name="文本框 18"/>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739761"/>
            <a:ext cx="6216441" cy="87714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米筐研究</a:t>
            </a:r>
            <a:endParaRPr lang="zh-CN" altLang="en-US"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run_monthly</a:t>
            </a:r>
            <a:r>
              <a:rPr lang="zh-CN" altLang="en-US" dirty="0" smtClean="0">
                <a:solidFill>
                  <a:srgbClr val="FFFF00"/>
                </a:solidFill>
                <a:latin typeface="Yuanti SC Light" charset="-122"/>
                <a:ea typeface="Yuanti SC Light" charset="-122"/>
                <a:cs typeface="Yuanti SC Light" charset="-122"/>
              </a:rPr>
              <a:t> 方法（每月运行某一方法一次）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每月运行一次指定的函数，只能在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77235421"/>
              </p:ext>
            </p:extLst>
          </p:nvPr>
        </p:nvGraphicFramePr>
        <p:xfrm>
          <a:off x="486173" y="2928716"/>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[-23,1], [1,23]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代表每月倒数第一个交易日，用户必须指定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395969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做定时间运行</a:t>
            </a:r>
            <a:r>
              <a:rPr lang="zh-CN" altLang="en-US" sz="1600" dirty="0" smtClean="0">
                <a:solidFill>
                  <a:schemeClr val="bg1"/>
                </a:solidFill>
                <a:latin typeface="Yuanti SC Light" charset="-122"/>
                <a:ea typeface="Yuanti SC Light" charset="-122"/>
                <a:cs typeface="Yuanti SC Light" charset="-122"/>
              </a:rPr>
              <a:t>，如</a:t>
            </a:r>
            <a:r>
              <a:rPr lang="zh-CN" altLang="en-US" sz="1600" dirty="0">
                <a:solidFill>
                  <a:schemeClr val="bg1"/>
                </a:solidFill>
                <a:latin typeface="Yuanti SC Light" charset="-122"/>
                <a:ea typeface="Yuanti SC Light" charset="-122"/>
                <a:cs typeface="Yuanti SC Light" charset="-122"/>
              </a:rPr>
              <a:t>在每天开盘后的一小时后或一分钟后定时运行</a:t>
            </a:r>
            <a:r>
              <a:rPr lang="zh-CN" altLang="en-US" sz="1600" dirty="0" smtClean="0">
                <a:solidFill>
                  <a:schemeClr val="bg1"/>
                </a:solidFill>
                <a:latin typeface="Yuanti SC Light" charset="-122"/>
                <a:ea typeface="Yuanti SC Light" charset="-122"/>
                <a:cs typeface="Yuanti SC Light" charset="-122"/>
              </a:rPr>
              <a:t>，有</a:t>
            </a:r>
            <a:r>
              <a:rPr lang="zh-CN" altLang="en-US" sz="1600" dirty="0">
                <a:solidFill>
                  <a:schemeClr val="bg1"/>
                </a:solidFill>
                <a:latin typeface="Yuanti SC Light" charset="-122"/>
                <a:ea typeface="Yuanti SC Light" charset="-122"/>
                <a:cs typeface="Yuanti SC Light" charset="-122"/>
              </a:rPr>
              <a:t>很多种</a:t>
            </a:r>
            <a:r>
              <a:rPr lang="zh-CN" altLang="en-US" sz="1600" dirty="0" smtClean="0">
                <a:solidFill>
                  <a:schemeClr val="bg1"/>
                </a:solidFill>
                <a:latin typeface="Yuanti SC Light" charset="-122"/>
                <a:ea typeface="Yuanti SC Light" charset="-122"/>
                <a:cs typeface="Yuanti SC Light" charset="-122"/>
              </a:rPr>
              <a:t>组合达到各种定时运行目的。使用方法</a:t>
            </a:r>
            <a:r>
              <a:rPr lang="zh-CN" altLang="en-US" sz="1600" dirty="0">
                <a:solidFill>
                  <a:schemeClr val="bg1"/>
                </a:solidFill>
                <a:latin typeface="Yuanti SC Light" charset="-122"/>
                <a:ea typeface="Yuanti SC Light" charset="-122"/>
                <a:cs typeface="Yuanti SC Light" charset="-122"/>
              </a:rPr>
              <a:t>是和上面的</a:t>
            </a:r>
            <a:r>
              <a:rPr lang="en-US" altLang="zh-CN" sz="1600" dirty="0" err="1">
                <a:solidFill>
                  <a:schemeClr val="bg1"/>
                </a:solidFill>
                <a:latin typeface="Yuanti SC Light" charset="-122"/>
                <a:ea typeface="Yuanti SC Light" charset="-122"/>
                <a:cs typeface="Yuanti SC Light" charset="-122"/>
              </a:rPr>
              <a:t>scheduler.run_daily,scheduler.run_weekly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scheduler.run_monthly</a:t>
            </a:r>
            <a:r>
              <a:rPr lang="zh-CN" altLang="en-US" sz="1600" dirty="0">
                <a:solidFill>
                  <a:schemeClr val="bg1"/>
                </a:solidFill>
                <a:latin typeface="Yuanti SC Light" charset="-122"/>
                <a:ea typeface="Yuanti SC Light" charset="-122"/>
                <a:cs typeface="Yuanti SC Light" charset="-122"/>
              </a:rPr>
              <a:t>进行组合加入</a:t>
            </a:r>
            <a:r>
              <a:rPr lang="en-US" altLang="zh-CN" sz="1600" dirty="0" err="1">
                <a:solidFill>
                  <a:schemeClr val="bg1"/>
                </a:solidFill>
                <a:latin typeface="Yuanti SC Light" charset="-122"/>
                <a:ea typeface="Yuanti SC Light" charset="-122"/>
                <a:cs typeface="Yuanti SC Light" charset="-122"/>
              </a:rPr>
              <a:t>time_rule</a:t>
            </a:r>
            <a:r>
              <a:rPr lang="zh-CN" altLang="en-US" sz="1600" dirty="0">
                <a:solidFill>
                  <a:schemeClr val="bg1"/>
                </a:solidFill>
                <a:latin typeface="Yuanti SC Light" charset="-122"/>
                <a:ea typeface="Yuanti SC Light" charset="-122"/>
                <a:cs typeface="Yuanti SC Light" charset="-122"/>
              </a:rPr>
              <a:t>来一起</a:t>
            </a:r>
            <a:r>
              <a:rPr lang="zh-CN" altLang="en-US" sz="1600" dirty="0" smtClean="0">
                <a:solidFill>
                  <a:schemeClr val="bg1"/>
                </a:solidFill>
                <a:latin typeface="Yuanti SC Light" charset="-122"/>
                <a:ea typeface="Yuanti SC Light" charset="-122"/>
                <a:cs typeface="Yuanti SC Light" charset="-122"/>
              </a:rPr>
              <a:t>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使用</a:t>
            </a:r>
            <a:r>
              <a:rPr lang="en-US" altLang="zh-CN" sz="1400" dirty="0" err="1">
                <a:solidFill>
                  <a:schemeClr val="bg1"/>
                </a:solidFill>
                <a:latin typeface="Yuanti SC Light" charset="-122"/>
                <a:ea typeface="Yuanti SC Light" charset="-122"/>
                <a:cs typeface="Yuanti SC Light" charset="-122"/>
              </a:rPr>
              <a:t>time_rule</a:t>
            </a:r>
            <a:r>
              <a:rPr lang="zh-CN" altLang="en-US" sz="1400" dirty="0">
                <a:solidFill>
                  <a:schemeClr val="bg1"/>
                </a:solidFill>
                <a:latin typeface="Yuanti SC Light" charset="-122"/>
                <a:ea typeface="Yuanti SC Light" charset="-122"/>
                <a:cs typeface="Yuanti SC Light" charset="-122"/>
              </a:rPr>
              <a:t>定时运行只会在分钟级别回测和实时模拟交易中有定义的效果，在日回测中只会默认依然在该天</a:t>
            </a:r>
            <a:r>
              <a:rPr lang="zh-CN" altLang="en-US" sz="1400" dirty="0" smtClean="0">
                <a:solidFill>
                  <a:schemeClr val="bg1"/>
                </a:solidFill>
                <a:latin typeface="Yuanti SC Light" charset="-122"/>
                <a:ea typeface="Yuanti SC Light" charset="-122"/>
                <a:cs typeface="Yuanti SC Light" charset="-122"/>
              </a:rPr>
              <a:t>运行。</a:t>
            </a:r>
            <a:endParaRPr lang="zh-CN" altLang="en-US" sz="14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在分钟回测中如未指定</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则默认在开盘后一分钟运行</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a:t>
            </a:r>
            <a:r>
              <a:rPr lang="en-US" altLang="zh-CN" sz="1400" dirty="0">
                <a:solidFill>
                  <a:schemeClr val="bg1"/>
                </a:solidFill>
                <a:latin typeface="Yuanti SC Light" charset="-122"/>
                <a:ea typeface="Yuanti SC Light" charset="-122"/>
                <a:cs typeface="Yuanti SC Light" charset="-122"/>
              </a:rPr>
              <a:t>09:31</a:t>
            </a:r>
            <a:r>
              <a:rPr lang="zh-CN" altLang="en-US" sz="1400" dirty="0">
                <a:solidFill>
                  <a:schemeClr val="bg1"/>
                </a:solidFill>
                <a:latin typeface="Yuanti SC Light" charset="-122"/>
                <a:ea typeface="Yuanti SC Light" charset="-122"/>
                <a:cs typeface="Yuanti SC Light" charset="-122"/>
              </a:rPr>
              <a:t>分。</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如果两个</a:t>
            </a:r>
            <a:r>
              <a:rPr lang="en-US" altLang="zh-CN" sz="1400" dirty="0">
                <a:solidFill>
                  <a:schemeClr val="bg1"/>
                </a:solidFill>
                <a:latin typeface="Yuanti SC Light" charset="-122"/>
                <a:ea typeface="Yuanti SC Light" charset="-122"/>
                <a:cs typeface="Yuanti SC Light" charset="-122"/>
              </a:rPr>
              <a:t>schedule</a:t>
            </a:r>
            <a:r>
              <a:rPr lang="zh-CN" altLang="en-US" sz="1400" dirty="0">
                <a:solidFill>
                  <a:schemeClr val="bg1"/>
                </a:solidFill>
                <a:latin typeface="Yuanti SC Light" charset="-122"/>
                <a:ea typeface="Yuanti SC Light" charset="-122"/>
                <a:cs typeface="Yuanti SC Light" charset="-122"/>
              </a:rPr>
              <a:t>，分别使用</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与</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规则，但规则触发时间在同一时刻，则</a:t>
            </a:r>
            <a:r>
              <a:rPr lang="en-US" altLang="zh-CN" sz="1400" dirty="0" err="1">
                <a:solidFill>
                  <a:schemeClr val="bg1"/>
                </a:solidFill>
                <a:latin typeface="Yuanti SC Light" charset="-122"/>
                <a:ea typeface="Yuanti SC Light" charset="-122"/>
                <a:cs typeface="Yuanti SC Light" charset="-122"/>
              </a:rPr>
              <a:t>market_open</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一定在</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前执行。</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目前暂不支持开盘交易</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 </a:t>
            </a:r>
            <a:r>
              <a:rPr lang="en-US" altLang="zh-CN" sz="1400" dirty="0">
                <a:solidFill>
                  <a:schemeClr val="bg1"/>
                </a:solidFill>
                <a:latin typeface="Yuanti SC Light" charset="-122"/>
                <a:ea typeface="Yuanti SC Light" charset="-122"/>
                <a:cs typeface="Yuanti SC Light" charset="-122"/>
              </a:rPr>
              <a:t>09:30</a:t>
            </a:r>
            <a:r>
              <a:rPr lang="zh-CN" altLang="en-US" sz="1400" dirty="0">
                <a:solidFill>
                  <a:schemeClr val="bg1"/>
                </a:solidFill>
                <a:latin typeface="Yuanti SC Light" charset="-122"/>
                <a:ea typeface="Yuanti SC Light" charset="-122"/>
                <a:cs typeface="Yuanti SC Light" charset="-122"/>
              </a:rPr>
              <a:t>分交易</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所以</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(minute=0) </a:t>
            </a:r>
            <a:r>
              <a:rPr lang="zh-CN" altLang="en-US" sz="1400" dirty="0">
                <a:solidFill>
                  <a:schemeClr val="bg1"/>
                </a:solidFill>
                <a:latin typeface="Yuanti SC Light" charset="-122"/>
                <a:ea typeface="Yuanti SC Light" charset="-122"/>
                <a:cs typeface="Yuanti SC Light" charset="-122"/>
              </a:rPr>
              <a:t>和</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(hour=0) </a:t>
            </a:r>
            <a:r>
              <a:rPr lang="zh-CN" altLang="en-US" sz="1400" dirty="0">
                <a:solidFill>
                  <a:schemeClr val="bg1"/>
                </a:solidFill>
                <a:latin typeface="Yuanti SC Light" charset="-122"/>
                <a:ea typeface="Yuanti SC Light" charset="-122"/>
                <a:cs typeface="Yuanti SC Light" charset="-122"/>
              </a:rPr>
              <a:t>将不会触发任何事件。</a:t>
            </a:r>
          </a:p>
          <a:p>
            <a:pPr marL="285750" indent="-285750">
              <a:buFont typeface="Arial" charset="0"/>
              <a:buChar char="•"/>
            </a:pP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(minute=120)</a:t>
            </a:r>
            <a:r>
              <a:rPr lang="zh-CN" altLang="en-US" sz="1400" dirty="0">
                <a:solidFill>
                  <a:schemeClr val="bg1"/>
                </a:solidFill>
                <a:latin typeface="Yuanti SC Light" charset="-122"/>
                <a:ea typeface="Yuanti SC Light" charset="-122"/>
                <a:cs typeface="Yuanti SC Light" charset="-122"/>
              </a:rPr>
              <a:t>将在</a:t>
            </a:r>
            <a:r>
              <a:rPr lang="en-US" altLang="zh-CN" sz="1400" dirty="0">
                <a:solidFill>
                  <a:schemeClr val="bg1"/>
                </a:solidFill>
                <a:latin typeface="Yuanti SC Light" charset="-122"/>
                <a:ea typeface="Yuanti SC Light" charset="-122"/>
                <a:cs typeface="Yuanti SC Light" charset="-122"/>
              </a:rPr>
              <a:t>11:30</a:t>
            </a:r>
            <a:r>
              <a:rPr lang="zh-CN" altLang="en-US" sz="1400" dirty="0">
                <a:solidFill>
                  <a:schemeClr val="bg1"/>
                </a:solidFill>
                <a:latin typeface="Yuanti SC Light" charset="-122"/>
                <a:ea typeface="Yuanti SC Light" charset="-122"/>
                <a:cs typeface="Yuanti SC Light" charset="-122"/>
              </a:rPr>
              <a:t>执行， </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(minute=121)</a:t>
            </a:r>
            <a:r>
              <a:rPr lang="zh-CN" altLang="en-US" sz="1400" dirty="0">
                <a:solidFill>
                  <a:schemeClr val="bg1"/>
                </a:solidFill>
                <a:latin typeface="Yuanti SC Light" charset="-122"/>
                <a:ea typeface="Yuanti SC Light" charset="-122"/>
                <a:cs typeface="Yuanti SC Light" charset="-122"/>
              </a:rPr>
              <a:t>在</a:t>
            </a:r>
            <a:r>
              <a:rPr lang="en-US" altLang="zh-CN" sz="1400" dirty="0">
                <a:solidFill>
                  <a:schemeClr val="bg1"/>
                </a:solidFill>
                <a:latin typeface="Yuanti SC Light" charset="-122"/>
                <a:ea typeface="Yuanti SC Light" charset="-122"/>
                <a:cs typeface="Yuanti SC Light" charset="-122"/>
              </a:rPr>
              <a:t>13:01</a:t>
            </a:r>
            <a:r>
              <a:rPr lang="zh-CN" altLang="en-US" sz="1400" dirty="0">
                <a:solidFill>
                  <a:schemeClr val="bg1"/>
                </a:solidFill>
                <a:latin typeface="Yuanti SC Light" charset="-122"/>
                <a:ea typeface="Yuanti SC Light" charset="-122"/>
                <a:cs typeface="Yuanti SC Light" charset="-122"/>
              </a:rPr>
              <a:t>执行，中午休市的区间会被忽略。</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072266792"/>
              </p:ext>
            </p:extLst>
          </p:nvPr>
        </p:nvGraphicFramePr>
        <p:xfrm>
          <a:off x="486173" y="4884737"/>
          <a:ext cx="9910158" cy="594360"/>
        </p:xfrm>
        <a:graphic>
          <a:graphicData uri="http://schemas.openxmlformats.org/drawingml/2006/table">
            <a:tbl>
              <a:tblPr firstRow="1" bandRow="1">
                <a:tableStyleId>{C083E6E3-FA7D-4D7B-A595-EF9225AFEA82}</a:tableStyleId>
              </a:tblPr>
              <a:tblGrid>
                <a:gridCol w="2048305">
                  <a:extLst>
                    <a:ext uri="{9D8B030D-6E8A-4147-A177-3AD203B41FA5}">
                      <a16:colId xmlns="" xmlns:a16="http://schemas.microsoft.com/office/drawing/2014/main" val="20000"/>
                    </a:ext>
                  </a:extLst>
                </a:gridCol>
                <a:gridCol w="1391479">
                  <a:extLst>
                    <a:ext uri="{9D8B030D-6E8A-4147-A177-3AD203B41FA5}">
                      <a16:colId xmlns="" xmlns:a16="http://schemas.microsoft.com/office/drawing/2014/main" val="20001"/>
                    </a:ext>
                  </a:extLst>
                </a:gridCol>
                <a:gridCol w="647037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time_rule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en-US" altLang="zh-CN" sz="1000" b="0" i="0" dirty="0" err="1" smtClean="0">
                          <a:solidFill>
                            <a:srgbClr val="FFFF00"/>
                          </a:solidFill>
                          <a:latin typeface="Yuanti SC" charset="-122"/>
                          <a:ea typeface="Yuanti SC" charset="-122"/>
                          <a:cs typeface="Yuanti SC" charset="-122"/>
                        </a:rPr>
                        <a:t>market_close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定时具体几点几分运行某个函数。这个可以设置为</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开市后多久运行或</a:t>
                      </a:r>
                      <a:r>
                        <a:rPr lang="en-US" altLang="zh-CN" sz="1000" b="0" i="0" dirty="0" err="1" smtClean="0">
                          <a:solidFill>
                            <a:srgbClr val="FFFF00"/>
                          </a:solidFill>
                          <a:latin typeface="Yuanti SC" charset="-122"/>
                          <a:ea typeface="Yuanti SC" charset="-122"/>
                          <a:cs typeface="Yuanti SC" charset="-122"/>
                        </a:rPr>
                        <a:t>market_close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闭市前多久运行。如果不设置</a:t>
                      </a:r>
                      <a:r>
                        <a:rPr lang="en-US" altLang="zh-CN" sz="1000" b="0" i="0" dirty="0" err="1" smtClean="0">
                          <a:solidFill>
                            <a:srgbClr val="FFFF00"/>
                          </a:solidFill>
                          <a:latin typeface="Yuanti SC" charset="-122"/>
                          <a:ea typeface="Yuanti SC" charset="-122"/>
                          <a:cs typeface="Yuanti SC" charset="-122"/>
                        </a:rPr>
                        <a:t>time_rule</a:t>
                      </a:r>
                      <a:r>
                        <a:rPr lang="zh-CN" altLang="en-US" sz="1000" b="0" i="0" dirty="0" smtClean="0">
                          <a:solidFill>
                            <a:srgbClr val="FFFF00"/>
                          </a:solidFill>
                          <a:latin typeface="Yuanti SC" charset="-122"/>
                          <a:ea typeface="Yuanti SC" charset="-122"/>
                          <a:cs typeface="Yuanti SC" charset="-122"/>
                        </a:rPr>
                        <a:t>默认的值是开市后一分钟运行。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052691167"/>
              </p:ext>
            </p:extLst>
          </p:nvPr>
        </p:nvGraphicFramePr>
        <p:xfrm>
          <a:off x="486173" y="5645848"/>
          <a:ext cx="9910157" cy="967740"/>
        </p:xfrm>
        <a:graphic>
          <a:graphicData uri="http://schemas.openxmlformats.org/drawingml/2006/table">
            <a:tbl>
              <a:tblPr firstRow="1" bandRow="1">
                <a:tableStyleId>{C083E6E3-FA7D-4D7B-A595-EF9225AFEA82}</a:tableStyleId>
              </a:tblPr>
              <a:tblGrid>
                <a:gridCol w="2058244">
                  <a:extLst>
                    <a:ext uri="{9D8B030D-6E8A-4147-A177-3AD203B41FA5}">
                      <a16:colId xmlns="" xmlns:a16="http://schemas.microsoft.com/office/drawing/2014/main" val="20000"/>
                    </a:ext>
                  </a:extLst>
                </a:gridCol>
                <a:gridCol w="1381540">
                  <a:extLst>
                    <a:ext uri="{9D8B030D-6E8A-4147-A177-3AD203B41FA5}">
                      <a16:colId xmlns="" xmlns:a16="http://schemas.microsoft.com/office/drawing/2014/main" val="20001"/>
                    </a:ext>
                  </a:extLst>
                </a:gridCol>
                <a:gridCol w="6470373"/>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martet_open</a:t>
                      </a:r>
                      <a:r>
                        <a:rPr lang="en-US" altLang="zh-CN" sz="1000" b="0" i="0" dirty="0" smtClean="0">
                          <a:solidFill>
                            <a:schemeClr val="bg1"/>
                          </a:solidFill>
                          <a:latin typeface="Yuanti SC" charset="-122"/>
                          <a:ea typeface="Yuanti SC" charset="-122"/>
                          <a:cs typeface="Yuanti SC" charset="-122"/>
                        </a:rPr>
                        <a:t> /</a:t>
                      </a:r>
                      <a:r>
                        <a:rPr lang="en-US" altLang="zh-CN" sz="1000" b="0" i="0" dirty="0" err="1" smtClean="0">
                          <a:solidFill>
                            <a:schemeClr val="bg1"/>
                          </a:solidFill>
                          <a:latin typeface="Yuanti SC" charset="-122"/>
                          <a:ea typeface="Yuanti SC" charset="-122"/>
                          <a:cs typeface="Yuanti SC" charset="-122"/>
                        </a:rPr>
                        <a:t>market_close</a:t>
                      </a:r>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hour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r>
                        <a:rPr lang="en-US" altLang="zh-CN" sz="1000" b="0" i="0" dirty="0" smtClean="0">
                          <a:solidFill>
                            <a:srgbClr val="FFFF00"/>
                          </a:solidFill>
                          <a:latin typeface="Yuanti SC" charset="-122"/>
                          <a:ea typeface="Yuanti SC" charset="-122"/>
                          <a:cs typeface="Yuanti SC" charset="-122"/>
                        </a:rPr>
                        <a:t> - option [0,4]</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前第多少小时执行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股票的交易时间为</a:t>
                      </a:r>
                      <a:r>
                        <a:rPr lang="en-US" altLang="zh-CN" sz="1000" b="0" i="0" dirty="0" smtClean="0">
                          <a:solidFill>
                            <a:srgbClr val="FFFF00"/>
                          </a:solidFill>
                          <a:latin typeface="Yuanti SC" charset="-122"/>
                          <a:ea typeface="Yuanti SC" charset="-122"/>
                          <a:cs typeface="Yuanti SC" charset="-122"/>
                        </a:rPr>
                        <a:t>[9:30 - 11:30],[13:01 - 15:00]</a:t>
                      </a:r>
                      <a:r>
                        <a:rPr lang="zh-CN" altLang="en-US" sz="1000" b="0" i="0" dirty="0" smtClean="0">
                          <a:solidFill>
                            <a:srgbClr val="FFFF00"/>
                          </a:solidFill>
                          <a:latin typeface="Yuanti SC" charset="-122"/>
                          <a:ea typeface="Yuanti SC" charset="-122"/>
                          <a:cs typeface="Yuanti SC" charset="-122"/>
                        </a:rPr>
                        <a:t>共</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hour</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[0,4]</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minute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r>
                        <a:rPr lang="en-US" sz="1000" b="0" i="0" dirty="0" smtClean="0">
                          <a:solidFill>
                            <a:srgbClr val="FFFF00"/>
                          </a:solidFill>
                          <a:latin typeface="Yuanti SC" charset="-122"/>
                          <a:ea typeface="Yuanti SC" charset="-122"/>
                          <a:cs typeface="Yuanti SC" charset="-122"/>
                        </a:rPr>
                        <a:t> - option [0,240]</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的后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前第多少分钟执行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同上，股票每天交易时间</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minute</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[0,240],</a:t>
                      </a:r>
                      <a:r>
                        <a:rPr lang="zh-CN" altLang="en-US" sz="1000" b="0" i="0" dirty="0" smtClean="0">
                          <a:solidFill>
                            <a:srgbClr val="FFFF00"/>
                          </a:solidFill>
                          <a:latin typeface="Yuanti SC" charset="-122"/>
                          <a:ea typeface="Yuanti SC" charset="-122"/>
                          <a:cs typeface="Yuanti SC" charset="-122"/>
                        </a:rPr>
                        <a:t>中午休市的时间区间会被忽略。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9322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400" b="1" dirty="0">
                <a:solidFill>
                  <a:schemeClr val="bg1">
                    <a:lumMod val="95000"/>
                  </a:schemeClr>
                </a:solidFill>
              </a:rPr>
              <a:t>每天</a:t>
            </a:r>
            <a:r>
              <a:rPr lang="zh-CN" altLang="en-US" sz="1400" dirty="0">
                <a:solidFill>
                  <a:schemeClr val="bg1">
                    <a:lumMod val="95000"/>
                  </a:schemeClr>
                </a:solidFill>
              </a:rPr>
              <a:t>的开市后某个时间点运行：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的闭市前某个时间点运行：</a:t>
            </a:r>
          </a:p>
          <a:p>
            <a:r>
              <a:rPr lang="en-US" altLang="zh-CN" sz="1400" dirty="0" err="1">
                <a:solidFill>
                  <a:srgbClr val="FFFF00"/>
                </a:solidFill>
              </a:rPr>
              <a:t>scheduler.run_weekly</a:t>
            </a:r>
            <a:r>
              <a:rPr lang="en-US" altLang="zh-CN" sz="1400" dirty="0">
                <a:solidFill>
                  <a:srgbClr val="FFFF00"/>
                </a:solidFill>
              </a:rPr>
              <a:t>(function, weekday=w ,</a:t>
            </a:r>
            <a:r>
              <a:rPr lang="en-US" altLang="zh-CN" sz="1400" dirty="0" err="1">
                <a:solidFill>
                  <a:srgbClr val="FFFF00"/>
                </a:solidFill>
              </a:rPr>
              <a:t>tradingday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market_close</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的第</a:t>
            </a:r>
            <a:r>
              <a:rPr lang="en-US" altLang="zh-CN" sz="1400" dirty="0">
                <a:solidFill>
                  <a:schemeClr val="bg1">
                    <a:lumMod val="95000"/>
                  </a:schemeClr>
                </a:solidFill>
              </a:rPr>
              <a:t>t</a:t>
            </a:r>
            <a:r>
              <a:rPr lang="zh-CN" altLang="en-US" sz="1400" dirty="0">
                <a:solidFill>
                  <a:schemeClr val="bg1">
                    <a:lumMod val="95000"/>
                  </a:schemeClr>
                </a:solidFill>
              </a:rPr>
              <a:t>个交易日开市后某个时间点运行：</a:t>
            </a:r>
          </a:p>
          <a:p>
            <a:r>
              <a:rPr lang="en-US" altLang="zh-CN" sz="1400" dirty="0" err="1">
                <a:solidFill>
                  <a:srgbClr val="FFFF00"/>
                </a:solidFill>
              </a:rPr>
              <a:t>scheduler.run_monthly</a:t>
            </a:r>
            <a:r>
              <a:rPr lang="en-US" altLang="zh-CN" sz="1400" dirty="0">
                <a:solidFill>
                  <a:srgbClr val="FFFF00"/>
                </a:solidFill>
              </a:rPr>
              <a:t>(</a:t>
            </a:r>
            <a:r>
              <a:rPr lang="en-US" altLang="zh-CN" sz="1400" dirty="0" err="1">
                <a:solidFill>
                  <a:srgbClr val="FFFF00"/>
                </a:solidFill>
              </a:rPr>
              <a:t>function,traingday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每天</a:t>
            </a:r>
            <a:r>
              <a:rPr lang="zh-CN" altLang="en-US" sz="1400" dirty="0">
                <a:solidFill>
                  <a:schemeClr val="bg1">
                    <a:lumMod val="95000"/>
                  </a:schemeClr>
                </a:solidFill>
              </a:rPr>
              <a:t>开盘后一小时运行：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周一开盘后一分钟运行：</a:t>
            </a:r>
          </a:p>
          <a:p>
            <a:r>
              <a:rPr lang="en-US" altLang="zh-CN" sz="1400" dirty="0" err="1">
                <a:solidFill>
                  <a:srgbClr val="FFFF00"/>
                </a:solidFill>
              </a:rPr>
              <a:t>scheduler.run_weekly</a:t>
            </a:r>
            <a:r>
              <a:rPr lang="en-US" altLang="zh-CN" sz="1400" dirty="0">
                <a:solidFill>
                  <a:srgbClr val="FFFF00"/>
                </a:solidFill>
              </a:rPr>
              <a:t>(function, weekday=1,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(minute=1))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第一个交易日收盘前一小时运行：</a:t>
            </a:r>
          </a:p>
          <a:p>
            <a:r>
              <a:rPr lang="en-US" altLang="zh-CN" sz="1400" dirty="0" err="1">
                <a:solidFill>
                  <a:srgbClr val="FFFF00"/>
                </a:solidFill>
              </a:rPr>
              <a:t>scheduler.run_monthly</a:t>
            </a:r>
            <a:r>
              <a:rPr lang="en-US" altLang="zh-CN" sz="1400" dirty="0">
                <a:solidFill>
                  <a:srgbClr val="FFFF00"/>
                </a:solidFill>
              </a:rPr>
              <a:t>(function, </a:t>
            </a:r>
            <a:r>
              <a:rPr lang="en-US" altLang="zh-CN" sz="1400" dirty="0" err="1">
                <a:solidFill>
                  <a:srgbClr val="FFFF00"/>
                </a:solidFill>
              </a:rPr>
              <a:t>tradingday</a:t>
            </a:r>
            <a:r>
              <a:rPr lang="en-US" altLang="zh-CN" sz="1400" dirty="0">
                <a:solidFill>
                  <a:srgbClr val="FFFF00"/>
                </a:solidFill>
              </a:rPr>
              <a:t>=1,time_rule=</a:t>
            </a:r>
            <a:r>
              <a:rPr lang="en-US" altLang="zh-CN" sz="1400" dirty="0" err="1">
                <a:solidFill>
                  <a:srgbClr val="FFFF00"/>
                </a:solidFill>
              </a:rPr>
              <a:t>market_close</a:t>
            </a:r>
            <a:r>
              <a:rPr lang="en-US" altLang="zh-CN" sz="1400" dirty="0">
                <a:solidFill>
                  <a:srgbClr val="FFFF00"/>
                </a:solidFill>
              </a:rPr>
              <a:t>(hour=1</a:t>
            </a:r>
            <a:r>
              <a:rPr lang="en-US" altLang="zh-CN" sz="1400" dirty="0" smtClean="0">
                <a:solidFill>
                  <a:srgbClr val="FFFF00"/>
                </a:solidFill>
              </a:rPr>
              <a:t>))</a:t>
            </a:r>
            <a:endParaRPr lang="zh-CN" altLang="en-US" sz="14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85976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rgbClr val="FFFF00"/>
                </a:solidFill>
                <a:latin typeface="Yuanti SC Light" charset="-122"/>
                <a:ea typeface="Yuanti SC Light" charset="-122"/>
                <a:cs typeface="Yuanti SC Light" charset="-122"/>
              </a:rPr>
              <a:t>(query, </a:t>
            </a:r>
            <a:r>
              <a:rPr lang="en-US" altLang="zh-CN" sz="1600" dirty="0" err="1">
                <a:solidFill>
                  <a:srgbClr val="FFFF00"/>
                </a:solidFill>
                <a:latin typeface="Yuanti SC Light" charset="-122"/>
                <a:ea typeface="Yuanti SC Light" charset="-122"/>
                <a:cs typeface="Yuanti SC Light" charset="-122"/>
              </a:rPr>
              <a:t>entry_date</a:t>
            </a:r>
            <a:r>
              <a:rPr lang="en-US" altLang="zh-CN" sz="1600" dirty="0">
                <a:solidFill>
                  <a:srgbClr val="FFFF00"/>
                </a:solidFill>
                <a:latin typeface="Yuanti SC Light" charset="-122"/>
                <a:ea typeface="Yuanti SC Light" charset="-122"/>
                <a:cs typeface="Yuanti SC Light" charset="-122"/>
              </a:rPr>
              <a:t>=None, interval=None)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获取历史财务</a:t>
            </a:r>
            <a:r>
              <a:rPr lang="zh-CN" altLang="en-US" sz="1600" dirty="0" smtClean="0">
                <a:solidFill>
                  <a:schemeClr val="bg1"/>
                </a:solidFill>
                <a:latin typeface="Yuanti SC Light" charset="-122"/>
                <a:ea typeface="Yuanti SC Light" charset="-122"/>
                <a:cs typeface="Yuanti SC Light" charset="-122"/>
              </a:rPr>
              <a:t>数据。</a:t>
            </a:r>
            <a:r>
              <a:rPr lang="zh-CN" altLang="en-US" sz="1600" dirty="0">
                <a:solidFill>
                  <a:schemeClr val="bg1"/>
                </a:solidFill>
                <a:latin typeface="Yuanti SC Light" charset="-122"/>
                <a:ea typeface="Yuanti SC Light" charset="-122"/>
                <a:cs typeface="Yuanti SC Light" charset="-122"/>
              </a:rPr>
              <a:t>目前支持中国市场超过</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个</a:t>
            </a:r>
            <a:r>
              <a:rPr lang="zh-CN" altLang="en-US" sz="1600" dirty="0" smtClean="0">
                <a:solidFill>
                  <a:schemeClr val="bg1"/>
                </a:solidFill>
                <a:latin typeface="Yuanti SC Light" charset="-122"/>
                <a:ea typeface="Yuanti SC Light" charset="-122"/>
                <a:cs typeface="Yuanti SC Light" charset="-122"/>
              </a:rPr>
              <a:t>指标，一次获取过</a:t>
            </a:r>
            <a:r>
              <a:rPr lang="zh-CN" altLang="en-US" sz="1600" dirty="0">
                <a:solidFill>
                  <a:schemeClr val="bg1"/>
                </a:solidFill>
                <a:latin typeface="Yuanti SC Light" charset="-122"/>
                <a:ea typeface="Yuanti SC Light" charset="-122"/>
                <a:cs typeface="Yuanti SC Light" charset="-122"/>
              </a:rPr>
              <a:t>多股票的财务数据会导致系统运行缓慢</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61952985"/>
              </p:ext>
            </p:extLst>
          </p:nvPr>
        </p:nvGraphicFramePr>
        <p:xfrm>
          <a:off x="486173" y="3120426"/>
          <a:ext cx="10500074" cy="1188720"/>
        </p:xfrm>
        <a:graphic>
          <a:graphicData uri="http://schemas.openxmlformats.org/drawingml/2006/table">
            <a:tbl>
              <a:tblPr firstRow="1" bandRow="1">
                <a:tableStyleId>{C083E6E3-FA7D-4D7B-A595-EF9225AFEA82}</a:tableStyleId>
              </a:tblPr>
              <a:tblGrid>
                <a:gridCol w="1388405">
                  <a:extLst>
                    <a:ext uri="{9D8B030D-6E8A-4147-A177-3AD203B41FA5}">
                      <a16:colId xmlns="" xmlns:a16="http://schemas.microsoft.com/office/drawing/2014/main" val="20000"/>
                    </a:ext>
                  </a:extLst>
                </a:gridCol>
                <a:gridCol w="2399248">
                  <a:extLst>
                    <a:ext uri="{9D8B030D-6E8A-4147-A177-3AD203B41FA5}">
                      <a16:colId xmlns="" xmlns:a16="http://schemas.microsoft.com/office/drawing/2014/main" val="20001"/>
                    </a:ext>
                  </a:extLst>
                </a:gridCol>
                <a:gridCol w="6712421"/>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query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SQLAlchemyQueryObject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SQLAlchmey</a:t>
                      </a:r>
                      <a:r>
                        <a:rPr lang="zh-CN" altLang="en-US" sz="1000" b="0" i="0" dirty="0" smtClean="0">
                          <a:solidFill>
                            <a:srgbClr val="FFFF00"/>
                          </a:solidFill>
                          <a:latin typeface="Yuanti SC" charset="-122"/>
                          <a:ea typeface="Yuanti SC" charset="-122"/>
                          <a:cs typeface="Yuanti SC" charset="-122"/>
                        </a:rPr>
                        <a:t>的</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对象。其中可在</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内填写需要获取的指标，</a:t>
                      </a:r>
                      <a:r>
                        <a:rPr lang="en-US" altLang="zh-CN" sz="1000" b="0" i="0" dirty="0" smtClean="0">
                          <a:solidFill>
                            <a:srgbClr val="FFFF00"/>
                          </a:solidFill>
                          <a:latin typeface="Yuanti SC" charset="-122"/>
                          <a:ea typeface="Yuanti SC" charset="-122"/>
                          <a:cs typeface="Yuanti SC" charset="-122"/>
                        </a:rPr>
                        <a:t>'filter'</a:t>
                      </a:r>
                      <a:r>
                        <a:rPr lang="zh-CN" altLang="en-US" sz="1000" b="0" i="0" dirty="0" smtClean="0">
                          <a:solidFill>
                            <a:srgbClr val="FFFF00"/>
                          </a:solidFill>
                          <a:latin typeface="Yuanti SC" charset="-122"/>
                          <a:ea typeface="Yuanti SC" charset="-122"/>
                          <a:cs typeface="Yuanti SC" charset="-122"/>
                        </a:rPr>
                        <a:t>内填写数据过滤条件。具体可参考 </a:t>
                      </a:r>
                      <a:r>
                        <a:rPr lang="en-US" altLang="zh-CN" sz="1000" b="0" i="0" dirty="0" err="1" smtClean="0">
                          <a:solidFill>
                            <a:srgbClr val="FFFF00"/>
                          </a:solidFill>
                          <a:latin typeface="Yuanti SC" charset="-122"/>
                          <a:ea typeface="Yuanti SC" charset="-122"/>
                          <a:cs typeface="Yuanti SC" charset="-122"/>
                        </a:rPr>
                        <a:t>sqlalchemy's</a:t>
                      </a:r>
                      <a:r>
                        <a:rPr lang="en-US" altLang="zh-CN" sz="1000" b="0" i="0" dirty="0" smtClean="0">
                          <a:solidFill>
                            <a:srgbClr val="FFFF00"/>
                          </a:solidFill>
                          <a:latin typeface="Yuanti SC" charset="-122"/>
                          <a:ea typeface="Yuanti SC" charset="-122"/>
                          <a:cs typeface="Yuanti SC" charset="-122"/>
                        </a:rPr>
                        <a:t> query documentation</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entry_date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获取财务数据的基准日期，应早于策略当前日期。默认为策略当前日期前一天。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interval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获取财务数据的间隔。例如，填写</a:t>
                      </a:r>
                      <a:r>
                        <a:rPr lang="en-US" altLang="zh-CN" sz="1000" b="0" i="0" dirty="0" smtClean="0">
                          <a:solidFill>
                            <a:srgbClr val="FFFF00"/>
                          </a:solidFill>
                          <a:latin typeface="Yuanti SC" charset="-122"/>
                          <a:ea typeface="Yuanti SC" charset="-122"/>
                          <a:cs typeface="Yuanti SC" charset="-122"/>
                        </a:rPr>
                        <a:t>'5y'</a:t>
                      </a:r>
                      <a:r>
                        <a:rPr lang="zh-CN" altLang="en-US" sz="1000" b="0" i="0" dirty="0" smtClean="0">
                          <a:solidFill>
                            <a:srgbClr val="FFFF00"/>
                          </a:solidFill>
                          <a:latin typeface="Yuanti SC" charset="-122"/>
                          <a:ea typeface="Yuanti SC" charset="-122"/>
                          <a:cs typeface="Yuanti SC" charset="-122"/>
                        </a:rPr>
                        <a:t>，则代表从</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开始（包括</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）回溯</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年，返回数据时间以年为间隔。</a:t>
                      </a:r>
                      <a:r>
                        <a:rPr lang="en-US" altLang="zh-CN" sz="1000" b="0" i="0" dirty="0" smtClean="0">
                          <a:solidFill>
                            <a:srgbClr val="FFFF00"/>
                          </a:solidFill>
                          <a:latin typeface="Yuanti SC" charset="-122"/>
                          <a:ea typeface="Yuanti SC" charset="-122"/>
                          <a:cs typeface="Yuanti SC" charset="-122"/>
                        </a:rPr>
                        <a:t>'d' - </a:t>
                      </a:r>
                      <a:r>
                        <a:rPr lang="zh-CN" altLang="en-US" sz="1000" b="0" i="0" dirty="0" smtClean="0">
                          <a:solidFill>
                            <a:srgbClr val="FFFF00"/>
                          </a:solidFill>
                          <a:latin typeface="Yuanti SC" charset="-122"/>
                          <a:ea typeface="Yuanti SC" charset="-122"/>
                          <a:cs typeface="Yuanti SC" charset="-122"/>
                        </a:rPr>
                        <a:t>天，</a:t>
                      </a:r>
                      <a:r>
                        <a:rPr lang="en-US" altLang="zh-CN" sz="1000" b="0" i="0" dirty="0" smtClean="0">
                          <a:solidFill>
                            <a:srgbClr val="FFFF00"/>
                          </a:solidFill>
                          <a:latin typeface="Yuanti SC" charset="-122"/>
                          <a:ea typeface="Yuanti SC" charset="-122"/>
                          <a:cs typeface="Yuanti SC" charset="-122"/>
                        </a:rPr>
                        <a:t>'w' - </a:t>
                      </a:r>
                      <a:r>
                        <a:rPr lang="zh-CN" altLang="en-US" sz="1000" b="0" i="0" dirty="0" smtClean="0">
                          <a:solidFill>
                            <a:srgbClr val="FFFF00"/>
                          </a:solidFill>
                          <a:latin typeface="Yuanti SC" charset="-122"/>
                          <a:ea typeface="Yuanti SC" charset="-122"/>
                          <a:cs typeface="Yuanti SC" charset="-122"/>
                        </a:rPr>
                        <a:t>周，</a:t>
                      </a:r>
                      <a:r>
                        <a:rPr lang="en-US" altLang="zh-CN" sz="1000" b="0" i="0" dirty="0" smtClean="0">
                          <a:solidFill>
                            <a:srgbClr val="FFFF00"/>
                          </a:solidFill>
                          <a:latin typeface="Yuanti SC" charset="-122"/>
                          <a:ea typeface="Yuanti SC" charset="-122"/>
                          <a:cs typeface="Yuanti SC" charset="-122"/>
                        </a:rPr>
                        <a:t>'m' - </a:t>
                      </a:r>
                      <a:r>
                        <a:rPr lang="zh-CN" altLang="en-US" sz="1000" b="0" i="0" dirty="0" smtClean="0">
                          <a:solidFill>
                            <a:srgbClr val="FFFF00"/>
                          </a:solidFill>
                          <a:latin typeface="Yuanti SC" charset="-122"/>
                          <a:ea typeface="Yuanti SC" charset="-122"/>
                          <a:cs typeface="Yuanti SC" charset="-122"/>
                        </a:rPr>
                        <a:t>月， </a:t>
                      </a:r>
                      <a:r>
                        <a:rPr lang="en-US" altLang="zh-CN" sz="1000" b="0" i="0" dirty="0" smtClean="0">
                          <a:solidFill>
                            <a:srgbClr val="FFFF00"/>
                          </a:solidFill>
                          <a:latin typeface="Yuanti SC" charset="-122"/>
                          <a:ea typeface="Yuanti SC" charset="-122"/>
                          <a:cs typeface="Yuanti SC" charset="-122"/>
                        </a:rPr>
                        <a:t>'q' - </a:t>
                      </a:r>
                      <a:r>
                        <a:rPr lang="zh-CN" altLang="en-US" sz="1000" b="0" i="0" dirty="0" smtClean="0">
                          <a:solidFill>
                            <a:srgbClr val="FFFF00"/>
                          </a:solidFill>
                          <a:latin typeface="Yuanti SC" charset="-122"/>
                          <a:ea typeface="Yuanti SC" charset="-122"/>
                          <a:cs typeface="Yuanti SC" charset="-122"/>
                        </a:rPr>
                        <a:t>季，</a:t>
                      </a:r>
                      <a:r>
                        <a:rPr lang="en-US" altLang="zh-CN" sz="1000" b="0" i="0" dirty="0" smtClean="0">
                          <a:solidFill>
                            <a:srgbClr val="FFFF00"/>
                          </a:solidFill>
                          <a:latin typeface="Yuanti SC" charset="-122"/>
                          <a:ea typeface="Yuanti SC" charset="-122"/>
                          <a:cs typeface="Yuanti SC" charset="-122"/>
                        </a:rPr>
                        <a:t>'y' - </a:t>
                      </a:r>
                      <a:r>
                        <a:rPr lang="zh-CN" altLang="en-US" sz="1000" b="0" i="0" dirty="0" smtClean="0">
                          <a:solidFill>
                            <a:srgbClr val="FFFF00"/>
                          </a:solidFill>
                          <a:latin typeface="Yuanti SC" charset="-122"/>
                          <a:ea typeface="Yuanti SC" charset="-122"/>
                          <a:cs typeface="Yuanti SC" charset="-122"/>
                        </a:rPr>
                        <a:t>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02342545"/>
              </p:ext>
            </p:extLst>
          </p:nvPr>
        </p:nvGraphicFramePr>
        <p:xfrm>
          <a:off x="486173" y="4455585"/>
          <a:ext cx="10500074" cy="594360"/>
        </p:xfrm>
        <a:graphic>
          <a:graphicData uri="http://schemas.openxmlformats.org/drawingml/2006/table">
            <a:tbl>
              <a:tblPr firstRow="1" bandRow="1">
                <a:tableStyleId>{C083E6E3-FA7D-4D7B-A595-EF9225AFEA82}</a:tableStyleId>
              </a:tblPr>
              <a:tblGrid>
                <a:gridCol w="1382384">
                  <a:extLst>
                    <a:ext uri="{9D8B030D-6E8A-4147-A177-3AD203B41FA5}">
                      <a16:colId xmlns="" xmlns:a16="http://schemas.microsoft.com/office/drawing/2014/main" val="20000"/>
                    </a:ext>
                  </a:extLst>
                </a:gridCol>
                <a:gridCol w="2415208">
                  <a:extLst>
                    <a:ext uri="{9D8B030D-6E8A-4147-A177-3AD203B41FA5}">
                      <a16:colId xmlns="" xmlns:a16="http://schemas.microsoft.com/office/drawing/2014/main" val="20001"/>
                    </a:ext>
                  </a:extLst>
                </a:gridCol>
                <a:gridCol w="67024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每一行对应数据库返回的每一行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可能是几个表的联合获取结果的一行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列索引是你获取的所有字段。可把结果储存到</a:t>
                      </a:r>
                      <a:r>
                        <a:rPr lang="en-US" altLang="zh-CN" sz="1000" b="0" i="0" dirty="0" smtClean="0">
                          <a:solidFill>
                            <a:srgbClr val="FFFF00"/>
                          </a:solidFill>
                          <a:latin typeface="Yuanti SC" charset="-122"/>
                          <a:ea typeface="Yuanti SC" charset="-122"/>
                          <a:cs typeface="Yuanti SC" charset="-122"/>
                        </a:rPr>
                        <a:t>context</a:t>
                      </a:r>
                      <a:r>
                        <a:rPr lang="zh-CN" altLang="en-US" sz="1000" b="0" i="0" dirty="0" smtClean="0">
                          <a:solidFill>
                            <a:srgbClr val="FFFF00"/>
                          </a:solidFill>
                          <a:latin typeface="Yuanti SC" charset="-122"/>
                          <a:ea typeface="Yuanti SC" charset="-122"/>
                          <a:cs typeface="Yuanti SC" charset="-122"/>
                        </a:rPr>
                        <a:t>里面后续使用，或使用</a:t>
                      </a:r>
                      <a:r>
                        <a:rPr lang="en-US" altLang="zh-CN" sz="1000" b="0" i="0" dirty="0" err="1" smtClean="0">
                          <a:solidFill>
                            <a:srgbClr val="FFFF00"/>
                          </a:solidFill>
                          <a:latin typeface="Yuanti SC" charset="-122"/>
                          <a:ea typeface="Yuanti SC" charset="-122"/>
                          <a:cs typeface="Yuanti SC" charset="-122"/>
                        </a:rPr>
                        <a:t>update_universe</a:t>
                      </a:r>
                      <a:r>
                        <a:rPr lang="zh-CN" altLang="en-US" sz="1000" b="0" i="0" dirty="0" smtClean="0">
                          <a:solidFill>
                            <a:srgbClr val="FFFF00"/>
                          </a:solidFill>
                          <a:latin typeface="Yuanti SC" charset="-122"/>
                          <a:ea typeface="Yuanti SC" charset="-122"/>
                          <a:cs typeface="Yuanti SC" charset="-122"/>
                        </a:rPr>
                        <a:t>来手动更新股票池。</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019325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70898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获取财务数据中的</a:t>
            </a:r>
            <a:r>
              <a:rPr lang="en-US" altLang="zh-CN" sz="1400" dirty="0" err="1">
                <a:solidFill>
                  <a:schemeClr val="bg1"/>
                </a:solidFill>
                <a:latin typeface="Yuanti SC Light" charset="-122"/>
                <a:ea typeface="Yuanti SC Light" charset="-122"/>
                <a:cs typeface="Yuanti SC Light" charset="-122"/>
              </a:rPr>
              <a:t>pe_ration</a:t>
            </a:r>
            <a:r>
              <a:rPr lang="zh-CN" altLang="en-US" sz="1400" dirty="0">
                <a:solidFill>
                  <a:schemeClr val="bg1"/>
                </a:solidFill>
                <a:latin typeface="Yuanti SC Light" charset="-122"/>
                <a:ea typeface="Yuanti SC Light" charset="-122"/>
                <a:cs typeface="Yuanti SC Light" charset="-122"/>
              </a:rPr>
              <a:t>和</a:t>
            </a:r>
            <a:r>
              <a:rPr lang="en-US" altLang="zh-CN" sz="1400" dirty="0">
                <a:solidFill>
                  <a:schemeClr val="bg1"/>
                </a:solidFill>
                <a:latin typeface="Yuanti SC Light" charset="-122"/>
                <a:ea typeface="Yuanti SC Light" charset="-122"/>
                <a:cs typeface="Yuanti SC Light" charset="-122"/>
              </a:rPr>
              <a:t>revenue</a:t>
            </a:r>
            <a:r>
              <a:rPr lang="zh-CN" altLang="en-US" sz="1400" dirty="0">
                <a:solidFill>
                  <a:schemeClr val="bg1"/>
                </a:solidFill>
                <a:latin typeface="Yuanti SC Light" charset="-122"/>
                <a:ea typeface="Yuanti SC Light" charset="-122"/>
                <a:cs typeface="Yuanti SC Light" charset="-122"/>
              </a:rPr>
              <a:t>指标</a:t>
            </a:r>
            <a:r>
              <a:rPr lang="zh-CN" altLang="en-US" sz="1400" dirty="0" smtClean="0">
                <a:solidFill>
                  <a:schemeClr val="bg1"/>
                </a:solidFill>
                <a:latin typeface="Yuanti SC Light" charset="-122"/>
                <a:ea typeface="Yuanti SC Light" charset="-122"/>
                <a:cs typeface="Yuanti SC Light" charset="-122"/>
              </a:rPr>
              <a:t>：</a:t>
            </a:r>
            <a:endParaRPr lang="en-US" altLang="zh-CN" sz="14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获取某些指定股票的财务</a:t>
            </a:r>
            <a:r>
              <a:rPr lang="zh-CN" altLang="en-US" sz="1400" dirty="0" smtClean="0">
                <a:solidFill>
                  <a:schemeClr val="bg1"/>
                </a:solidFill>
                <a:latin typeface="Yuanti SC Light" charset="-122"/>
                <a:ea typeface="Yuanti SC Light" charset="-122"/>
                <a:cs typeface="Yuanti SC Light" charset="-122"/>
              </a:rPr>
              <a:t>数据：</a:t>
            </a:r>
            <a:endParaRPr lang="zh-CN" altLang="en-US" sz="14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35" y="2904144"/>
            <a:ext cx="4047987" cy="16277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34" y="5011284"/>
            <a:ext cx="4047987" cy="1709885"/>
          </a:xfrm>
          <a:prstGeom prst="rect">
            <a:avLst/>
          </a:prstGeom>
        </p:spPr>
      </p:pic>
    </p:spTree>
    <p:extLst>
      <p:ext uri="{BB962C8B-B14F-4D97-AF65-F5344CB8AC3E}">
        <p14:creationId xmlns:p14="http://schemas.microsoft.com/office/powerpoint/2010/main" val="65343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all_instruments</a:t>
            </a:r>
            <a:r>
              <a:rPr lang="zh-CN" altLang="en-US" dirty="0" smtClean="0">
                <a:solidFill>
                  <a:srgbClr val="FFFF00"/>
                </a:solidFill>
                <a:latin typeface="Yuanti SC Light" charset="-122"/>
                <a:ea typeface="Yuanti SC Light" charset="-122"/>
                <a:cs typeface="Yuanti SC Light" charset="-122"/>
              </a:rPr>
              <a:t> 方法（获取所有</a:t>
            </a:r>
            <a:r>
              <a:rPr lang="zh-CN" altLang="en-US" dirty="0">
                <a:solidFill>
                  <a:srgbClr val="FFFF00"/>
                </a:solidFill>
                <a:latin typeface="Yuanti SC Light" charset="-122"/>
                <a:ea typeface="Yuanti SC Light" charset="-122"/>
                <a:cs typeface="Yuanti SC Light" charset="-122"/>
              </a:rPr>
              <a:t>合约基础</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rgbClr val="FFFF00"/>
                </a:solidFill>
                <a:latin typeface="Yuanti SC Light" charset="-122"/>
                <a:ea typeface="Yuanti SC Light" charset="-122"/>
                <a:cs typeface="Yuanti SC Light" charset="-122"/>
              </a:rPr>
              <a:t>(type='None',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获取某个国家市场的所有合约</a:t>
            </a:r>
            <a:r>
              <a:rPr lang="zh-CN" altLang="en-US" sz="1600" dirty="0" smtClean="0">
                <a:solidFill>
                  <a:schemeClr val="bg1"/>
                </a:solidFill>
                <a:latin typeface="Yuanti SC Light" charset="-122"/>
                <a:ea typeface="Yuanti SC Light" charset="-122"/>
                <a:cs typeface="Yuanti SC Light" charset="-122"/>
              </a:rPr>
              <a:t>信息，</a:t>
            </a:r>
            <a:r>
              <a:rPr lang="zh-CN" altLang="en-US" sz="1600" dirty="0">
                <a:solidFill>
                  <a:schemeClr val="bg1"/>
                </a:solidFill>
                <a:latin typeface="Yuanti SC Light" charset="-122"/>
                <a:ea typeface="Yuanti SC Light" charset="-122"/>
                <a:cs typeface="Yuanti SC Light" charset="-122"/>
              </a:rPr>
              <a:t>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54926890"/>
              </p:ext>
            </p:extLst>
          </p:nvPr>
        </p:nvGraphicFramePr>
        <p:xfrm>
          <a:off x="486173" y="3064548"/>
          <a:ext cx="7803062" cy="662940"/>
        </p:xfrm>
        <a:graphic>
          <a:graphicData uri="http://schemas.openxmlformats.org/drawingml/2006/table">
            <a:tbl>
              <a:tblPr firstRow="1" bandRow="1">
                <a:tableStyleId>{C083E6E3-FA7D-4D7B-A595-EF9225AFEA82}</a:tableStyleId>
              </a:tblPr>
              <a:tblGrid>
                <a:gridCol w="984818">
                  <a:extLst>
                    <a:ext uri="{9D8B030D-6E8A-4147-A177-3AD203B41FA5}">
                      <a16:colId xmlns="" xmlns:a16="http://schemas.microsoft.com/office/drawing/2014/main" val="20000"/>
                    </a:ext>
                  </a:extLst>
                </a:gridCol>
                <a:gridCol w="1441174">
                  <a:extLst>
                    <a:ext uri="{9D8B030D-6E8A-4147-A177-3AD203B41FA5}">
                      <a16:colId xmlns="" xmlns:a16="http://schemas.microsoft.com/office/drawing/2014/main"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需要获取合约类型，例如：</a:t>
                      </a:r>
                      <a:r>
                        <a:rPr lang="en-US" altLang="zh-CN" sz="1000" b="0" i="0" dirty="0" smtClean="0">
                          <a:solidFill>
                            <a:srgbClr val="FFFF00"/>
                          </a:solidFill>
                          <a:latin typeface="Yuanti SC" charset="-122"/>
                          <a:ea typeface="Yuanti SC" charset="-122"/>
                          <a:cs typeface="Yuanti SC" charset="-122"/>
                        </a:rPr>
                        <a:t>type='CS'</a:t>
                      </a:r>
                      <a:r>
                        <a:rPr lang="zh-CN" altLang="en-US" sz="1000" b="0" i="0" dirty="0" smtClean="0">
                          <a:solidFill>
                            <a:srgbClr val="FFFF00"/>
                          </a:solidFill>
                          <a:latin typeface="Yuanti SC" charset="-122"/>
                          <a:ea typeface="Yuanti SC" charset="-122"/>
                          <a:cs typeface="Yuanti SC" charset="-122"/>
                        </a:rPr>
                        <a:t>代表股票。默认是所有类型。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4038521"/>
              </p:ext>
            </p:extLst>
          </p:nvPr>
        </p:nvGraphicFramePr>
        <p:xfrm>
          <a:off x="486173" y="6138580"/>
          <a:ext cx="7803062" cy="441960"/>
        </p:xfrm>
        <a:graphic>
          <a:graphicData uri="http://schemas.openxmlformats.org/drawingml/2006/table">
            <a:tbl>
              <a:tblPr firstRow="1" bandRow="1">
                <a:tableStyleId>{C083E6E3-FA7D-4D7B-A595-EF9225AFEA82}</a:tableStyleId>
              </a:tblPr>
              <a:tblGrid>
                <a:gridCol w="964940">
                  <a:extLst>
                    <a:ext uri="{9D8B030D-6E8A-4147-A177-3AD203B41FA5}">
                      <a16:colId xmlns="" xmlns:a16="http://schemas.microsoft.com/office/drawing/2014/main" val="20000"/>
                    </a:ext>
                  </a:extLst>
                </a:gridCol>
                <a:gridCol w="1451113">
                  <a:extLst>
                    <a:ext uri="{9D8B030D-6E8A-4147-A177-3AD203B41FA5}">
                      <a16:colId xmlns="" xmlns:a16="http://schemas.microsoft.com/office/drawing/2014/main"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所有合约的基本信息。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67800224"/>
              </p:ext>
            </p:extLst>
          </p:nvPr>
        </p:nvGraphicFramePr>
        <p:xfrm>
          <a:off x="486173" y="3892757"/>
          <a:ext cx="5457427" cy="1988820"/>
        </p:xfrm>
        <a:graphic>
          <a:graphicData uri="http://schemas.openxmlformats.org/drawingml/2006/table">
            <a:tbl>
              <a:tblPr firstRow="1" bandRow="1">
                <a:tableStyleId>{C083E6E3-FA7D-4D7B-A595-EF9225AFEA82}</a:tableStyleId>
              </a:tblPr>
              <a:tblGrid>
                <a:gridCol w="994757">
                  <a:extLst>
                    <a:ext uri="{9D8B030D-6E8A-4147-A177-3AD203B41FA5}">
                      <a16:colId xmlns="" xmlns:a16="http://schemas.microsoft.com/office/drawing/2014/main" val="20000"/>
                    </a:ext>
                  </a:extLst>
                </a:gridCol>
                <a:gridCol w="44626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合约类型参数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Common Stock, </a:t>
                      </a:r>
                      <a:r>
                        <a:rPr lang="zh-CN" altLang="en-US" sz="1000" b="0" i="0" dirty="0" smtClean="0">
                          <a:solidFill>
                            <a:srgbClr val="FFFF00"/>
                          </a:solidFill>
                          <a:latin typeface="Yuanti SC" charset="-122"/>
                          <a:ea typeface="Yuanti SC" charset="-122"/>
                          <a:cs typeface="Yuanti SC" charset="-122"/>
                        </a:rPr>
                        <a:t>即股票。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ETF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Exchange Traded Fund, </a:t>
                      </a:r>
                      <a:r>
                        <a:rPr lang="zh-CN" altLang="en-US" sz="1000" b="0" i="0" dirty="0" smtClean="0">
                          <a:solidFill>
                            <a:srgbClr val="FFFF00"/>
                          </a:solidFill>
                          <a:latin typeface="Yuanti SC" charset="-122"/>
                          <a:ea typeface="Yuanti SC" charset="-122"/>
                          <a:cs typeface="Yuanti SC" charset="-122"/>
                        </a:rPr>
                        <a:t>即交易所交易基金。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LOF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Listed Open-Ended </a:t>
                      </a:r>
                      <a:r>
                        <a:rPr lang="en-US" sz="1000" b="0" i="0" dirty="0" err="1" smtClean="0">
                          <a:solidFill>
                            <a:srgbClr val="FFFF00"/>
                          </a:solidFill>
                          <a:latin typeface="Yuanti SC" charset="-122"/>
                          <a:ea typeface="Yuanti SC" charset="-122"/>
                          <a:cs typeface="Yuanti SC" charset="-122"/>
                        </a:rPr>
                        <a:t>Fund，即上市型开放式基金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FenjiMu</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Mu Fund, 即分级母基金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A Fund, </a:t>
                      </a:r>
                      <a:r>
                        <a:rPr lang="en-US" sz="1000" b="0" i="0" dirty="0" err="1" smtClean="0">
                          <a:solidFill>
                            <a:srgbClr val="FFFF00"/>
                          </a:solidFill>
                          <a:latin typeface="Yuanti SC" charset="-122"/>
                          <a:ea typeface="Yuanti SC" charset="-122"/>
                          <a:cs typeface="Yuanti SC" charset="-122"/>
                        </a:rPr>
                        <a:t>即分级A类基金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B Funds, </a:t>
                      </a:r>
                      <a:r>
                        <a:rPr lang="en-US" sz="1000" b="0" i="0" dirty="0" err="1" smtClean="0">
                          <a:solidFill>
                            <a:srgbClr val="FFFF00"/>
                          </a:solidFill>
                          <a:latin typeface="Yuanti SC" charset="-122"/>
                          <a:ea typeface="Yuanti SC" charset="-122"/>
                          <a:cs typeface="Yuanti SC" charset="-122"/>
                        </a:rPr>
                        <a:t>即分级B类基金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Index, 即指数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Future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Futures</a:t>
                      </a:r>
                      <a:r>
                        <a:rPr lang="zh-CN" altLang="en-US" sz="1000" b="0" i="0" dirty="0" smtClean="0">
                          <a:solidFill>
                            <a:srgbClr val="FFFF00"/>
                          </a:solidFill>
                          <a:latin typeface="Yuanti SC" charset="-122"/>
                          <a:ea typeface="Yuanti SC" charset="-122"/>
                          <a:cs typeface="Yuanti SC" charset="-122"/>
                        </a:rPr>
                        <a:t>，即期货，包含股指、国债和商品期货</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48598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instruments</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详细</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获取某个国家市场内一个或多个合约的详细</a:t>
            </a:r>
            <a:r>
              <a:rPr lang="zh-CN" altLang="en-US" sz="1600" dirty="0" smtClean="0">
                <a:solidFill>
                  <a:schemeClr val="bg1"/>
                </a:solidFill>
                <a:latin typeface="Yuanti SC Light" charset="-122"/>
                <a:ea typeface="Yuanti SC Light" charset="-122"/>
                <a:cs typeface="Yuanti SC Light" charset="-122"/>
              </a:rPr>
              <a:t>信息，目前</a:t>
            </a:r>
            <a:r>
              <a:rPr lang="zh-CN" altLang="en-US" sz="1600" dirty="0">
                <a:solidFill>
                  <a:schemeClr val="bg1"/>
                </a:solidFill>
                <a:latin typeface="Yuanti SC Light" charset="-122"/>
                <a:ea typeface="Yuanti SC Light" charset="-122"/>
                <a:cs typeface="Yuanti SC Light" charset="-122"/>
              </a:rPr>
              <a:t>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476788579"/>
              </p:ext>
            </p:extLst>
          </p:nvPr>
        </p:nvGraphicFramePr>
        <p:xfrm>
          <a:off x="486173" y="3064548"/>
          <a:ext cx="7803062" cy="746760"/>
        </p:xfrm>
        <a:graphic>
          <a:graphicData uri="http://schemas.openxmlformats.org/drawingml/2006/table">
            <a:tbl>
              <a:tblPr firstRow="1" bandRow="1">
                <a:tableStyleId>{C083E6E3-FA7D-4D7B-A595-EF9225AFEA82}</a:tableStyleId>
              </a:tblPr>
              <a:tblGrid>
                <a:gridCol w="984818">
                  <a:extLst>
                    <a:ext uri="{9D8B030D-6E8A-4147-A177-3AD203B41FA5}">
                      <a16:colId xmlns="" xmlns:a16="http://schemas.microsoft.com/office/drawing/2014/main" val="20000"/>
                    </a:ext>
                  </a:extLst>
                </a:gridCol>
                <a:gridCol w="1441174">
                  <a:extLst>
                    <a:ext uri="{9D8B030D-6E8A-4147-A177-3AD203B41FA5}">
                      <a16:colId xmlns="" xmlns:a16="http://schemas.microsoft.com/office/drawing/2014/main"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合约代码或合约代码列表，可传入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。中国市场的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通常类似</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。需要注意，国内股票、</a:t>
                      </a:r>
                      <a:r>
                        <a:rPr lang="en-US" altLang="zh-CN" sz="1000" b="0" i="0" dirty="0" smtClean="0">
                          <a:solidFill>
                            <a:srgbClr val="FFFF00"/>
                          </a:solidFill>
                          <a:latin typeface="Yuanti SC" charset="-122"/>
                          <a:ea typeface="Yuanti SC" charset="-122"/>
                          <a:cs typeface="Yuanti SC" charset="-122"/>
                        </a:rPr>
                        <a:t>ETF</a:t>
                      </a:r>
                      <a:r>
                        <a:rPr lang="zh-CN" altLang="en-US" sz="1000" b="0" i="0" dirty="0" smtClean="0">
                          <a:solidFill>
                            <a:srgbClr val="FFFF00"/>
                          </a:solidFill>
                          <a:latin typeface="Yuanti SC" charset="-122"/>
                          <a:ea typeface="Yuanti SC" charset="-122"/>
                          <a:cs typeface="Yuanti SC" charset="-122"/>
                        </a:rPr>
                        <a:t>、指数合约代码分别应当以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结尾，前者代表上证，后者代表深证。期货则无此要求。</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040329400"/>
              </p:ext>
            </p:extLst>
          </p:nvPr>
        </p:nvGraphicFramePr>
        <p:xfrm>
          <a:off x="486173" y="4127984"/>
          <a:ext cx="7803062" cy="594360"/>
        </p:xfrm>
        <a:graphic>
          <a:graphicData uri="http://schemas.openxmlformats.org/drawingml/2006/table">
            <a:tbl>
              <a:tblPr firstRow="1" bandRow="1">
                <a:tableStyleId>{C083E6E3-FA7D-4D7B-A595-EF9225AFEA82}</a:tableStyleId>
              </a:tblPr>
              <a:tblGrid>
                <a:gridCol w="964940">
                  <a:extLst>
                    <a:ext uri="{9D8B030D-6E8A-4147-A177-3AD203B41FA5}">
                      <a16:colId xmlns="" xmlns:a16="http://schemas.microsoft.com/office/drawing/2014/main" val="20000"/>
                    </a:ext>
                  </a:extLst>
                </a:gridCol>
                <a:gridCol w="1451113">
                  <a:extLst>
                    <a:ext uri="{9D8B030D-6E8A-4147-A177-3AD203B41FA5}">
                      <a16:colId xmlns="" xmlns:a16="http://schemas.microsoft.com/office/drawing/2014/main"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对象，或一个</a:t>
                      </a:r>
                      <a:r>
                        <a:rPr lang="en-US" altLang="zh-CN" sz="1000" b="0" i="0" dirty="0" smtClean="0">
                          <a:solidFill>
                            <a:srgbClr val="FFFF00"/>
                          </a:solidFill>
                          <a:latin typeface="Yuanti SC" charset="-122"/>
                          <a:ea typeface="Yuanti SC" charset="-122"/>
                          <a:cs typeface="Yuanti SC" charset="-122"/>
                        </a:rPr>
                        <a:t>instrument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合约的详细信息。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8901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 frequency='1d', fields=None, adjusted=True)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获取指定合约或合约列表的历史数据（包含起止日期，日线或分钟线），不能在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函数中</a:t>
            </a:r>
            <a:r>
              <a:rPr lang="zh-CN" altLang="en-US" sz="1600" dirty="0" smtClean="0">
                <a:solidFill>
                  <a:schemeClr val="bg1"/>
                </a:solidFill>
                <a:latin typeface="Yuanti SC Light" charset="-122"/>
                <a:ea typeface="Yuanti SC Light" charset="-122"/>
                <a:cs typeface="Yuanti SC Light" charset="-122"/>
              </a:rPr>
              <a:t>调用，目前</a:t>
            </a:r>
            <a:r>
              <a:rPr lang="zh-CN" altLang="en-US" sz="1600" dirty="0">
                <a:solidFill>
                  <a:schemeClr val="bg1"/>
                </a:solidFill>
                <a:latin typeface="Yuanti SC Light" charset="-122"/>
                <a:ea typeface="Yuanti SC Light" charset="-122"/>
                <a:cs typeface="Yuanti SC Light" charset="-122"/>
              </a:rPr>
              <a:t>仅支持中国市场</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27541718"/>
              </p:ext>
            </p:extLst>
          </p:nvPr>
        </p:nvGraphicFramePr>
        <p:xfrm>
          <a:off x="486172" y="3332902"/>
          <a:ext cx="10500075" cy="147828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order_book_ids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date,datetime,pandasTimestamp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结束日期，需要早于策略当前日期，默认为策略当前日期前一天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历史数据的频率。 现在支持日</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分钟级别的历史数据，默认为</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。使用者可自由选取不同频率，例如</a:t>
                      </a:r>
                      <a:r>
                        <a:rPr lang="en-US" altLang="zh-CN" sz="1000" b="0" i="0" dirty="0" smtClean="0">
                          <a:solidFill>
                            <a:srgbClr val="FFFF00"/>
                          </a:solidFill>
                          <a:latin typeface="Yuanti SC" charset="-122"/>
                          <a:ea typeface="Yuanti SC" charset="-122"/>
                          <a:cs typeface="Yuanti SC" charset="-122"/>
                        </a:rPr>
                        <a:t>'5m'</a:t>
                      </a:r>
                      <a:r>
                        <a:rPr lang="zh-CN" altLang="en-US" sz="1000" b="0" i="0" dirty="0" smtClean="0">
                          <a:solidFill>
                            <a:srgbClr val="FFFF00"/>
                          </a:solidFill>
                          <a:latin typeface="Yuanti SC" charset="-122"/>
                          <a:ea typeface="Yuanti SC" charset="-122"/>
                          <a:cs typeface="Yuanti SC" charset="-122"/>
                        </a:rPr>
                        <a:t>代表</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分钟线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adjusted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boolean</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前复权处理。默认为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，即进行了前复权处理。需要注意，目前我们对股票价格进行的前复权处理仅考虑了拆分的影响，并未考虑分红派息对于股价的影响（可以通过</a:t>
                      </a:r>
                      <a:r>
                        <a:rPr lang="en-US" altLang="zh-CN" sz="1000" b="0" i="0" dirty="0" err="1" smtClean="0">
                          <a:solidFill>
                            <a:srgbClr val="FFFF00"/>
                          </a:solidFill>
                          <a:latin typeface="Yuanti SC" charset="-122"/>
                          <a:ea typeface="Yuanti SC" charset="-122"/>
                          <a:cs typeface="Yuanti SC" charset="-122"/>
                        </a:rPr>
                        <a:t>get_ex_factor</a:t>
                      </a:r>
                      <a:r>
                        <a:rPr lang="zh-CN" altLang="en-US" sz="1000" b="0" i="0" dirty="0" smtClean="0">
                          <a:solidFill>
                            <a:srgbClr val="FFFF00"/>
                          </a:solidFill>
                          <a:latin typeface="Yuanti SC" charset="-122"/>
                          <a:ea typeface="Yuanti SC" charset="-122"/>
                          <a:cs typeface="Yuanti SC" charset="-122"/>
                        </a:rPr>
                        <a:t>函数获取到经过除权除息处理的复权因子）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16491481"/>
              </p:ext>
            </p:extLst>
          </p:nvPr>
        </p:nvGraphicFramePr>
        <p:xfrm>
          <a:off x="486173" y="50462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pandas Panel/</a:t>
                      </a:r>
                      <a:r>
                        <a:rPr lang="en-US" altLang="zh-CN" sz="1000" b="0" i="0" dirty="0" err="1" smtClean="0">
                          <a:solidFill>
                            <a:srgbClr val="FFFF00"/>
                          </a:solidFill>
                          <a:latin typeface="Yuanti SC" charset="-122"/>
                          <a:ea typeface="Yuanti SC" charset="-122"/>
                          <a:cs typeface="Yuanti SC" charset="-122"/>
                        </a:rPr>
                        <a:t>DataFrame</a:t>
                      </a:r>
                      <a:r>
                        <a:rPr lang="en-US" altLang="zh-CN" sz="1000" b="0" i="0" dirty="0" smtClean="0">
                          <a:solidFill>
                            <a:srgbClr val="FFFF00"/>
                          </a:solidFill>
                          <a:latin typeface="Yuanti SC" charset="-122"/>
                          <a:ea typeface="Yuanti SC" charset="-122"/>
                          <a:cs typeface="Yuanti SC" charset="-122"/>
                        </a:rPr>
                        <a:t>/Series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37719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如果只传入一个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如果传入</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Panel </a:t>
            </a:r>
            <a:r>
              <a:rPr lang="zh-CN" altLang="en-US" sz="1600" dirty="0">
                <a:solidFill>
                  <a:schemeClr val="bg1"/>
                </a:solidFill>
                <a:latin typeface="Yuanti SC Light" charset="-122"/>
                <a:ea typeface="Yuanti SC Light" charset="-122"/>
                <a:cs typeface="Yuanti SC Light" charset="-122"/>
              </a:rPr>
              <a:t>，它是一个三维版的</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，每个时间戳对应一系列</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r>
              <a:rPr lang="en-US" altLang="zh-CN"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a:solidFill>
                  <a:srgbClr val="92D050"/>
                </a:solidFill>
                <a:latin typeface="Yuanti SC Light" charset="-122"/>
                <a:ea typeface="Yuanti SC Light" charset="-122"/>
                <a:cs typeface="Yuanti SC Light" charset="-122"/>
              </a:rPr>
              <a:t>Items axis: fields (e.g. </a:t>
            </a:r>
            <a:r>
              <a:rPr lang="en-US" altLang="zh-CN" sz="1600" dirty="0" err="1">
                <a:solidFill>
                  <a:srgbClr val="92D050"/>
                </a:solidFill>
                <a:latin typeface="Yuanti SC Light" charset="-122"/>
                <a:ea typeface="Yuanti SC Light" charset="-122"/>
                <a:cs typeface="Yuanti SC Light" charset="-122"/>
              </a:rPr>
              <a:t>ClosingPx</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OpeningPx</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etc</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Major_axis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start_date</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end_date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Minor_axis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order_book_ids</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股票、指数数据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037018414"/>
              </p:ext>
            </p:extLst>
          </p:nvPr>
        </p:nvGraphicFramePr>
        <p:xfrm>
          <a:off x="768983" y="4436149"/>
          <a:ext cx="4936078" cy="1767840"/>
        </p:xfrm>
        <a:graphic>
          <a:graphicData uri="http://schemas.openxmlformats.org/drawingml/2006/table">
            <a:tbl>
              <a:tblPr firstRow="1" bandRow="1">
                <a:tableStyleId>{C083E6E3-FA7D-4D7B-A595-EF9225AFEA82}</a:tableStyleId>
              </a:tblPr>
              <a:tblGrid>
                <a:gridCol w="1602594">
                  <a:extLst>
                    <a:ext uri="{9D8B030D-6E8A-4147-A177-3AD203B41FA5}">
                      <a16:colId xmlns="" xmlns:a16="http://schemas.microsoft.com/office/drawing/2014/main" val="20000"/>
                    </a:ext>
                  </a:extLst>
                </a:gridCol>
                <a:gridCol w="1125734">
                  <a:extLst>
                    <a:ext uri="{9D8B030D-6E8A-4147-A177-3AD203B41FA5}">
                      <a16:colId xmlns="" xmlns:a16="http://schemas.microsoft.com/office/drawing/2014/main"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67143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基金数据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83588002"/>
              </p:ext>
            </p:extLst>
          </p:nvPr>
        </p:nvGraphicFramePr>
        <p:xfrm>
          <a:off x="768983" y="2577533"/>
          <a:ext cx="4936078" cy="2430780"/>
        </p:xfrm>
        <a:graphic>
          <a:graphicData uri="http://schemas.openxmlformats.org/drawingml/2006/table">
            <a:tbl>
              <a:tblPr firstRow="1" bandRow="1">
                <a:tableStyleId>{C083E6E3-FA7D-4D7B-A595-EF9225AFEA82}</a:tableStyleId>
              </a:tblPr>
              <a:tblGrid>
                <a:gridCol w="1602594">
                  <a:extLst>
                    <a:ext uri="{9D8B030D-6E8A-4147-A177-3AD203B41FA5}">
                      <a16:colId xmlns="" xmlns:a16="http://schemas.microsoft.com/office/drawing/2014/main" val="20000"/>
                    </a:ext>
                  </a:extLst>
                </a:gridCol>
                <a:gridCol w="1125734">
                  <a:extLst>
                    <a:ext uri="{9D8B030D-6E8A-4147-A177-3AD203B41FA5}">
                      <a16:colId xmlns="" xmlns:a16="http://schemas.microsoft.com/office/drawing/2014/main"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29067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history</a:t>
            </a:r>
            <a:r>
              <a:rPr lang="zh-CN" altLang="en-US" dirty="0" smtClean="0">
                <a:solidFill>
                  <a:srgbClr val="FFFF00"/>
                </a:solidFill>
                <a:latin typeface="Yuanti SC Light" charset="-122"/>
                <a:ea typeface="Yuanti SC Light" charset="-122"/>
                <a:cs typeface="Yuanti SC Light" charset="-122"/>
              </a:rPr>
              <a:t> 方法（获取证券历史行情）</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err="1">
                <a:solidFill>
                  <a:srgbClr val="FFFF00"/>
                </a:solidFill>
                <a:latin typeface="Yuanti SC Light" charset="-122"/>
                <a:ea typeface="Yuanti SC Light" charset="-122"/>
                <a:cs typeface="Yuanti SC Light" charset="-122"/>
              </a:rPr>
              <a:t>bar_count</a:t>
            </a:r>
            <a:r>
              <a:rPr lang="en-US" altLang="zh-CN" sz="1600" dirty="0">
                <a:solidFill>
                  <a:srgbClr val="FFFF00"/>
                </a:solidFill>
                <a:latin typeface="Yuanti SC Light" charset="-122"/>
                <a:ea typeface="Yuanti SC Light" charset="-122"/>
                <a:cs typeface="Yuanti SC Light" charset="-122"/>
              </a:rPr>
              <a:t>, frequency, field)</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获取所有已关注证券的历史行情，同时支持日以及分钟历史数据</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同样</a:t>
            </a:r>
            <a:r>
              <a:rPr lang="zh-CN" altLang="en-US" sz="1600" dirty="0">
                <a:solidFill>
                  <a:schemeClr val="bg1"/>
                </a:solidFill>
                <a:latin typeface="Yuanti SC Light" charset="-122"/>
                <a:ea typeface="Yuanti SC Light" charset="-122"/>
                <a:cs typeface="Yuanti SC Light" charset="-122"/>
              </a:rPr>
              <a:t>是获取历史数据，</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方法与</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方法不仅在能够使用的范围上有所不同，而且返回的数据结构也不同。</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返回</a:t>
            </a:r>
            <a:r>
              <a:rPr lang="en-US" altLang="zh-CN" sz="1600" dirty="0" err="1">
                <a:solidFill>
                  <a:schemeClr val="bg1"/>
                </a:solidFill>
                <a:latin typeface="Yuanti SC Light" charset="-122"/>
                <a:ea typeface="Yuanti SC Light" charset="-122"/>
                <a:cs typeface="Yuanti SC Light" charset="-122"/>
              </a:rPr>
              <a:t>ndarray</a:t>
            </a:r>
            <a:r>
              <a:rPr lang="zh-CN" altLang="en-US" sz="1600" dirty="0">
                <a:solidFill>
                  <a:schemeClr val="bg1"/>
                </a:solidFill>
                <a:latin typeface="Yuanti SC Light" charset="-122"/>
                <a:ea typeface="Yuanti SC Light" charset="-122"/>
                <a:cs typeface="Yuanti SC Light" charset="-122"/>
              </a:rPr>
              <a:t>，更适合与</a:t>
            </a:r>
            <a:r>
              <a:rPr lang="en-US" altLang="zh-CN" sz="1600" dirty="0" err="1">
                <a:solidFill>
                  <a:schemeClr val="bg1"/>
                </a:solidFill>
                <a:latin typeface="Yuanti SC Light" charset="-122"/>
                <a:ea typeface="Yuanti SC Light" charset="-122"/>
                <a:cs typeface="Yuanti SC Light" charset="-122"/>
              </a:rPr>
              <a:t>talib</a:t>
            </a:r>
            <a:r>
              <a:rPr lang="zh-CN" altLang="en-US" sz="1600" dirty="0">
                <a:solidFill>
                  <a:schemeClr val="bg1"/>
                </a:solidFill>
                <a:latin typeface="Yuanti SC Light" charset="-122"/>
                <a:ea typeface="Yuanti SC Light" charset="-122"/>
                <a:cs typeface="Yuanti SC Light" charset="-122"/>
              </a:rPr>
              <a:t>等计算库进行对接，方便高效地计算有关指标（例如，移动均线）；而</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返回</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，适合进行时间序列的相关研究</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0302403"/>
              </p:ext>
            </p:extLst>
          </p:nvPr>
        </p:nvGraphicFramePr>
        <p:xfrm>
          <a:off x="486172" y="3024790"/>
          <a:ext cx="10500075" cy="118872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bar_count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表示回溯的</a:t>
                      </a:r>
                      <a:r>
                        <a:rPr lang="en-US" altLang="zh-CN" sz="1000" b="0" i="0" dirty="0" smtClean="0">
                          <a:solidFill>
                            <a:srgbClr val="FFFF00"/>
                          </a:solidFill>
                          <a:latin typeface="Yuanti SC" charset="-122"/>
                          <a:ea typeface="Yuanti SC" charset="-122"/>
                          <a:cs typeface="Yuanti SC" charset="-122"/>
                        </a:rPr>
                        <a:t>bar</a:t>
                      </a:r>
                      <a:r>
                        <a:rPr lang="zh-CN" altLang="en-US" sz="1000" b="0" i="0" dirty="0" smtClean="0">
                          <a:solidFill>
                            <a:srgbClr val="FFFF00"/>
                          </a:solidFill>
                          <a:latin typeface="Yuanti SC" charset="-122"/>
                          <a:ea typeface="Yuanti SC" charset="-122"/>
                          <a:cs typeface="Yuanti SC" charset="-122"/>
                        </a:rPr>
                        <a:t>的数量，用户必须填写。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表示回溯时以什么样的频率进行。例如</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“1m”</a:t>
                      </a:r>
                      <a:r>
                        <a:rPr lang="zh-CN" altLang="en-US" sz="1000" b="0" i="0" dirty="0" smtClean="0">
                          <a:solidFill>
                            <a:srgbClr val="FFFF00"/>
                          </a:solidFill>
                          <a:latin typeface="Yuanti SC" charset="-122"/>
                          <a:ea typeface="Yuanti SC" charset="-122"/>
                          <a:cs typeface="Yuanti SC" charset="-122"/>
                        </a:rPr>
                        <a:t>分别表示每日和每分钟，用户必须填写。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制定返回的</a:t>
                      </a:r>
                      <a:r>
                        <a:rPr lang="en-US" altLang="zh-CN" sz="1000" b="0" i="0" dirty="0" err="1" smtClean="0">
                          <a:solidFill>
                            <a:srgbClr val="FFFF00"/>
                          </a:solidFill>
                          <a:latin typeface="Yuanti SC" charset="-122"/>
                          <a:ea typeface="Yuanti SC" charset="-122"/>
                          <a:cs typeface="Yuanti SC" charset="-122"/>
                        </a:rPr>
                        <a:t>DataFrame</a:t>
                      </a:r>
                      <a:r>
                        <a:rPr lang="zh-CN" altLang="en-US" sz="1000" b="0" i="0" dirty="0" smtClean="0">
                          <a:solidFill>
                            <a:srgbClr val="FFFF00"/>
                          </a:solidFill>
                          <a:latin typeface="Yuanti SC" charset="-122"/>
                          <a:ea typeface="Yuanti SC" charset="-122"/>
                          <a:cs typeface="Yuanti SC" charset="-122"/>
                        </a:rPr>
                        <a:t>中以哪个指标作为数据值，用户必须填写，可取</a:t>
                      </a:r>
                      <a:r>
                        <a:rPr lang="en-US" altLang="zh-CN" sz="1000" b="0" i="0" dirty="0" smtClean="0">
                          <a:solidFill>
                            <a:srgbClr val="FFFF00"/>
                          </a:solidFill>
                          <a:latin typeface="Yuanti SC" charset="-122"/>
                          <a:ea typeface="Yuanti SC" charset="-122"/>
                          <a:cs typeface="Yuanti SC" charset="-122"/>
                        </a:rPr>
                        <a:t>‘open’</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‘close’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‘high’</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‘low’</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‘volume’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‘last’, ‘</a:t>
                      </a:r>
                      <a:r>
                        <a:rPr lang="en-US" altLang="zh-CN" sz="1000" b="0" i="0" dirty="0" err="1" smtClean="0">
                          <a:solidFill>
                            <a:srgbClr val="FFFF00"/>
                          </a:solidFill>
                          <a:latin typeface="Yuanti SC" charset="-122"/>
                          <a:ea typeface="Yuanti SC" charset="-122"/>
                          <a:cs typeface="Yuanti SC" charset="-122"/>
                        </a:rPr>
                        <a:t>total_turnover</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总成交额以及基金特有的</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acc_net_value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累积净值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unit_net_value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单位净值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discount_rate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折价率与期货特有的</a:t>
                      </a:r>
                      <a:r>
                        <a:rPr lang="en-US" altLang="zh-CN" sz="1000" b="0" i="0" dirty="0" smtClean="0">
                          <a:solidFill>
                            <a:srgbClr val="FFFF00"/>
                          </a:solidFill>
                          <a:latin typeface="Yuanti SC" charset="-122"/>
                          <a:ea typeface="Yuanti SC" charset="-122"/>
                          <a:cs typeface="Yuanti SC" charset="-122"/>
                        </a:rPr>
                        <a:t>“settlement” - </a:t>
                      </a:r>
                      <a:r>
                        <a:rPr lang="zh-CN" altLang="en-US" sz="1000" b="0" i="0" dirty="0" smtClean="0">
                          <a:solidFill>
                            <a:srgbClr val="FFFF00"/>
                          </a:solidFill>
                          <a:latin typeface="Yuanti SC" charset="-122"/>
                          <a:ea typeface="Yuanti SC" charset="-122"/>
                          <a:cs typeface="Yuanti SC" charset="-122"/>
                        </a:rPr>
                        <a:t>今日结算价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prev_settlement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昨日结算价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open_interest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持仓量。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82359614"/>
              </p:ext>
            </p:extLst>
          </p:nvPr>
        </p:nvGraphicFramePr>
        <p:xfrm>
          <a:off x="486173" y="4469817"/>
          <a:ext cx="10500074" cy="7467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ndarray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如果用户不指定股票的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，函数会返回当前策略股票池中所有股票对应数据的回溯结果。</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如果用户指定了股票的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，无论股票是否在当前股票池当中，函数都会返回相应股票对应数据的回溯结果。如果股票并未在股票池中，则在调用该函数之后，对应股票将会被添加至现有股票池当中。</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8613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industry(</a:t>
            </a:r>
            <a:r>
              <a:rPr lang="en-US" altLang="zh-CN" sz="1600" dirty="0" err="1">
                <a:solidFill>
                  <a:srgbClr val="FFFF00"/>
                </a:solidFill>
                <a:latin typeface="Yuanti SC Light" charset="-122"/>
                <a:ea typeface="Yuanti SC Light" charset="-122"/>
                <a:cs typeface="Yuanti SC Light" charset="-122"/>
              </a:rPr>
              <a:t>industry_code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获取属于某一行业的所有股票列表。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9032388"/>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行业名称或行业代码。例如，农业可填写</a:t>
                      </a:r>
                      <a:r>
                        <a:rPr lang="en-US" altLang="zh-CN" sz="1000" b="0" i="0" dirty="0" smtClean="0">
                          <a:solidFill>
                            <a:srgbClr val="FFFF00"/>
                          </a:solidFill>
                          <a:latin typeface="Yuanti SC" charset="-122"/>
                          <a:ea typeface="Yuanti SC" charset="-122"/>
                          <a:cs typeface="Yuanti SC" charset="-122"/>
                        </a:rPr>
                        <a:t>industry_code.A01 </a:t>
                      </a:r>
                      <a:r>
                        <a:rPr lang="zh-CN" altLang="en-US" sz="1000" b="0" i="0" dirty="0" smtClean="0">
                          <a:solidFill>
                            <a:srgbClr val="FFFF00"/>
                          </a:solidFill>
                          <a:latin typeface="Yuanti SC" charset="-122"/>
                          <a:ea typeface="Yuanti SC" charset="-122"/>
                          <a:cs typeface="Yuanti SC" charset="-122"/>
                        </a:rPr>
                        <a:t>或 </a:t>
                      </a:r>
                      <a:r>
                        <a:rPr lang="en-US" altLang="zh-CN" sz="1000" b="0" i="0" dirty="0" smtClean="0">
                          <a:solidFill>
                            <a:srgbClr val="FFFF00"/>
                          </a:solidFill>
                          <a:latin typeface="Yuanti SC" charset="-122"/>
                          <a:ea typeface="Yuanti SC" charset="-122"/>
                          <a:cs typeface="Yuanti SC" charset="-122"/>
                        </a:rPr>
                        <a:t>'A01'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45131677"/>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股票列表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41694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64803740"/>
              </p:ext>
            </p:extLst>
          </p:nvPr>
        </p:nvGraphicFramePr>
        <p:xfrm>
          <a:off x="486172" y="2580349"/>
          <a:ext cx="2604898" cy="3977640"/>
        </p:xfrm>
        <a:graphic>
          <a:graphicData uri="http://schemas.openxmlformats.org/drawingml/2006/table">
            <a:tbl>
              <a:tblPr firstRow="1" bandRow="1">
                <a:tableStyleId>{C083E6E3-FA7D-4D7B-A595-EF9225AFEA82}</a:tableStyleId>
              </a:tblPr>
              <a:tblGrid>
                <a:gridCol w="813234">
                  <a:extLst>
                    <a:ext uri="{9D8B030D-6E8A-4147-A177-3AD203B41FA5}">
                      <a16:colId xmlns="" xmlns:a16="http://schemas.microsoft.com/office/drawing/2014/main" val="20000"/>
                    </a:ext>
                  </a:extLst>
                </a:gridCol>
                <a:gridCol w="179166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A01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A02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林业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畜牧业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农、林、牧、渔服务业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煤炭开采和洗选业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石油和天然气开采业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开采辅助活动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其他采矿业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农副食品加工业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食品制造业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酒、饮料和精制茶制造业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烟草制品业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295360223"/>
              </p:ext>
            </p:extLst>
          </p:nvPr>
        </p:nvGraphicFramePr>
        <p:xfrm>
          <a:off x="3526077" y="2586463"/>
          <a:ext cx="3476331" cy="3977640"/>
        </p:xfrm>
        <a:graphic>
          <a:graphicData uri="http://schemas.openxmlformats.org/drawingml/2006/table">
            <a:tbl>
              <a:tblPr firstRow="1" bandRow="1">
                <a:tableStyleId>{C083E6E3-FA7D-4D7B-A595-EF9225AFEA82}</a:tableStyleId>
              </a:tblPr>
              <a:tblGrid>
                <a:gridCol w="863876">
                  <a:extLst>
                    <a:ext uri="{9D8B030D-6E8A-4147-A177-3AD203B41FA5}">
                      <a16:colId xmlns="" xmlns:a16="http://schemas.microsoft.com/office/drawing/2014/main" val="20000"/>
                    </a:ext>
                  </a:extLst>
                </a:gridCol>
                <a:gridCol w="2612455">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纺织服装、服饰业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C19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皮革、毛皮、羽毛及其制品和制鞋业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C20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木材加工及木、竹、藤、棕、草制品业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家具制造业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造纸及纸制品业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印刷和记录媒介复制业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文教、工美、体育和娱乐用品制造业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C25</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石油加工、炼焦及核燃料加工业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化学原料及化学制品制造业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医药制造业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化学纤维制造业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橡胶和塑料制品业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非金属矿物制品业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黑色金属冶炼及压延加工业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有色金属冶炼和压延加工业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通用设备制造业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833280202"/>
              </p:ext>
            </p:extLst>
          </p:nvPr>
        </p:nvGraphicFramePr>
        <p:xfrm>
          <a:off x="7437415" y="2580349"/>
          <a:ext cx="3731328" cy="3977640"/>
        </p:xfrm>
        <a:graphic>
          <a:graphicData uri="http://schemas.openxmlformats.org/drawingml/2006/table">
            <a:tbl>
              <a:tblPr firstRow="1" bandRow="1">
                <a:tableStyleId>{C083E6E3-FA7D-4D7B-A595-EF9225AFEA82}</a:tableStyleId>
              </a:tblPr>
              <a:tblGrid>
                <a:gridCol w="927244">
                  <a:extLst>
                    <a:ext uri="{9D8B030D-6E8A-4147-A177-3AD203B41FA5}">
                      <a16:colId xmlns="" xmlns:a16="http://schemas.microsoft.com/office/drawing/2014/main" val="20000"/>
                    </a:ext>
                  </a:extLst>
                </a:gridCol>
                <a:gridCol w="280408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汽车制造业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铁路、船舶、航空航天和其它运输设备制造业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电气机械及器材制造业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计算机、通信和其他电子设备制造业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仪器仪表制造业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废弃资源综合利用业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金属制品、机械和设备修理业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D44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电力、热力生产和供应业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燃气生产和供应业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水的生产和供应业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E47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E48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土木工程建筑业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E49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建筑安装业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E50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建筑装饰和其他建筑业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F51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批发业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54367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613241506"/>
              </p:ext>
            </p:extLst>
          </p:nvPr>
        </p:nvGraphicFramePr>
        <p:xfrm>
          <a:off x="486172" y="2580349"/>
          <a:ext cx="2833498" cy="3977640"/>
        </p:xfrm>
        <a:graphic>
          <a:graphicData uri="http://schemas.openxmlformats.org/drawingml/2006/table">
            <a:tbl>
              <a:tblPr firstRow="1" bandRow="1">
                <a:tableStyleId>{C083E6E3-FA7D-4D7B-A595-EF9225AFEA82}</a:tableStyleId>
              </a:tblPr>
              <a:tblGrid>
                <a:gridCol w="884601">
                  <a:extLst>
                    <a:ext uri="{9D8B030D-6E8A-4147-A177-3AD203B41FA5}">
                      <a16:colId xmlns="" xmlns:a16="http://schemas.microsoft.com/office/drawing/2014/main" val="20000"/>
                    </a:ext>
                  </a:extLst>
                </a:gridCol>
                <a:gridCol w="1948897">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F52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零售业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道路运输业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水上运输业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航空运输业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管道运输业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装卸搬运和运输代理业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G60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邮政业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H61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住宿业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H62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餐饮业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I63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电信、广播电视和卫星传输服务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I64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互联网和相关服务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I65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软件和信息技术服务业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货币金融服务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资本市场服务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保险业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7674724"/>
              </p:ext>
            </p:extLst>
          </p:nvPr>
        </p:nvGraphicFramePr>
        <p:xfrm>
          <a:off x="3728973" y="2586463"/>
          <a:ext cx="3273435" cy="3977640"/>
        </p:xfrm>
        <a:graphic>
          <a:graphicData uri="http://schemas.openxmlformats.org/drawingml/2006/table">
            <a:tbl>
              <a:tblPr firstRow="1" bandRow="1">
                <a:tableStyleId>{C083E6E3-FA7D-4D7B-A595-EF9225AFEA82}</a:tableStyleId>
              </a:tblPr>
              <a:tblGrid>
                <a:gridCol w="813456">
                  <a:extLst>
                    <a:ext uri="{9D8B030D-6E8A-4147-A177-3AD203B41FA5}">
                      <a16:colId xmlns="" xmlns:a16="http://schemas.microsoft.com/office/drawing/2014/main" val="20000"/>
                    </a:ext>
                  </a:extLst>
                </a:gridCol>
                <a:gridCol w="2459979">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J69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其他金融业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K70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房地产业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租赁业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商务服务业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M73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研究和试验发展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M74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专业技术服务业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M75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科技推广和应用服务业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N76</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水利管理业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N77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生态保护和环境治理业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N78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公共设施管理业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O79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居民服务业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机动车、电子产品和日用产品修理业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P82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教育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Q83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卫生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0" dirty="0" smtClean="0">
                          <a:solidFill>
                            <a:schemeClr val="bg1"/>
                          </a:solidFill>
                          <a:latin typeface="Yuanti SC" charset="-122"/>
                          <a:ea typeface="Yuanti SC" charset="-122"/>
                          <a:cs typeface="Yuanti SC" charset="-122"/>
                        </a:rPr>
                        <a:t>Q84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社会工作</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新闻和出版业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547236965"/>
              </p:ext>
            </p:extLst>
          </p:nvPr>
        </p:nvGraphicFramePr>
        <p:xfrm>
          <a:off x="7437415" y="2580349"/>
          <a:ext cx="3731328" cy="1325880"/>
        </p:xfrm>
        <a:graphic>
          <a:graphicData uri="http://schemas.openxmlformats.org/drawingml/2006/table">
            <a:tbl>
              <a:tblPr firstRow="1" bandRow="1">
                <a:tableStyleId>{C083E6E3-FA7D-4D7B-A595-EF9225AFEA82}</a:tableStyleId>
              </a:tblPr>
              <a:tblGrid>
                <a:gridCol w="927244">
                  <a:extLst>
                    <a:ext uri="{9D8B030D-6E8A-4147-A177-3AD203B41FA5}">
                      <a16:colId xmlns="" xmlns:a16="http://schemas.microsoft.com/office/drawing/2014/main" val="20000"/>
                    </a:ext>
                  </a:extLst>
                </a:gridCol>
                <a:gridCol w="280408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广播、电视、电影和影视录音制作业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R87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文化艺术业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体育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R89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娱乐业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S90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综合</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5553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sector</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板块股票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sector(code)</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获得属于某一板块的所有股票列表。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sector_code</a:t>
                      </a:r>
                      <a:r>
                        <a:rPr lang="en-US" altLang="zh-CN" sz="1000" b="0" i="0" dirty="0" smtClean="0">
                          <a:solidFill>
                            <a:srgbClr val="FFFF00"/>
                          </a:solidFill>
                          <a:latin typeface="Yuanti SC" charset="-122"/>
                          <a:ea typeface="Yuanti SC" charset="-122"/>
                          <a:cs typeface="Yuanti SC" charset="-122"/>
                        </a:rPr>
                        <a:t> items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板块名称或板块代码。例如，能源板块可填写</a:t>
                      </a:r>
                      <a:r>
                        <a:rPr lang="en-US" altLang="zh-CN" sz="1000" b="0" i="0" dirty="0" smtClean="0">
                          <a:solidFill>
                            <a:srgbClr val="FFFF00"/>
                          </a:solidFill>
                          <a:latin typeface="Yuanti SC" charset="-122"/>
                          <a:ea typeface="Yuanti SC" charset="-122"/>
                          <a:cs typeface="Yuanti SC" charset="-122"/>
                        </a:rPr>
                        <a:t>'Energy'</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能源</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sector_code.Energy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140030731"/>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属于该板块的股票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98663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7743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a:solidFill>
                  <a:srgbClr val="FFFF00"/>
                </a:solidFill>
                <a:latin typeface="Yuanti SC Light" charset="-122"/>
                <a:ea typeface="Yuanti SC Light" charset="-122"/>
                <a:cs typeface="Yuanti SC Light" charset="-122"/>
              </a:rPr>
              <a:t>sector</a:t>
            </a:r>
            <a:r>
              <a:rPr lang="zh-CN" altLang="en-US" dirty="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板块股票列表）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目前支持的板块分类如下，其取值</a:t>
            </a:r>
            <a:r>
              <a:rPr lang="zh-CN" altLang="en-US" sz="1600" dirty="0" smtClean="0">
                <a:solidFill>
                  <a:schemeClr val="bg1"/>
                </a:solidFill>
                <a:latin typeface="Yuanti SC Light" charset="-122"/>
                <a:ea typeface="Yuanti SC Light" charset="-122"/>
                <a:cs typeface="Yuanti SC Light" charset="-122"/>
              </a:rPr>
              <a:t>参考</a:t>
            </a:r>
            <a:r>
              <a:rPr lang="en-US" altLang="zh-CN" sz="1600" dirty="0" smtClean="0">
                <a:solidFill>
                  <a:schemeClr val="bg1"/>
                </a:solidFill>
                <a:latin typeface="Yuanti SC Light" charset="-122"/>
                <a:ea typeface="Yuanti SC Light" charset="-122"/>
                <a:cs typeface="Yuanti SC Light" charset="-122"/>
              </a:rPr>
              <a:t>MSCI</a:t>
            </a:r>
            <a:r>
              <a:rPr lang="zh-CN" altLang="en-US" sz="1600" dirty="0">
                <a:solidFill>
                  <a:schemeClr val="bg1"/>
                </a:solidFill>
                <a:latin typeface="Yuanti SC Light" charset="-122"/>
                <a:ea typeface="Yuanti SC Light" charset="-122"/>
                <a:cs typeface="Yuanti SC Light" charset="-122"/>
              </a:rPr>
              <a:t>发布的全球行业标准分类。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300449602"/>
              </p:ext>
            </p:extLst>
          </p:nvPr>
        </p:nvGraphicFramePr>
        <p:xfrm>
          <a:off x="486172" y="2580349"/>
          <a:ext cx="5536941" cy="2430780"/>
        </p:xfrm>
        <a:graphic>
          <a:graphicData uri="http://schemas.openxmlformats.org/drawingml/2006/table">
            <a:tbl>
              <a:tblPr firstRow="1" bandRow="1">
                <a:tableStyleId>{C083E6E3-FA7D-4D7B-A595-EF9225AFEA82}</a:tableStyleId>
              </a:tblPr>
              <a:tblGrid>
                <a:gridCol w="1904918">
                  <a:extLst>
                    <a:ext uri="{9D8B030D-6E8A-4147-A177-3AD203B41FA5}">
                      <a16:colId xmlns="" xmlns:a16="http://schemas.microsoft.com/office/drawing/2014/main" val="20000"/>
                    </a:ext>
                  </a:extLst>
                </a:gridCol>
                <a:gridCol w="1569175">
                  <a:extLst>
                    <a:ext uri="{9D8B030D-6E8A-4147-A177-3AD203B41FA5}">
                      <a16:colId xmlns="" xmlns:a16="http://schemas.microsoft.com/office/drawing/2014/main" val="20001"/>
                    </a:ext>
                  </a:extLst>
                </a:gridCol>
                <a:gridCol w="2062848"/>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板块中文名称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板块英文名称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Energy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能源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energy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Materials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原材料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materials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ConsumerDiscretionary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discretionary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ConsumerStaples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staples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HealthCare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医疗保健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health care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Financials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financials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InformationTechnology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信息技术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information technology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TelecommunicationServices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telecommunication services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Utilities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utilities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Industrials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industrials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573669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concept(concept_name1, concept_name2, ...)</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获取属于某个或某几个概念的股票列表。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249986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zh-CN" altLang="en-US" sz="1000" b="0" i="0" dirty="0" smtClean="0">
                          <a:solidFill>
                            <a:srgbClr val="FFFF00"/>
                          </a:solidFill>
                          <a:latin typeface="Yuanti SC" charset="-122"/>
                          <a:ea typeface="Yuanti SC" charset="-122"/>
                          <a:cs typeface="Yuanti SC" charset="-122"/>
                        </a:rPr>
                        <a:t>多个</a:t>
                      </a: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概念名称。可以从概念列表中选择一个或多个概念填写。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43015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60153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概念列表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200" dirty="0">
                <a:solidFill>
                  <a:srgbClr val="FFFF00"/>
                </a:solidFill>
                <a:latin typeface="Yuanti SC Light" charset="-122"/>
                <a:ea typeface="Yuanti SC Light" charset="-122"/>
                <a:cs typeface="Yuanti SC Light" charset="-122"/>
              </a:rPr>
              <a:t>含</a:t>
            </a:r>
            <a:r>
              <a:rPr lang="en-US" altLang="zh-CN" sz="1200" dirty="0">
                <a:solidFill>
                  <a:srgbClr val="FFFF00"/>
                </a:solidFill>
                <a:latin typeface="Yuanti SC Light" charset="-122"/>
                <a:ea typeface="Yuanti SC Light" charset="-122"/>
                <a:cs typeface="Yuanti SC Light" charset="-122"/>
              </a:rPr>
              <a:t>H</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深圳本地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en-US" altLang="zh-CN" sz="1200" dirty="0" smtClean="0">
                <a:solidFill>
                  <a:srgbClr val="FFFF00"/>
                </a:solidFill>
                <a:latin typeface="Yuanti SC Light" charset="-122"/>
                <a:ea typeface="Yuanti SC Light" charset="-122"/>
                <a:cs typeface="Yuanti SC Light" charset="-122"/>
              </a:rPr>
              <a:t>B</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农村金融</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东亚自贸</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海工装备</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绿色照明</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稀土永磁</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内贸</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3D</a:t>
            </a:r>
            <a:r>
              <a:rPr lang="zh-CN" altLang="en-US" sz="1200" dirty="0" smtClean="0">
                <a:solidFill>
                  <a:srgbClr val="FFFF00"/>
                </a:solidFill>
                <a:latin typeface="Yuanti SC Light" charset="-122"/>
                <a:ea typeface="Yuanti SC Light" charset="-122"/>
                <a:cs typeface="Yuanti SC Light" charset="-122"/>
              </a:rPr>
              <a:t>打印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页岩气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三网</a:t>
            </a:r>
            <a:r>
              <a:rPr lang="zh-CN" altLang="en-US" sz="1200" dirty="0">
                <a:solidFill>
                  <a:srgbClr val="FFFF00"/>
                </a:solidFill>
                <a:latin typeface="Yuanti SC Light" charset="-122"/>
                <a:ea typeface="Yuanti SC Light" charset="-122"/>
                <a:cs typeface="Yuanti SC Light" charset="-122"/>
              </a:rPr>
              <a:t>融合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猪</a:t>
            </a:r>
            <a:r>
              <a:rPr lang="zh-CN" altLang="en-US" sz="1200" dirty="0">
                <a:solidFill>
                  <a:srgbClr val="FFFF00"/>
                </a:solidFill>
                <a:latin typeface="Yuanti SC Light" charset="-122"/>
                <a:ea typeface="Yuanti SC Light" charset="-122"/>
                <a:cs typeface="Yuanti SC Light" charset="-122"/>
              </a:rPr>
              <a:t>肉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水域</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赛马</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社</a:t>
            </a:r>
            <a:r>
              <a:rPr lang="zh-CN" altLang="en-US" sz="1200" dirty="0">
                <a:solidFill>
                  <a:srgbClr val="FFFF00"/>
                </a:solidFill>
                <a:latin typeface="Yuanti SC Light" charset="-122"/>
                <a:ea typeface="Yuanti SC Light" charset="-122"/>
                <a:cs typeface="Yuanti SC Light" charset="-122"/>
              </a:rPr>
              <a:t>保重仓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物联网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民营医院</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黄河三角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固废</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甲型</a:t>
            </a:r>
            <a:r>
              <a:rPr lang="zh-CN" altLang="en-US" sz="1200" dirty="0">
                <a:solidFill>
                  <a:srgbClr val="FFFF00"/>
                </a:solidFill>
                <a:latin typeface="Yuanti SC Light" charset="-122"/>
                <a:ea typeface="Yuanti SC Light" charset="-122"/>
                <a:cs typeface="Yuanti SC Light" charset="-122"/>
              </a:rPr>
              <a:t>流感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丝绸之路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融资</a:t>
            </a:r>
            <a:r>
              <a:rPr lang="zh-CN" altLang="en-US" sz="1200" dirty="0">
                <a:solidFill>
                  <a:srgbClr val="FFFF00"/>
                </a:solidFill>
                <a:latin typeface="Yuanti SC Light" charset="-122"/>
                <a:ea typeface="Yuanti SC Light" charset="-122"/>
                <a:cs typeface="Yuanti SC Light" charset="-122"/>
              </a:rPr>
              <a:t>融券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黄金</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国企</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碳</a:t>
            </a:r>
            <a:r>
              <a:rPr lang="zh-CN" altLang="en-US" sz="1200" dirty="0">
                <a:solidFill>
                  <a:srgbClr val="FFFF00"/>
                </a:solidFill>
                <a:latin typeface="Yuanti SC Light" charset="-122"/>
                <a:ea typeface="Yuanti SC Light" charset="-122"/>
                <a:cs typeface="Yuanti SC Light" charset="-122"/>
              </a:rPr>
              <a:t>纤维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保障</a:t>
            </a:r>
            <a:r>
              <a:rPr lang="zh-CN" altLang="en-US" sz="1200" dirty="0">
                <a:solidFill>
                  <a:srgbClr val="FFFF00"/>
                </a:solidFill>
                <a:latin typeface="Yuanti SC Light" charset="-122"/>
                <a:ea typeface="Yuanti SC Light" charset="-122"/>
                <a:cs typeface="Yuanti SC Light" charset="-122"/>
              </a:rPr>
              <a:t>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电网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石墨烯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空气</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京</a:t>
            </a:r>
            <a:r>
              <a:rPr lang="zh-CN" altLang="en-US" sz="1200" dirty="0">
                <a:solidFill>
                  <a:srgbClr val="FFFF00"/>
                </a:solidFill>
                <a:latin typeface="Yuanti SC Light" charset="-122"/>
                <a:ea typeface="Yuanti SC Light" charset="-122"/>
                <a:cs typeface="Yuanti SC Light" charset="-122"/>
              </a:rPr>
              <a:t>津冀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分</a:t>
            </a:r>
            <a:r>
              <a:rPr lang="zh-CN" altLang="en-US" sz="1200" dirty="0">
                <a:solidFill>
                  <a:srgbClr val="FFFF00"/>
                </a:solidFill>
                <a:latin typeface="Yuanti SC Light" charset="-122"/>
                <a:ea typeface="Yuanti SC Light" charset="-122"/>
                <a:cs typeface="Yuanti SC Light" charset="-122"/>
              </a:rPr>
              <a:t>拆上市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装饰</a:t>
            </a:r>
            <a:r>
              <a:rPr lang="zh-CN" altLang="en-US" sz="1200" dirty="0">
                <a:solidFill>
                  <a:srgbClr val="FFFF00"/>
                </a:solidFill>
                <a:latin typeface="Yuanti SC Light" charset="-122"/>
                <a:ea typeface="Yuanti SC Light" charset="-122"/>
                <a:cs typeface="Yuanti SC Light" charset="-122"/>
              </a:rPr>
              <a:t>园林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振兴</a:t>
            </a:r>
            <a:r>
              <a:rPr lang="zh-CN" altLang="en-US" sz="1200" dirty="0">
                <a:solidFill>
                  <a:srgbClr val="FFFF00"/>
                </a:solidFill>
                <a:latin typeface="Yuanti SC Light" charset="-122"/>
                <a:ea typeface="Yuanti SC Light" charset="-122"/>
                <a:cs typeface="Yuanti SC Light" charset="-122"/>
              </a:rPr>
              <a:t>沈阳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家居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阿里</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股期</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a:t>
            </a:r>
            <a:r>
              <a:rPr lang="zh-CN" altLang="en-US" sz="1200" dirty="0">
                <a:solidFill>
                  <a:srgbClr val="FFFF00"/>
                </a:solidFill>
                <a:latin typeface="Yuanti SC Light" charset="-122"/>
                <a:ea typeface="Yuanti SC Light" charset="-122"/>
                <a:cs typeface="Yuanti SC Light" charset="-122"/>
              </a:rPr>
              <a:t>能源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疫苗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特斯拉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国产</a:t>
            </a:r>
            <a:r>
              <a:rPr lang="zh-CN" altLang="en-US" sz="1200" dirty="0">
                <a:solidFill>
                  <a:srgbClr val="FFFF00"/>
                </a:solidFill>
                <a:latin typeface="Yuanti SC Light" charset="-122"/>
                <a:ea typeface="Yuanti SC Light" charset="-122"/>
                <a:cs typeface="Yuanti SC Light" charset="-122"/>
              </a:rPr>
              <a:t>软件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互联</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锂</a:t>
            </a:r>
            <a:r>
              <a:rPr lang="zh-CN" altLang="en-US" sz="1200" dirty="0">
                <a:solidFill>
                  <a:srgbClr val="FFFF00"/>
                </a:solidFill>
                <a:latin typeface="Yuanti SC Light" charset="-122"/>
                <a:ea typeface="Yuanti SC Light" charset="-122"/>
                <a:cs typeface="Yuanti SC Light" charset="-122"/>
              </a:rPr>
              <a:t>电池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保险</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粤</a:t>
            </a:r>
            <a:r>
              <a:rPr lang="zh-CN" altLang="en-US" sz="1200" dirty="0">
                <a:solidFill>
                  <a:srgbClr val="FFFF00"/>
                </a:solidFill>
                <a:latin typeface="Yuanti SC Light" charset="-122"/>
                <a:ea typeface="Yuanti SC Light" charset="-122"/>
                <a:cs typeface="Yuanti SC Light" charset="-122"/>
              </a:rPr>
              <a:t>港澳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自贸区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安防</a:t>
            </a:r>
            <a:r>
              <a:rPr lang="zh-CN" altLang="en-US" sz="1200" dirty="0">
                <a:solidFill>
                  <a:srgbClr val="FFFF00"/>
                </a:solidFill>
                <a:latin typeface="Yuanti SC Light" charset="-122"/>
                <a:ea typeface="Yuanti SC Light" charset="-122"/>
                <a:cs typeface="Yuanti SC Light" charset="-122"/>
              </a:rPr>
              <a:t>服务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广东</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汽车电子</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超大盘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低碳经济</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云计</a:t>
            </a:r>
            <a:r>
              <a:rPr lang="zh-CN" altLang="en-US" sz="1200" dirty="0">
                <a:solidFill>
                  <a:srgbClr val="FFFF00"/>
                </a:solidFill>
                <a:latin typeface="Yuanti SC Light" charset="-122"/>
                <a:ea typeface="Yuanti SC Light" charset="-122"/>
                <a:cs typeface="Yuanti SC Light" charset="-122"/>
              </a:rPr>
              <a:t>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婴童</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建筑</a:t>
            </a:r>
            <a:r>
              <a:rPr lang="zh-CN" altLang="en-US" sz="1200" dirty="0">
                <a:solidFill>
                  <a:srgbClr val="FFFF00"/>
                </a:solidFill>
                <a:latin typeface="Yuanti SC Light" charset="-122"/>
                <a:ea typeface="Yuanti SC Light" charset="-122"/>
                <a:cs typeface="Yuanti SC Light" charset="-122"/>
              </a:rPr>
              <a:t>节能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土地</a:t>
            </a:r>
            <a:r>
              <a:rPr lang="zh-CN" altLang="en-US" sz="1200" dirty="0">
                <a:solidFill>
                  <a:srgbClr val="FFFF00"/>
                </a:solidFill>
                <a:latin typeface="Yuanti SC Light" charset="-122"/>
                <a:ea typeface="Yuanti SC Light" charset="-122"/>
                <a:cs typeface="Yuanti SC Light" charset="-122"/>
              </a:rPr>
              <a:t>流转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机器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未</a:t>
            </a:r>
            <a:r>
              <a:rPr lang="zh-CN" altLang="en-US" sz="1200" dirty="0">
                <a:solidFill>
                  <a:srgbClr val="FFFF00"/>
                </a:solidFill>
                <a:latin typeface="Yuanti SC Light" charset="-122"/>
                <a:ea typeface="Yuanti SC Light" charset="-122"/>
                <a:cs typeface="Yuanti SC Light" charset="-122"/>
              </a:rPr>
              <a:t>股改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触摸屏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天津</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生物质</a:t>
            </a:r>
            <a:r>
              <a:rPr lang="zh-CN" altLang="en-US" sz="1200" dirty="0">
                <a:solidFill>
                  <a:srgbClr val="FFFF00"/>
                </a:solidFill>
                <a:latin typeface="Yuanti SC Light" charset="-122"/>
                <a:ea typeface="Yuanti SC Light" charset="-122"/>
                <a:cs typeface="Yuanti SC Light" charset="-122"/>
              </a:rPr>
              <a:t>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前海</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抗流</a:t>
            </a:r>
            <a:r>
              <a:rPr lang="zh-CN" altLang="en-US" sz="1200" dirty="0">
                <a:solidFill>
                  <a:srgbClr val="FFFF00"/>
                </a:solidFill>
                <a:latin typeface="Yuanti SC Light" charset="-122"/>
                <a:ea typeface="Yuanti SC Light" charset="-122"/>
                <a:cs typeface="Yuanti SC Light" charset="-122"/>
              </a:rPr>
              <a:t>感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卫星</a:t>
            </a:r>
            <a:r>
              <a:rPr lang="zh-CN" altLang="en-US" sz="1200" dirty="0">
                <a:solidFill>
                  <a:srgbClr val="FFFF00"/>
                </a:solidFill>
                <a:latin typeface="Yuanti SC Light" charset="-122"/>
                <a:ea typeface="Yuanti SC Light" charset="-122"/>
                <a:cs typeface="Yuanti SC Light" charset="-122"/>
              </a:rPr>
              <a:t>导航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多</a:t>
            </a:r>
            <a:r>
              <a:rPr lang="zh-CN" altLang="en-US" sz="1200" dirty="0">
                <a:solidFill>
                  <a:srgbClr val="FFFF00"/>
                </a:solidFill>
                <a:latin typeface="Yuanti SC Light" charset="-122"/>
                <a:ea typeface="Yuanti SC Light" charset="-122"/>
                <a:cs typeface="Yuanti SC Light" charset="-122"/>
              </a:rPr>
              <a:t>晶硅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出口</a:t>
            </a:r>
            <a:r>
              <a:rPr lang="zh-CN" altLang="en-US" sz="1200" dirty="0">
                <a:solidFill>
                  <a:srgbClr val="FFFF00"/>
                </a:solidFill>
                <a:latin typeface="Yuanti SC Light" charset="-122"/>
                <a:ea typeface="Yuanti SC Light" charset="-122"/>
                <a:cs typeface="Yuanti SC Light" charset="-122"/>
              </a:rPr>
              <a:t>退税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参股</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准</a:t>
            </a:r>
            <a:r>
              <a:rPr lang="en-US" altLang="zh-CN" sz="1200" dirty="0">
                <a:solidFill>
                  <a:srgbClr val="FFFF00"/>
                </a:solidFill>
                <a:latin typeface="Yuanti SC Light" charset="-122"/>
                <a:ea typeface="Yuanti SC Light" charset="-122"/>
                <a:cs typeface="Yuanti SC Light" charset="-122"/>
              </a:rPr>
              <a:t>ST</a:t>
            </a:r>
            <a:r>
              <a:rPr lang="zh-CN" altLang="en-US" sz="1200" dirty="0">
                <a:solidFill>
                  <a:srgbClr val="FFFF00"/>
                </a:solidFill>
                <a:latin typeface="Yuanti SC Light" charset="-122"/>
                <a:ea typeface="Yuanti SC Light" charset="-122"/>
                <a:cs typeface="Yuanti SC Light" charset="-122"/>
              </a:rPr>
              <a:t>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食品</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穿戴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污水</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重组</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自贸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外资</a:t>
            </a:r>
            <a:r>
              <a:rPr lang="zh-CN" altLang="en-US" sz="1200" dirty="0">
                <a:solidFill>
                  <a:srgbClr val="FFFF00"/>
                </a:solidFill>
                <a:latin typeface="Yuanti SC Light" charset="-122"/>
                <a:ea typeface="Yuanti SC Light" charset="-122"/>
                <a:cs typeface="Yuanti SC Light" charset="-122"/>
              </a:rPr>
              <a:t>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信托</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本月</a:t>
            </a:r>
            <a:r>
              <a:rPr lang="zh-CN" altLang="en-US" sz="1200" dirty="0">
                <a:solidFill>
                  <a:srgbClr val="FFFF00"/>
                </a:solidFill>
                <a:latin typeface="Yuanti SC Light" charset="-122"/>
                <a:ea typeface="Yuanti SC Light" charset="-122"/>
                <a:cs typeface="Yuanti SC Light" charset="-122"/>
              </a:rPr>
              <a:t>解禁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体育</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维生素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基金</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充电</a:t>
            </a:r>
            <a:r>
              <a:rPr lang="zh-CN" altLang="en-US" sz="1200" dirty="0">
                <a:solidFill>
                  <a:srgbClr val="FFFF00"/>
                </a:solidFill>
                <a:latin typeface="Yuanti SC Light" charset="-122"/>
                <a:ea typeface="Yuanti SC Light" charset="-122"/>
                <a:cs typeface="Yuanti SC Light" charset="-122"/>
              </a:rPr>
              <a:t>桩 </a:t>
            </a:r>
            <a:r>
              <a:rPr lang="en-US" altLang="zh-CN" sz="1200" dirty="0" smtClean="0">
                <a:solidFill>
                  <a:srgbClr val="FFFF00"/>
                </a:solidFill>
                <a:latin typeface="Yuanti SC Light" charset="-122"/>
                <a:ea typeface="Yuanti SC Light" charset="-122"/>
                <a:cs typeface="Yuanti SC Light" charset="-122"/>
              </a:rPr>
              <a:t>	IPV6</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资产</a:t>
            </a:r>
            <a:r>
              <a:rPr lang="zh-CN" altLang="en-US" sz="1200" dirty="0">
                <a:solidFill>
                  <a:srgbClr val="FFFF00"/>
                </a:solidFill>
                <a:latin typeface="Yuanti SC Light" charset="-122"/>
                <a:ea typeface="Yuanti SC Light" charset="-122"/>
                <a:cs typeface="Yuanti SC Light" charset="-122"/>
              </a:rPr>
              <a:t>注入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生态</a:t>
            </a:r>
            <a:r>
              <a:rPr lang="zh-CN" altLang="en-US" sz="1200" dirty="0">
                <a:solidFill>
                  <a:srgbClr val="FFFF00"/>
                </a:solidFill>
                <a:latin typeface="Yuanti SC Light" charset="-122"/>
                <a:ea typeface="Yuanti SC Light" charset="-122"/>
                <a:cs typeface="Yuanti SC Light" charset="-122"/>
              </a:rPr>
              <a:t>农业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概念 </a:t>
            </a:r>
            <a:endParaRPr lang="en-US" altLang="zh-CN" sz="1200" dirty="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图们</a:t>
            </a:r>
            <a:r>
              <a:rPr lang="zh-CN" altLang="en-US" sz="1200" dirty="0">
                <a:solidFill>
                  <a:srgbClr val="FFFF00"/>
                </a:solidFill>
                <a:latin typeface="Yuanti SC Light" charset="-122"/>
                <a:ea typeface="Yuanti SC Light" charset="-122"/>
                <a:cs typeface="Yuanti SC Light" charset="-122"/>
              </a:rPr>
              <a:t>江 </a:t>
            </a:r>
            <a:r>
              <a:rPr lang="en-US" altLang="zh-CN" sz="1200" dirty="0" smtClean="0">
                <a:solidFill>
                  <a:srgbClr val="FFFF00"/>
                </a:solidFill>
                <a:latin typeface="Yuanti SC Light" charset="-122"/>
                <a:ea typeface="Yuanti SC Light" charset="-122"/>
                <a:cs typeface="Yuanti SC Light" charset="-122"/>
              </a:rPr>
              <a:t>	O2O</a:t>
            </a:r>
            <a:r>
              <a:rPr lang="zh-CN" altLang="en-US" sz="1200" dirty="0">
                <a:solidFill>
                  <a:srgbClr val="FFFF00"/>
                </a:solidFill>
                <a:latin typeface="Yuanti SC Light" charset="-122"/>
                <a:ea typeface="Yuanti SC Light" charset="-122"/>
                <a:cs typeface="Yuanti SC Light" charset="-122"/>
              </a:rPr>
              <a:t>模式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铁路</a:t>
            </a:r>
            <a:r>
              <a:rPr lang="zh-CN" altLang="en-US" sz="1200" dirty="0">
                <a:solidFill>
                  <a:srgbClr val="FFFF00"/>
                </a:solidFill>
                <a:latin typeface="Yuanti SC Light" charset="-122"/>
                <a:ea typeface="Yuanti SC Light" charset="-122"/>
                <a:cs typeface="Yuanti SC Light" charset="-122"/>
              </a:rPr>
              <a:t>基建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摘帽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股权</a:t>
            </a:r>
            <a:r>
              <a:rPr lang="zh-CN" altLang="en-US" sz="1200" dirty="0">
                <a:solidFill>
                  <a:srgbClr val="FFFF00"/>
                </a:solidFill>
                <a:latin typeface="Yuanti SC Light" charset="-122"/>
                <a:ea typeface="Yuanti SC Light" charset="-122"/>
                <a:cs typeface="Yuanti SC Light" charset="-122"/>
              </a:rPr>
              <a:t>激励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电子</a:t>
            </a:r>
            <a:r>
              <a:rPr lang="zh-CN" altLang="en-US" sz="1200" dirty="0">
                <a:solidFill>
                  <a:srgbClr val="FFFF00"/>
                </a:solidFill>
                <a:latin typeface="Yuanti SC Light" charset="-122"/>
                <a:ea typeface="Yuanti SC Light" charset="-122"/>
                <a:cs typeface="Yuanti SC Light" charset="-122"/>
              </a:rPr>
              <a:t>支付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机器人</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油气</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风沙</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央企</a:t>
            </a:r>
            <a:r>
              <a:rPr lang="en-US" altLang="zh-CN" sz="1200" dirty="0">
                <a:solidFill>
                  <a:srgbClr val="FFFF00"/>
                </a:solidFill>
                <a:latin typeface="Yuanti SC Light" charset="-122"/>
                <a:ea typeface="Yuanti SC Light" charset="-122"/>
                <a:cs typeface="Yuanti SC Light" charset="-122"/>
              </a:rPr>
              <a:t>50 	</a:t>
            </a:r>
            <a:r>
              <a:rPr lang="zh-CN" altLang="en-US" sz="1200" dirty="0" smtClean="0">
                <a:solidFill>
                  <a:srgbClr val="FFFF00"/>
                </a:solidFill>
                <a:latin typeface="Yuanti SC Light" charset="-122"/>
                <a:ea typeface="Yuanti SC Light" charset="-122"/>
                <a:cs typeface="Yuanti SC Light" charset="-122"/>
              </a:rPr>
              <a:t>水利</a:t>
            </a:r>
            <a:r>
              <a:rPr lang="zh-CN" altLang="en-US" sz="1200" dirty="0">
                <a:solidFill>
                  <a:srgbClr val="FFFF00"/>
                </a:solidFill>
                <a:latin typeface="Yuanti SC Light" charset="-122"/>
                <a:ea typeface="Yuanti SC Light" charset="-122"/>
                <a:cs typeface="Yuanti SC Light" charset="-122"/>
              </a:rPr>
              <a:t>建设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养老</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QFII</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迪士尼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宽带</a:t>
            </a:r>
            <a:r>
              <a:rPr lang="zh-CN" altLang="en-US" sz="1200" dirty="0">
                <a:solidFill>
                  <a:srgbClr val="FFFF00"/>
                </a:solidFill>
                <a:latin typeface="Yuanti SC Light" charset="-122"/>
                <a:ea typeface="Yuanti SC Light" charset="-122"/>
                <a:cs typeface="Yuanti SC Light" charset="-122"/>
              </a:rPr>
              <a:t>提速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长</a:t>
            </a:r>
            <a:r>
              <a:rPr lang="zh-CN" altLang="en-US" sz="1200" dirty="0">
                <a:solidFill>
                  <a:srgbClr val="FFFF00"/>
                </a:solidFill>
                <a:latin typeface="Yuanti SC Light" charset="-122"/>
                <a:ea typeface="Yuanti SC Light" charset="-122"/>
                <a:cs typeface="Yuanti SC Light" charset="-122"/>
              </a:rPr>
              <a:t>株潭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超导</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网络</a:t>
            </a:r>
            <a:r>
              <a:rPr lang="zh-CN" altLang="en-US" sz="1200" dirty="0">
                <a:solidFill>
                  <a:srgbClr val="FFFF00"/>
                </a:solidFill>
                <a:latin typeface="Yuanti SC Light" charset="-122"/>
                <a:ea typeface="Yuanti SC Light" charset="-122"/>
                <a:cs typeface="Yuanti SC Light" charset="-122"/>
              </a:rPr>
              <a:t>游戏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zh-CN" altLang="en-US" sz="1200" dirty="0">
                <a:solidFill>
                  <a:srgbClr val="FFFF00"/>
                </a:solidFill>
                <a:latin typeface="Yuanti SC Light" charset="-122"/>
                <a:ea typeface="Yuanti SC Light" charset="-122"/>
                <a:cs typeface="Yuanti SC Light" charset="-122"/>
              </a:rPr>
              <a:t>可转债 </a:t>
            </a:r>
            <a:r>
              <a:rPr lang="en-US" altLang="zh-CN" sz="1200" dirty="0" smtClean="0">
                <a:solidFill>
                  <a:srgbClr val="FFFF00"/>
                </a:solidFill>
                <a:latin typeface="Yuanti SC Light" charset="-122"/>
                <a:ea typeface="Yuanti SC Light" charset="-122"/>
                <a:cs typeface="Yuanti SC Light" charset="-122"/>
              </a:rPr>
              <a:t>	4G</a:t>
            </a:r>
            <a:r>
              <a:rPr lang="zh-CN" altLang="en-US" sz="1200" dirty="0">
                <a:solidFill>
                  <a:srgbClr val="FFFF00"/>
                </a:solidFill>
                <a:latin typeface="Yuanti SC Light" charset="-122"/>
                <a:ea typeface="Yuanti SC Light" charset="-122"/>
                <a:cs typeface="Yuanti SC Light" charset="-122"/>
              </a:rPr>
              <a:t>概念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送转潜力</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奢侈品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新三板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皖江区域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核电核能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海峡西岸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次新股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高校背景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券商重仓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基因测序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三沙</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日</a:t>
            </a:r>
            <a:r>
              <a:rPr lang="zh-CN" altLang="en-US" sz="1200" dirty="0">
                <a:solidFill>
                  <a:srgbClr val="FFFF00"/>
                </a:solidFill>
                <a:latin typeface="Yuanti SC Light" charset="-122"/>
                <a:ea typeface="Yuanti SC Light" charset="-122"/>
                <a:cs typeface="Yuanti SC Light" charset="-122"/>
              </a:rPr>
              <a:t>韩贸易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氢</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陕甘宁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文化</a:t>
            </a:r>
            <a:r>
              <a:rPr lang="zh-CN" altLang="en-US" sz="1200" dirty="0">
                <a:solidFill>
                  <a:srgbClr val="FFFF00"/>
                </a:solidFill>
                <a:latin typeface="Yuanti SC Light" charset="-122"/>
                <a:ea typeface="Yuanti SC Light" charset="-122"/>
                <a:cs typeface="Yuanti SC Light" charset="-122"/>
              </a:rPr>
              <a:t>振兴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a:t>
            </a:r>
            <a:r>
              <a:rPr lang="zh-CN" altLang="en-US" sz="1200" dirty="0">
                <a:solidFill>
                  <a:srgbClr val="FFFF00"/>
                </a:solidFill>
                <a:latin typeface="Yuanti SC Light" charset="-122"/>
                <a:ea typeface="Yuanti SC Light" charset="-122"/>
                <a:cs typeface="Yuanti SC Light" charset="-122"/>
              </a:rPr>
              <a:t>银行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苹果</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稀缺</a:t>
            </a:r>
            <a:r>
              <a:rPr lang="zh-CN" altLang="en-US" sz="1200" dirty="0">
                <a:solidFill>
                  <a:srgbClr val="FFFF00"/>
                </a:solidFill>
                <a:latin typeface="Yuanti SC Light" charset="-122"/>
                <a:ea typeface="Yuanti SC Light" charset="-122"/>
                <a:cs typeface="Yuanti SC Light" charset="-122"/>
              </a:rPr>
              <a:t>资源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芯片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循环经济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聚氨酯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参股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沿海</a:t>
            </a:r>
            <a:r>
              <a:rPr lang="zh-CN" altLang="en-US" sz="1200" dirty="0">
                <a:solidFill>
                  <a:srgbClr val="FFFF00"/>
                </a:solidFill>
                <a:latin typeface="Yuanti SC Light" charset="-122"/>
                <a:ea typeface="Yuanti SC Light" charset="-122"/>
                <a:cs typeface="Yuanti SC Light" charset="-122"/>
              </a:rPr>
              <a:t>发展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交通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海上</a:t>
            </a:r>
            <a:r>
              <a:rPr lang="zh-CN" altLang="en-US" sz="1200" dirty="0">
                <a:solidFill>
                  <a:srgbClr val="FFFF00"/>
                </a:solidFill>
                <a:latin typeface="Yuanti SC Light" charset="-122"/>
                <a:ea typeface="Yuanti SC Light" charset="-122"/>
                <a:cs typeface="Yuanti SC Light" charset="-122"/>
              </a:rPr>
              <a:t>丝路 </a:t>
            </a:r>
            <a:r>
              <a:rPr lang="en-US" altLang="zh-CN" sz="1200" dirty="0" smtClean="0">
                <a:solidFill>
                  <a:srgbClr val="FFFF00"/>
                </a:solidFill>
                <a:latin typeface="Yuanti SC Light" charset="-122"/>
                <a:ea typeface="Yuanti SC Light" charset="-122"/>
                <a:cs typeface="Yuanti SC Light" charset="-122"/>
              </a:rPr>
              <a:t>	ST</a:t>
            </a:r>
            <a:r>
              <a:rPr lang="zh-CN" altLang="en-US" sz="1200" dirty="0">
                <a:solidFill>
                  <a:srgbClr val="FFFF00"/>
                </a:solidFill>
                <a:latin typeface="Yuanti SC Light" charset="-122"/>
                <a:ea typeface="Yuanti SC Light" charset="-122"/>
                <a:cs typeface="Yuanti SC Light" charset="-122"/>
              </a:rPr>
              <a:t>板块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涉矿</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蓝宝石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博彩</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电商</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整体</a:t>
            </a:r>
            <a:r>
              <a:rPr lang="zh-CN" altLang="en-US" sz="1200" dirty="0">
                <a:solidFill>
                  <a:srgbClr val="FFFF00"/>
                </a:solidFill>
                <a:latin typeface="Yuanti SC Light" charset="-122"/>
                <a:ea typeface="Yuanti SC Light" charset="-122"/>
                <a:cs typeface="Yuanti SC Light" charset="-122"/>
              </a:rPr>
              <a:t>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草甘</a:t>
            </a:r>
            <a:r>
              <a:rPr lang="zh-CN" altLang="en-US" sz="1200" dirty="0">
                <a:solidFill>
                  <a:srgbClr val="FFFF00"/>
                </a:solidFill>
                <a:latin typeface="Yuanti SC Light" charset="-122"/>
                <a:ea typeface="Yuanti SC Light" charset="-122"/>
                <a:cs typeface="Yuanti SC Light" charset="-122"/>
              </a:rPr>
              <a:t>膦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创投</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超级</a:t>
            </a:r>
            <a:r>
              <a:rPr lang="zh-CN" altLang="en-US" sz="1200" dirty="0">
                <a:solidFill>
                  <a:srgbClr val="FFFF00"/>
                </a:solidFill>
                <a:latin typeface="Yuanti SC Light" charset="-122"/>
                <a:ea typeface="Yuanti SC Light" charset="-122"/>
                <a:cs typeface="Yuanti SC Light" charset="-122"/>
              </a:rPr>
              <a:t>细菌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信息</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武汉</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a:t>
            </a:r>
            <a:r>
              <a:rPr lang="zh-CN" altLang="en-US" sz="1200" dirty="0">
                <a:solidFill>
                  <a:srgbClr val="FFFF00"/>
                </a:solidFill>
                <a:latin typeface="Yuanti SC Light" charset="-122"/>
                <a:ea typeface="Yuanti SC Light" charset="-122"/>
                <a:cs typeface="Yuanti SC Light" charset="-122"/>
              </a:rPr>
              <a:t>环保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成</a:t>
            </a:r>
            <a:r>
              <a:rPr lang="zh-CN" altLang="en-US" sz="1200" dirty="0">
                <a:solidFill>
                  <a:srgbClr val="FFFF00"/>
                </a:solidFill>
                <a:latin typeface="Yuanti SC Light" charset="-122"/>
                <a:ea typeface="Yuanti SC Light" charset="-122"/>
                <a:cs typeface="Yuanti SC Light" charset="-122"/>
              </a:rPr>
              <a:t>渝特区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军工</a:t>
            </a:r>
            <a:r>
              <a:rPr lang="zh-CN" altLang="en-US" sz="1200" dirty="0">
                <a:solidFill>
                  <a:srgbClr val="FFFF00"/>
                </a:solidFill>
                <a:latin typeface="Yuanti SC Light" charset="-122"/>
                <a:ea typeface="Yuanti SC Light" charset="-122"/>
                <a:cs typeface="Yuanti SC Light" charset="-122"/>
              </a:rPr>
              <a:t>航天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地</a:t>
            </a:r>
            <a:r>
              <a:rPr lang="zh-CN" altLang="en-US" sz="1200" dirty="0">
                <a:solidFill>
                  <a:srgbClr val="FFFF00"/>
                </a:solidFill>
                <a:latin typeface="Yuanti SC Light" charset="-122"/>
                <a:ea typeface="Yuanti SC Light" charset="-122"/>
                <a:cs typeface="Yuanti SC Light" charset="-122"/>
              </a:rPr>
              <a:t>热能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本地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生物育种</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燃料电池</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海水</a:t>
            </a:r>
            <a:r>
              <a:rPr lang="zh-CN" altLang="en-US" sz="1200" dirty="0">
                <a:solidFill>
                  <a:srgbClr val="FFFF00"/>
                </a:solidFill>
                <a:latin typeface="Yuanti SC Light" charset="-122"/>
                <a:ea typeface="Yuanti SC Light" charset="-122"/>
                <a:cs typeface="Yuanti SC Light" charset="-122"/>
              </a:rPr>
              <a:t>淡化</a:t>
            </a:r>
            <a:endParaRPr lang="en-US" altLang="zh-CN" sz="12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40639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index_components</a:t>
            </a:r>
            <a:r>
              <a:rPr lang="zh-CN" altLang="en-US" dirty="0" smtClean="0">
                <a:solidFill>
                  <a:srgbClr val="FFFF00"/>
                </a:solidFill>
                <a:latin typeface="Yuanti SC Light" charset="-122"/>
                <a:ea typeface="Yuanti SC Light" charset="-122"/>
                <a:cs typeface="Yuanti SC Light" charset="-122"/>
              </a:rPr>
              <a:t> 方法（获取指数</a:t>
            </a:r>
            <a:r>
              <a:rPr lang="zh-CN" altLang="en-US" dirty="0">
                <a:solidFill>
                  <a:srgbClr val="FFFF00"/>
                </a:solidFill>
                <a:latin typeface="Yuanti SC Light" charset="-122"/>
                <a:ea typeface="Yuanti SC Light" charset="-122"/>
                <a:cs typeface="Yuanti SC Light" charset="-122"/>
              </a:rPr>
              <a:t>成分</a:t>
            </a:r>
            <a:r>
              <a:rPr lang="zh-CN" altLang="en-US" dirty="0" smtClean="0">
                <a:solidFill>
                  <a:srgbClr val="FFFF00"/>
                </a:solidFill>
                <a:latin typeface="Yuanti SC Light" charset="-122"/>
                <a:ea typeface="Yuanti SC Light" charset="-122"/>
                <a:cs typeface="Yuanti SC Light" charset="-122"/>
              </a:rPr>
              <a:t>股列表）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index_components</a:t>
            </a:r>
            <a:r>
              <a:rPr lang="en-US" altLang="zh-CN" sz="1600" dirty="0" smtClean="0">
                <a:solidFill>
                  <a:srgbClr val="FFFF00"/>
                </a:solidFill>
                <a:latin typeface="Yuanti SC Light" charset="-122"/>
                <a:ea typeface="Yuanti SC Light" charset="-122"/>
                <a:cs typeface="Yuanti SC Light" charset="-122"/>
              </a:rPr>
              <a:t>(</a:t>
            </a:r>
            <a:r>
              <a:rPr lang="en-US" altLang="zh-CN" sz="1600" dirty="0" err="1" smtClean="0">
                <a:solidFill>
                  <a:srgbClr val="FFFF00"/>
                </a:solidFill>
                <a:latin typeface="Yuanti SC Light" charset="-122"/>
                <a:ea typeface="Yuanti SC Light" charset="-122"/>
                <a:cs typeface="Yuanti SC Light" charset="-122"/>
              </a:rPr>
              <a:t>index_id</a:t>
            </a:r>
            <a:r>
              <a:rPr lang="en-US" altLang="zh-CN" sz="1600" dirty="0">
                <a:solidFill>
                  <a:srgbClr val="FFFF00"/>
                </a:solidFill>
                <a:latin typeface="Yuanti SC Light" charset="-122"/>
                <a:ea typeface="Yuanti SC Light" charset="-122"/>
                <a:cs typeface="Yuanti SC Light" charset="-122"/>
              </a:rPr>
              <a:t>, date=None,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获取某一指数的股票构成列表，也</a:t>
            </a:r>
            <a:r>
              <a:rPr lang="zh-CN" altLang="en-US" sz="1600" dirty="0" smtClean="0">
                <a:solidFill>
                  <a:schemeClr val="bg1"/>
                </a:solidFill>
                <a:latin typeface="Yuanti SC Light" charset="-122"/>
                <a:ea typeface="Yuanti SC Light" charset="-122"/>
                <a:cs typeface="Yuanti SC Light" charset="-122"/>
              </a:rPr>
              <a:t>支持获取指数</a:t>
            </a:r>
            <a:r>
              <a:rPr lang="zh-CN" altLang="en-US" sz="1600" dirty="0">
                <a:solidFill>
                  <a:schemeClr val="bg1"/>
                </a:solidFill>
                <a:latin typeface="Yuanti SC Light" charset="-122"/>
                <a:ea typeface="Yuanti SC Light" charset="-122"/>
                <a:cs typeface="Yuanti SC Light" charset="-122"/>
              </a:rPr>
              <a:t>的历史</a:t>
            </a:r>
            <a:r>
              <a:rPr lang="zh-CN" altLang="en-US" sz="1600" dirty="0" smtClean="0">
                <a:solidFill>
                  <a:schemeClr val="bg1"/>
                </a:solidFill>
                <a:latin typeface="Yuanti SC Light" charset="-122"/>
                <a:ea typeface="Yuanti SC Light" charset="-122"/>
                <a:cs typeface="Yuanti SC Light" charset="-122"/>
              </a:rPr>
              <a:t>构成。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02086927"/>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index_id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指数代码。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30177325"/>
              </p:ext>
            </p:extLst>
          </p:nvPr>
        </p:nvGraphicFramePr>
        <p:xfrm>
          <a:off x="486173" y="37343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55136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get_dividend</a:t>
            </a:r>
            <a:r>
              <a:rPr lang="zh-CN" altLang="en-US" dirty="0" smtClean="0">
                <a:solidFill>
                  <a:srgbClr val="FFFF00"/>
                </a:solidFill>
                <a:latin typeface="Yuanti SC Light" charset="-122"/>
                <a:ea typeface="Yuanti SC Light" charset="-122"/>
                <a:cs typeface="Yuanti SC Light" charset="-122"/>
              </a:rPr>
              <a:t> 方法（获取股票</a:t>
            </a:r>
            <a:r>
              <a:rPr lang="zh-CN" altLang="en-US" dirty="0">
                <a:solidFill>
                  <a:srgbClr val="FFFF00"/>
                </a:solidFill>
                <a:latin typeface="Yuanti SC Light" charset="-122"/>
                <a:ea typeface="Yuanti SC Light" charset="-122"/>
                <a:cs typeface="Yuanti SC Light" charset="-122"/>
              </a:rPr>
              <a:t>分红</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get_dividend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分红数据（</a:t>
            </a:r>
            <a:r>
              <a:rPr lang="zh-CN" altLang="en-US" sz="1600" dirty="0">
                <a:solidFill>
                  <a:schemeClr val="bg1"/>
                </a:solidFill>
                <a:latin typeface="Yuanti SC Light" charset="-122"/>
                <a:ea typeface="Yuanti SC Light" charset="-122"/>
                <a:cs typeface="Yuanti SC Light" charset="-122"/>
              </a:rPr>
              <a:t>包含起止日期，并且进行了前复权处理）。</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860846941"/>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61478524"/>
              </p:ext>
            </p:extLst>
          </p:nvPr>
        </p:nvGraphicFramePr>
        <p:xfrm>
          <a:off x="486173" y="4042435"/>
          <a:ext cx="10500074" cy="13563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查询时间段内某个股票的分红数据。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declaration_announcement_date</a:t>
                      </a:r>
                      <a:r>
                        <a:rPr lang="en-US" sz="1000" b="0" i="0" dirty="0" smtClean="0">
                          <a:solidFill>
                            <a:srgbClr val="FFFF00"/>
                          </a:solidFill>
                          <a:latin typeface="Yuanti SC" charset="-122"/>
                          <a:ea typeface="Yuanti SC" charset="-122"/>
                          <a:cs typeface="Yuanti SC" charset="-122"/>
                        </a:rPr>
                        <a:t>: 分红宣布日，上市公司一般会提前一段时间公布未来的分红派息事件</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dividend_cash_before_tax</a:t>
                      </a:r>
                      <a:r>
                        <a:rPr lang="en-US" sz="1000" b="0" i="0" dirty="0" smtClean="0">
                          <a:solidFill>
                            <a:srgbClr val="FFFF00"/>
                          </a:solidFill>
                          <a:latin typeface="Yuanti SC" charset="-122"/>
                          <a:ea typeface="Yuanti SC" charset="-122"/>
                          <a:cs typeface="Yuanti SC" charset="-122"/>
                        </a:rPr>
                        <a:t>: 税前分红</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除权除息日，该天股票的价格会因为分红而进行调整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payable_date</a:t>
                      </a:r>
                      <a:r>
                        <a:rPr lang="en-US" sz="1000" b="0" i="0" dirty="0" smtClean="0">
                          <a:solidFill>
                            <a:srgbClr val="FFFF00"/>
                          </a:solidFill>
                          <a:latin typeface="Yuanti SC" charset="-122"/>
                          <a:ea typeface="Yuanti SC" charset="-122"/>
                          <a:cs typeface="Yuanti SC" charset="-122"/>
                        </a:rPr>
                        <a:t>: 分红到帐日，这一天最终分红的现金会到账</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round_lot</a:t>
                      </a:r>
                      <a:r>
                        <a:rPr lang="en-US" sz="1000" b="0" i="0" dirty="0" smtClean="0">
                          <a:solidFill>
                            <a:srgbClr val="FFFF00"/>
                          </a:solidFill>
                          <a:latin typeface="Yuanti SC" charset="-122"/>
                          <a:ea typeface="Yuanti SC" charset="-122"/>
                          <a:cs typeface="Yuanti SC" charset="-122"/>
                        </a:rPr>
                        <a:t>: 分红最小单位，例如：10代表每10股派发dividend_cash_before_tax单位的税前现金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076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759479"/>
            <a:ext cx="6216441" cy="88375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en-US" altLang="zh-CN" sz="2400" dirty="0" smtClean="0">
              <a:solidFill>
                <a:srgbClr val="92D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1.2</a:t>
            </a:r>
            <a:r>
              <a:rPr lang="zh-CN" altLang="en-US" sz="2400" dirty="0" smtClean="0">
                <a:solidFill>
                  <a:srgbClr val="92D050">
                    <a:alpha val="99000"/>
                  </a:srgbClr>
                </a:solidFill>
                <a:latin typeface="Yuanti SC" charset="-122"/>
                <a:ea typeface="Yuanti SC" charset="-122"/>
                <a:cs typeface="Yuanti SC" charset="-122"/>
              </a:rPr>
              <a:t> 研究方法</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21" name="文本框 20"/>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get_split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获取股票拆分</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get_split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order_book_id</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拆分数据（</a:t>
            </a:r>
            <a:r>
              <a:rPr lang="zh-CN" altLang="en-US" sz="1600" dirty="0">
                <a:solidFill>
                  <a:schemeClr val="bg1"/>
                </a:solidFill>
                <a:latin typeface="Yuanti SC Light" charset="-122"/>
                <a:ea typeface="Yuanti SC Light" charset="-122"/>
                <a:cs typeface="Yuanti SC Light" charset="-122"/>
              </a:rPr>
              <a:t>包含起止日期）。</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042435"/>
          <a:ext cx="10500074" cy="10515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查询时间段内的某个股票的拆分数据。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除权除息日，该天股票的价格会因为拆分而进行调整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split_coefficient_from</a:t>
                      </a:r>
                      <a:r>
                        <a:rPr lang="en-US" sz="1000" b="0" i="0" dirty="0" smtClean="0">
                          <a:solidFill>
                            <a:srgbClr val="FFFF00"/>
                          </a:solidFill>
                          <a:latin typeface="Yuanti SC" charset="-122"/>
                          <a:ea typeface="Yuanti SC" charset="-122"/>
                          <a:cs typeface="Yuanti SC" charset="-122"/>
                        </a:rPr>
                        <a:t>: 拆分因子（拆分前）</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split_coefficient_to</a:t>
                      </a:r>
                      <a:r>
                        <a:rPr lang="en-US" sz="1000" b="0" i="0" dirty="0" smtClean="0">
                          <a:solidFill>
                            <a:srgbClr val="FFFF00"/>
                          </a:solidFill>
                          <a:latin typeface="Yuanti SC" charset="-122"/>
                          <a:ea typeface="Yuanti SC" charset="-122"/>
                          <a:cs typeface="Yuanti SC" charset="-122"/>
                        </a:rPr>
                        <a:t>: 拆分因子（拆分后）</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65632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get_trading_dates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获取交易日</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get_trading_dates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获取某个国家市场的交易日列表（起止日期加入判断）。目前仅支持中国市场。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82138298"/>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3543897"/>
              </p:ext>
            </p:extLst>
          </p:nvPr>
        </p:nvGraphicFramePr>
        <p:xfrm>
          <a:off x="486173" y="4042435"/>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17578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get_previous_trading_date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获取上一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get_previous_trading_date</a:t>
            </a:r>
            <a:r>
              <a:rPr lang="en-US" altLang="zh-CN" sz="1600" dirty="0">
                <a:solidFill>
                  <a:srgbClr val="FFFF00"/>
                </a:solidFill>
                <a:latin typeface="Yuanti SC Light" charset="-122"/>
                <a:ea typeface="Yuanti SC Light" charset="-122"/>
                <a:cs typeface="Yuanti SC Light" charset="-122"/>
              </a:rPr>
              <a:t>(date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获取指定日期的上一交易日。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9335980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82617706"/>
              </p:ext>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54933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get_next_trading_date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获取下一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get_next_trading_date</a:t>
            </a:r>
            <a:r>
              <a:rPr lang="en-US" altLang="zh-CN" sz="1600" dirty="0">
                <a:solidFill>
                  <a:srgbClr val="FFFF00"/>
                </a:solidFill>
                <a:latin typeface="Yuanti SC Light" charset="-122"/>
                <a:ea typeface="Yuanti SC Light" charset="-122"/>
                <a:cs typeface="Yuanti SC Light" charset="-122"/>
              </a:rPr>
              <a:t>(date)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获取指定日期的下一交易日。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81767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get_yield_curve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获取收益率</a:t>
            </a:r>
            <a:r>
              <a:rPr lang="zh-CN" altLang="en-US" dirty="0" smtClean="0">
                <a:solidFill>
                  <a:srgbClr val="FFFF00"/>
                </a:solidFill>
                <a:latin typeface="Yuanti SC Light" charset="-122"/>
                <a:ea typeface="Yuanti SC Light" charset="-122"/>
                <a:cs typeface="Yuanti SC Light" charset="-122"/>
              </a:rPr>
              <a:t>曲线）</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get_yield_curve</a:t>
            </a:r>
            <a:r>
              <a:rPr lang="en-US" altLang="zh-CN" sz="1600" dirty="0">
                <a:solidFill>
                  <a:srgbClr val="FFFF00"/>
                </a:solidFill>
                <a:latin typeface="Yuanti SC Light" charset="-122"/>
                <a:ea typeface="Yuanti SC Light" charset="-122"/>
                <a:cs typeface="Yuanti SC Light" charset="-122"/>
              </a:rPr>
              <a:t>(date=None, tenor=None)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获取某个国家市场指定日期的收益率</a:t>
            </a:r>
            <a:r>
              <a:rPr lang="zh-CN" altLang="en-US" sz="1600" dirty="0" smtClean="0">
                <a:solidFill>
                  <a:schemeClr val="bg1"/>
                </a:solidFill>
                <a:latin typeface="Yuanti SC Light" charset="-122"/>
                <a:ea typeface="Yuanti SC Light" charset="-122"/>
                <a:cs typeface="Yuanti SC Light" charset="-122"/>
              </a:rPr>
              <a:t>曲线。</a:t>
            </a:r>
            <a:r>
              <a:rPr lang="zh-CN" altLang="en-US" sz="1600" dirty="0">
                <a:solidFill>
                  <a:schemeClr val="bg1"/>
                </a:solidFill>
                <a:latin typeface="Yuanti SC Light" charset="-122"/>
                <a:ea typeface="Yuanti SC Light" charset="-122"/>
                <a:cs typeface="Yuanti SC Light" charset="-122"/>
              </a:rPr>
              <a:t>数据为</a:t>
            </a:r>
            <a:r>
              <a:rPr lang="en-US" altLang="zh-CN" sz="1600" dirty="0">
                <a:solidFill>
                  <a:schemeClr val="bg1"/>
                </a:solidFill>
                <a:latin typeface="Yuanti SC Light" charset="-122"/>
                <a:ea typeface="Yuanti SC Light" charset="-122"/>
                <a:cs typeface="Yuanti SC Light" charset="-122"/>
              </a:rPr>
              <a:t>2002</a:t>
            </a:r>
            <a:r>
              <a:rPr lang="zh-CN" altLang="en-US" sz="1600" dirty="0">
                <a:solidFill>
                  <a:schemeClr val="bg1"/>
                </a:solidFill>
                <a:latin typeface="Yuanti SC Light" charset="-122"/>
                <a:ea typeface="Yuanti SC Light" charset="-122"/>
                <a:cs typeface="Yuanti SC Light" charset="-122"/>
              </a:rPr>
              <a:t>年至今的中债国债收益率曲线</a:t>
            </a:r>
            <a:r>
              <a:rPr lang="zh-CN" altLang="en-US" sz="1600" dirty="0" smtClean="0">
                <a:solidFill>
                  <a:schemeClr val="bg1"/>
                </a:solidFill>
                <a:latin typeface="Yuanti SC Light" charset="-122"/>
                <a:ea typeface="Yuanti SC Light" charset="-122"/>
                <a:cs typeface="Yuanti SC Light" charset="-122"/>
              </a:rPr>
              <a:t>，数据来</a:t>
            </a:r>
            <a:r>
              <a:rPr lang="zh-CN" altLang="en-US" sz="1600" dirty="0">
                <a:solidFill>
                  <a:schemeClr val="bg1"/>
                </a:solidFill>
                <a:latin typeface="Yuanti SC Light" charset="-122"/>
                <a:ea typeface="Yuanti SC Light" charset="-122"/>
                <a:cs typeface="Yuanti SC Light" charset="-122"/>
              </a:rPr>
              <a:t>源于中央国债登记结算有限责任</a:t>
            </a:r>
            <a:r>
              <a:rPr lang="zh-CN" altLang="en-US" sz="1600" dirty="0" smtClean="0">
                <a:solidFill>
                  <a:schemeClr val="bg1"/>
                </a:solidFill>
                <a:latin typeface="Yuanti SC Light" charset="-122"/>
                <a:ea typeface="Yuanti SC Light" charset="-122"/>
                <a:cs typeface="Yuanti SC Light" charset="-122"/>
              </a:rPr>
              <a:t>公司。</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26567824"/>
              </p:ext>
            </p:extLst>
          </p:nvPr>
        </p:nvGraphicFramePr>
        <p:xfrm>
          <a:off x="486172" y="329314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查询日期，默认为策略当前日期前一天。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tenor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smtClean="0">
                          <a:solidFill>
                            <a:srgbClr val="FFFF00"/>
                          </a:solidFill>
                          <a:latin typeface="Yuanti SC" charset="-122"/>
                          <a:ea typeface="Yuanti SC" charset="-122"/>
                          <a:cs typeface="Yuanti SC" charset="-122"/>
                        </a:rPr>
                        <a:t>标准期限，'0S' - 隔夜，'1M' - 1个月，'1Y' - 1年，默认为全部期限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565701223"/>
              </p:ext>
            </p:extLst>
          </p:nvPr>
        </p:nvGraphicFramePr>
        <p:xfrm>
          <a:off x="486173" y="41418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查询时间段内无风险收益率曲线</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25010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is_suspended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判断股票是否全天</a:t>
            </a:r>
            <a:r>
              <a:rPr lang="zh-CN" altLang="en-US" dirty="0" smtClean="0">
                <a:solidFill>
                  <a:srgbClr val="FFFF00"/>
                </a:solidFill>
                <a:latin typeface="Yuanti SC Light" charset="-122"/>
                <a:ea typeface="Yuanti SC Light" charset="-122"/>
                <a:cs typeface="Yuanti SC Light" charset="-122"/>
              </a:rPr>
              <a:t>停牌）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is_suspended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=None,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判断某只股票在一段时间（包含起止日期）是否全天停牌。</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48655146"/>
              </p:ext>
            </p:extLst>
          </p:nvPr>
        </p:nvGraphicFramePr>
        <p:xfrm>
          <a:off x="486172" y="3293145"/>
          <a:ext cx="10500075" cy="88392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开始日期，默认为策略当前日期。如指定，则该日期不能够晚于策略当前日期。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结束日期，默认策略当前日期。如指定，则该日期不能够晚于策略当前日期。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317712268"/>
              </p:ext>
            </p:extLst>
          </p:nvPr>
        </p:nvGraphicFramePr>
        <p:xfrm>
          <a:off x="486173" y="4370421"/>
          <a:ext cx="10500074" cy="1203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如果用户填写起止日期，函数返回</a:t>
                      </a:r>
                      <a:r>
                        <a:rPr lang="en-US" altLang="zh-CN" sz="1000" b="0" i="0" dirty="0" smtClean="0">
                          <a:solidFill>
                            <a:srgbClr val="FFFF00"/>
                          </a:solidFill>
                          <a:latin typeface="Yuanti SC" charset="-122"/>
                          <a:ea typeface="Yuanti SC" charset="-122"/>
                          <a:cs typeface="Yuanti SC" charset="-122"/>
                        </a:rPr>
                        <a:t>pandas </a:t>
                      </a:r>
                      <a:r>
                        <a:rPr lang="en-US" altLang="zh-CN" sz="1000" b="0" i="0" dirty="0" err="1" smtClean="0">
                          <a:solidFill>
                            <a:srgbClr val="FFFF00"/>
                          </a:solidFill>
                          <a:latin typeface="Yuanti SC" charset="-122"/>
                          <a:ea typeface="Yuanti SC" charset="-122"/>
                          <a:cs typeface="Yuanti SC" charset="-122"/>
                        </a:rPr>
                        <a:t>DataFrame</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如果在查询期间内股票尚未上市，或已经退市，则函数返回</a:t>
                      </a:r>
                      <a:r>
                        <a:rPr lang="en-US" altLang="zh-CN" sz="1000" b="0" i="0" dirty="0" smtClean="0">
                          <a:solidFill>
                            <a:srgbClr val="FFFF00"/>
                          </a:solidFill>
                          <a:latin typeface="Yuanti SC" charset="-122"/>
                          <a:ea typeface="Yuanti SC" charset="-122"/>
                          <a:cs typeface="Yuanti SC" charset="-122"/>
                        </a:rPr>
                        <a:t>None</a:t>
                      </a:r>
                      <a:r>
                        <a:rPr lang="zh-CN" alt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如果用户未填写起止日期，则函数返回</a:t>
                      </a:r>
                      <a:r>
                        <a:rPr lang="en-US" altLang="zh-CN" sz="1000" b="0" i="0" dirty="0" smtClean="0">
                          <a:solidFill>
                            <a:srgbClr val="FFFF00"/>
                          </a:solidFill>
                          <a:latin typeface="Yuanti SC" charset="-122"/>
                          <a:ea typeface="Yuanti SC" charset="-122"/>
                          <a:cs typeface="Yuanti SC" charset="-122"/>
                        </a:rPr>
                        <a:t>bool</a:t>
                      </a:r>
                      <a:r>
                        <a:rPr lang="zh-CN" alt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993080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is_st_stock</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判断是否</a:t>
            </a:r>
            <a:r>
              <a:rPr lang="en-US" altLang="zh-CN" dirty="0">
                <a:solidFill>
                  <a:srgbClr val="FFFF00"/>
                </a:solidFill>
                <a:latin typeface="Yuanti SC Light" charset="-122"/>
                <a:ea typeface="Yuanti SC Light" charset="-122"/>
                <a:cs typeface="Yuanti SC Light" charset="-122"/>
              </a:rPr>
              <a:t>ST</a:t>
            </a:r>
            <a:r>
              <a:rPr lang="zh-CN" altLang="en-US" dirty="0" smtClean="0">
                <a:solidFill>
                  <a:srgbClr val="FFFF00"/>
                </a:solidFill>
                <a:latin typeface="Yuanti SC Light" charset="-122"/>
                <a:ea typeface="Yuanti SC Light" charset="-122"/>
                <a:cs typeface="Yuanti SC Light" charset="-122"/>
              </a:rPr>
              <a:t>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is_st_stock</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判断一只股票在策略当前时间是否为</a:t>
            </a: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股包括如下</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f;</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a:t>
            </a:r>
            <a:r>
              <a:rPr lang="zh-CN" altLang="en-US" sz="1600" dirty="0">
                <a:solidFill>
                  <a:schemeClr val="bg1"/>
                </a:solidFill>
                <a:latin typeface="Yuanti SC Light" charset="-122"/>
                <a:ea typeface="Yuanti SC Light" charset="-122"/>
                <a:cs typeface="Yuanti SC Light" charset="-122"/>
              </a:rPr>
              <a:t>还没有完成股改</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10929999"/>
              </p:ext>
            </p:extLst>
          </p:nvPr>
        </p:nvGraphicFramePr>
        <p:xfrm>
          <a:off x="486172" y="4279107"/>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86063019"/>
              </p:ext>
            </p:extLst>
          </p:nvPr>
        </p:nvGraphicFramePr>
        <p:xfrm>
          <a:off x="486173" y="49499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000" b="0" i="0" dirty="0" smtClean="0">
                          <a:solidFill>
                            <a:srgbClr val="FFFF00"/>
                          </a:solidFill>
                          <a:latin typeface="Yuanti SC" charset="-122"/>
                          <a:ea typeface="Yuanti SC" charset="-122"/>
                          <a:cs typeface="Yuanti SC" charset="-122"/>
                        </a:rPr>
                        <a:t>Bool</a:t>
                      </a:r>
                      <a:endParaRPr lang="zh-CN" alt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000" b="0" i="0" dirty="0" smtClean="0">
                          <a:solidFill>
                            <a:srgbClr val="FFFF00"/>
                          </a:solidFill>
                          <a:latin typeface="Yuanti SC" charset="-122"/>
                          <a:ea typeface="Yuanti SC" charset="-122"/>
                          <a:cs typeface="Yuanti SC" charset="-122"/>
                        </a:rPr>
                        <a:t>True </a:t>
                      </a:r>
                      <a:r>
                        <a:rPr lang="en-US" sz="1000" b="0" i="0" dirty="0" err="1" smtClean="0">
                          <a:solidFill>
                            <a:srgbClr val="FFFF00"/>
                          </a:solidFill>
                          <a:latin typeface="Yuanti SC" charset="-122"/>
                          <a:ea typeface="Yuanti SC" charset="-122"/>
                          <a:cs typeface="Yuanti SC" charset="-122"/>
                        </a:rPr>
                        <a:t>表示是"ST"股</a:t>
                      </a:r>
                      <a:r>
                        <a:rPr lang="en-US" sz="1000" b="0" i="0" dirty="0" smtClean="0">
                          <a:solidFill>
                            <a:srgbClr val="FFFF00"/>
                          </a:solidFill>
                          <a:latin typeface="Yuanti SC" charset="-122"/>
                          <a:ea typeface="Yuanti SC" charset="-122"/>
                          <a:cs typeface="Yuanti SC" charset="-122"/>
                        </a:rPr>
                        <a:t>， False </a:t>
                      </a:r>
                      <a:r>
                        <a:rPr lang="en-US" sz="1000" b="0" i="0" dirty="0" err="1" smtClean="0">
                          <a:solidFill>
                            <a:srgbClr val="FFFF00"/>
                          </a:solidFill>
                          <a:latin typeface="Yuanti SC" charset="-122"/>
                          <a:ea typeface="Yuanti SC" charset="-122"/>
                          <a:cs typeface="Yuanti SC" charset="-122"/>
                        </a:rPr>
                        <a:t>表示不是“ST”股</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560112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fenji.get_a_by_yield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a:t>
            </a:r>
            <a:r>
              <a:rPr lang="zh-CN" altLang="en-US" dirty="0" smtClean="0">
                <a:solidFill>
                  <a:srgbClr val="FFFF00"/>
                </a:solidFill>
                <a:latin typeface="Yuanti SC Light" charset="-122"/>
                <a:ea typeface="Yuanti SC Light" charset="-122"/>
                <a:cs typeface="Yuanti SC Light" charset="-122"/>
              </a:rPr>
              <a:t>列表，利率</a:t>
            </a:r>
            <a:r>
              <a:rPr lang="zh-CN" altLang="en-US" dirty="0">
                <a:solidFill>
                  <a:srgbClr val="FFFF00"/>
                </a:solidFill>
                <a:latin typeface="Yuanti SC Light" charset="-122"/>
                <a:ea typeface="Yuanti SC Light" charset="-122"/>
                <a:cs typeface="Yuanti SC Light" charset="-122"/>
              </a:rPr>
              <a:t>水平</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fenji.get_a_by_yield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current_yield</a:t>
            </a:r>
            <a:r>
              <a:rPr lang="en-US" altLang="zh-CN" sz="1600" dirty="0">
                <a:solidFill>
                  <a:srgbClr val="FFFF00"/>
                </a:solidFill>
                <a:latin typeface="Yuanti SC Light" charset="-122"/>
                <a:ea typeface="Yuanti SC Light" charset="-122"/>
                <a:cs typeface="Yuanti SC Light" charset="-122"/>
              </a:rPr>
              <a:t>, listing=True)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通过传入当前的本期</a:t>
            </a:r>
            <a:r>
              <a:rPr lang="zh-CN" altLang="en-US" sz="1600" dirty="0" smtClean="0">
                <a:solidFill>
                  <a:schemeClr val="bg1"/>
                </a:solidFill>
                <a:latin typeface="Yuanti SC Light" charset="-122"/>
                <a:ea typeface="Yuanti SC Light" charset="-122"/>
                <a:cs typeface="Yuanti SC Light" charset="-122"/>
              </a:rPr>
              <a:t>利率获取对应分级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70103627"/>
              </p:ext>
            </p:extLst>
          </p:nvPr>
        </p:nvGraphicFramePr>
        <p:xfrm>
          <a:off x="486172" y="306962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47718520"/>
              </p:ext>
            </p:extLst>
          </p:nvPr>
        </p:nvGraphicFramePr>
        <p:xfrm>
          <a:off x="486173" y="391830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符合当前利率水平的分级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74530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fenji.get_a_by_interest_rule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基金列表，利率规则</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fenji.get_a_by_interest_rule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interest_rule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通过传入当前的利率</a:t>
            </a:r>
            <a:r>
              <a:rPr lang="zh-CN" altLang="en-US" sz="1600" dirty="0" smtClean="0">
                <a:solidFill>
                  <a:schemeClr val="bg1"/>
                </a:solidFill>
                <a:latin typeface="Yuanti SC Light" charset="-122"/>
                <a:ea typeface="Yuanti SC Light" charset="-122"/>
                <a:cs typeface="Yuanti SC Light" charset="-122"/>
              </a:rPr>
              <a:t>规则获取对应分级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58098972"/>
              </p:ext>
            </p:extLst>
          </p:nvPr>
        </p:nvGraphicFramePr>
        <p:xfrm>
          <a:off x="486172" y="3069625"/>
          <a:ext cx="10500075" cy="8153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利率规则，例如：</a:t>
                      </a:r>
                      <a:r>
                        <a:rPr lang="en-US" altLang="zh-CN" sz="1000" b="0" i="0" dirty="0" smtClean="0">
                          <a:solidFill>
                            <a:srgbClr val="FFFF00"/>
                          </a:solidFill>
                          <a:latin typeface="Yuanti SC" charset="-122"/>
                          <a:ea typeface="Yuanti SC" charset="-122"/>
                          <a:cs typeface="Yuanti SC" charset="-122"/>
                        </a:rPr>
                        <a:t>"+3.5%", "+4%", "=7%", "*1.4+0.55%", "</a:t>
                      </a:r>
                      <a:r>
                        <a:rPr lang="zh-CN" altLang="en-US" sz="1000" b="0" i="0" dirty="0" smtClean="0">
                          <a:solidFill>
                            <a:srgbClr val="FFFF00"/>
                          </a:solidFill>
                          <a:latin typeface="Yuanti SC" charset="-122"/>
                          <a:ea typeface="Yuanti SC" charset="-122"/>
                          <a:cs typeface="Yuanti SC" charset="-122"/>
                        </a:rPr>
                        <a:t>利差</a:t>
                      </a:r>
                      <a:r>
                        <a:rPr lang="en-US" altLang="zh-CN" sz="1000" b="0" i="0" dirty="0" smtClean="0">
                          <a:solidFill>
                            <a:srgbClr val="FFFF00"/>
                          </a:solidFill>
                          <a:latin typeface="Yuanti SC" charset="-122"/>
                          <a:ea typeface="Yuanti SC" charset="-122"/>
                          <a:cs typeface="Yuanti SC" charset="-122"/>
                        </a:rPr>
                        <a:t>" etc. </a:t>
                      </a:r>
                      <a:r>
                        <a:rPr lang="zh-CN" altLang="en-US" sz="1000" b="0" i="0" dirty="0" smtClean="0">
                          <a:solidFill>
                            <a:srgbClr val="FFFF00"/>
                          </a:solidFill>
                          <a:latin typeface="Yuanti SC" charset="-122"/>
                          <a:ea typeface="Yuanti SC" charset="-122"/>
                          <a:cs typeface="Yuanti SC" charset="-122"/>
                        </a:rPr>
                        <a:t>您也可以在研究平台使用</a:t>
                      </a:r>
                      <a:r>
                        <a:rPr lang="en-US" altLang="zh-CN" sz="1000" b="0" i="0" dirty="0" err="1" smtClean="0">
                          <a:solidFill>
                            <a:srgbClr val="FFFF00"/>
                          </a:solidFill>
                          <a:latin typeface="Yuanti SC" charset="-122"/>
                          <a:ea typeface="Yuanti SC" charset="-122"/>
                          <a:cs typeface="Yuanti SC" charset="-122"/>
                        </a:rPr>
                        <a:t>fenji.get_all</a:t>
                      </a:r>
                      <a:r>
                        <a:rPr lang="zh-CN" altLang="en-US" sz="1000" b="0" i="0" dirty="0" smtClean="0">
                          <a:solidFill>
                            <a:srgbClr val="FFFF00"/>
                          </a:solidFill>
                          <a:latin typeface="Yuanti SC" charset="-122"/>
                          <a:ea typeface="Yuanti SC" charset="-122"/>
                          <a:cs typeface="Yuanti SC" charset="-122"/>
                        </a:rPr>
                        <a:t>来进行查询所有的组合可能。用户必须填写。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37037198"/>
              </p:ext>
            </p:extLst>
          </p:nvPr>
        </p:nvGraphicFramePr>
        <p:xfrm>
          <a:off x="486173" y="411134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符合当前利率规则的分级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20127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fenji.get_all</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field_list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获取所有分级基金</a:t>
            </a:r>
            <a:r>
              <a:rPr lang="zh-CN" altLang="en-US" sz="1600" dirty="0" smtClean="0">
                <a:solidFill>
                  <a:schemeClr val="bg1"/>
                </a:solidFill>
                <a:latin typeface="Yuanti SC Light" charset="-122"/>
                <a:ea typeface="Yuanti SC Light" charset="-122"/>
                <a:cs typeface="Yuanti SC Light" charset="-122"/>
              </a:rPr>
              <a:t>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187597"/>
              </p:ext>
            </p:extLst>
          </p:nvPr>
        </p:nvGraphicFramePr>
        <p:xfrm>
          <a:off x="486172" y="3018825"/>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field_list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希望输出的数据字段名（见下表），默认为所有字段。</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034335251"/>
              </p:ext>
            </p:extLst>
          </p:nvPr>
        </p:nvGraphicFramePr>
        <p:xfrm>
          <a:off x="486173" y="36947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分级基金各项数据。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5786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32398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返回信息定义</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203690600"/>
              </p:ext>
            </p:extLst>
          </p:nvPr>
        </p:nvGraphicFramePr>
        <p:xfrm>
          <a:off x="486172" y="2580349"/>
          <a:ext cx="3933428" cy="3314700"/>
        </p:xfrm>
        <a:graphic>
          <a:graphicData uri="http://schemas.openxmlformats.org/drawingml/2006/table">
            <a:tbl>
              <a:tblPr firstRow="1" bandRow="1">
                <a:tableStyleId>{C083E6E3-FA7D-4D7B-A595-EF9225AFEA82}</a:tableStyleId>
              </a:tblPr>
              <a:tblGrid>
                <a:gridCol w="1505188">
                  <a:extLst>
                    <a:ext uri="{9D8B030D-6E8A-4147-A177-3AD203B41FA5}">
                      <a16:colId xmlns="" xmlns:a16="http://schemas.microsoft.com/office/drawing/2014/main" val="20000"/>
                    </a:ext>
                  </a:extLst>
                </a:gridCol>
                <a:gridCol w="242824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字段名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a_b_propotion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的比例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conversion_date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下次定折日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creation_date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创立日期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expire_date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到期日，可能为</a:t>
                      </a:r>
                      <a:r>
                        <a:rPr lang="en-US" altLang="zh-CN" sz="1000" b="0" i="0" dirty="0" err="1" smtClean="0">
                          <a:solidFill>
                            <a:srgbClr val="FFFF00"/>
                          </a:solidFill>
                          <a:latin typeface="Yuanti SC" charset="-122"/>
                          <a:ea typeface="Yuanti SC" charset="-122"/>
                          <a:cs typeface="Yuanti SC" charset="-122"/>
                        </a:rPr>
                        <a:t>NaN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即不存在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fenji_mu_orderbook_id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next_yield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track_index_symbol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跟踪指数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538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xueqiu.top_stocks</a:t>
            </a:r>
            <a:r>
              <a:rPr lang="zh-CN" altLang="en-US" dirty="0" smtClean="0">
                <a:solidFill>
                  <a:srgbClr val="FFFF00"/>
                </a:solidFill>
                <a:latin typeface="Yuanti SC Light" charset="-122"/>
                <a:ea typeface="Yuanti SC Light" charset="-122"/>
                <a:cs typeface="Yuanti SC Light" charset="-122"/>
              </a:rPr>
              <a:t> 方法（获取雪球舆情数据）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xueqiu.top_stocks</a:t>
            </a:r>
            <a:r>
              <a:rPr lang="en-US" altLang="zh-CN" sz="1600" dirty="0">
                <a:solidFill>
                  <a:srgbClr val="FFFF00"/>
                </a:solidFill>
                <a:latin typeface="Yuanti SC Light" charset="-122"/>
                <a:ea typeface="Yuanti SC Light" charset="-122"/>
                <a:cs typeface="Yuanti SC Light" charset="-122"/>
              </a:rPr>
              <a:t>(field, date, </a:t>
            </a:r>
            <a:r>
              <a:rPr lang="en-US" altLang="zh-CN" sz="1600" dirty="0" err="1">
                <a:solidFill>
                  <a:srgbClr val="FFFF00"/>
                </a:solidFill>
                <a:latin typeface="Yuanti SC Light" charset="-122"/>
                <a:ea typeface="Yuanti SC Light" charset="-122"/>
                <a:cs typeface="Yuanti SC Light" charset="-122"/>
              </a:rPr>
              <a:t>freq</a:t>
            </a:r>
            <a:r>
              <a:rPr lang="en-US" altLang="zh-CN" sz="1600" dirty="0">
                <a:solidFill>
                  <a:srgbClr val="FFFF00"/>
                </a:solidFill>
                <a:latin typeface="Yuanti SC Light" charset="-122"/>
                <a:ea typeface="Yuanti SC Light" charset="-122"/>
                <a:cs typeface="Yuanti SC Light" charset="-122"/>
              </a:rPr>
              <a:t>='day', count=10,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获取每日</a:t>
            </a:r>
            <a:r>
              <a:rPr lang="zh-CN" altLang="en-US" sz="1600" dirty="0">
                <a:solidFill>
                  <a:schemeClr val="bg1"/>
                </a:solidFill>
                <a:latin typeface="Yuanti SC Light" charset="-122"/>
                <a:ea typeface="Yuanti SC Light" charset="-122"/>
                <a:cs typeface="Yuanti SC Light" charset="-122"/>
              </a:rPr>
              <a:t>、每周或</a:t>
            </a:r>
            <a:r>
              <a:rPr lang="zh-CN" altLang="en-US" sz="1600" dirty="0" smtClean="0">
                <a:solidFill>
                  <a:schemeClr val="bg1"/>
                </a:solidFill>
                <a:latin typeface="Yuanti SC Light" charset="-122"/>
                <a:ea typeface="Yuanti SC Light" charset="-122"/>
                <a:cs typeface="Yuanti SC Light" charset="-122"/>
              </a:rPr>
              <a:t>每月某个</a:t>
            </a:r>
            <a:r>
              <a:rPr lang="zh-CN" altLang="en-US" sz="1600" dirty="0">
                <a:solidFill>
                  <a:schemeClr val="bg1"/>
                </a:solidFill>
                <a:latin typeface="Yuanti SC Light" charset="-122"/>
                <a:ea typeface="Yuanti SC Light" charset="-122"/>
                <a:cs typeface="Yuanti SC Light" charset="-122"/>
              </a:rPr>
              <a:t>指标的雪球</a:t>
            </a:r>
            <a:r>
              <a:rPr lang="zh-CN" altLang="en-US" sz="1600" dirty="0" smtClean="0">
                <a:solidFill>
                  <a:schemeClr val="bg1"/>
                </a:solidFill>
                <a:latin typeface="Yuanti SC Light" charset="-122"/>
                <a:ea typeface="Yuanti SC Light" charset="-122"/>
                <a:cs typeface="Yuanti SC Light" charset="-122"/>
              </a:rPr>
              <a:t>数据股票排名，以及对应</a:t>
            </a:r>
            <a:r>
              <a:rPr lang="zh-CN" altLang="en-US" sz="1600" dirty="0">
                <a:solidFill>
                  <a:schemeClr val="bg1"/>
                </a:solidFill>
                <a:latin typeface="Yuanti SC Light" charset="-122"/>
                <a:ea typeface="Yuanti SC Light" charset="-122"/>
                <a:cs typeface="Yuanti SC Light" charset="-122"/>
              </a:rPr>
              <a:t>的统计数值，不传入</a:t>
            </a:r>
            <a:r>
              <a:rPr lang="en-US" altLang="zh-CN" sz="1600" dirty="0">
                <a:solidFill>
                  <a:schemeClr val="bg1"/>
                </a:solidFill>
                <a:latin typeface="Yuanti SC Light" charset="-122"/>
                <a:ea typeface="Yuanti SC Light" charset="-122"/>
                <a:cs typeface="Yuanti SC Light" charset="-122"/>
              </a:rPr>
              <a:t>date</a:t>
            </a:r>
            <a:r>
              <a:rPr lang="zh-CN" altLang="en-US" sz="1600" dirty="0" smtClean="0">
                <a:solidFill>
                  <a:schemeClr val="bg1"/>
                </a:solidFill>
                <a:latin typeface="Yuanti SC Light" charset="-122"/>
                <a:ea typeface="Yuanti SC Light" charset="-122"/>
                <a:cs typeface="Yuanti SC Light" charset="-122"/>
              </a:rPr>
              <a:t>参数默认获取回测当天前</a:t>
            </a:r>
            <a:r>
              <a:rPr lang="zh-CN" altLang="en-US" sz="1600" dirty="0">
                <a:solidFill>
                  <a:schemeClr val="bg1"/>
                </a:solidFill>
                <a:latin typeface="Yuanti SC Light" charset="-122"/>
                <a:ea typeface="Yuanti SC Light" charset="-122"/>
                <a:cs typeface="Yuanti SC Light" charset="-122"/>
              </a:rPr>
              <a:t>一</a:t>
            </a:r>
            <a:r>
              <a:rPr lang="zh-CN" altLang="en-US" sz="1600" dirty="0" smtClean="0">
                <a:solidFill>
                  <a:schemeClr val="bg1"/>
                </a:solidFill>
                <a:latin typeface="Yuanti SC Light" charset="-122"/>
                <a:ea typeface="Yuanti SC Light" charset="-122"/>
                <a:cs typeface="Yuanti SC Light" charset="-122"/>
              </a:rPr>
              <a:t>天数据</a:t>
            </a:r>
            <a:r>
              <a:rPr lang="zh-CN" altLang="en-US" sz="1600" dirty="0">
                <a:solidFill>
                  <a:schemeClr val="bg1"/>
                </a:solidFill>
                <a:latin typeface="Yuanti SC Light" charset="-122"/>
                <a:ea typeface="Yuanti SC Light" charset="-122"/>
                <a:cs typeface="Yuanti SC Light" charset="-122"/>
              </a:rPr>
              <a:t>（当天只</a:t>
            </a:r>
            <a:r>
              <a:rPr lang="zh-CN" altLang="en-US" sz="1600" dirty="0" smtClean="0">
                <a:solidFill>
                  <a:schemeClr val="bg1"/>
                </a:solidFill>
                <a:latin typeface="Yuanti SC Light" charset="-122"/>
                <a:ea typeface="Yuanti SC Light" charset="-122"/>
                <a:cs typeface="Yuanti SC Light" charset="-122"/>
              </a:rPr>
              <a:t>能获取前</a:t>
            </a:r>
            <a:r>
              <a:rPr lang="zh-CN" altLang="en-US" sz="1600" dirty="0">
                <a:solidFill>
                  <a:schemeClr val="bg1"/>
                </a:solidFill>
                <a:latin typeface="Yuanti SC Light" charset="-122"/>
                <a:ea typeface="Yuanti SC Light" charset="-122"/>
                <a:cs typeface="Yuanti SC Light" charset="-122"/>
              </a:rPr>
              <a:t>一天的数据）</a:t>
            </a:r>
            <a:r>
              <a:rPr lang="zh-CN" altLang="en-US" sz="1600" dirty="0" smtClean="0">
                <a:solidFill>
                  <a:schemeClr val="bg1"/>
                </a:solidFill>
                <a:latin typeface="Yuanti SC Light" charset="-122"/>
                <a:ea typeface="Yuanti SC Light" charset="-122"/>
                <a:cs typeface="Yuanti SC Light" charset="-122"/>
              </a:rPr>
              <a:t>，支持最早的雪球</a:t>
            </a:r>
            <a:r>
              <a:rPr lang="zh-CN" altLang="en-US" sz="1600" dirty="0">
                <a:solidFill>
                  <a:schemeClr val="bg1"/>
                </a:solidFill>
                <a:latin typeface="Yuanti SC Light" charset="-122"/>
                <a:ea typeface="Yuanti SC Light" charset="-122"/>
                <a:cs typeface="Yuanti SC Light" charset="-122"/>
              </a:rPr>
              <a:t>数据只到</a:t>
            </a:r>
            <a:r>
              <a:rPr lang="en-US" altLang="zh-CN" sz="1600" dirty="0">
                <a:solidFill>
                  <a:schemeClr val="bg1"/>
                </a:solidFill>
                <a:latin typeface="Yuanti SC Light" charset="-122"/>
                <a:ea typeface="Yuanti SC Light" charset="-122"/>
                <a:cs typeface="Yuanti SC Light" charset="-122"/>
              </a:rPr>
              <a:t>2015</a:t>
            </a:r>
            <a:r>
              <a:rPr lang="zh-CN" altLang="en-US" sz="1600" dirty="0">
                <a:solidFill>
                  <a:schemeClr val="bg1"/>
                </a:solidFill>
                <a:latin typeface="Yuanti SC Light" charset="-122"/>
                <a:ea typeface="Yuanti SC Light" charset="-122"/>
                <a:cs typeface="Yuanti SC Light" charset="-122"/>
              </a:rPr>
              <a:t>年</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月</a:t>
            </a:r>
            <a:r>
              <a:rPr lang="en-US" altLang="zh-CN" sz="1600" dirty="0">
                <a:solidFill>
                  <a:schemeClr val="bg1"/>
                </a:solidFill>
                <a:latin typeface="Yuanti SC Light" charset="-122"/>
                <a:ea typeface="Yuanti SC Light" charset="-122"/>
                <a:cs typeface="Yuanti SC Light" charset="-122"/>
              </a:rPr>
              <a:t>23</a:t>
            </a:r>
            <a:r>
              <a:rPr lang="zh-CN" altLang="en-US" sz="1600" dirty="0" smtClean="0">
                <a:solidFill>
                  <a:schemeClr val="bg1"/>
                </a:solidFill>
                <a:latin typeface="Yuanti SC Light" charset="-122"/>
                <a:ea typeface="Yuanti SC Light" charset="-122"/>
                <a:cs typeface="Yuanti SC Light" charset="-122"/>
              </a:rPr>
              <a:t>日，后续会更新。</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171566372"/>
              </p:ext>
            </p:extLst>
          </p:nvPr>
        </p:nvGraphicFramePr>
        <p:xfrm>
          <a:off x="486172" y="3262665"/>
          <a:ext cx="10500075" cy="147828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目前支持的雪球数据统计指标有</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昨日新增评论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new_comments</a:t>
                      </a:r>
                      <a:r>
                        <a:rPr lang="zh-CN" altLang="en-US" sz="1000" b="0" i="0" dirty="0" smtClean="0">
                          <a:solidFill>
                            <a:srgbClr val="FFFF00"/>
                          </a:solidFill>
                          <a:latin typeface="Yuanti SC" charset="-122"/>
                          <a:ea typeface="Yuanti SC" charset="-122"/>
                          <a:cs typeface="Yuanti SC" charset="-122"/>
                        </a:rPr>
                        <a:t>，总评论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total_comments</a:t>
                      </a:r>
                      <a:r>
                        <a:rPr lang="zh-CN" altLang="en-US" sz="1000" b="0" i="0" dirty="0" smtClean="0">
                          <a:solidFill>
                            <a:srgbClr val="FFFF00"/>
                          </a:solidFill>
                          <a:latin typeface="Yuanti SC" charset="-122"/>
                          <a:ea typeface="Yuanti SC" charset="-122"/>
                          <a:cs typeface="Yuanti SC" charset="-122"/>
                        </a:rPr>
                        <a:t>，昨日新增关注者 </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new_followers</a:t>
                      </a:r>
                      <a:r>
                        <a:rPr lang="zh-CN" altLang="en-US" sz="1000" b="0" i="0" dirty="0" smtClean="0">
                          <a:solidFill>
                            <a:srgbClr val="FFFF00"/>
                          </a:solidFill>
                          <a:latin typeface="Yuanti SC" charset="-122"/>
                          <a:ea typeface="Yuanti SC" charset="-122"/>
                          <a:cs typeface="Yuanti SC" charset="-122"/>
                        </a:rPr>
                        <a:t>，总关注者数目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total_followers</a:t>
                      </a:r>
                      <a:r>
                        <a:rPr lang="zh-CN" altLang="en-US" sz="1000" b="0" i="0" dirty="0" smtClean="0">
                          <a:solidFill>
                            <a:srgbClr val="FFFF00"/>
                          </a:solidFill>
                          <a:latin typeface="Yuanti SC" charset="-122"/>
                          <a:ea typeface="Yuanti SC" charset="-122"/>
                          <a:cs typeface="Yuanti SC" charset="-122"/>
                        </a:rPr>
                        <a:t>，卖出行为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sell_actions</a:t>
                      </a:r>
                      <a:r>
                        <a:rPr lang="zh-CN" altLang="en-US" sz="1000" b="0" i="0" dirty="0" smtClean="0">
                          <a:solidFill>
                            <a:srgbClr val="FFFF00"/>
                          </a:solidFill>
                          <a:latin typeface="Yuanti SC" charset="-122"/>
                          <a:ea typeface="Yuanti SC" charset="-122"/>
                          <a:cs typeface="Yuanti SC" charset="-122"/>
                        </a:rPr>
                        <a:t>，买入行为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buy_actions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查询日期。默认为策略当前日期的前一天。如指定，则该日期应当早于策略当前日期。支持最早的雪球数据为</a:t>
                      </a:r>
                      <a:r>
                        <a:rPr lang="en-US" altLang="zh-CN" sz="1000" b="0" i="0" kern="1200" dirty="0" smtClean="0">
                          <a:solidFill>
                            <a:srgbClr val="FFFF00"/>
                          </a:solidFill>
                          <a:latin typeface="Yuanti SC" charset="-122"/>
                          <a:ea typeface="Yuanti SC" charset="-122"/>
                          <a:cs typeface="Yuanti SC" charset="-122"/>
                        </a:rPr>
                        <a:t>2015</a:t>
                      </a:r>
                      <a:r>
                        <a:rPr lang="zh-CN" altLang="en-US" sz="1000" b="0" i="0" kern="1200" dirty="0" smtClean="0">
                          <a:solidFill>
                            <a:srgbClr val="FFFF00"/>
                          </a:solidFill>
                          <a:latin typeface="Yuanti SC" charset="-122"/>
                          <a:ea typeface="Yuanti SC" charset="-122"/>
                          <a:cs typeface="Yuanti SC" charset="-122"/>
                        </a:rPr>
                        <a:t>年</a:t>
                      </a:r>
                      <a:r>
                        <a:rPr lang="en-US" altLang="zh-CN" sz="1000" b="0" i="0" kern="1200" dirty="0" smtClean="0">
                          <a:solidFill>
                            <a:srgbClr val="FFFF00"/>
                          </a:solidFill>
                          <a:latin typeface="Yuanti SC" charset="-122"/>
                          <a:ea typeface="Yuanti SC" charset="-122"/>
                          <a:cs typeface="Yuanti SC" charset="-122"/>
                        </a:rPr>
                        <a:t>4</a:t>
                      </a:r>
                      <a:r>
                        <a:rPr lang="zh-CN" altLang="en-US" sz="1000" b="0" i="0" kern="1200" dirty="0" smtClean="0">
                          <a:solidFill>
                            <a:srgbClr val="FFFF00"/>
                          </a:solidFill>
                          <a:latin typeface="Yuanti SC" charset="-122"/>
                          <a:ea typeface="Yuanti SC" charset="-122"/>
                          <a:cs typeface="Yuanti SC" charset="-122"/>
                        </a:rPr>
                        <a:t>月</a:t>
                      </a:r>
                      <a:r>
                        <a:rPr lang="en-US" altLang="zh-CN" sz="1000" b="0" i="0" kern="1200" dirty="0" smtClean="0">
                          <a:solidFill>
                            <a:srgbClr val="FFFF00"/>
                          </a:solidFill>
                          <a:latin typeface="Yuanti SC" charset="-122"/>
                          <a:ea typeface="Yuanti SC" charset="-122"/>
                          <a:cs typeface="Yuanti SC" charset="-122"/>
                        </a:rPr>
                        <a:t>23</a:t>
                      </a:r>
                      <a:r>
                        <a:rPr lang="zh-CN" altLang="en-US" sz="1000" b="0" i="0" kern="1200" dirty="0" smtClean="0">
                          <a:solidFill>
                            <a:srgbClr val="FFFF00"/>
                          </a:solidFill>
                          <a:latin typeface="Yuanti SC" charset="-122"/>
                          <a:ea typeface="Yuanti SC" charset="-122"/>
                          <a:cs typeface="Yuanti SC" charset="-122"/>
                        </a:rPr>
                        <a:t>日</a:t>
                      </a:r>
                      <a:r>
                        <a:rPr lang="zh-CN" altLang="en-US" sz="1000" dirty="0" smtClean="0">
                          <a:solidFill>
                            <a:schemeClr val="bg1"/>
                          </a:solidFill>
                          <a:latin typeface="Yuanti SC Light" charset="-122"/>
                          <a:ea typeface="Yuanti SC Light" charset="-122"/>
                          <a:cs typeface="Yuanti SC Light"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freq</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，即每日的数据统计。也支持</a:t>
                      </a:r>
                      <a:r>
                        <a:rPr lang="en-US" altLang="zh-CN" sz="1000" b="0" i="0" dirty="0" smtClean="0">
                          <a:solidFill>
                            <a:srgbClr val="FFFF00"/>
                          </a:solidFill>
                          <a:latin typeface="Yuanti SC" charset="-122"/>
                          <a:ea typeface="Yuanti SC" charset="-122"/>
                          <a:cs typeface="Yuanti SC" charset="-122"/>
                        </a:rPr>
                        <a:t>week - </a:t>
                      </a:r>
                      <a:r>
                        <a:rPr lang="zh-CN" altLang="en-US" sz="1000" b="0" i="0" dirty="0" smtClean="0">
                          <a:solidFill>
                            <a:srgbClr val="FFFF00"/>
                          </a:solidFill>
                          <a:latin typeface="Yuanti SC" charset="-122"/>
                          <a:ea typeface="Yuanti SC" charset="-122"/>
                          <a:cs typeface="Yuanti SC" charset="-122"/>
                        </a:rPr>
                        <a:t>每周和</a:t>
                      </a:r>
                      <a:r>
                        <a:rPr lang="en-US" altLang="zh-CN" sz="1000" b="0" i="0" dirty="0" smtClean="0">
                          <a:solidFill>
                            <a:srgbClr val="FFFF00"/>
                          </a:solidFill>
                          <a:latin typeface="Yuanti SC" charset="-122"/>
                          <a:ea typeface="Yuanti SC" charset="-122"/>
                          <a:cs typeface="Yuanti SC" charset="-122"/>
                        </a:rPr>
                        <a:t>month - </a:t>
                      </a:r>
                      <a:r>
                        <a:rPr lang="zh-CN" altLang="en-US" sz="1000" b="0" i="0" dirty="0" smtClean="0">
                          <a:solidFill>
                            <a:srgbClr val="FFFF00"/>
                          </a:solidFill>
                          <a:latin typeface="Yuanti SC" charset="-122"/>
                          <a:ea typeface="Yuanti SC" charset="-122"/>
                          <a:cs typeface="Yuanti SC" charset="-122"/>
                        </a:rPr>
                        <a:t>每月的统计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指定返回多少个结果，默认是</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个</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94077596"/>
              </p:ext>
            </p:extLst>
          </p:nvPr>
        </p:nvGraphicFramePr>
        <p:xfrm>
          <a:off x="486173" y="49444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 xmlns:a16="http://schemas.microsoft.com/office/drawing/2014/main" val="20000"/>
                    </a:ext>
                  </a:extLst>
                </a:gridCol>
                <a:gridCol w="2397760">
                  <a:extLst>
                    <a:ext uri="{9D8B030D-6E8A-4147-A177-3AD203B41FA5}">
                      <a16:colId xmlns="" xmlns:a16="http://schemas.microsoft.com/office/drawing/2014/main"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各项舆情数据。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19478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update_universe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（更新</a:t>
            </a:r>
            <a:r>
              <a:rPr lang="zh-CN" altLang="en-US" dirty="0" smtClean="0">
                <a:solidFill>
                  <a:srgbClr val="FFFF00"/>
                </a:solidFill>
                <a:latin typeface="Yuanti SC Light" charset="-122"/>
                <a:ea typeface="Yuanti SC Light" charset="-122"/>
                <a:cs typeface="Yuanti SC Light" charset="-122"/>
              </a:rPr>
              <a:t>股票池）</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update_universe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该方法用于更新现在关注的证券的集合（</a:t>
            </a:r>
            <a:r>
              <a:rPr lang="en-US" altLang="zh-CN" sz="1600" dirty="0">
                <a:solidFill>
                  <a:schemeClr val="bg1"/>
                </a:solidFill>
                <a:latin typeface="Yuanti SC Light" charset="-122"/>
                <a:ea typeface="Yuanti SC Light" charset="-122"/>
                <a:cs typeface="Yuanti SC Light" charset="-122"/>
              </a:rPr>
              <a:t>e.g.</a:t>
            </a:r>
            <a:r>
              <a:rPr lang="zh-CN" altLang="en-US" sz="1600" dirty="0">
                <a:solidFill>
                  <a:schemeClr val="bg1"/>
                </a:solidFill>
                <a:latin typeface="Yuanti SC Light" charset="-122"/>
                <a:ea typeface="Yuanti SC Light" charset="-122"/>
                <a:cs typeface="Yuanti SC Light" charset="-122"/>
              </a:rPr>
              <a:t>：股票池）</a:t>
            </a:r>
            <a:r>
              <a:rPr lang="zh-CN" altLang="en-US" sz="1600" dirty="0" smtClean="0">
                <a:solidFill>
                  <a:schemeClr val="bg1"/>
                </a:solidFill>
                <a:latin typeface="Yuanti SC Light" charset="-122"/>
                <a:ea typeface="Yuanti SC Light" charset="-122"/>
                <a:cs typeface="Yuanti SC Light" charset="-122"/>
              </a:rPr>
              <a:t>。会</a:t>
            </a:r>
            <a:r>
              <a:rPr lang="zh-CN" altLang="en-US" sz="1600" dirty="0">
                <a:solidFill>
                  <a:schemeClr val="bg1"/>
                </a:solidFill>
                <a:latin typeface="Yuanti SC Light" charset="-122"/>
                <a:ea typeface="Yuanti SC Light" charset="-122"/>
                <a:cs typeface="Yuanti SC Light" charset="-122"/>
              </a:rPr>
              <a:t>在下一个</a:t>
            </a:r>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事件</a:t>
            </a:r>
            <a:r>
              <a:rPr lang="zh-CN" altLang="en-US" sz="1600" dirty="0" smtClean="0">
                <a:solidFill>
                  <a:schemeClr val="bg1"/>
                </a:solidFill>
                <a:latin typeface="Yuanti SC Light" charset="-122"/>
                <a:ea typeface="Yuanti SC Light" charset="-122"/>
                <a:cs typeface="Yuanti SC Light" charset="-122"/>
              </a:rPr>
              <a:t>触发更新股票池。</a:t>
            </a:r>
            <a:r>
              <a:rPr lang="en-US" altLang="zh-CN" sz="1600" dirty="0" err="1" smtClean="0">
                <a:solidFill>
                  <a:schemeClr val="bg1"/>
                </a:solidFill>
                <a:latin typeface="Yuanti SC Light" charset="-122"/>
                <a:ea typeface="Yuanti SC Light" charset="-122"/>
                <a:cs typeface="Yuanti SC Light" charset="-122"/>
              </a:rPr>
              <a:t>update_universe</a:t>
            </a:r>
            <a:r>
              <a:rPr lang="zh-CN" altLang="en-US" sz="1600" dirty="0" smtClean="0">
                <a:solidFill>
                  <a:schemeClr val="bg1"/>
                </a:solidFill>
                <a:latin typeface="Yuanti SC Light" charset="-122"/>
                <a:ea typeface="Yuanti SC Light" charset="-122"/>
                <a:cs typeface="Yuanti SC Light" charset="-122"/>
              </a:rPr>
              <a:t>会覆盖现有股票池数据。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85597177"/>
              </p:ext>
            </p:extLst>
          </p:nvPr>
        </p:nvGraphicFramePr>
        <p:xfrm>
          <a:off x="486172" y="327282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748030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get_csv</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（读取</a:t>
            </a:r>
            <a:r>
              <a:rPr lang="en-US" altLang="zh-CN" dirty="0">
                <a:solidFill>
                  <a:srgbClr val="FFFF00"/>
                </a:solidFill>
                <a:latin typeface="Yuanti SC Light" charset="-122"/>
                <a:ea typeface="Yuanti SC Light" charset="-122"/>
                <a:cs typeface="Yuanti SC Light" charset="-122"/>
              </a:rPr>
              <a:t>csv</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get_csv</a:t>
            </a:r>
            <a:r>
              <a:rPr lang="zh-CN" altLang="en-US" sz="1600" dirty="0">
                <a:solidFill>
                  <a:srgbClr val="FFFF0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csv_file_path</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从</a:t>
            </a:r>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平台上的</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策略研究模块，读取上传的</a:t>
            </a:r>
            <a:r>
              <a:rPr lang="en-US" altLang="zh-CN" sz="1600" dirty="0" smtClean="0">
                <a:solidFill>
                  <a:schemeClr val="bg1"/>
                </a:solidFill>
                <a:latin typeface="Yuanti SC Light" charset="-122"/>
                <a:ea typeface="Yuanti SC Light" charset="-122"/>
                <a:cs typeface="Yuanti SC Light" charset="-122"/>
              </a:rPr>
              <a:t>csv</a:t>
            </a:r>
            <a:r>
              <a:rPr lang="zh-CN" altLang="en-US" sz="1600" dirty="0" smtClean="0">
                <a:solidFill>
                  <a:schemeClr val="bg1"/>
                </a:solidFill>
                <a:latin typeface="Yuanti SC Light" charset="-122"/>
                <a:ea typeface="Yuanti SC Light" charset="-122"/>
                <a:cs typeface="Yuanti SC Light" charset="-122"/>
              </a:rPr>
              <a:t>文件数据。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67234460"/>
              </p:ext>
            </p:extLst>
          </p:nvPr>
        </p:nvGraphicFramePr>
        <p:xfrm>
          <a:off x="486172" y="318138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csv_file_path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Ricequant</a:t>
                      </a:r>
                      <a:r>
                        <a:rPr lang="zh-CN" altLang="en-US" sz="1000" b="0" i="0" dirty="0" smtClean="0">
                          <a:solidFill>
                            <a:srgbClr val="FFFF00"/>
                          </a:solidFill>
                          <a:latin typeface="Yuanti SC" charset="-122"/>
                          <a:ea typeface="Yuanti SC" charset="-122"/>
                          <a:cs typeface="Yuanti SC" charset="-122"/>
                        </a:rPr>
                        <a:t>平台上</a:t>
                      </a:r>
                      <a:r>
                        <a:rPr lang="en-US" altLang="zh-CN" sz="1000" b="0" i="0" dirty="0" err="1" smtClean="0">
                          <a:solidFill>
                            <a:srgbClr val="FFFF00"/>
                          </a:solidFill>
                          <a:latin typeface="Yuanti SC" charset="-122"/>
                          <a:ea typeface="Yuanti SC" charset="-122"/>
                          <a:cs typeface="Yuanti SC" charset="-122"/>
                        </a:rPr>
                        <a:t>ipython</a:t>
                      </a:r>
                      <a:r>
                        <a:rPr lang="zh-CN" altLang="en-US" sz="1000" b="0" i="0" dirty="0" smtClean="0">
                          <a:solidFill>
                            <a:srgbClr val="FFFF00"/>
                          </a:solidFill>
                          <a:latin typeface="Yuanti SC" charset="-122"/>
                          <a:ea typeface="Yuanti SC" charset="-122"/>
                          <a:cs typeface="Yuanti SC" charset="-122"/>
                        </a:rPr>
                        <a:t>策略研究模块上传的</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文件路径。</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42943164"/>
              </p:ext>
            </p:extLst>
          </p:nvPr>
        </p:nvGraphicFramePr>
        <p:xfrm>
          <a:off x="486173" y="38776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 xmlns:a16="http://schemas.microsoft.com/office/drawing/2014/main" val="20000"/>
                    </a:ext>
                  </a:extLst>
                </a:gridCol>
                <a:gridCol w="2397760">
                  <a:extLst>
                    <a:ext uri="{9D8B030D-6E8A-4147-A177-3AD203B41FA5}">
                      <a16:colId xmlns="" xmlns:a16="http://schemas.microsoft.com/office/drawing/2014/main"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从</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文件读取的数据。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465648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plot</a:t>
            </a:r>
            <a:r>
              <a:rPr lang="zh-CN" altLang="en-US" dirty="0" smtClean="0">
                <a:solidFill>
                  <a:srgbClr val="FFFF00"/>
                </a:solidFill>
                <a:latin typeface="Yuanti SC Light" charset="-122"/>
                <a:ea typeface="Yuanti SC Light" charset="-122"/>
                <a:cs typeface="Yuanti SC Light" charset="-122"/>
              </a:rPr>
              <a:t> 方法（根据传入数据进行绘图）</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plot(</a:t>
            </a:r>
            <a:r>
              <a:rPr lang="en-US" altLang="zh-CN" sz="1600" dirty="0" err="1">
                <a:solidFill>
                  <a:srgbClr val="FFFF00"/>
                </a:solidFill>
                <a:latin typeface="Yuanti SC Light" charset="-122"/>
                <a:ea typeface="Yuanti SC Light" charset="-122"/>
                <a:cs typeface="Yuanti SC Light" charset="-122"/>
              </a:rPr>
              <a:t>series_name</a:t>
            </a:r>
            <a:r>
              <a:rPr lang="en-US" altLang="zh-CN" sz="1600" dirty="0">
                <a:solidFill>
                  <a:srgbClr val="FFFF00"/>
                </a:solidFill>
                <a:latin typeface="Yuanti SC Light" charset="-122"/>
                <a:ea typeface="Yuanti SC Light" charset="-122"/>
                <a:cs typeface="Yuanti SC Light" charset="-122"/>
              </a:rPr>
              <a:t>, value)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将时间序列的数据传给页面进行绘图，结果是以时间为横轴，</a:t>
            </a:r>
            <a:r>
              <a:rPr lang="en-US" altLang="zh-CN" sz="1600" dirty="0">
                <a:solidFill>
                  <a:schemeClr val="bg1"/>
                </a:solidFill>
                <a:latin typeface="Yuanti SC Light" charset="-122"/>
                <a:ea typeface="Yuanti SC Light" charset="-122"/>
                <a:cs typeface="Yuanti SC Light" charset="-122"/>
              </a:rPr>
              <a:t>value</a:t>
            </a:r>
            <a:r>
              <a:rPr lang="zh-CN" altLang="en-US" sz="1600" dirty="0">
                <a:solidFill>
                  <a:schemeClr val="bg1"/>
                </a:solidFill>
                <a:latin typeface="Yuanti SC Light" charset="-122"/>
                <a:ea typeface="Yuanti SC Light" charset="-122"/>
                <a:cs typeface="Yuanti SC Light" charset="-122"/>
              </a:rPr>
              <a:t>为纵轴的曲线。</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00008080"/>
              </p:ext>
            </p:extLst>
          </p:nvPr>
        </p:nvGraphicFramePr>
        <p:xfrm>
          <a:off x="486172" y="3028985"/>
          <a:ext cx="10500075" cy="662940"/>
        </p:xfrm>
        <a:graphic>
          <a:graphicData uri="http://schemas.openxmlformats.org/drawingml/2006/table">
            <a:tbl>
              <a:tblPr firstRow="1" bandRow="1">
                <a:tableStyleId>{C083E6E3-FA7D-4D7B-A595-EF9225AFEA82}</a:tableStyleId>
              </a:tblPr>
              <a:tblGrid>
                <a:gridCol w="976868">
                  <a:extLst>
                    <a:ext uri="{9D8B030D-6E8A-4147-A177-3AD203B41FA5}">
                      <a16:colId xmlns="" xmlns:a16="http://schemas.microsoft.com/office/drawing/2014/main" val="20000"/>
                    </a:ext>
                  </a:extLst>
                </a:gridCol>
                <a:gridCol w="2407920">
                  <a:extLst>
                    <a:ext uri="{9D8B030D-6E8A-4147-A177-3AD203B41FA5}">
                      <a16:colId xmlns="" xmlns:a16="http://schemas.microsoft.com/office/drawing/2014/main"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series_name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绘制曲线的名称，用户必须填写。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当前日期的曲线的点的值，用户必须填写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74507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是一个</a:t>
            </a:r>
            <a:r>
              <a:rPr lang="en-US" altLang="zh-CN" sz="1600" dirty="0" smtClean="0">
                <a:solidFill>
                  <a:schemeClr val="bg1"/>
                </a:solidFill>
                <a:latin typeface="Yuanti SC Light" charset="-122"/>
                <a:ea typeface="Yuanti SC Light" charset="-122"/>
                <a:cs typeface="Yuanti SC Light" charset="-122"/>
              </a:rPr>
              <a:t>dictionary</a:t>
            </a:r>
            <a:r>
              <a:rPr lang="zh-CN" altLang="en-US" sz="1600" dirty="0" smtClean="0">
                <a:solidFill>
                  <a:schemeClr val="bg1"/>
                </a:solidFill>
                <a:latin typeface="Yuanti SC Light" charset="-122"/>
                <a:ea typeface="Yuanti SC Light" charset="-122"/>
                <a:cs typeface="Yuanti SC Light" charset="-122"/>
              </a:rPr>
              <a:t>，包含了某支证券股票所有的市场数据信息。</a:t>
            </a:r>
            <a:r>
              <a:rPr lang="en-US" altLang="zh-CN" sz="1600" dirty="0" smtClean="0">
                <a:solidFill>
                  <a:schemeClr val="bg1"/>
                </a:solidFill>
                <a:latin typeface="Yuanti SC Light" charset="-122"/>
                <a:ea typeface="Yuanti SC Light" charset="-122"/>
                <a:cs typeface="Yuanti SC Light" charset="-122"/>
              </a:rPr>
              <a:t>key</a:t>
            </a:r>
            <a:r>
              <a:rPr lang="zh-CN" altLang="en-US" sz="1600" dirty="0" smtClean="0">
                <a:solidFill>
                  <a:schemeClr val="bg1"/>
                </a:solidFill>
                <a:latin typeface="Yuanti SC Light" charset="-122"/>
                <a:ea typeface="Yuanti SC Light" charset="-122"/>
                <a:cs typeface="Yuanti SC Light" charset="-122"/>
              </a:rPr>
              <a:t>为股票的</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或</a:t>
            </a:r>
            <a:r>
              <a:rPr lang="en-US" altLang="zh-CN" sz="1600" dirty="0" smtClean="0">
                <a:solidFill>
                  <a:schemeClr val="bg1"/>
                </a:solidFill>
                <a:latin typeface="Yuanti SC Light" charset="-122"/>
                <a:ea typeface="Yuanti SC Light" charset="-122"/>
                <a:cs typeface="Yuanti SC Light" charset="-122"/>
              </a:rPr>
              <a:t>symbol</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value</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771379783"/>
              </p:ext>
            </p:extLst>
          </p:nvPr>
        </p:nvGraphicFramePr>
        <p:xfrm>
          <a:off x="486172" y="3088349"/>
          <a:ext cx="4837668" cy="2872740"/>
        </p:xfrm>
        <a:graphic>
          <a:graphicData uri="http://schemas.openxmlformats.org/drawingml/2006/table">
            <a:tbl>
              <a:tblPr firstRow="1" bandRow="1">
                <a:tableStyleId>{C083E6E3-FA7D-4D7B-A595-EF9225AFEA82}</a:tableStyleId>
              </a:tblPr>
              <a:tblGrid>
                <a:gridCol w="1338870">
                  <a:extLst>
                    <a:ext uri="{9D8B030D-6E8A-4147-A177-3AD203B41FA5}">
                      <a16:colId xmlns="" xmlns:a16="http://schemas.microsoft.com/office/drawing/2014/main" val="20000"/>
                    </a:ext>
                  </a:extLst>
                </a:gridCol>
                <a:gridCol w="1338870"/>
                <a:gridCol w="215992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合约简称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datetime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open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close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high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volume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换手率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discount_rate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008318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操作方法</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计算某个证券的某段时间的移动平均价格，默认单位是</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天</a:t>
            </a:r>
            <a:r>
              <a:rPr lang="en-US" altLang="zh-CN" sz="1600" dirty="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smtClean="0">
                <a:solidFill>
                  <a:srgbClr val="FFFF00"/>
                </a:solidFill>
              </a:rPr>
              <a:t>mavg</a:t>
            </a:r>
            <a:r>
              <a:rPr lang="en-US" altLang="zh-CN" sz="1600" dirty="0" smtClean="0">
                <a:solidFill>
                  <a:srgbClr val="FFFF00"/>
                </a:solidFill>
              </a:rPr>
              <a:t>(intervals</a:t>
            </a:r>
            <a:r>
              <a:rPr lang="en-US" altLang="zh-CN" sz="1600" dirty="0">
                <a:solidFill>
                  <a:srgbClr val="FFFF00"/>
                </a:solidFill>
              </a:rPr>
              <a:t>, frequency='day')</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计算</a:t>
            </a:r>
            <a:r>
              <a:rPr lang="zh-CN" altLang="en-US" sz="1600" dirty="0">
                <a:solidFill>
                  <a:schemeClr val="bg1"/>
                </a:solidFill>
                <a:latin typeface="Yuanti SC Light" charset="-122"/>
                <a:ea typeface="Yuanti SC Light" charset="-122"/>
                <a:cs typeface="Yuanti SC Light" charset="-122"/>
              </a:rPr>
              <a:t>某个证券的某段时间的加权平均价格，默认单位是“天</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a:solidFill>
                  <a:srgbClr val="FFFF00"/>
                </a:solidFill>
              </a:rPr>
              <a:t>vwap</a:t>
            </a:r>
            <a:r>
              <a:rPr lang="en-US" altLang="zh-CN" sz="1600" dirty="0">
                <a:solidFill>
                  <a:srgbClr val="FFFF00"/>
                </a:solidFill>
              </a:rPr>
              <a:t> (intervals, frequency='day')</a:t>
            </a:r>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7494964"/>
              </p:ext>
            </p:extLst>
          </p:nvPr>
        </p:nvGraphicFramePr>
        <p:xfrm>
          <a:off x="486173" y="3150905"/>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 xmlns:a16="http://schemas.microsoft.com/office/drawing/2014/main" val="20000"/>
                    </a:ext>
                  </a:extLst>
                </a:gridCol>
                <a:gridCol w="1341120">
                  <a:extLst>
                    <a:ext uri="{9D8B030D-6E8A-4147-A177-3AD203B41FA5}">
                      <a16:colId xmlns="" xmlns:a16="http://schemas.microsoft.com/office/drawing/2014/main"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31848360"/>
              </p:ext>
            </p:extLst>
          </p:nvPr>
        </p:nvGraphicFramePr>
        <p:xfrm>
          <a:off x="486173" y="4875734"/>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 xmlns:a16="http://schemas.microsoft.com/office/drawing/2014/main" val="20000"/>
                    </a:ext>
                  </a:extLst>
                </a:gridCol>
                <a:gridCol w="1341120">
                  <a:extLst>
                    <a:ext uri="{9D8B030D-6E8A-4147-A177-3AD203B41FA5}">
                      <a16:colId xmlns="" xmlns:a16="http://schemas.microsoft.com/office/drawing/2014/main"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73746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Order</a:t>
            </a:r>
            <a:r>
              <a:rPr lang="zh-CN" altLang="en-US" dirty="0" smtClean="0">
                <a:solidFill>
                  <a:srgbClr val="FFFF00"/>
                </a:solidFill>
                <a:latin typeface="Yuanti SC Light" charset="-122"/>
                <a:ea typeface="Yuanti SC Light" charset="-122"/>
                <a:cs typeface="Yuanti SC Light" charset="-122"/>
              </a:rPr>
              <a:t>（交易订单）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交易订单。</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Order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427791980"/>
              </p:ext>
            </p:extLst>
          </p:nvPr>
        </p:nvGraphicFramePr>
        <p:xfrm>
          <a:off x="486172" y="3088349"/>
          <a:ext cx="4837668" cy="883920"/>
        </p:xfrm>
        <a:graphic>
          <a:graphicData uri="http://schemas.openxmlformats.org/drawingml/2006/table">
            <a:tbl>
              <a:tblPr firstRow="1" bandRow="1">
                <a:tableStyleId>{C083E6E3-FA7D-4D7B-A595-EF9225AFEA82}</a:tableStyleId>
              </a:tblPr>
              <a:tblGrid>
                <a:gridCol w="1338870">
                  <a:extLst>
                    <a:ext uri="{9D8B030D-6E8A-4147-A177-3AD203B41FA5}">
                      <a16:colId xmlns="" xmlns:a16="http://schemas.microsoft.com/office/drawing/2014/main" val="20000"/>
                    </a:ext>
                  </a:extLst>
                </a:gridCol>
                <a:gridCol w="1338870"/>
                <a:gridCol w="215992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instrument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Instrument</a:t>
                      </a:r>
                      <a:r>
                        <a:rPr lang="zh-CN" altLang="en-US" sz="1000" b="0" i="0" kern="1200" dirty="0" smtClean="0">
                          <a:solidFill>
                            <a:srgbClr val="FFFF00"/>
                          </a:solidFill>
                          <a:latin typeface="Yuanti SC" charset="-122"/>
                          <a:ea typeface="Yuanti SC" charset="-122"/>
                          <a:cs typeface="Yuanti SC" charset="-122"/>
                        </a:rPr>
                        <a:t>对象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订单对应的证券的</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filled_shares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该订单已经成交的股数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该订单的所有的股数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09774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Portfolio</a:t>
            </a:r>
            <a:r>
              <a:rPr lang="zh-CN" altLang="en-US" dirty="0" smtClean="0">
                <a:solidFill>
                  <a:srgbClr val="FFFF00"/>
                </a:solidFill>
                <a:latin typeface="Yuanti SC Light" charset="-122"/>
                <a:ea typeface="Yuanti SC Light" charset="-122"/>
                <a:cs typeface="Yuanti SC Light" charset="-122"/>
              </a:rPr>
              <a:t>（投资组合）</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包含算法策略的所有的投资组合的信息。在日级别回测中</a:t>
            </a:r>
            <a:r>
              <a:rPr lang="zh-CN" altLang="en-US" sz="1600" dirty="0" smtClean="0">
                <a:solidFill>
                  <a:schemeClr val="bg1"/>
                </a:solidFill>
                <a:latin typeface="Yuanti SC Light" charset="-122"/>
                <a:ea typeface="Yuanti SC Light" charset="-122"/>
                <a:cs typeface="Yuanti SC Light" charset="-122"/>
              </a:rPr>
              <a:t>，表示每日</a:t>
            </a:r>
            <a:r>
              <a:rPr lang="zh-CN" altLang="en-US" sz="1600" dirty="0">
                <a:solidFill>
                  <a:schemeClr val="bg1"/>
                </a:solidFill>
                <a:latin typeface="Yuanti SC Light" charset="-122"/>
                <a:ea typeface="Yuanti SC Light" charset="-122"/>
                <a:cs typeface="Yuanti SC Light" charset="-122"/>
              </a:rPr>
              <a:t>收盘以后的投资组合信息。可以使用</a:t>
            </a:r>
            <a:r>
              <a:rPr lang="en-US" altLang="zh-CN" sz="1600" dirty="0" err="1">
                <a:solidFill>
                  <a:schemeClr val="bg1"/>
                </a:solidFill>
                <a:latin typeface="Yuanti SC Light" charset="-122"/>
                <a:ea typeface="Yuanti SC Light" charset="-122"/>
                <a:cs typeface="Yuanti SC Light" charset="-122"/>
              </a:rPr>
              <a:t>context.portfolio</a:t>
            </a:r>
            <a:r>
              <a:rPr lang="zh-CN" altLang="en-US" sz="1600" dirty="0">
                <a:solidFill>
                  <a:schemeClr val="bg1"/>
                </a:solidFill>
                <a:latin typeface="Yuanti SC Light" charset="-122"/>
                <a:ea typeface="Yuanti SC Light" charset="-122"/>
                <a:cs typeface="Yuanti SC Light" charset="-122"/>
              </a:rPr>
              <a:t>获取取</a:t>
            </a:r>
            <a:r>
              <a:rPr lang="en-US" altLang="zh-CN" sz="1600" dirty="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对象。</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596512774"/>
              </p:ext>
            </p:extLst>
          </p:nvPr>
        </p:nvGraphicFramePr>
        <p:xfrm>
          <a:off x="486172" y="3088349"/>
          <a:ext cx="5782547" cy="3108960"/>
        </p:xfrm>
        <a:graphic>
          <a:graphicData uri="http://schemas.openxmlformats.org/drawingml/2006/table">
            <a:tbl>
              <a:tblPr firstRow="1" bandRow="1">
                <a:tableStyleId>{C083E6E3-FA7D-4D7B-A595-EF9225AFEA82}</a:tableStyleId>
              </a:tblPr>
              <a:tblGrid>
                <a:gridCol w="1342628">
                  <a:extLst>
                    <a:ext uri="{9D8B030D-6E8A-4147-A177-3AD203B41FA5}">
                      <a16:colId xmlns="" xmlns:a16="http://schemas.microsoft.com/office/drawing/2014/main" val="20000"/>
                    </a:ext>
                  </a:extLst>
                </a:gridCol>
                <a:gridCol w="1026160"/>
                <a:gridCol w="3413759">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starting_cash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回测或实盘交易给算法策略设置的初始资金。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现在投资组合中剩余的现金。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算法投资组合至今的累积百分比收益率。计算方法是现在的投资组合价值</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投资组合的初始资金。投资组合价值包含剩余现金和其市场价值。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daily_returns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当前最新一天的每日收益。</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投资组合当前的市场价值（未实现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平仓的价值）。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portfolio_value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当前投资组合的总共价值，包含市场价值和剩余现金。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pnl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当前投资组合的累计盈亏。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
                      </a:r>
                      <a:r>
                        <a:rPr lang="en-US" sz="1000" b="0" i="0" kern="1200" dirty="0" err="1" smtClean="0">
                          <a:solidFill>
                            <a:srgbClr val="FFFF00"/>
                          </a:solidFill>
                          <a:latin typeface="Yuanti SC" charset="-122"/>
                          <a:ea typeface="Yuanti SC" charset="-122"/>
                          <a:cs typeface="Yuanti SC" charset="-122"/>
                        </a:rPr>
                        <a:t>ate</a:t>
                      </a:r>
                      <a:r>
                        <a:rPr lang="en-US" altLang="zh-CN" sz="1000" b="0" i="0" kern="1200" dirty="0" err="1" smtClean="0">
                          <a:solidFill>
                            <a:srgbClr val="FFFF00"/>
                          </a:solidFill>
                          <a:latin typeface="Yuanti SC" charset="-122"/>
                          <a:ea typeface="Yuanti SC" charset="-122"/>
                          <a:cs typeface="Yuanti SC" charset="-122"/>
                        </a:rPr>
                        <a:t>t</a:t>
                      </a:r>
                      <a:r>
                        <a:rPr lang="en-US" sz="1000" b="0" i="0" kern="1200" dirty="0" err="1" smtClean="0">
                          <a:solidFill>
                            <a:srgbClr val="FFFF00"/>
                          </a:solidFill>
                          <a:latin typeface="Yuanti SC" charset="-122"/>
                          <a:ea typeface="Yuanti SC" charset="-122"/>
                          <a:cs typeface="Yuanti SC" charset="-122"/>
                        </a:rPr>
                        <a: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策略投资组合的回测</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实时模拟交易的开始日期。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annualized_returns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投资组合的年化收益率。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positions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dictionary</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一个包含所有仓位的字典，以</a:t>
                      </a:r>
                      <a:r>
                        <a:rPr lang="en-US" altLang="zh-CN" sz="1000" b="0" i="0" dirty="0" err="1" smtClean="0">
                          <a:solidFill>
                            <a:srgbClr val="FFFF00"/>
                          </a:solidFill>
                          <a:latin typeface="Yuanti SC" charset="-122"/>
                          <a:ea typeface="Yuanti SC" charset="-122"/>
                          <a:cs typeface="Yuanti SC" charset="-122"/>
                        </a:rPr>
                        <a:t>id_or_symbol</a:t>
                      </a:r>
                      <a:r>
                        <a:rPr lang="zh-CN" altLang="en-US" sz="1000" b="0" i="0" dirty="0" smtClean="0">
                          <a:solidFill>
                            <a:srgbClr val="FFFF00"/>
                          </a:solidFill>
                          <a:latin typeface="Yuanti SC" charset="-122"/>
                          <a:ea typeface="Yuanti SC" charset="-122"/>
                          <a:cs typeface="Yuanti SC" charset="-122"/>
                        </a:rPr>
                        <a:t>作为键，</a:t>
                      </a:r>
                      <a:r>
                        <a:rPr lang="en-US" altLang="zh-CN" sz="1000" b="0" i="0" dirty="0" smtClean="0">
                          <a:solidFill>
                            <a:srgbClr val="FFFF00"/>
                          </a:solidFill>
                          <a:latin typeface="Yuanti SC" charset="-122"/>
                          <a:ea typeface="Yuanti SC" charset="-122"/>
                          <a:cs typeface="Yuanti SC" charset="-122"/>
                        </a:rPr>
                        <a:t>position</a:t>
                      </a:r>
                      <a:r>
                        <a:rPr lang="zh-CN" altLang="en-US" sz="1000" b="0" i="0" dirty="0" smtClean="0">
                          <a:solidFill>
                            <a:srgbClr val="FFFF00"/>
                          </a:solidFill>
                          <a:latin typeface="Yuanti SC" charset="-122"/>
                          <a:ea typeface="Yuanti SC" charset="-122"/>
                          <a:cs typeface="Yuanti SC" charset="-122"/>
                        </a:rPr>
                        <a:t>对象作为值。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dividend_receivable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投资组合在分红现金收到账面之前的应收分红部分。</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907927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Position</a:t>
            </a:r>
            <a:r>
              <a:rPr lang="zh-CN" altLang="en-US" dirty="0" smtClean="0">
                <a:solidFill>
                  <a:srgbClr val="FFFF00"/>
                </a:solidFill>
                <a:latin typeface="Yuanti SC Light" charset="-122"/>
                <a:ea typeface="Yuanti SC Light" charset="-122"/>
                <a:cs typeface="Yuanti SC Light" charset="-122"/>
              </a:rPr>
              <a:t>（仓位信息）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Position</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00341886"/>
              </p:ext>
            </p:extLst>
          </p:nvPr>
        </p:nvGraphicFramePr>
        <p:xfrm>
          <a:off x="486172" y="2905469"/>
          <a:ext cx="8495267" cy="2956560"/>
        </p:xfrm>
        <a:graphic>
          <a:graphicData uri="http://schemas.openxmlformats.org/drawingml/2006/table">
            <a:tbl>
              <a:tblPr firstRow="1" bandRow="1">
                <a:tableStyleId>{C083E6E3-FA7D-4D7B-A595-EF9225AFEA82}</a:tableStyleId>
              </a:tblPr>
              <a:tblGrid>
                <a:gridCol w="1431308">
                  <a:extLst>
                    <a:ext uri="{9D8B030D-6E8A-4147-A177-3AD203B41FA5}">
                      <a16:colId xmlns="" xmlns:a16="http://schemas.microsoft.com/office/drawing/2014/main" val="20000"/>
                    </a:ext>
                  </a:extLst>
                </a:gridCol>
                <a:gridCol w="879024"/>
                <a:gridCol w="6184935">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当前持仓股数。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该证券的总买入股数，例如：如果你的投资组合并没有任何平安银行的成交，那么平安银行这个股票的仓位就是</a:t>
                      </a:r>
                      <a:r>
                        <a:rPr lang="en-US" altLang="zh-CN" sz="1000" b="0" i="0" dirty="0" smtClean="0">
                          <a:solidFill>
                            <a:srgbClr val="FFFF00"/>
                          </a:solidFill>
                          <a:latin typeface="Yuanti SC" charset="-122"/>
                          <a:ea typeface="Yuanti SC" charset="-122"/>
                          <a:cs typeface="Yuanti SC" charset="-122"/>
                        </a:rPr>
                        <a:t>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该证券的总卖出股数，例如：如果你的投资组合曾经买入过平安银行股票</a:t>
                      </a:r>
                      <a:r>
                        <a:rPr lang="en-US" altLang="zh-CN" sz="1000" b="0" i="0" dirty="0" smtClean="0">
                          <a:solidFill>
                            <a:srgbClr val="FFFF00"/>
                          </a:solidFill>
                          <a:latin typeface="Yuanti SC" charset="-122"/>
                          <a:ea typeface="Yuanti SC" charset="-122"/>
                          <a:cs typeface="Yuanti SC" charset="-122"/>
                        </a:rPr>
                        <a:t>200</a:t>
                      </a:r>
                      <a:r>
                        <a:rPr lang="zh-CN" altLang="en-US" sz="1000" b="0" i="0" dirty="0" smtClean="0">
                          <a:solidFill>
                            <a:srgbClr val="FFFF00"/>
                          </a:solidFill>
                          <a:latin typeface="Yuanti SC" charset="-122"/>
                          <a:ea typeface="Yuanti SC" charset="-122"/>
                          <a:cs typeface="Yuanti SC" charset="-122"/>
                        </a:rPr>
                        <a:t>股并且卖出过</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股，那么这个属性会返回</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该证券的总买入的价值，等于每一个该证券的 买入成交价 * 买入股数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该证券的总卖出价值，等于每一个该证券的 卖出成交价 * 卖出股数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total_orders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该仓位的总订单的次数。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total_trades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该仓位的总成交的次数。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sellable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该仓位可卖出股数。</a:t>
                      </a:r>
                      <a:r>
                        <a:rPr lang="en-US" altLang="zh-CN" sz="1000" b="0" i="0" dirty="0" smtClean="0">
                          <a:solidFill>
                            <a:srgbClr val="FFFF00"/>
                          </a:solidFill>
                          <a:latin typeface="Yuanti SC" charset="-122"/>
                          <a:ea typeface="Yuanti SC" charset="-122"/>
                          <a:cs typeface="Yuanti SC" charset="-122"/>
                        </a:rPr>
                        <a:t>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的市场中</a:t>
                      </a:r>
                      <a:r>
                        <a:rPr lang="en-US" altLang="zh-CN" sz="1000" b="0" i="0" dirty="0" smtClean="0">
                          <a:solidFill>
                            <a:srgbClr val="FFFF00"/>
                          </a:solidFill>
                          <a:latin typeface="Yuanti SC" charset="-122"/>
                          <a:ea typeface="Yuanti SC" charset="-122"/>
                          <a:cs typeface="Yuanti SC" charset="-122"/>
                        </a:rPr>
                        <a:t>sellable = </a:t>
                      </a:r>
                      <a:r>
                        <a:rPr lang="zh-CN" altLang="en-US" sz="1000" b="0" i="0" dirty="0" smtClean="0">
                          <a:solidFill>
                            <a:srgbClr val="FFFF00"/>
                          </a:solidFill>
                          <a:latin typeface="Yuanti SC" charset="-122"/>
                          <a:ea typeface="Yuanti SC" charset="-122"/>
                          <a:cs typeface="Yuanti SC" charset="-122"/>
                        </a:rPr>
                        <a:t>所有持仓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今日买入的仓位。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average_cost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获得该持仓的买入均价，计算方法为每次买入的数量做加权平均。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value_percent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获得该持仓的实时市场价值在总投资组合价值中所占比例，取值范围</a:t>
                      </a:r>
                      <a:r>
                        <a:rPr lang="en-US" altLang="zh-CN" sz="1000" b="0" i="0" dirty="0" smtClean="0">
                          <a:solidFill>
                            <a:srgbClr val="FFFF00"/>
                          </a:solidFill>
                          <a:latin typeface="Yuanti SC" charset="-122"/>
                          <a:ea typeface="Yuanti SC" charset="-122"/>
                          <a:cs typeface="Yuanti SC" charset="-122"/>
                        </a:rPr>
                        <a:t>[0, 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471132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38554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在选股策略生成、策略模拟回测方面没有任何经验，只能说需求基本明确，方案大体清楚，但实现细节还有很多没想明白的地方。为了少走弯路，有必要尽可能详尽的研究一下成熟公开量化研究平台是怎么做的。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本文档记录</a:t>
            </a:r>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平台</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www.ricequant.com</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）的研究过程和结果。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a:t>
            </a:r>
            <a:r>
              <a:rPr lang="zh-CN" altLang="en-US" dirty="0" smtClean="0">
                <a:solidFill>
                  <a:srgbClr val="FFFF00"/>
                </a:solidFill>
                <a:latin typeface="Yuanti SC Light" charset="-122"/>
                <a:ea typeface="Yuanti SC Light" charset="-122"/>
                <a:cs typeface="Yuanti SC Light" charset="-122"/>
              </a:rPr>
              <a:t>（仓位信息）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Instrument</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48439047"/>
              </p:ext>
            </p:extLst>
          </p:nvPr>
        </p:nvGraphicFramePr>
        <p:xfrm>
          <a:off x="486172" y="2895309"/>
          <a:ext cx="10039588" cy="3756660"/>
        </p:xfrm>
        <a:graphic>
          <a:graphicData uri="http://schemas.openxmlformats.org/drawingml/2006/table">
            <a:tbl>
              <a:tblPr firstRow="1" bandRow="1">
                <a:tableStyleId>{C083E6E3-FA7D-4D7B-A595-EF9225AFEA82}</a:tableStyleId>
              </a:tblPr>
              <a:tblGrid>
                <a:gridCol w="1225460">
                  <a:extLst>
                    <a:ext uri="{9D8B030D-6E8A-4147-A177-3AD203B41FA5}">
                      <a16:colId xmlns="" xmlns:a16="http://schemas.microsoft.com/office/drawing/2014/main" val="20000"/>
                    </a:ext>
                  </a:extLst>
                </a:gridCol>
                <a:gridCol w="680010"/>
                <a:gridCol w="813411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证券代码，证券的独特的标识符。应以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证券的简称，例如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平安银行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abbrev_symbol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证券的名称缩写，在中国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股就是股票的拼音缩写。例如：</a:t>
                      </a:r>
                      <a:r>
                        <a:rPr lang="en-US" altLang="zh-CN" sz="1000" b="0" i="0" dirty="0" smtClean="0">
                          <a:solidFill>
                            <a:srgbClr val="FFFF00"/>
                          </a:solidFill>
                          <a:latin typeface="Yuanti SC" charset="-122"/>
                          <a:ea typeface="Yuanti SC" charset="-122"/>
                          <a:cs typeface="Yuanti SC" charset="-122"/>
                        </a:rPr>
                        <a:t>'PAYH'</a:t>
                      </a:r>
                      <a:r>
                        <a:rPr lang="zh-CN" altLang="en-US" sz="1000" b="0" i="0" dirty="0" smtClean="0">
                          <a:solidFill>
                            <a:srgbClr val="FFFF00"/>
                          </a:solidFill>
                          <a:latin typeface="Yuanti SC" charset="-122"/>
                          <a:ea typeface="Yuanti SC" charset="-122"/>
                          <a:cs typeface="Yuanti SC" charset="-122"/>
                        </a:rPr>
                        <a:t>就是平安银行股票的证券名缩写。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round_lot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一手对应多少股，中国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股一手是</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板块缩写代码，全球通用标准定义。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以当地语言为标准的板块代码名。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国民经济行业分类代码，参见</a:t>
                      </a:r>
                      <a:r>
                        <a:rPr lang="en-US" altLang="zh-CN" sz="1000" b="0" i="0" dirty="0" smtClean="0">
                          <a:solidFill>
                            <a:srgbClr val="FFFF00"/>
                          </a:solidFill>
                          <a:latin typeface="Yuanti SC" charset="-122"/>
                          <a:ea typeface="Yuanti SC" charset="-122"/>
                          <a:cs typeface="Yuanti SC" charset="-122"/>
                        </a:rPr>
                        <a:t>42</a:t>
                      </a:r>
                      <a:r>
                        <a:rPr lang="zh-CN" altLang="en-US" sz="1000" b="0" i="0" dirty="0" smtClean="0">
                          <a:solidFill>
                            <a:srgbClr val="FFFF00"/>
                          </a:solidFill>
                          <a:latin typeface="Yuanti SC" charset="-122"/>
                          <a:ea typeface="Yuanti SC" charset="-122"/>
                          <a:cs typeface="Yuanti SC" charset="-122"/>
                        </a:rPr>
                        <a:t>页的“</a:t>
                      </a:r>
                      <a:r>
                        <a:rPr lang="en-US" altLang="zh-CN" sz="1000" b="0" i="0" dirty="0" smtClean="0">
                          <a:solidFill>
                            <a:srgbClr val="FFFF00"/>
                          </a:solidFill>
                          <a:latin typeface="Yuanti SC" charset="-122"/>
                          <a:ea typeface="Yuanti SC" charset="-122"/>
                          <a:cs typeface="Yuanti SC" charset="-122"/>
                        </a:rPr>
                        <a:t>Industry</a:t>
                      </a:r>
                      <a:r>
                        <a:rPr lang="zh-CN" altLang="en-US" sz="1000" b="0" i="0" dirty="0" smtClean="0">
                          <a:solidFill>
                            <a:srgbClr val="FFFF00"/>
                          </a:solidFill>
                          <a:latin typeface="Yuanti SC" charset="-122"/>
                          <a:ea typeface="Yuanti SC" charset="-122"/>
                          <a:cs typeface="Yuanti SC" charset="-122"/>
                        </a:rPr>
                        <a:t>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证券上市日期。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de_listed_date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证券退市时间。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合约类型，目前支持的类型有: ‘CS’, ‘INDX’, ‘LOF’, ‘ETF’, ‘</a:t>
                      </a:r>
                      <a:r>
                        <a:rPr lang="en-US" sz="1000" b="0" i="0" dirty="0" err="1" smtClean="0">
                          <a:solidFill>
                            <a:srgbClr val="FFFF00"/>
                          </a:solidFill>
                          <a:latin typeface="Yuanti SC" charset="-122"/>
                          <a:ea typeface="Yuanti SC" charset="-122"/>
                          <a:cs typeface="Yuanti SC" charset="-122"/>
                        </a:rPr>
                        <a:t>FenjiMu</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FenjiA</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FenjiB</a:t>
                      </a:r>
                      <a:r>
                        <a:rPr lang="en-US" sz="1000" b="0" i="0" dirty="0" smtClean="0">
                          <a:solidFill>
                            <a:srgbClr val="FFFF00"/>
                          </a:solidFill>
                          <a:latin typeface="Yuanti SC" charset="-122"/>
                          <a:ea typeface="Yuanti SC" charset="-122"/>
                          <a:cs typeface="Yuanti SC" charset="-122"/>
                        </a:rPr>
                        <a:t>’, ‘Future’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概念股分类，例如：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铁路基建</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基金重仓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exchange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err="1" smtClean="0">
                          <a:solidFill>
                            <a:srgbClr val="FFFF00"/>
                          </a:solidFill>
                          <a:latin typeface="Yuanti SC" charset="-122"/>
                          <a:ea typeface="Yuanti SC" charset="-122"/>
                          <a:cs typeface="Yuanti SC" charset="-122"/>
                        </a:rPr>
                        <a:t>交易所</a:t>
                      </a:r>
                      <a:r>
                        <a:rPr lang="nl-NL" sz="1000" b="0" i="0" dirty="0" smtClean="0">
                          <a:solidFill>
                            <a:srgbClr val="FFFF00"/>
                          </a:solidFill>
                          <a:latin typeface="Yuanti SC" charset="-122"/>
                          <a:ea typeface="Yuanti SC" charset="-122"/>
                          <a:cs typeface="Yuanti SC" charset="-122"/>
                        </a:rPr>
                        <a:t>，‘XSHE’ - </a:t>
                      </a:r>
                      <a:r>
                        <a:rPr lang="nl-NL" sz="1000" b="0" i="0" dirty="0" err="1" smtClean="0">
                          <a:solidFill>
                            <a:srgbClr val="FFFF00"/>
                          </a:solidFill>
                          <a:latin typeface="Yuanti SC" charset="-122"/>
                          <a:ea typeface="Yuanti SC" charset="-122"/>
                          <a:cs typeface="Yuanti SC" charset="-122"/>
                        </a:rPr>
                        <a:t>深交所</a:t>
                      </a:r>
                      <a:r>
                        <a:rPr lang="nl-NL" sz="1000" b="0" i="0" dirty="0" smtClean="0">
                          <a:solidFill>
                            <a:srgbClr val="FFFF00"/>
                          </a:solidFill>
                          <a:latin typeface="Yuanti SC" charset="-122"/>
                          <a:ea typeface="Yuanti SC" charset="-122"/>
                          <a:cs typeface="Yuanti SC" charset="-122"/>
                        </a:rPr>
                        <a:t>, ‘XSHG’ - </a:t>
                      </a:r>
                      <a:r>
                        <a:rPr lang="nl-NL" sz="1000" b="0" i="0" dirty="0" err="1" smtClean="0">
                          <a:solidFill>
                            <a:srgbClr val="FFFF00"/>
                          </a:solidFill>
                          <a:latin typeface="Yuanti SC" charset="-122"/>
                          <a:ea typeface="Yuanti SC" charset="-122"/>
                          <a:cs typeface="Yuanti SC" charset="-122"/>
                        </a:rPr>
                        <a:t>上交所</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board_type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板块类别，'</a:t>
                      </a:r>
                      <a:r>
                        <a:rPr lang="en-US" sz="1000" b="0" i="0" dirty="0" err="1" smtClean="0">
                          <a:solidFill>
                            <a:srgbClr val="FFFF00"/>
                          </a:solidFill>
                          <a:latin typeface="Yuanti SC" charset="-122"/>
                          <a:ea typeface="Yuanti SC" charset="-122"/>
                          <a:cs typeface="Yuanti SC" charset="-122"/>
                        </a:rPr>
                        <a:t>MainBoard</a:t>
                      </a:r>
                      <a:r>
                        <a:rPr lang="en-US" sz="1000" b="0" i="0" dirty="0" smtClean="0">
                          <a:solidFill>
                            <a:srgbClr val="FFFF00"/>
                          </a:solidFill>
                          <a:latin typeface="Yuanti SC" charset="-122"/>
                          <a:ea typeface="Yuanti SC" charset="-122"/>
                          <a:cs typeface="Yuanti SC" charset="-122"/>
                        </a:rPr>
                        <a:t>' - 主板,'GEM' - 创业板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status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合约状态。‘Active’ - 正常上市, ‘Delisted’ - 终止上市, ‘</a:t>
                      </a:r>
                      <a:r>
                        <a:rPr lang="en-US" sz="1000" b="0" i="0" dirty="0" err="1" smtClean="0">
                          <a:solidFill>
                            <a:srgbClr val="FFFF00"/>
                          </a:solidFill>
                          <a:latin typeface="Yuanti SC" charset="-122"/>
                          <a:ea typeface="Yuanti SC" charset="-122"/>
                          <a:cs typeface="Yuanti SC" charset="-122"/>
                        </a:rPr>
                        <a:t>TemporarySuspended</a:t>
                      </a:r>
                      <a:r>
                        <a:rPr lang="en-US" sz="1000" b="0" i="0" dirty="0" smtClean="0">
                          <a:solidFill>
                            <a:srgbClr val="FFFF00"/>
                          </a:solidFill>
                          <a:latin typeface="Yuanti SC" charset="-122"/>
                          <a:ea typeface="Yuanti SC" charset="-122"/>
                          <a:cs typeface="Yuanti SC" charset="-122"/>
                        </a:rPr>
                        <a:t>’ - 暂停上市, ‘</a:t>
                      </a:r>
                      <a:r>
                        <a:rPr lang="en-US" sz="1000" b="0" i="0" dirty="0" err="1" smtClean="0">
                          <a:solidFill>
                            <a:srgbClr val="FFFF00"/>
                          </a:solidFill>
                          <a:latin typeface="Yuanti SC" charset="-122"/>
                          <a:ea typeface="Yuanti SC" charset="-122"/>
                          <a:cs typeface="Yuanti SC" charset="-122"/>
                        </a:rPr>
                        <a:t>PreIPO</a:t>
                      </a:r>
                      <a:r>
                        <a:rPr lang="en-US" sz="1000" b="0" i="0" dirty="0" smtClean="0">
                          <a:solidFill>
                            <a:srgbClr val="FFFF00"/>
                          </a:solidFill>
                          <a:latin typeface="Yuanti SC" charset="-122"/>
                          <a:ea typeface="Yuanti SC" charset="-122"/>
                          <a:cs typeface="Yuanti SC" charset="-122"/>
                        </a:rPr>
                        <a:t>’ - 发行配售期间, ‘</a:t>
                      </a:r>
                      <a:r>
                        <a:rPr lang="en-US" sz="1000" b="0" i="0" dirty="0" err="1" smtClean="0">
                          <a:solidFill>
                            <a:srgbClr val="FFFF00"/>
                          </a:solidFill>
                          <a:latin typeface="Yuanti SC" charset="-122"/>
                          <a:ea typeface="Yuanti SC" charset="-122"/>
                          <a:cs typeface="Yuanti SC" charset="-122"/>
                        </a:rPr>
                        <a:t>FailIPO</a:t>
                      </a:r>
                      <a:r>
                        <a:rPr lang="en-US" sz="1000" b="0" i="0" dirty="0" smtClean="0">
                          <a:solidFill>
                            <a:srgbClr val="FFFF00"/>
                          </a:solidFill>
                          <a:latin typeface="Yuanti SC" charset="-122"/>
                          <a:ea typeface="Yuanti SC" charset="-122"/>
                          <a:cs typeface="Yuanti SC" charset="-122"/>
                        </a:rPr>
                        <a:t>’ - 发行失败</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special_type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特别处理状态。</a:t>
                      </a:r>
                      <a:r>
                        <a:rPr lang="en-US" altLang="zh-CN" sz="1000" b="0" i="0" dirty="0" smtClean="0">
                          <a:solidFill>
                            <a:srgbClr val="FFFF00"/>
                          </a:solidFill>
                          <a:latin typeface="Yuanti SC" charset="-122"/>
                          <a:ea typeface="Yuanti SC" charset="-122"/>
                          <a:cs typeface="Yuanti SC" charset="-122"/>
                        </a:rPr>
                        <a:t>‘Normal’ - </a:t>
                      </a:r>
                      <a:r>
                        <a:rPr lang="zh-CN" altLang="en-US" sz="1000" b="0" i="0" dirty="0" smtClean="0">
                          <a:solidFill>
                            <a:srgbClr val="FFFF00"/>
                          </a:solidFill>
                          <a:latin typeface="Yuanti SC" charset="-122"/>
                          <a:ea typeface="Yuanti SC" charset="-122"/>
                          <a:cs typeface="Yuanti SC" charset="-122"/>
                        </a:rPr>
                        <a:t>正常上市</a:t>
                      </a:r>
                      <a:r>
                        <a:rPr lang="en-US" altLang="zh-CN" sz="1000" b="0" i="0" dirty="0" smtClean="0">
                          <a:solidFill>
                            <a:srgbClr val="FFFF00"/>
                          </a:solidFill>
                          <a:latin typeface="Yuanti SC" charset="-122"/>
                          <a:ea typeface="Yuanti SC" charset="-122"/>
                          <a:cs typeface="Yuanti SC" charset="-122"/>
                        </a:rPr>
                        <a:t>, ‘ST’ - ST</a:t>
                      </a:r>
                      <a:r>
                        <a:rPr lang="zh-CN" altLang="en-US" sz="1000" b="0" i="0" dirty="0" smtClean="0">
                          <a:solidFill>
                            <a:srgbClr val="FFFF00"/>
                          </a:solidFill>
                          <a:latin typeface="Yuanti SC" charset="-122"/>
                          <a:ea typeface="Yuanti SC" charset="-122"/>
                          <a:cs typeface="Yuanti SC" charset="-122"/>
                        </a:rPr>
                        <a:t>处理</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StarST</a:t>
                      </a:r>
                      <a:r>
                        <a:rPr lang="en-US" altLang="zh-CN" sz="1000" b="0" i="0" dirty="0" smtClean="0">
                          <a:solidFill>
                            <a:srgbClr val="FFFF00"/>
                          </a:solidFill>
                          <a:latin typeface="Yuanti SC" charset="-122"/>
                          <a:ea typeface="Yuanti SC" charset="-122"/>
                          <a:cs typeface="Yuanti SC" charset="-122"/>
                        </a:rPr>
                        <a:t>’ - *ST</a:t>
                      </a:r>
                      <a:r>
                        <a:rPr lang="zh-CN" altLang="en-US" sz="1000" b="0" i="0" dirty="0" smtClean="0">
                          <a:solidFill>
                            <a:srgbClr val="FFFF00"/>
                          </a:solidFill>
                          <a:latin typeface="Yuanti SC" charset="-122"/>
                          <a:ea typeface="Yuanti SC" charset="-122"/>
                          <a:cs typeface="Yuanti SC" charset="-122"/>
                        </a:rPr>
                        <a:t>正在接受退市警告</a:t>
                      </a:r>
                      <a:r>
                        <a:rPr lang="en-US" altLang="zh-CN" sz="1000" b="0" i="0" dirty="0" smtClean="0">
                          <a:solidFill>
                            <a:srgbClr val="FFFF00"/>
                          </a:solidFill>
                          <a:latin typeface="Yuanti SC" charset="-122"/>
                          <a:ea typeface="Yuanti SC" charset="-122"/>
                          <a:cs typeface="Yuanti SC" charset="-122"/>
                        </a:rPr>
                        <a:t>, ‘PT’ - </a:t>
                      </a:r>
                      <a:r>
                        <a:rPr lang="zh-CN" altLang="en-US" sz="1000" b="0" i="0" dirty="0" smtClean="0">
                          <a:solidFill>
                            <a:srgbClr val="FFFF00"/>
                          </a:solidFill>
                          <a:latin typeface="Yuanti SC" charset="-122"/>
                          <a:ea typeface="Yuanti SC" charset="-122"/>
                          <a:cs typeface="Yuanti SC" charset="-122"/>
                        </a:rPr>
                        <a:t>连续</a:t>
                      </a:r>
                      <a:r>
                        <a:rPr lang="en-US" altLang="zh-CN" sz="1000" b="0" i="0" dirty="0" smtClean="0">
                          <a:solidFill>
                            <a:srgbClr val="FFFF00"/>
                          </a:solidFill>
                          <a:latin typeface="Yuanti SC" charset="-122"/>
                          <a:ea typeface="Yuanti SC" charset="-122"/>
                          <a:cs typeface="Yuanti SC" charset="-122"/>
                        </a:rPr>
                        <a:t>3</a:t>
                      </a:r>
                      <a:r>
                        <a:rPr lang="zh-CN" altLang="en-US" sz="1000" b="0" i="0" dirty="0" smtClean="0">
                          <a:solidFill>
                            <a:srgbClr val="FFFF00"/>
                          </a:solidFill>
                          <a:latin typeface="Yuanti SC" charset="-122"/>
                          <a:ea typeface="Yuanti SC" charset="-122"/>
                          <a:cs typeface="Yuanti SC" charset="-122"/>
                        </a:rPr>
                        <a:t>年收入为负，将被暂停交易</a:t>
                      </a:r>
                      <a:r>
                        <a:rPr lang="en-US" altLang="zh-CN" sz="1000" b="0" i="0" dirty="0" smtClean="0">
                          <a:solidFill>
                            <a:srgbClr val="FFFF00"/>
                          </a:solidFill>
                          <a:latin typeface="Yuanti SC" charset="-122"/>
                          <a:ea typeface="Yuanti SC" charset="-122"/>
                          <a:cs typeface="Yuanti SC" charset="-122"/>
                        </a:rPr>
                        <a:t>, ‘Other’ - </a:t>
                      </a:r>
                      <a:r>
                        <a:rPr lang="zh-CN" altLang="en-US" sz="1000" b="0" i="0" dirty="0" smtClean="0">
                          <a:solidFill>
                            <a:srgbClr val="FFFF00"/>
                          </a:solidFill>
                          <a:latin typeface="Yuanti SC" charset="-122"/>
                          <a:ea typeface="Yuanti SC" charset="-122"/>
                          <a:cs typeface="Yuanti SC" charset="-122"/>
                        </a:rPr>
                        <a:t>其他。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520750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2.2.8</a:t>
            </a:r>
            <a:r>
              <a:rPr lang="zh-CN" altLang="en-US" sz="2800" dirty="0" smtClean="0">
                <a:solidFill>
                  <a:schemeClr val="bg1"/>
                </a:solidFill>
                <a:latin typeface="Yuanti SC" charset="-122"/>
                <a:ea typeface="Yuanti SC" charset="-122"/>
                <a:cs typeface="Yuanti SC" charset="-122"/>
              </a:rPr>
              <a:t> 支持的</a:t>
            </a:r>
            <a:r>
              <a:rPr lang="en-US" altLang="zh-CN" sz="2800" dirty="0" smtClean="0">
                <a:solidFill>
                  <a:schemeClr val="bg1"/>
                </a:solidFill>
                <a:latin typeface="Yuanti SC" charset="-122"/>
                <a:ea typeface="Yuanti SC" charset="-122"/>
                <a:cs typeface="Yuanti SC" charset="-122"/>
              </a:rPr>
              <a:t>python</a:t>
            </a:r>
            <a:r>
              <a:rPr lang="zh-CN" altLang="en-US" sz="2800" dirty="0" smtClean="0">
                <a:solidFill>
                  <a:schemeClr val="bg1"/>
                </a:solidFill>
                <a:latin typeface="Yuanti SC" charset="-122"/>
                <a:ea typeface="Yuanti SC" charset="-122"/>
                <a:cs typeface="Yuanti SC" charset="-122"/>
              </a:rPr>
              <a:t>模块</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支持的</a:t>
            </a:r>
            <a:r>
              <a:rPr lang="en-US" altLang="zh-CN" dirty="0" smtClean="0">
                <a:solidFill>
                  <a:srgbClr val="FFFF00"/>
                </a:solidFill>
                <a:latin typeface="Yuanti SC Light" charset="-122"/>
                <a:ea typeface="Yuanti SC Light" charset="-122"/>
                <a:cs typeface="Yuanti SC Light" charset="-122"/>
              </a:rPr>
              <a:t>python</a:t>
            </a:r>
            <a:r>
              <a:rPr lang="zh-CN" altLang="en-US" dirty="0" smtClean="0">
                <a:solidFill>
                  <a:srgbClr val="FFFF00"/>
                </a:solidFill>
                <a:latin typeface="Yuanti SC Light" charset="-122"/>
                <a:ea typeface="Yuanti SC Light" charset="-122"/>
                <a:cs typeface="Yuanti SC Light" charset="-122"/>
              </a:rPr>
              <a:t>模块</a:t>
            </a: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939437702"/>
              </p:ext>
            </p:extLst>
          </p:nvPr>
        </p:nvGraphicFramePr>
        <p:xfrm>
          <a:off x="486172" y="1909789"/>
          <a:ext cx="9359578" cy="3756660"/>
        </p:xfrm>
        <a:graphic>
          <a:graphicData uri="http://schemas.openxmlformats.org/drawingml/2006/table">
            <a:tbl>
              <a:tblPr firstRow="1" bandRow="1">
                <a:tableStyleId>{C083E6E3-FA7D-4D7B-A595-EF9225AFEA82}</a:tableStyleId>
              </a:tblPr>
              <a:tblGrid>
                <a:gridCol w="1225460">
                  <a:extLst>
                    <a:ext uri="{9D8B030D-6E8A-4147-A177-3AD203B41FA5}">
                      <a16:colId xmlns="" xmlns:a16="http://schemas.microsoft.com/office/drawing/2014/main" val="20000"/>
                    </a:ext>
                  </a:extLst>
                </a:gridCol>
                <a:gridCol w="8134118">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模块名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talib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一个被交易员</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程序员常用的金融数据技术分析库。包含了超过</a:t>
                      </a:r>
                      <a:r>
                        <a:rPr lang="en-US" altLang="zh-CN" sz="1000" b="0" i="0" dirty="0" smtClean="0">
                          <a:solidFill>
                            <a:srgbClr val="FFFF00"/>
                          </a:solidFill>
                          <a:latin typeface="Yuanti SC" charset="-122"/>
                          <a:ea typeface="Yuanti SC" charset="-122"/>
                          <a:cs typeface="Yuanti SC" charset="-122"/>
                        </a:rPr>
                        <a:t>150+</a:t>
                      </a:r>
                      <a:r>
                        <a:rPr lang="zh-CN" altLang="en-US" sz="1000" b="0" i="0" dirty="0" smtClean="0">
                          <a:solidFill>
                            <a:srgbClr val="FFFF00"/>
                          </a:solidFill>
                          <a:latin typeface="Yuanti SC" charset="-122"/>
                          <a:ea typeface="Yuanti SC" charset="-122"/>
                          <a:cs typeface="Yuanti SC" charset="-122"/>
                        </a:rPr>
                        <a:t>的技术指标比如</a:t>
                      </a:r>
                      <a:r>
                        <a:rPr lang="en-US" altLang="zh-CN" sz="1000" b="0" i="0" dirty="0" err="1" smtClean="0">
                          <a:solidFill>
                            <a:srgbClr val="FFFF00"/>
                          </a:solidFill>
                          <a:latin typeface="Yuanti SC" charset="-122"/>
                          <a:ea typeface="Yuanti SC" charset="-122"/>
                          <a:cs typeface="Yuanti SC" charset="-122"/>
                        </a:rPr>
                        <a:t>ADX,MACD,RSI,Stochastic,Bollinger</a:t>
                      </a:r>
                      <a:r>
                        <a:rPr lang="en-US" altLang="zh-CN" sz="1000" b="0" i="0" dirty="0" smtClean="0">
                          <a:solidFill>
                            <a:srgbClr val="FFFF00"/>
                          </a:solidFill>
                          <a:latin typeface="Yuanti SC" charset="-122"/>
                          <a:ea typeface="Yuanti SC" charset="-122"/>
                          <a:cs typeface="Yuanti SC" charset="-122"/>
                        </a:rPr>
                        <a:t> Bands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pandas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最流行的</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数据分析库。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statsmodels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一个研究数据，构架统计模型和进行统计测试。功能包括：线性回归模型（</a:t>
                      </a:r>
                      <a:r>
                        <a:rPr lang="en-US" altLang="zh-CN" sz="1000" b="0" i="0" dirty="0" smtClean="0">
                          <a:solidFill>
                            <a:srgbClr val="FFFF00"/>
                          </a:solidFill>
                          <a:latin typeface="Yuanti SC" charset="-122"/>
                          <a:ea typeface="Yuanti SC" charset="-122"/>
                          <a:cs typeface="Yuanti SC" charset="-122"/>
                        </a:rPr>
                        <a:t>Linear regression models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bisect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Python的排序模块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cmath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一个对复数计算的数学模块。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collections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提供除了Python内嵌的容器之外的容器种类选择</a:t>
                      </a:r>
                      <a:r>
                        <a:rPr lang="en-US" sz="1000" b="0" i="0" dirty="0" smtClean="0">
                          <a:solidFill>
                            <a:srgbClr val="FFFF00"/>
                          </a:solidFill>
                          <a:latin typeface="Yuanti SC" charset="-122"/>
                          <a:ea typeface="Yuanti SC" charset="-122"/>
                          <a:cs typeface="Yuanti SC" charset="-122"/>
                        </a:rPr>
                        <a:t> - </a:t>
                      </a:r>
                      <a:r>
                        <a:rPr lang="en-US" sz="1000" b="0" i="0" dirty="0" err="1" smtClean="0">
                          <a:solidFill>
                            <a:srgbClr val="FFFF00"/>
                          </a:solidFill>
                          <a:latin typeface="Yuanti SC" charset="-122"/>
                          <a:ea typeface="Yuanti SC" charset="-122"/>
                          <a:cs typeface="Yuanti SC" charset="-122"/>
                        </a:rPr>
                        <a:t>dict</a:t>
                      </a:r>
                      <a:r>
                        <a:rPr lang="en-US" sz="1000" b="0" i="0" dirty="0" smtClean="0">
                          <a:solidFill>
                            <a:srgbClr val="FFFF00"/>
                          </a:solidFill>
                          <a:latin typeface="Yuanti SC" charset="-122"/>
                          <a:ea typeface="Yuanti SC" charset="-122"/>
                          <a:cs typeface="Yuanti SC" charset="-122"/>
                        </a:rPr>
                        <a:t>, list, set 和 tuple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sklearn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机器学习模块。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hmmlearn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隐马尔可夫模型（Hidden</a:t>
                      </a:r>
                      <a:r>
                        <a:rPr lang="en-US" sz="1000" b="0" i="0" dirty="0" smtClean="0">
                          <a:solidFill>
                            <a:srgbClr val="FFFF00"/>
                          </a:solidFill>
                          <a:latin typeface="Yuanti SC" charset="-122"/>
                          <a:ea typeface="Yuanti SC" charset="-122"/>
                          <a:cs typeface="Yuanti SC" charset="-122"/>
                        </a:rPr>
                        <a:t> Markov </a:t>
                      </a:r>
                      <a:r>
                        <a:rPr lang="en-US" sz="1000" b="0" i="0" dirty="0" err="1" smtClean="0">
                          <a:solidFill>
                            <a:srgbClr val="FFFF00"/>
                          </a:solidFill>
                          <a:latin typeface="Yuanti SC" charset="-122"/>
                          <a:ea typeface="Yuanti SC" charset="-122"/>
                          <a:cs typeface="Yuanti SC" charset="-122"/>
                        </a:rPr>
                        <a:t>Models）模块，类似scikit-learn的API</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pykalman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超级简单的卡尔曼滤波（Kalman</a:t>
                      </a:r>
                      <a:r>
                        <a:rPr lang="en-US" sz="1000" b="0" i="0" dirty="0" smtClean="0">
                          <a:solidFill>
                            <a:srgbClr val="FFFF00"/>
                          </a:solidFill>
                          <a:latin typeface="Yuanti SC" charset="-122"/>
                          <a:ea typeface="Yuanti SC" charset="-122"/>
                          <a:cs typeface="Yuanti SC" charset="-122"/>
                        </a:rPr>
                        <a:t> Filter）, </a:t>
                      </a:r>
                      <a:r>
                        <a:rPr lang="en-US" sz="1000" b="0" i="0" dirty="0" err="1" smtClean="0">
                          <a:solidFill>
                            <a:srgbClr val="FFFF00"/>
                          </a:solidFill>
                          <a:latin typeface="Yuanti SC" charset="-122"/>
                          <a:ea typeface="Yuanti SC" charset="-122"/>
                          <a:cs typeface="Yuanti SC" charset="-122"/>
                        </a:rPr>
                        <a:t>Kalman</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Smoother和EM模块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cvxopt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提供了凸优化（convex</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optimization）的解的python库</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arch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提供了Univariate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volatility模型，Bootstrapping和Multiple</a:t>
                      </a:r>
                      <a:r>
                        <a:rPr lang="en-US" sz="1000" b="0" i="0" dirty="0" smtClean="0">
                          <a:solidFill>
                            <a:srgbClr val="FFFF00"/>
                          </a:solidFill>
                          <a:latin typeface="Yuanti SC" charset="-122"/>
                          <a:ea typeface="Yuanti SC" charset="-122"/>
                          <a:cs typeface="Yuanti SC" charset="-122"/>
                        </a:rPr>
                        <a:t> comparison procedures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dateutil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dateutil</a:t>
                      </a:r>
                      <a:r>
                        <a:rPr lang="zh-CN" altLang="en-US" sz="1000" b="0" i="0" dirty="0" smtClean="0">
                          <a:solidFill>
                            <a:srgbClr val="FFFF00"/>
                          </a:solidFill>
                          <a:latin typeface="Yuanti SC" charset="-122"/>
                          <a:ea typeface="Yuanti SC" charset="-122"/>
                          <a:cs typeface="Yuanti SC" charset="-122"/>
                        </a:rPr>
                        <a:t>模块提供了对标准的</a:t>
                      </a:r>
                      <a:r>
                        <a:rPr lang="en-US" altLang="zh-CN" sz="1000" b="0" i="0" dirty="0" err="1" smtClean="0">
                          <a:solidFill>
                            <a:srgbClr val="FFFF00"/>
                          </a:solidFill>
                          <a:latin typeface="Yuanti SC" charset="-122"/>
                          <a:ea typeface="Yuanti SC" charset="-122"/>
                          <a:cs typeface="Yuanti SC" charset="-122"/>
                        </a:rPr>
                        <a:t>datetime</a:t>
                      </a:r>
                      <a:r>
                        <a:rPr lang="zh-CN" altLang="en-US" sz="1000" b="0" i="0" dirty="0" smtClean="0">
                          <a:solidFill>
                            <a:srgbClr val="FFFF00"/>
                          </a:solidFill>
                          <a:latin typeface="Yuanti SC" charset="-122"/>
                          <a:ea typeface="Yuanti SC" charset="-122"/>
                          <a:cs typeface="Yuanti SC" charset="-122"/>
                        </a:rPr>
                        <a:t>模块的强大的拓展。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pywt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的小波变换的库。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tensorflow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Google</a:t>
                      </a:r>
                      <a:r>
                        <a:rPr lang="zh-CN" altLang="en-US" sz="1000" b="0" i="0" dirty="0" smtClean="0">
                          <a:solidFill>
                            <a:srgbClr val="FFFF00"/>
                          </a:solidFill>
                          <a:latin typeface="Yuanti SC" charset="-122"/>
                          <a:ea typeface="Yuanti SC" charset="-122"/>
                          <a:cs typeface="Yuanti SC" charset="-122"/>
                        </a:rPr>
                        <a:t>开源的人工智能库。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tushare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国内一个免费金融数据源库。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pybrain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一个流行的机器学习库。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925677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2.3</a:t>
            </a:r>
            <a:r>
              <a:rPr kumimoji="1" lang="zh-CN" altLang="en-US" sz="4000" dirty="0" smtClean="0">
                <a:solidFill>
                  <a:schemeClr val="bg1"/>
                </a:solidFill>
                <a:latin typeface="Yuanti SC Light" charset="-122"/>
                <a:ea typeface="Yuanti SC Light" charset="-122"/>
                <a:cs typeface="Yuanti SC Light" charset="-122"/>
              </a:rPr>
              <a:t> 数据使用研究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476445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13932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2.3.1</a:t>
            </a:r>
            <a:r>
              <a:rPr lang="zh-CN" altLang="en-US" sz="2800" dirty="0" smtClean="0">
                <a:solidFill>
                  <a:schemeClr val="bg1"/>
                </a:solidFill>
                <a:latin typeface="Yuanti SC" charset="-122"/>
                <a:ea typeface="Yuanti SC" charset="-122"/>
                <a:cs typeface="Yuanti SC" charset="-122"/>
              </a:rPr>
              <a:t> 简介</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购买并且整理了巨灵科技的财务数据，数据来源是所有上市公司每季度和年度公布的财务报表。内容包括了财务三大表，估值指标和非常全面的财务衍生指标数据共计五张表格，</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多个</a:t>
            </a:r>
            <a:r>
              <a:rPr lang="zh-CN" altLang="en-US" sz="1600" dirty="0" smtClean="0">
                <a:solidFill>
                  <a:schemeClr val="bg1"/>
                </a:solidFill>
                <a:latin typeface="Yuanti SC Light" charset="-122"/>
                <a:ea typeface="Yuanti SC Light" charset="-122"/>
                <a:cs typeface="Yuanti SC Light" charset="-122"/>
              </a:rPr>
              <a:t>条目</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用户免费使用。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1048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2.3.2</a:t>
            </a:r>
            <a:r>
              <a:rPr lang="zh-CN" altLang="en-US" sz="2800" dirty="0" smtClean="0">
                <a:solidFill>
                  <a:schemeClr val="bg1"/>
                </a:solidFill>
                <a:latin typeface="Yuanti SC" charset="-122"/>
                <a:ea typeface="Yuanti SC" charset="-122"/>
                <a:cs typeface="Yuanti SC" charset="-122"/>
              </a:rPr>
              <a:t> 股票</a:t>
            </a:r>
            <a:r>
              <a:rPr lang="zh-CN" altLang="en-US" sz="2800" dirty="0">
                <a:solidFill>
                  <a:schemeClr val="bg1"/>
                </a:solidFill>
                <a:latin typeface="Yuanti SC" charset="-122"/>
                <a:ea typeface="Yuanti SC" charset="-122"/>
                <a:cs typeface="Yuanti SC" charset="-122"/>
              </a:rPr>
              <a:t>估值指标表 </a:t>
            </a:r>
            <a:r>
              <a:rPr lang="en-US" altLang="zh-CN" sz="2800" dirty="0" smtClean="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eod_derivative_indicator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695233177"/>
              </p:ext>
            </p:extLst>
          </p:nvPr>
        </p:nvGraphicFramePr>
        <p:xfrm>
          <a:off x="409303" y="1397914"/>
          <a:ext cx="10759441" cy="5364480"/>
        </p:xfrm>
        <a:graphic>
          <a:graphicData uri="http://schemas.openxmlformats.org/drawingml/2006/table">
            <a:tbl>
              <a:tblPr firstRow="1" bandRow="1">
                <a:tableStyleId>{C083E6E3-FA7D-4D7B-A595-EF9225AFEA82}</a:tableStyleId>
              </a:tblPr>
              <a:tblGrid>
                <a:gridCol w="1490617">
                  <a:extLst>
                    <a:ext uri="{9D8B030D-6E8A-4147-A177-3AD203B41FA5}">
                      <a16:colId xmlns="" xmlns:a16="http://schemas.microsoft.com/office/drawing/2014/main" val="20000"/>
                    </a:ext>
                  </a:extLst>
                </a:gridCol>
                <a:gridCol w="1341120"/>
                <a:gridCol w="3586480"/>
                <a:gridCol w="434122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pe_ratio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市盈率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估值比率，指公司当时股价与每股盈利的比率，股价一般以最新收盘价。</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市盈率 ＝ 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连续四个季度的净利润</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连续四季度：当期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上年年报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上年同期</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pcf_ratio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市现率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股票价格与每股现金流量的比率。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市现率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连续四个季度的经营现金流</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连续四季度：当期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上年年报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上年同期</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pb_ratio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市净率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每股股价与每股净资产的比率。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市净率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最新净资产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market_cap</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总市值</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在某特定的时间内，交易所挂牌交易全部证券</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以总股本计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按当时价格计算的证券总值。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总市值</a:t>
                      </a:r>
                      <a:r>
                        <a:rPr lang="en-US" altLang="zh-CN" sz="1000" b="0" i="0" kern="1200" dirty="0" smtClean="0">
                          <a:solidFill>
                            <a:srgbClr val="FFFF00"/>
                          </a:solidFill>
                          <a:latin typeface="Yuanti SC" charset="-122"/>
                          <a:ea typeface="Yuanti SC" charset="-122"/>
                          <a:cs typeface="Yuanti SC" charset="-122"/>
                        </a:rPr>
                        <a:t> = </a:t>
                      </a:r>
                      <a:r>
                        <a:rPr lang="zh-CN" altLang="en-US" sz="1000" b="0" i="0" kern="1200" dirty="0" smtClean="0">
                          <a:solidFill>
                            <a:srgbClr val="FFFF00"/>
                          </a:solidFill>
                          <a:latin typeface="Yuanti SC" charset="-122"/>
                          <a:ea typeface="Yuanti SC" charset="-122"/>
                          <a:cs typeface="Yuanti SC" charset="-122"/>
                        </a:rPr>
                        <a:t>指定证券收盘价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总股本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交易币种兑人民币汇率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market_cap_2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总市值</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在某特定的时间内，交易所挂牌交易全部证券</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以总股本计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按当时价格计算的证券总值。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、如果“</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流通</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限售</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不等于</a:t>
                      </a:r>
                      <a:r>
                        <a:rPr lang="en-US" altLang="zh-CN" sz="1000" b="0" i="0" kern="1200" dirty="0" smtClean="0">
                          <a:solidFill>
                            <a:srgbClr val="FFFF00"/>
                          </a:solidFill>
                          <a:latin typeface="Yuanti SC" charset="-122"/>
                          <a:ea typeface="Yuanti SC" charset="-122"/>
                          <a:cs typeface="Yuanti SC" charset="-122"/>
                        </a:rPr>
                        <a:t>0”</a:t>
                      </a:r>
                      <a:r>
                        <a:rPr lang="zh-CN" altLang="en-US" sz="1000" b="0" i="0" kern="1200" dirty="0" smtClean="0">
                          <a:solidFill>
                            <a:srgbClr val="FFFF00"/>
                          </a:solidFill>
                          <a:latin typeface="Yuanti SC" charset="-122"/>
                          <a:ea typeface="Yuanti SC" charset="-122"/>
                          <a:cs typeface="Yuanti SC" charset="-122"/>
                        </a:rPr>
                        <a:t>，则：</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总市值</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证监会算法</a:t>
                      </a:r>
                      <a:r>
                        <a:rPr lang="en-US" altLang="zh-CN" sz="1000" b="0" i="0" kern="1200" dirty="0" smtClean="0">
                          <a:solidFill>
                            <a:srgbClr val="FFFF00"/>
                          </a:solidFill>
                          <a:latin typeface="Yuanti SC" charset="-122"/>
                          <a:ea typeface="Yuanti SC" charset="-122"/>
                          <a:cs typeface="Yuanti SC" charset="-122"/>
                        </a:rPr>
                        <a:t>) = A</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总股数</a:t>
                      </a:r>
                      <a:r>
                        <a:rPr lang="en-US" altLang="zh-CN" sz="1000" b="0" i="0" kern="1200" dirty="0" smtClean="0">
                          <a:solidFill>
                            <a:srgbClr val="FFFF00"/>
                          </a:solidFill>
                          <a:latin typeface="Yuanti SC" charset="-122"/>
                          <a:ea typeface="Yuanti SC" charset="-122"/>
                          <a:cs typeface="Yuanti SC" charset="-122"/>
                        </a:rPr>
                        <a:t>-H</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海外上市股</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股合计</a:t>
                      </a:r>
                      <a:r>
                        <a:rPr lang="en-US" altLang="zh-CN" sz="1000" b="0" i="0" kern="1200" dirty="0" smtClean="0">
                          <a:solidFill>
                            <a:srgbClr val="FFFF00"/>
                          </a:solidFill>
                          <a:latin typeface="Yuanti SC" charset="-122"/>
                          <a:ea typeface="Yuanti SC" charset="-122"/>
                          <a:cs typeface="Yuanti SC" charset="-122"/>
                        </a:rPr>
                        <a:t>) + B</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人民币外汇牌价 </a:t>
                      </a:r>
                      <a:r>
                        <a:rPr lang="en-US" altLang="zh-CN" sz="1000" b="0" i="0" kern="1200" dirty="0" smtClean="0">
                          <a:solidFill>
                            <a:srgbClr val="FFFF00"/>
                          </a:solidFill>
                          <a:latin typeface="Yuanti SC" charset="-122"/>
                          <a:ea typeface="Yuanti SC" charset="-122"/>
                          <a:cs typeface="Yuanti SC" charset="-122"/>
                        </a:rPr>
                        <a:t>x B</a:t>
                      </a:r>
                      <a:r>
                        <a:rPr lang="zh-CN" altLang="en-US" sz="1000" b="0" i="0" kern="1200" dirty="0" smtClean="0">
                          <a:solidFill>
                            <a:srgbClr val="FFFF00"/>
                          </a:solidFill>
                          <a:latin typeface="Yuanti SC" charset="-122"/>
                          <a:ea typeface="Yuanti SC" charset="-122"/>
                          <a:cs typeface="Yuanti SC" charset="-122"/>
                        </a:rPr>
                        <a:t>股合计 注：</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股合计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流通</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限售</a:t>
                      </a:r>
                      <a:r>
                        <a:rPr lang="en-US" altLang="zh-CN" sz="1000" b="0" i="0" kern="1200" dirty="0" smtClean="0">
                          <a:solidFill>
                            <a:srgbClr val="FFFF00"/>
                          </a:solidFill>
                          <a:latin typeface="Yuanti SC" charset="-122"/>
                          <a:ea typeface="Yuanti SC" charset="-122"/>
                          <a:cs typeface="Yuanti SC" charset="-122"/>
                        </a:rPr>
                        <a:t>B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2</a:t>
                      </a:r>
                      <a:r>
                        <a:rPr lang="zh-CN" altLang="en-US" sz="1000" b="0" i="0" kern="1200" dirty="0" smtClean="0">
                          <a:solidFill>
                            <a:srgbClr val="FFFF00"/>
                          </a:solidFill>
                          <a:latin typeface="Yuanti SC" charset="-122"/>
                          <a:ea typeface="Yuanti SC" charset="-122"/>
                          <a:cs typeface="Yuanti SC" charset="-122"/>
                        </a:rPr>
                        <a:t>、如果“</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流通</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限售</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 = 0”</a:t>
                      </a:r>
                      <a:r>
                        <a:rPr lang="zh-CN" altLang="en-US" sz="1000" b="0" i="0" kern="1200" dirty="0" smtClean="0">
                          <a:solidFill>
                            <a:srgbClr val="FFFF00"/>
                          </a:solidFill>
                          <a:latin typeface="Yuanti SC" charset="-122"/>
                          <a:ea typeface="Yuanti SC" charset="-122"/>
                          <a:cs typeface="Yuanti SC" charset="-122"/>
                        </a:rPr>
                        <a:t>并且“</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股合计不等于</a:t>
                      </a:r>
                      <a:r>
                        <a:rPr lang="en-US" altLang="zh-CN" sz="1000" b="0" i="0" kern="1200" dirty="0" smtClean="0">
                          <a:solidFill>
                            <a:srgbClr val="FFFF00"/>
                          </a:solidFill>
                          <a:latin typeface="Yuanti SC" charset="-122"/>
                          <a:ea typeface="Yuanti SC" charset="-122"/>
                          <a:cs typeface="Yuanti SC" charset="-122"/>
                        </a:rPr>
                        <a:t>0”</a:t>
                      </a:r>
                      <a:r>
                        <a:rPr lang="zh-CN" altLang="en-US" sz="1000" b="0" i="0" kern="1200" dirty="0" smtClean="0">
                          <a:solidFill>
                            <a:srgbClr val="FFFF00"/>
                          </a:solidFill>
                          <a:latin typeface="Yuanti SC" charset="-122"/>
                          <a:ea typeface="Yuanti SC" charset="-122"/>
                          <a:cs typeface="Yuanti SC" charset="-122"/>
                        </a:rPr>
                        <a:t>，则：</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总市值</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证监会算法</a:t>
                      </a:r>
                      <a:r>
                        <a:rPr lang="en-US" altLang="zh-CN" sz="1000" b="0" i="0" kern="1200" dirty="0" smtClean="0">
                          <a:solidFill>
                            <a:srgbClr val="FFFF00"/>
                          </a:solidFill>
                          <a:latin typeface="Yuanti SC" charset="-122"/>
                          <a:ea typeface="Yuanti SC" charset="-122"/>
                          <a:cs typeface="Yuanti SC" charset="-122"/>
                        </a:rPr>
                        <a:t>) = B</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人民币外汇牌价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总股本 </a:t>
                      </a:r>
                      <a:r>
                        <a:rPr lang="en-US" altLang="zh-CN" sz="1000" b="0" i="0" kern="120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a_share_market_val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a:t>
                      </a:r>
                      <a:r>
                        <a:rPr lang="zh-CN" altLang="en-US" sz="1000" b="0" i="0" dirty="0" smtClean="0">
                          <a:solidFill>
                            <a:schemeClr val="bg1"/>
                          </a:solidFill>
                          <a:latin typeface="Yuanti SC" charset="-122"/>
                          <a:ea typeface="Yuanti SC" charset="-122"/>
                          <a:cs typeface="Yuanti SC" charset="-122"/>
                        </a:rPr>
                        <a:t>股市值</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股市值</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含限售股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以</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股合计计算</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a_share_market_val_2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a:t>
                      </a:r>
                      <a:r>
                        <a:rPr lang="zh-CN" altLang="en-US" sz="1000" b="0" i="0" dirty="0" smtClean="0">
                          <a:solidFill>
                            <a:schemeClr val="bg1"/>
                          </a:solidFill>
                          <a:latin typeface="Yuanti SC" charset="-122"/>
                          <a:ea typeface="Yuanti SC" charset="-122"/>
                          <a:cs typeface="Yuanti SC" charset="-122"/>
                        </a:rPr>
                        <a:t>股市值</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股市值</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不含限售股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以流通</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股计算</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val_of_stk_right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股权价值</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某项股权投资的账面余额减去该项投资已提的减值准备。其股权投资的账面余额包括投资成本、股权投资差额。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股权价值 </a:t>
                      </a:r>
                      <a:r>
                        <a:rPr lang="en-US" altLang="zh-CN" sz="1000" b="0" i="0" kern="1200" dirty="0" smtClean="0">
                          <a:solidFill>
                            <a:srgbClr val="FFFF00"/>
                          </a:solidFill>
                          <a:latin typeface="Yuanti SC" charset="-122"/>
                          <a:ea typeface="Yuanti SC" charset="-122"/>
                          <a:cs typeface="Yuanti SC" charset="-122"/>
                        </a:rPr>
                        <a:t>= A</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a:t>
                      </a:r>
                      <a:r>
                        <a:rPr lang="zh-CN" altLang="en-US" sz="1000" b="0" i="0" kern="1200" dirty="0" smtClean="0">
                          <a:solidFill>
                            <a:srgbClr val="FFFF00"/>
                          </a:solidFill>
                          <a:latin typeface="Yuanti SC" charset="-122"/>
                          <a:ea typeface="Yuanti SC" charset="-122"/>
                          <a:cs typeface="Yuanti SC" charset="-122"/>
                        </a:rPr>
                        <a:t>股合计 </a:t>
                      </a:r>
                      <a:r>
                        <a:rPr lang="en-US" altLang="zh-CN" sz="1000" b="0" i="0" kern="1200" dirty="0" smtClean="0">
                          <a:solidFill>
                            <a:srgbClr val="FFFF00"/>
                          </a:solidFill>
                          <a:latin typeface="Yuanti SC" charset="-122"/>
                          <a:ea typeface="Yuanti SC" charset="-122"/>
                          <a:cs typeface="Yuanti SC" charset="-122"/>
                        </a:rPr>
                        <a:t>+ B</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人民币外汇牌价 </a:t>
                      </a:r>
                      <a:r>
                        <a:rPr lang="en-US" altLang="zh-CN" sz="1000" b="0" i="0" kern="1200" dirty="0" smtClean="0">
                          <a:solidFill>
                            <a:srgbClr val="FFFF00"/>
                          </a:solidFill>
                          <a:latin typeface="Yuanti SC" charset="-122"/>
                          <a:ea typeface="Yuanti SC" charset="-122"/>
                          <a:cs typeface="Yuanti SC" charset="-122"/>
                        </a:rPr>
                        <a:t>x B</a:t>
                      </a:r>
                      <a:r>
                        <a:rPr lang="zh-CN" altLang="en-US" sz="1000" b="0" i="0" kern="1200" dirty="0" smtClean="0">
                          <a:solidFill>
                            <a:srgbClr val="FFFF00"/>
                          </a:solidFill>
                          <a:latin typeface="Yuanti SC" charset="-122"/>
                          <a:ea typeface="Yuanti SC" charset="-122"/>
                          <a:cs typeface="Yuanti SC" charset="-122"/>
                        </a:rPr>
                        <a:t>股合计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总股数 </a:t>
                      </a:r>
                      <a:r>
                        <a:rPr lang="en-US" altLang="zh-CN" sz="1000" b="0" i="0" kern="1200" dirty="0" smtClean="0">
                          <a:solidFill>
                            <a:srgbClr val="FFFF00"/>
                          </a:solidFill>
                          <a:latin typeface="Yuanti SC" charset="-122"/>
                          <a:ea typeface="Yuanti SC" charset="-122"/>
                          <a:cs typeface="Yuanti SC" charset="-122"/>
                        </a:rPr>
                        <a:t>- A</a:t>
                      </a:r>
                      <a:r>
                        <a:rPr lang="zh-CN" altLang="en-US" sz="1000" b="0" i="0" kern="1200" dirty="0" smtClean="0">
                          <a:solidFill>
                            <a:srgbClr val="FFFF00"/>
                          </a:solidFill>
                          <a:latin typeface="Yuanti SC" charset="-122"/>
                          <a:ea typeface="Yuanti SC" charset="-122"/>
                          <a:cs typeface="Yuanti SC" charset="-122"/>
                        </a:rPr>
                        <a:t>股 </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 x </a:t>
                      </a:r>
                      <a:r>
                        <a:rPr lang="zh-CN" altLang="en-US" sz="1000" b="0" i="0" kern="1200" dirty="0" smtClean="0">
                          <a:solidFill>
                            <a:srgbClr val="FFFF00"/>
                          </a:solidFill>
                          <a:latin typeface="Yuanti SC" charset="-122"/>
                          <a:ea typeface="Yuanti SC" charset="-122"/>
                          <a:cs typeface="Yuanti SC" charset="-122"/>
                        </a:rPr>
                        <a:t>每股净资产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ev</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企业价值</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评估公司价值的指标。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含货币资金；企业价值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股权价值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ev_2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企业价值</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评估公司价值的指标。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企业价值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股权价值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货币资金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ev_to_ebit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企业倍数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评估公司价值的指标。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企业倍数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企业价值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息税折旧摊销前利润</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股息率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股息与股票价格之间的比率。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股息率＝∑每股股利</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税前</a:t>
                      </a:r>
                      <a:r>
                        <a:rPr lang="en-US" altLang="zh-CN" sz="1000" b="0" i="0" kern="1200" dirty="0" smtClean="0">
                          <a:solidFill>
                            <a:srgbClr val="FFFF00"/>
                          </a:solidFill>
                          <a:latin typeface="Yuanti SC" charset="-122"/>
                          <a:ea typeface="Yuanti SC" charset="-122"/>
                          <a:cs typeface="Yuanti SC" charset="-122"/>
                        </a:rPr>
                        <a:t>) / </a:t>
                      </a:r>
                      <a:r>
                        <a:rPr lang="zh-CN" altLang="en-US" sz="1000" b="0" i="0" kern="1200" dirty="0" smtClean="0">
                          <a:solidFill>
                            <a:srgbClr val="FFFF00"/>
                          </a:solidFill>
                          <a:latin typeface="Yuanti SC" charset="-122"/>
                          <a:ea typeface="Yuanti SC" charset="-122"/>
                          <a:cs typeface="Yuanti SC" charset="-122"/>
                        </a:rPr>
                        <a:t>每股市价</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pe_ratio_1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市盈率</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估值比率，指公司当时股价与每股盈利的比率，股价一般以最新收盘价。</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市盈率 ＝ 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最近年报归属母公司股东的净利润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pe_ratio_2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市盈率</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估值比率，指公司当时股价与每股盈利的比率，股价一般以最新收盘价。</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市盈率 ＝ 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最近四季度归属母公司股东的净利润</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最近四季度：最近季度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比例</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peg_ratio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PEG值</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市盈率相对盈利增长比率。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PEG</a:t>
                      </a:r>
                      <a:r>
                        <a:rPr lang="zh-CN" altLang="en-US" sz="1000" b="0" i="0" kern="1200" dirty="0" smtClean="0">
                          <a:solidFill>
                            <a:srgbClr val="FFFF00"/>
                          </a:solidFill>
                          <a:latin typeface="Yuanti SC" charset="-122"/>
                          <a:ea typeface="Yuanti SC" charset="-122"/>
                          <a:cs typeface="Yuanti SC" charset="-122"/>
                        </a:rPr>
                        <a:t>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市盈率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公司未来</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年的每股收益增长率</a:t>
                      </a:r>
                      <a:r>
                        <a:rPr lang="en-US" altLang="zh-CN" sz="1000" b="0" i="0" kern="1200" dirty="0" smtClean="0">
                          <a:solidFill>
                            <a:srgbClr val="FFFF00"/>
                          </a:solidFill>
                          <a:latin typeface="Yuanti SC" charset="-122"/>
                          <a:ea typeface="Yuanti SC" charset="-122"/>
                          <a:cs typeface="Yuanti SC" charset="-122"/>
                        </a:rPr>
                        <a:t>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G</a:t>
                      </a:r>
                      <a:r>
                        <a:rPr lang="zh-CN" altLang="en-US" sz="1000" b="0" i="0" kern="1200" dirty="0" smtClean="0">
                          <a:solidFill>
                            <a:srgbClr val="FFFF00"/>
                          </a:solidFill>
                          <a:latin typeface="Yuanti SC" charset="-122"/>
                          <a:ea typeface="Yuanti SC" charset="-122"/>
                          <a:cs typeface="Yuanti SC" charset="-122"/>
                        </a:rPr>
                        <a:t>根据最近四季度净利润较上一年度净利润的增长率确定</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412232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2.3.2</a:t>
            </a:r>
            <a:r>
              <a:rPr lang="zh-CN" altLang="en-US" sz="2800" dirty="0" smtClean="0">
                <a:solidFill>
                  <a:schemeClr val="bg1"/>
                </a:solidFill>
                <a:latin typeface="Yuanti SC" charset="-122"/>
                <a:ea typeface="Yuanti SC" charset="-122"/>
                <a:cs typeface="Yuanti SC" charset="-122"/>
              </a:rPr>
              <a:t> 股票</a:t>
            </a:r>
            <a:r>
              <a:rPr lang="zh-CN" altLang="en-US" sz="2800" dirty="0">
                <a:solidFill>
                  <a:schemeClr val="bg1"/>
                </a:solidFill>
                <a:latin typeface="Yuanti SC" charset="-122"/>
                <a:ea typeface="Yuanti SC" charset="-122"/>
                <a:cs typeface="Yuanti SC" charset="-122"/>
              </a:rPr>
              <a:t>估值指标表 </a:t>
            </a:r>
            <a:r>
              <a:rPr lang="en-US" altLang="zh-CN" sz="2800" dirty="0" smtClean="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eod_derivative_indicator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413563587"/>
              </p:ext>
            </p:extLst>
          </p:nvPr>
        </p:nvGraphicFramePr>
        <p:xfrm>
          <a:off x="409303" y="1397914"/>
          <a:ext cx="10759441" cy="1714500"/>
        </p:xfrm>
        <a:graphic>
          <a:graphicData uri="http://schemas.openxmlformats.org/drawingml/2006/table">
            <a:tbl>
              <a:tblPr firstRow="1" bandRow="1">
                <a:tableStyleId>{C083E6E3-FA7D-4D7B-A595-EF9225AFEA82}</a:tableStyleId>
              </a:tblPr>
              <a:tblGrid>
                <a:gridCol w="1490617">
                  <a:extLst>
                    <a:ext uri="{9D8B030D-6E8A-4147-A177-3AD203B41FA5}">
                      <a16:colId xmlns="" xmlns:a16="http://schemas.microsoft.com/office/drawing/2014/main" val="20000"/>
                    </a:ext>
                  </a:extLst>
                </a:gridCol>
                <a:gridCol w="1341120"/>
                <a:gridCol w="3586480"/>
                <a:gridCol w="434122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pcf_ratio_1</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市现率</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股票价格与每股现金流量的比率。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市现率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最近四季度经营活动产生的现金流量</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最近四季度：最近季度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比例</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pcf_ratio_2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市现率</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股票价格与每股现金流量的比率。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市现率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最近四季度现金及现金等价物净增加额</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最近四季度：最近季度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比例</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pcf_ratio_3</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市现率</a:t>
                      </a:r>
                      <a:r>
                        <a:rPr lang="en-US" altLang="zh-CN" sz="1000" b="0" i="0" dirty="0" smtClean="0">
                          <a:solidFill>
                            <a:schemeClr val="bg1"/>
                          </a:solidFill>
                          <a:latin typeface="Yuanti SC" charset="-122"/>
                          <a:ea typeface="Yuanti SC" charset="-122"/>
                          <a:cs typeface="Yuanti SC" charset="-122"/>
                        </a:rPr>
                        <a:t>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股票价格与每股现金流量的比率。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市现率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连续四季度现金及现金等价物净增加额</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连续四季度：当期</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上年年报</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上年同期</a:t>
                      </a:r>
                      <a:r>
                        <a:rPr lang="en-US" altLang="zh-CN" sz="1000" b="0" i="0" kern="1200" dirty="0" smtClean="0">
                          <a:solidFill>
                            <a:srgbClr val="FFFF00"/>
                          </a:solidFill>
                          <a:latin typeface="Yuanti SC" charset="-122"/>
                          <a:ea typeface="Yuanti SC" charset="-122"/>
                          <a:cs typeface="Yuanti SC" charset="-122"/>
                        </a:rPr>
                        <a:t>)</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ps_ratio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市销率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股票价格与每股销售收入之比，市销率越小，通常被认为投资价值越高。</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市销率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最近四季度的营业总收入</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最近四季度：最近季度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比例</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903898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96711250"/>
              </p:ext>
            </p:extLst>
          </p:nvPr>
        </p:nvGraphicFramePr>
        <p:xfrm>
          <a:off x="409303" y="1397914"/>
          <a:ext cx="10759441" cy="515874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基本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企业应当按照属于普通股股东的当期净利润，除以发行在外普通股的加权平均数从而计算出的每股收益。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fully_diluted_earnings_per_share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稀释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以基本每股收益为基础，假设企业所有发行在外的稀释性潜在普通股均已转换为普通股，从而分别调整归属于普通股股东的当期净利润以及发行在外普通股的加权平均数计算而得的每股收益。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期末股本摊薄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企业应当按照属于普通股股东的当期净利润，除以期末发行在外的股本。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new_diluted_earnings_per_share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最新股本摊薄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企业应当按照属于普通股股东的当期净利润，除以最新发行在外的总股本。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基本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净利润扣除了非经常损益后得到的每股收益。非经常损益指那些一次性的资产转让或者股权转让带来的非经营性利润，分母是发行在外普通股的加权平均数从而计算出的每股收益。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adjusted_fully_diluted_earnings_per_share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稀释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净利润扣除了非经常损益后得到的每股收益。非经常损益指那些一次性的资产转让或者股权转让带来的非经营性利润，分母是假设潜在性普通股都转化为普通股的稀释后股本。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期末股本摊薄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净利润扣除了非经常损益后得到的每股收益。非经常损益指那些一次性的资产转让或者股权转让带来的非经营性利润，分母是期末股本。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book_value_per_share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每股净资产</a:t>
                      </a:r>
                      <a:r>
                        <a:rPr lang="en-US" altLang="zh-CN" sz="1000" b="0" i="0" dirty="0" smtClean="0">
                          <a:solidFill>
                            <a:schemeClr val="bg1"/>
                          </a:solidFill>
                          <a:latin typeface="Yuanti SC" charset="-122"/>
                          <a:ea typeface="Yuanti SC" charset="-122"/>
                          <a:cs typeface="Yuanti SC" charset="-122"/>
                        </a:rPr>
                        <a:t>BPS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用公司的净资产（包括注册资金、各种公积金、累积盈余等 ，不包括债务）除以总股本，得到的就是每股的净值。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new_diluted_book_value_per_share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每股净资产</a:t>
                      </a:r>
                      <a:r>
                        <a:rPr lang="en-US" altLang="zh-CN" sz="1000" b="0" i="0" dirty="0" smtClean="0">
                          <a:solidFill>
                            <a:schemeClr val="bg1"/>
                          </a:solidFill>
                          <a:latin typeface="Yuanti SC" charset="-122"/>
                          <a:ea typeface="Yuanti SC" charset="-122"/>
                          <a:cs typeface="Yuanti SC" charset="-122"/>
                        </a:rPr>
                        <a:t>BPS - </a:t>
                      </a:r>
                      <a:r>
                        <a:rPr lang="zh-CN" altLang="en-US" sz="1000" b="0" i="0" dirty="0" smtClean="0">
                          <a:solidFill>
                            <a:schemeClr val="bg1"/>
                          </a:solidFill>
                          <a:latin typeface="Yuanti SC" charset="-122"/>
                          <a:ea typeface="Yuanti SC" charset="-122"/>
                          <a:cs typeface="Yuanti SC" charset="-122"/>
                        </a:rPr>
                        <a:t>最新股本摊薄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用公司的净资产（包括注册资金、各种公积金、累积盈余等 ，不包括债务）除以最新总股本，得到的就是每股的净值（摊薄最新股本）。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operating_cash_flow_per_share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每股经营活动产生的现金流量净额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每股经营现金流量是反映每股发行在外的普通股票所平均占有的现金流量，或者说是反映公司为每一普通股获取的现金流入量的指标。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每股经营活动产生的现金流量净额（每股经营现金流）＝ 经营活动产生现金流量净额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年度末普通股总股本</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operating_total_revenue_per_share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每股营业总收入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每股营业总收入</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operating_revenue_per_share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每股营业收入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每股营业收入</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896124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29428411"/>
              </p:ext>
            </p:extLst>
          </p:nvPr>
        </p:nvGraphicFramePr>
        <p:xfrm>
          <a:off x="409303" y="1397914"/>
          <a:ext cx="10759441" cy="537972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capital_reserve_per_share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每股资本公积金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从公司的利润以外的收入中提取的一种公积金。其主要来源有股票溢价收入，财产重估增值，以及接受捐赠资产等。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每股资本公积金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资本公积金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earned_reserve_per_share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每股盈余公积金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企业按照规定从税后利润中提取的积累资金。</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每股盈余公积金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盈余公积金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undistributed_profit_per_share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每股未分配利润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企业留待以后年度进行分配的结存利润。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每股未分配利润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企业当期未分配利润总额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总股本</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retained_earnings_per_share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每股留存收益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每股留存收益。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cash_flow_from_operations_per_share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每股现金流量净额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反映每股发行在外的普通股票所平均占有的现金流量。</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每股经营活动产生的现金流量净额（每股经营现金流）＝ 经营活动产生现金流量净额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年度末普通股总股本</a:t>
                      </a: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ebit_per_share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每股息税前利润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不扣除利息也不扣除所得税的利润，也就是在不考虑利息的情况下在交所得税前的利润，除以总股本。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free_cash_flow_company_per_share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每股企业自由现金流量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指扣除税收、必要的资本性支出和营运资本增加后，能够支付所有的清偿权者</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债权人和股东</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的现金流量。</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free_cash_flow_equity_per_share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每股股东自由现金流量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企业支付所有营运费用、再投资支出、所得税和净债务支付</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即利息、本金支付减发行新债务的净额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后可分配给企业股东的剩余现金流量。股权自由现金流量用于计算企业的股权价值。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每股股利</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公司股利总额与公司流通股数的比值。反映的是上市公司每一普通股获取股利的大小。</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每股股利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当期发放的现金股利总额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总股本</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return_on_equity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净资产收益率（平均）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是衡量上市公司盈利能力的重要指标。是指利润额与平均股东权益的比值，该指标越高，说明投资带来的收益越高；净资产收益率越低，说明企业所有者权益的获利能力越弱。该指标体现了自有资本获得净收益的能力。</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平均净资产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平均净资产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（年初净资产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年末净资产）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return_on_equity_weighted_average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净资产收益率（加权）</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净资产收益率（加权）</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加权平均净资产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return_on_equity_diluted</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净资产收益率（摊薄）</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期末净资产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adjusted_return_on_equity_average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a:t>
                      </a:r>
                      <a:r>
                        <a:rPr lang="en-US" altLang="zh-CN" sz="1000" b="0" i="0" dirty="0" smtClean="0">
                          <a:solidFill>
                            <a:schemeClr val="bg1"/>
                          </a:solidFill>
                          <a:latin typeface="Yuanti SC" charset="-122"/>
                          <a:ea typeface="Yuanti SC" charset="-122"/>
                          <a:cs typeface="Yuanti SC" charset="-122"/>
                        </a:rPr>
                        <a:t>ROE(</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平均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a:t>
                      </a:r>
                      <a:r>
                        <a:rPr lang="en-US" altLang="zh-CN" sz="1000" b="0" i="0" kern="1200" dirty="0" smtClean="0">
                          <a:solidFill>
                            <a:srgbClr val="FFFF00"/>
                          </a:solidFill>
                          <a:latin typeface="Yuanti SC" charset="-122"/>
                          <a:ea typeface="Yuanti SC" charset="-122"/>
                          <a:cs typeface="Yuanti SC" charset="-122"/>
                        </a:rPr>
                        <a:t>ROE(</a:t>
                      </a:r>
                      <a:r>
                        <a:rPr lang="zh-CN" altLang="en-US" sz="1000" b="0" i="0" kern="1200" dirty="0" smtClean="0">
                          <a:solidFill>
                            <a:srgbClr val="FFFF00"/>
                          </a:solidFill>
                          <a:latin typeface="Yuanti SC" charset="-122"/>
                          <a:ea typeface="Yuanti SC" charset="-122"/>
                          <a:cs typeface="Yuanti SC" charset="-122"/>
                        </a:rPr>
                        <a:t>扣除</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平均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扣除净资产收益率</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非经常损益）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平均净资产</a:t>
                      </a:r>
                      <a:r>
                        <a:rPr lang="en-US" altLang="zh-CN" sz="1000" b="0" i="0" kern="1200" dirty="0" smtClean="0">
                          <a:solidFill>
                            <a:srgbClr val="FFFF00"/>
                          </a:solidFill>
                          <a:latin typeface="Yuanti SC" charset="-122"/>
                          <a:ea typeface="Yuanti SC" charset="-122"/>
                          <a:cs typeface="Yuanti SC" charset="-122"/>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平均净资产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（年初净资产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年末净资产）</a:t>
                      </a:r>
                      <a:r>
                        <a:rPr lang="en-US" altLang="zh-CN" sz="1000" b="0" i="0" kern="1200" dirty="0" smtClean="0">
                          <a:solidFill>
                            <a:srgbClr val="FFFF00"/>
                          </a:solidFill>
                          <a:latin typeface="Yuanti SC" charset="-122"/>
                          <a:ea typeface="Yuanti SC" charset="-122"/>
                          <a:cs typeface="Yuanti SC" charset="-122"/>
                        </a:rPr>
                        <a:t>/ 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756454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15273851"/>
              </p:ext>
            </p:extLst>
          </p:nvPr>
        </p:nvGraphicFramePr>
        <p:xfrm>
          <a:off x="409303" y="1397914"/>
          <a:ext cx="10759441" cy="528066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adjusted_return_on_equity_weighted_average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a:t>
                      </a:r>
                      <a:r>
                        <a:rPr lang="en-US" altLang="zh-CN" sz="1000" b="0" i="0" dirty="0" smtClean="0">
                          <a:solidFill>
                            <a:schemeClr val="bg1"/>
                          </a:solidFill>
                          <a:latin typeface="Yuanti SC" charset="-122"/>
                          <a:ea typeface="Yuanti SC" charset="-122"/>
                          <a:cs typeface="Yuanti SC" charset="-122"/>
                        </a:rPr>
                        <a:t>ROE(</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加权</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a:t>
                      </a:r>
                      <a:r>
                        <a:rPr lang="en-US" altLang="zh-CN" sz="1000" b="0" i="0" kern="1200" dirty="0" smtClean="0">
                          <a:solidFill>
                            <a:srgbClr val="FFFF00"/>
                          </a:solidFill>
                          <a:latin typeface="Yuanti SC" charset="-122"/>
                          <a:ea typeface="Yuanti SC" charset="-122"/>
                          <a:cs typeface="Yuanti SC" charset="-122"/>
                        </a:rPr>
                        <a:t>ROE(</a:t>
                      </a:r>
                      <a:r>
                        <a:rPr lang="zh-CN" altLang="en-US" sz="1000" b="0" i="0" kern="1200" dirty="0" smtClean="0">
                          <a:solidFill>
                            <a:srgbClr val="FFFF00"/>
                          </a:solidFill>
                          <a:latin typeface="Yuanti SC" charset="-122"/>
                          <a:ea typeface="Yuanti SC" charset="-122"/>
                          <a:cs typeface="Yuanti SC" charset="-122"/>
                        </a:rPr>
                        <a:t>扣除</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加权</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非经常损益）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加权平均资产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adjusted_return_on_equity_diluted</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a:t>
                      </a:r>
                      <a:r>
                        <a:rPr lang="en-US" altLang="zh-CN" sz="1000" b="0" i="0" dirty="0" smtClean="0">
                          <a:solidFill>
                            <a:schemeClr val="bg1"/>
                          </a:solidFill>
                          <a:latin typeface="Yuanti SC" charset="-122"/>
                          <a:ea typeface="Yuanti SC" charset="-122"/>
                          <a:cs typeface="Yuanti SC" charset="-122"/>
                        </a:rPr>
                        <a:t>ROE(</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摊薄</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a:t>
                      </a:r>
                      <a:r>
                        <a:rPr lang="en-US" altLang="zh-CN" sz="1000" b="0" i="0" kern="1200" dirty="0" smtClean="0">
                          <a:solidFill>
                            <a:srgbClr val="FFFF00"/>
                          </a:solidFill>
                          <a:latin typeface="Yuanti SC" charset="-122"/>
                          <a:ea typeface="Yuanti SC" charset="-122"/>
                          <a:cs typeface="Yuanti SC" charset="-122"/>
                        </a:rPr>
                        <a:t>ROE(</a:t>
                      </a:r>
                      <a:r>
                        <a:rPr lang="zh-CN" altLang="en-US" sz="1000" b="0" i="0" kern="1200" dirty="0" smtClean="0">
                          <a:solidFill>
                            <a:srgbClr val="FFFF00"/>
                          </a:solidFill>
                          <a:latin typeface="Yuanti SC" charset="-122"/>
                          <a:ea typeface="Yuanti SC" charset="-122"/>
                          <a:cs typeface="Yuanti SC" charset="-122"/>
                        </a:rPr>
                        <a:t>扣除</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摊薄</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非经常损益）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期末净资产 </a:t>
                      </a:r>
                      <a:r>
                        <a:rPr lang="en-US" altLang="zh-CN" sz="1000" b="0" i="0" kern="1200" dirty="0" smtClean="0">
                          <a:solidFill>
                            <a:srgbClr val="FFFF00"/>
                          </a:solidFill>
                          <a:latin typeface="Yuanti SC" charset="-122"/>
                          <a:ea typeface="Yuanti SC" charset="-122"/>
                          <a:cs typeface="Yuanti SC" charset="-122"/>
                        </a:rPr>
                        <a:t>×100%</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总资产报酬率</a:t>
                      </a:r>
                      <a:r>
                        <a:rPr lang="en-US" altLang="zh-CN" sz="1000" b="0" i="0" dirty="0" smtClean="0">
                          <a:solidFill>
                            <a:schemeClr val="bg1"/>
                          </a:solidFill>
                          <a:latin typeface="Yuanti SC" charset="-122"/>
                          <a:ea typeface="Yuanti SC" charset="-122"/>
                          <a:cs typeface="Yuanti SC" charset="-122"/>
                        </a:rPr>
                        <a:t>ROA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企业息税前利润与平均总资产之间的比率。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总资产报酬率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（利润总额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利息支出）</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平均总资产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平均总资产＝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期初资产总额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期末资产总额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return_on_asset_net_profit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总资产净利率</a:t>
                      </a:r>
                      <a:r>
                        <a:rPr lang="en-US" altLang="zh-CN" sz="1000" b="0" i="0" dirty="0" smtClean="0">
                          <a:solidFill>
                            <a:schemeClr val="bg1"/>
                          </a:solidFill>
                          <a:latin typeface="Yuanti SC" charset="-122"/>
                          <a:ea typeface="Yuanti SC" charset="-122"/>
                          <a:cs typeface="Yuanti SC" charset="-122"/>
                        </a:rPr>
                        <a:t>ROA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公司净利润与平均资产总额的百分比。该指标越高，表明公司投入产出水平越高，资产运营越有效，成本费用的控制水平越高。</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总资产净利率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平均资产总额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平均资产总额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（期初资产总额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期末资产总额）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baseline="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return_on_invested_capital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投入资本回报率</a:t>
                      </a:r>
                      <a:r>
                        <a:rPr lang="en-US" altLang="zh-CN" sz="1000" b="0" i="0" dirty="0" smtClean="0">
                          <a:solidFill>
                            <a:schemeClr val="bg1"/>
                          </a:solidFill>
                          <a:latin typeface="Yuanti SC" charset="-122"/>
                          <a:ea typeface="Yuanti SC" charset="-122"/>
                          <a:cs typeface="Yuanti SC" charset="-122"/>
                        </a:rPr>
                        <a:t>ROIC</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投出和</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或使用资金与相关回报（回报通常表现为获取的利息和</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或分得利润）之比例。用于衡量投出资金的使用效果。</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annual_return_on_equity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年化净资产收益率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年化净资产收益率。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annual_return_on_asset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年化总资产报酬率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年化总资产报酬率。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annual_return_on_asset_net_profit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年化总资产净利率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年化总资产净利率。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net_profit_margin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销售净利率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净利润占销售收入的百分比，表示销售收入的盈利水平。</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销售净利率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销售收入</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gross_profit_margin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销售毛利率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毛利占销售收入的百分比，也简称为毛利率，其中毛利是销售收入与销售成本的差额。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销售毛利率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销售毛利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销售收入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销售毛利</a:t>
                      </a:r>
                      <a:r>
                        <a:rPr lang="zh-CN" altLang="en-US" sz="1000" b="0" i="0" kern="1200" baseline="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（销售收入</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销售成本）</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销售收入</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cost_to_sales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销售成本率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与毛利率相对应，销售成本率是用以反映企业每元销售收入所需的成本支出。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销售成本率 ＝ 销售成本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销售收入净额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net_profit_to_revenue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profit_from_operation_to_revenue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ebit_to_revenue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息税前利润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expense_to_revenue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营业总成本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operating_profit_to_profit_before_tax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经营活动净收益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利润总额</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724367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840277950"/>
              </p:ext>
            </p:extLst>
          </p:nvPr>
        </p:nvGraphicFramePr>
        <p:xfrm>
          <a:off x="409303" y="1397914"/>
          <a:ext cx="10759441" cy="522732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invesment_profit_to_profit_before_tax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价值变动净收益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利润总额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non_operating_profit_to_profit_before_tax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营业外收支净额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利润总额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income_tax_to_profit_before_tax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所得税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利润总额</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adjusted_profit_to_total_profit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扣除非经常损益后的净利润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debt_to_asset_ratio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资产负债率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企业负债总额占企业资产总额的百分比。这个指标反映了在企业的全部资产中由债权人提供的资产所占比重的大小，反映了债权人向企业提供信贷资金的风险程度，也反映了企业举债经营的能力。</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资产负债率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（负债总额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equity_multiplier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权益乘数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权益乘数又称股本乘数，是指资产总额相当于股东权益的倍数。</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权益乘数 ＝ 资产总额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股东权益总额 即</a:t>
                      </a:r>
                      <a:r>
                        <a:rPr lang="en-US" altLang="zh-CN" sz="1000" b="0" i="0" kern="1200" dirty="0" smtClean="0">
                          <a:solidFill>
                            <a:srgbClr val="FFFF00"/>
                          </a:solidFill>
                          <a:latin typeface="Yuanti SC" charset="-122"/>
                          <a:ea typeface="Yuanti SC" charset="-122"/>
                          <a:cs typeface="Yuanti SC" charset="-122"/>
                        </a:rPr>
                        <a:t>=1/(1-</a:t>
                      </a:r>
                      <a:r>
                        <a:rPr lang="zh-CN" altLang="en-US" sz="1000" b="0" i="0" kern="1200" dirty="0" smtClean="0">
                          <a:solidFill>
                            <a:srgbClr val="FFFF00"/>
                          </a:solidFill>
                          <a:latin typeface="Yuanti SC" charset="-122"/>
                          <a:ea typeface="Yuanti SC" charset="-122"/>
                          <a:cs typeface="Yuanti SC" charset="-122"/>
                        </a:rPr>
                        <a:t>资产负债率</a:t>
                      </a:r>
                      <a:r>
                        <a:rPr lang="en-US" altLang="zh-CN" sz="1000" b="0" i="0" kern="1200" dirty="0" smtClean="0">
                          <a:solidFill>
                            <a:srgbClr val="FFFF00"/>
                          </a:solidFill>
                          <a:latin typeface="Yuanti SC" charset="-122"/>
                          <a:ea typeface="Yuanti SC" charset="-122"/>
                          <a:cs typeface="Yuanti SC" charset="-122"/>
                        </a:rPr>
                        <a:t>)</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current_asset_to_total_asset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non_current_asset_to_total_asset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非流动资产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tangible_asset_to_total_asset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有形资产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interest_bearing_debt_to_capital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带息债务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全部投入资本</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current_debt_to_total_debt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流动负债</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non_current_debt_to_total_debt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非流动负债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流动比率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流动比率也称营运资金比率（</a:t>
                      </a:r>
                      <a:r>
                        <a:rPr lang="en-US" altLang="zh-CN" sz="1000" b="0" i="0" kern="1200" dirty="0" smtClean="0">
                          <a:solidFill>
                            <a:srgbClr val="FFFF00"/>
                          </a:solidFill>
                          <a:latin typeface="Yuanti SC" charset="-122"/>
                          <a:ea typeface="Yuanti SC" charset="-122"/>
                          <a:cs typeface="Yuanti SC" charset="-122"/>
                        </a:rPr>
                        <a:t>Working Capital Ratio</a:t>
                      </a:r>
                      <a:r>
                        <a:rPr lang="zh-CN" altLang="en-US" sz="1000" b="0" i="0" kern="1200" dirty="0" smtClean="0">
                          <a:solidFill>
                            <a:srgbClr val="FFFF00"/>
                          </a:solidFill>
                          <a:latin typeface="Yuanti SC" charset="-122"/>
                          <a:ea typeface="Yuanti SC" charset="-122"/>
                          <a:cs typeface="Yuanti SC" charset="-122"/>
                        </a:rPr>
                        <a:t>）或真实比率（</a:t>
                      </a:r>
                      <a:r>
                        <a:rPr lang="en-US" altLang="zh-CN" sz="1000" b="0" i="0" kern="1200" dirty="0" smtClean="0">
                          <a:solidFill>
                            <a:srgbClr val="FFFF00"/>
                          </a:solidFill>
                          <a:latin typeface="Yuanti SC" charset="-122"/>
                          <a:ea typeface="Yuanti SC" charset="-122"/>
                          <a:cs typeface="Yuanti SC" charset="-122"/>
                        </a:rPr>
                        <a:t>Real Ratio</a:t>
                      </a:r>
                      <a:r>
                        <a:rPr lang="zh-CN" altLang="en-US" sz="1000" b="0" i="0" kern="1200" dirty="0" smtClean="0">
                          <a:solidFill>
                            <a:srgbClr val="FFFF00"/>
                          </a:solidFill>
                          <a:latin typeface="Yuanti SC" charset="-122"/>
                          <a:ea typeface="Yuanti SC" charset="-122"/>
                          <a:cs typeface="Yuanti SC" charset="-122"/>
                        </a:rPr>
                        <a:t>），是指企业流动资产与流动负债的比率。流动比率和速动比率都是反映企业短期偿债能力的指标。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流动比率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流动资产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流动负债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55990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1.2</a:t>
            </a:r>
            <a:r>
              <a:rPr kumimoji="1" lang="zh-CN" altLang="en-US" sz="4000" dirty="0" smtClean="0">
                <a:solidFill>
                  <a:schemeClr val="bg1"/>
                </a:solidFill>
                <a:latin typeface="Yuanti SC Light" charset="-122"/>
                <a:ea typeface="Yuanti SC Light" charset="-122"/>
                <a:cs typeface="Yuanti SC Light" charset="-122"/>
              </a:rPr>
              <a:t> 研究方法</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391846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3895342"/>
              </p:ext>
            </p:extLst>
          </p:nvPr>
        </p:nvGraphicFramePr>
        <p:xfrm>
          <a:off x="409303" y="1397914"/>
          <a:ext cx="10759441" cy="521208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quick_ratio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速动比率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速动资产对流动负债的比率。它是衡量企业流动资产中可以立即变现用于偿还流动负债的能力。</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速动比率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速动资产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流动负债 </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速动资产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流动资产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存货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预付账款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待摊费用</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super_quick_ratio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保守速动比率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保守速动比率又称超速动比率，是现金、短期证券投资和应收账款净额三项之和，再除以流动负债的比值。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保守速动比率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现金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短期证券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应收账款净额</a:t>
                      </a:r>
                      <a:r>
                        <a:rPr lang="en-US" altLang="zh-CN" sz="1000" b="0" i="0" kern="1200" dirty="0" smtClean="0">
                          <a:solidFill>
                            <a:srgbClr val="FFFF00"/>
                          </a:solidFill>
                          <a:latin typeface="Yuanti SC" charset="-122"/>
                          <a:ea typeface="Yuanti SC" charset="-122"/>
                          <a:cs typeface="Yuanti SC" charset="-122"/>
                        </a:rPr>
                        <a:t>) / </a:t>
                      </a:r>
                      <a:r>
                        <a:rPr lang="zh-CN" altLang="en-US" sz="1000" b="0" i="0" kern="1200" dirty="0" smtClean="0">
                          <a:solidFill>
                            <a:srgbClr val="FFFF00"/>
                          </a:solidFill>
                          <a:latin typeface="Yuanti SC" charset="-122"/>
                          <a:ea typeface="Yuanti SC" charset="-122"/>
                          <a:cs typeface="Yuanti SC" charset="-122"/>
                        </a:rPr>
                        <a:t>流动负债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debt_to_equity_ratio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产权比率</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负债合计</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归属母公司股东的权益</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产权比率是负债总额与所有者权益总额的比率。 产权比率越高，说明企业偿还长期债务的能力越弱；产权比率越低，说明企业偿还长期债务的能力越强。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产权比率 ＝ 负债总额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所有者权益总额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r>
                        <a:rPr lang="zh-CN" altLang="en-US" sz="1000" b="0" i="0" kern="120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equity_to_debt_ratio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归属母公司股东的权益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equity_to_interest_bearing_debt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归属母公司股东的权益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a:t>
                      </a: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tangible_asset_to_debt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有形资产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tangible_asset_to_interest_bearing_debt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有形资产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tangible_asset_to_net_debt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有形资产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ebit_to_debt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息税折旧摊销前利润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ocf_to_debt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经营活动产生的现金流量净额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ocf_to_interest_bearing_debt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经营活动产生的现金流量净额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ocf_to_current_ratio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经营活动产生的现金流量净额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流动负债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ocf_to_net_debt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经营活动产生的现金流量净额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time_interest_earned_ratio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已获利息倍数</a:t>
                      </a:r>
                      <a:r>
                        <a:rPr lang="en-US" altLang="zh-CN" sz="1000" b="0" i="0" dirty="0" smtClean="0">
                          <a:solidFill>
                            <a:schemeClr val="bg1"/>
                          </a:solidFill>
                          <a:latin typeface="Yuanti SC" charset="-122"/>
                          <a:ea typeface="Yuanti SC" charset="-122"/>
                          <a:cs typeface="Yuanti SC" charset="-122"/>
                        </a:rPr>
                        <a:t>(EBIT/</a:t>
                      </a:r>
                      <a:r>
                        <a:rPr lang="zh-CN" altLang="en-US" sz="1000" b="0" i="0" dirty="0" smtClean="0">
                          <a:solidFill>
                            <a:schemeClr val="bg1"/>
                          </a:solidFill>
                          <a:latin typeface="Yuanti SC" charset="-122"/>
                          <a:ea typeface="Yuanti SC" charset="-122"/>
                          <a:cs typeface="Yuanti SC" charset="-122"/>
                        </a:rPr>
                        <a:t>利息费用</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利息保障倍数是指企业息税前利润与利息费用之比，又称已获利息倍数，用以衡量偿付借款利息的能力，它是衡量企业支付负债利息能力的指标。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long_term_debt_to_working_capital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长期债务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营运资金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6951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1499886"/>
              </p:ext>
            </p:extLst>
          </p:nvPr>
        </p:nvGraphicFramePr>
        <p:xfrm>
          <a:off x="409303" y="1397914"/>
          <a:ext cx="10759441" cy="522732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net_debt_to_stock_right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净债务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股权价值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interest_bearing_debt_to_stock_right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带息债务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股权价值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account_payable_turnover_rate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应付账款周转率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应付账款周转率是指年内应付账款的周转次数。应付账款周转率是反映企业应付账款的流动程度。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应付账款周转率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（主营业务成本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期末存货成本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期初存货成本）</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平均应付账款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account_payable_turnover_days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应付账款周转天数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应付账款周转率是指年内应付账款的周转天数。</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应付账款周转天数 </a:t>
                      </a:r>
                      <a:r>
                        <a:rPr lang="en-US" altLang="zh-CN" sz="1000" b="0" i="0" kern="1200" dirty="0" smtClean="0">
                          <a:solidFill>
                            <a:srgbClr val="FFFF00"/>
                          </a:solidFill>
                          <a:latin typeface="Yuanti SC" charset="-122"/>
                          <a:ea typeface="Yuanti SC" charset="-122"/>
                          <a:cs typeface="Yuanti SC" charset="-122"/>
                        </a:rPr>
                        <a:t>= 365</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应付账款周转率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account_receivable_turnover_</a:t>
                      </a:r>
                      <a:r>
                        <a:rPr lang="en-US" altLang="zh-CN" sz="1000" b="0" i="0" dirty="0" err="1" smtClean="0">
                          <a:solidFill>
                            <a:schemeClr val="bg1"/>
                          </a:solidFill>
                          <a:latin typeface="Yuanti SC" charset="-122"/>
                          <a:ea typeface="Yuanti SC" charset="-122"/>
                          <a:cs typeface="Yuanti SC" charset="-122"/>
                        </a:rPr>
                        <a:t>rate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应收账款周转率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应收账款周转率是指在一定时期内</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通常为一年</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应收账款转化为现金的平均次数。</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应收账款周转率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当期销售净收入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（期初应收帐款余额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期末应收帐款余额）</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account_receivable_turnover_days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应收账款周转天数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应收账款周转率是指年内应付账款的周转天数。</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应收账款周转天数 </a:t>
                      </a:r>
                      <a:r>
                        <a:rPr lang="en-US" altLang="zh-CN" sz="1000" b="0" i="0" kern="1200" dirty="0" smtClean="0">
                          <a:solidFill>
                            <a:srgbClr val="FFFF00"/>
                          </a:solidFill>
                          <a:latin typeface="Yuanti SC" charset="-122"/>
                          <a:ea typeface="Yuanti SC" charset="-122"/>
                          <a:cs typeface="Yuanti SC" charset="-122"/>
                        </a:rPr>
                        <a:t>= 365</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应收账款周转率</a:t>
                      </a: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inventory_turnover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存货周转率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存货周转率是企业一定时期主营业务成本与平均存货余额的比率。存货周转率越高，表明企业存货资产变现能力越强，存货及占用在存货上的资金周转速度越快。</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存货周转率（次）＝ 销售（营业）成本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平均存货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current_asset_turnover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流动资产周转率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流动资产周转率是销售收入与流动资产平均余额的比率，它反映的是全部流动资产的利用效率。流动资产周转的快，可以节约资金，提高资金的利用效率。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流动资产周转率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销售收入净额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期初流动资产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期末流动资产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fixed_asset_turnover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固定资产周转率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固定资产周转率又称为固定资产利用率，是指企业年产品销售收入净额与固定资产平均净值的比率。 该比率越高，表明固定资产利用效率高，利用固定资产效果好。</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固定资产利用率 ＝ 销售收入净额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固定资产平均净值</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total_asset_turnover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总资产周转率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总资产周转率是指企业在一定时期内销售</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营业</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收入同平均资产总额的比值。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总资产周转率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销售收入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资产总额</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基本每股收益</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基本每股收益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稀释每股收益</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稀释每股收益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营业总收入</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营业总收入</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9263437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59356223"/>
              </p:ext>
            </p:extLst>
          </p:nvPr>
        </p:nvGraphicFramePr>
        <p:xfrm>
          <a:off x="409303" y="1397914"/>
          <a:ext cx="10759441" cy="505968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inc_operating_revenue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营业收入</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营业收入</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inc_gross_profit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营业利润</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营业利润</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利润总额</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利润总额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inc_net_profit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归属母公司股东的净利润</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归属母公司股东的净利润</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inc_adjusted_net_profit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归属母公司股东的净利润 </a:t>
                      </a:r>
                      <a:r>
                        <a:rPr lang="en-US" altLang="zh-CN" sz="1000" b="0" i="0" dirty="0" smtClean="0">
                          <a:solidFill>
                            <a:schemeClr val="bg1"/>
                          </a:solidFill>
                          <a:latin typeface="Yuanti SC" charset="-122"/>
                          <a:ea typeface="Yuanti SC" charset="-122"/>
                          <a:cs typeface="Yuanti SC" charset="-122"/>
                        </a:rPr>
                        <a:t>- </a:t>
                      </a:r>
                      <a:r>
                        <a:rPr lang="zh-CN" altLang="en-US" sz="1000" b="0" i="0" dirty="0" smtClean="0">
                          <a:solidFill>
                            <a:schemeClr val="bg1"/>
                          </a:solidFill>
                          <a:latin typeface="Yuanti SC" charset="-122"/>
                          <a:ea typeface="Yuanti SC" charset="-122"/>
                          <a:cs typeface="Yuanti SC" charset="-122"/>
                        </a:rPr>
                        <a:t>扣除非经常损益</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归属母公司股东的净利润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扣除非经常损益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inc_cash_from_operations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经营活动产生的现金流量净额</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经营活动产生的现金流量净额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inc_return_on_equity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摊薄</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摊薄</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inc_book_per_share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每股净资产</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相对年初增长率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每股净资产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相对年初增长率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inc_total_asset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资产总计</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相对年初增长率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资产总计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相对年初增长率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du_return_on_equity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a:t>
                      </a:r>
                      <a:r>
                        <a:rPr lang="en-US" altLang="zh-CN" sz="1000" b="0" i="0" dirty="0" smtClean="0">
                          <a:solidFill>
                            <a:schemeClr val="bg1"/>
                          </a:solidFill>
                          <a:latin typeface="Yuanti SC" charset="-122"/>
                          <a:ea typeface="Yuanti SC" charset="-122"/>
                          <a:cs typeface="Yuanti SC" charset="-122"/>
                        </a:rPr>
                        <a:t>ROE(</a:t>
                      </a:r>
                      <a:r>
                        <a:rPr lang="zh-CN" altLang="en-US" sz="1000" b="0" i="0" dirty="0" smtClean="0">
                          <a:solidFill>
                            <a:schemeClr val="bg1"/>
                          </a:solidFill>
                          <a:latin typeface="Yuanti SC" charset="-122"/>
                          <a:ea typeface="Yuanti SC" charset="-122"/>
                          <a:cs typeface="Yuanti SC" charset="-122"/>
                        </a:rPr>
                        <a:t>杜邦分析</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a:t>
                      </a:r>
                      <a:r>
                        <a:rPr lang="en-US" altLang="zh-CN" sz="1000" b="0" i="0" kern="1200" dirty="0" smtClean="0">
                          <a:solidFill>
                            <a:srgbClr val="FFFF00"/>
                          </a:solidFill>
                          <a:latin typeface="Yuanti SC" charset="-122"/>
                          <a:ea typeface="Yuanti SC" charset="-122"/>
                          <a:cs typeface="Yuanti SC" charset="-122"/>
                        </a:rPr>
                        <a:t>ROE(</a:t>
                      </a:r>
                      <a:r>
                        <a:rPr lang="zh-CN" altLang="en-US" sz="1000" b="0" i="0" kern="1200" dirty="0" smtClean="0">
                          <a:solidFill>
                            <a:srgbClr val="FFFF00"/>
                          </a:solidFill>
                          <a:latin typeface="Yuanti SC" charset="-122"/>
                          <a:ea typeface="Yuanti SC" charset="-122"/>
                          <a:cs typeface="Yuanti SC" charset="-122"/>
                        </a:rPr>
                        <a:t>杜邦分析</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净利率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总资产周转率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权益乘数</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du_equity_multiplier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权益乘数</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杜邦分析</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权益乘数</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杜邦分析</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du_asset_turnover_ratio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总资产周转率</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杜邦分析</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总资产周转率</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杜邦分析</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du_profit_margin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利润总额</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du_return_on_sales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息税前利润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EBIT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non_recurring_profit_and_loss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非经常性损益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非经常性损益是指公司发生的与生产经营无直接联系，以及虽与生产经营相关，但由于其性质、金额或发生频率，影响了真实、公允的评价公司当期经营成果和获利能力的各项收入、支出。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507812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16202645"/>
              </p:ext>
            </p:extLst>
          </p:nvPr>
        </p:nvGraphicFramePr>
        <p:xfrm>
          <a:off x="409303" y="1397914"/>
          <a:ext cx="10759441" cy="505968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adjusted_net_profit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扣除非经常性损益后的净利润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扣除非经常性损益后的净利润。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扣除非经常性损益后的净利润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非经常性损益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ebit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息税前利润</a:t>
                      </a:r>
                      <a:r>
                        <a:rPr lang="en-US" altLang="zh-CN" sz="1000" b="0" i="0" dirty="0" smtClean="0">
                          <a:solidFill>
                            <a:schemeClr val="bg1"/>
                          </a:solidFill>
                          <a:latin typeface="Yuanti SC" charset="-122"/>
                          <a:ea typeface="Yuanti SC" charset="-122"/>
                          <a:cs typeface="Yuanti SC" charset="-122"/>
                        </a:rPr>
                        <a:t>EBIT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息税前利润，是扣除利息、所得税之前的利润。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EBIT</a:t>
                      </a:r>
                      <a:r>
                        <a:rPr lang="zh-CN" altLang="en-US" sz="1000" b="0" i="0" kern="1200" dirty="0" smtClean="0">
                          <a:solidFill>
                            <a:srgbClr val="FFFF00"/>
                          </a:solidFill>
                          <a:latin typeface="Yuanti SC" charset="-122"/>
                          <a:ea typeface="Yuanti SC" charset="-122"/>
                          <a:cs typeface="Yuanti SC" charset="-122"/>
                        </a:rPr>
                        <a:t> ＝ 净利润 ＋ 所得税 ＋ 利息</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ebitda</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息税折旧摊销前利润</a:t>
                      </a:r>
                      <a:r>
                        <a:rPr lang="en-US" altLang="zh-CN" sz="1000" b="0" i="0" dirty="0" smtClean="0">
                          <a:solidFill>
                            <a:schemeClr val="bg1"/>
                          </a:solidFill>
                          <a:latin typeface="Yuanti SC" charset="-122"/>
                          <a:ea typeface="Yuanti SC" charset="-122"/>
                          <a:cs typeface="Yuanti SC" charset="-122"/>
                        </a:rPr>
                        <a:t>EBITDA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EBITDA</a:t>
                      </a:r>
                      <a:r>
                        <a:rPr lang="zh-CN" altLang="en-US" sz="1000" b="0" i="0" kern="1200" dirty="0" smtClean="0">
                          <a:solidFill>
                            <a:srgbClr val="FFFF00"/>
                          </a:solidFill>
                          <a:latin typeface="Yuanti SC" charset="-122"/>
                          <a:ea typeface="Yuanti SC" charset="-122"/>
                          <a:cs typeface="Yuanti SC" charset="-122"/>
                        </a:rPr>
                        <a:t>利润率是企业一定时期的息税前利润与折旧和摊销之和。</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invested_capital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全部投入资本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投入资本是指所有者在企业注册资本的范围内实际投入的资本，是指出资人作为资本实际投入企业的资金数额。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working_capital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营运资本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营运资金从会计的角度看是指流动资产与流动负债的净额。为可用来偿还支付义务的流动资产，减去支付义务的流动负债的差额。</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营运资本 ＝ 流动资产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baseline="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流动负债</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net_working_capital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净营运资本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净营运资本。</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净营运资本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流动资产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货币资金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无息流动负债</a:t>
                      </a: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tangible_assets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有形资产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有形资产。</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retained_earnings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留存收益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留存收益。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interest_bearing_debt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带息债务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带息债务。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净债务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净债务。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non_interest_bearing_current_debt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无息流动负债</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无息流动负债</a:t>
                      </a:r>
                      <a:r>
                        <a:rPr lang="zh-CN" altLang="en-US" sz="1000" b="0" i="0" kern="1200" dirty="0">
                          <a:solidFill>
                            <a:srgbClr val="FFFF00"/>
                          </a:solidFill>
                          <a:latin typeface="Yuanti SC" charset="-122"/>
                          <a:ea typeface="Yuanti SC" charset="-122"/>
                          <a:cs typeface="Yuanti SC" charset="-122"/>
                        </a:rPr>
                        <a:t>。</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non_interest_bearing_non_current_debt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无息非流动负债</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无息非流动负债。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fcff</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企业自由现金流量</a:t>
                      </a:r>
                      <a:r>
                        <a:rPr lang="en-US" altLang="zh-CN" sz="1000" b="0" i="0" dirty="0" smtClean="0">
                          <a:solidFill>
                            <a:schemeClr val="bg1"/>
                          </a:solidFill>
                          <a:latin typeface="Yuanti SC" charset="-122"/>
                          <a:ea typeface="Yuanti SC" charset="-122"/>
                          <a:cs typeface="Yuanti SC" charset="-122"/>
                        </a:rPr>
                        <a:t>FCFF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企业自由现金流量是指扣除税收、必要的资本性支出和营运资本增加后，能够支付所有的清偿权者</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债权人和股东</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的现金流量。</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fcfe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股权自由现金流量</a:t>
                      </a:r>
                      <a:r>
                        <a:rPr lang="en-US" altLang="zh-CN" sz="1000" b="0" i="0" dirty="0" smtClean="0">
                          <a:solidFill>
                            <a:schemeClr val="bg1"/>
                          </a:solidFill>
                          <a:latin typeface="Yuanti SC" charset="-122"/>
                          <a:ea typeface="Yuanti SC" charset="-122"/>
                          <a:cs typeface="Yuanti SC" charset="-122"/>
                        </a:rPr>
                        <a:t>FCFE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股权自由现金流量是企业支付所有营运费用、再投资支出、所得税和净债务支付</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即利息、本金支付减发行新债务的净额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后可分配给企业股东的剩余现金流量。</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depreciation_and_amortization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当期计提折旧与摊销</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当期计提折旧与摊销。</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731264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2.3.4</a:t>
            </a:r>
            <a:r>
              <a:rPr lang="zh-CN" altLang="en-US" sz="2800" dirty="0" smtClean="0">
                <a:solidFill>
                  <a:schemeClr val="bg1"/>
                </a:solidFill>
                <a:latin typeface="Yuanti SC" charset="-122"/>
                <a:ea typeface="Yuanti SC" charset="-122"/>
                <a:cs typeface="Yuanti SC" charset="-122"/>
              </a:rPr>
              <a:t> 利润表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income_statement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553377513"/>
              </p:ext>
            </p:extLst>
          </p:nvPr>
        </p:nvGraphicFramePr>
        <p:xfrm>
          <a:off x="409303" y="1397914"/>
          <a:ext cx="10759441" cy="5078423"/>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revenue</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营业总收入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公司经营所取得的收入总额。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chemeClr val="bg1"/>
                          </a:solidFill>
                          <a:latin typeface="Yuanti SC" charset="-122"/>
                          <a:ea typeface="Yuanti SC" charset="-122"/>
                          <a:cs typeface="Yuanti SC" charset="-122"/>
                        </a:rPr>
                        <a:t>operating_revenue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营业收入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公司经营主要业务所取得的收入总额。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sales_discount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折扣与折让</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公司给买家的折扣。</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total_expense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营业总成本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营业总成本。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cost_of_goods_sold</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营业成本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公司经营主要业务产生的实际成本</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sales_tax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营业税金及附加</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公司经营主要业务应负担的营业税、消费税、城市维护建设税、资源税、土地增值税和教育费附加等。</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gross_profit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主营业务利润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主营业务利润。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主营业务利润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主营业务收入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主营业务成本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主营业务税金及附加</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other_operating_income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其他业务收入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公司除主营业务以外其他销售或其他业务取得的收入。</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inventory_shrinkage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存货跌价损失</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公司提取或转销的由于存货遭受毁损、全部或部分陈旧过时或销售价格低于成本等原因，使存货成本不可收回而产生的损失。</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selling_expense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销售费用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销售费用是指企业在销售产品、自制半成品和工业性劳务等过程中发生的各项费用。</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operating_expense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产品营业费用指销售产品、自制半成品和提供劳务过程中所发生的费用，是与企业取得销售收入密切相关的费用。</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ga_expense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管理费用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管理费用是指企业的行政管理部门为管理和组织经营而发生的各项费用。</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financing_expense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财务费用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财务费用是指企业为筹集生产经营所需资金等而发生的费用，包括利息支出（减利息收入）、汇兑损失（减汇兑收益）以及相关的手续费等。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period_cost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期间费用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期间费用是指企业为组织和管理企业生产经营、筹集生产经营所需资金以及销售商品等而发生的各项费用。</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order_cost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进货费用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订货成本亦称进货费用，是指从发出订单到收到存货整个过程中所付出的成本。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5148775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2.3.4</a:t>
            </a:r>
            <a:r>
              <a:rPr lang="zh-CN" altLang="en-US" sz="2800" dirty="0" smtClean="0">
                <a:solidFill>
                  <a:schemeClr val="bg1"/>
                </a:solidFill>
                <a:latin typeface="Yuanti SC" charset="-122"/>
                <a:ea typeface="Yuanti SC" charset="-122"/>
                <a:cs typeface="Yuanti SC" charset="-122"/>
              </a:rPr>
              <a:t> 利润表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income_statement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80168339"/>
              </p:ext>
            </p:extLst>
          </p:nvPr>
        </p:nvGraphicFramePr>
        <p:xfrm>
          <a:off x="409303" y="1397914"/>
          <a:ext cx="10759441" cy="5246063"/>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prospecting_cost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勘探费用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勘探费用用于核算企业（石油天然气开采）核算的油气勘探过程中发生的地质调查、物理化学勘探各项支出和非成功探井等支出。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exchange_gains_or_losses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兑汇损益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汇兑损益亦称汇兑差额、外汇损益。企业在发生外币交易、兑换业务和期末账户调整及外币报表换算时，由于采用不同货币，或同一货币不同比价的汇率核算时产生的、按记账本位币折算的差额。简单地讲，汇兑损益是在各种外币业务的会计处理过程中，因采用不同的汇率而产生的会计记账本位币金额的差异。</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asset_depreciation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资产减值损失</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资产减值，是指资产的可收回金额低于其账面价值。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profit_from_operation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销售利润是企业在其全部销售业务中实现的利润，又称营业利润、经营利润，它包含主营业务利润。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investment_income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投资收益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投资收益是指企业进行投资所获得的经济利益。</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subsidy_income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补贴收入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补贴收入是指国有企业得到的各级财政部门给予的专项补贴收入。</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non_operating_revenue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营业外收入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营业外收入是指企业发生的与其生产经营无直接关系的各项收入，包括固定资产盘盈、处置固定资产净收益、非货币性交易收益、出售无形资产收益、罚款净收入等。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pnl_adjustment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以前年度损益调整</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以前年度损益调整，是指企业对以前年度多计或少计的盈亏数额所进行的调整。</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non_operating_expense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营业外支出</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外支出，是指企业发生的与其生产经营无直接关系的各项支出，如固定资产盘亏、处置固定资产净损失、出售无形资产损失、债务重组损失、计提的固定资产减值准备、计提的无形资产减值准备、计提的在建工程减值准备、罚款支出、捐赠支出、非常损失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disposal_loss_on_asset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非流动资产处置净损失</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非流动资产处置损失包括固定资产处置损失和无形资产出售损失。</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non_operating_net_profit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营业外收支净额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营业外收支净额是指企业在一定会计期间内经营业务以外所发生的其他各项收入与支出的差额，包括营业外收入和营业外支出两部分。</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利润总额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利润总额是指税前利润，也就是企业在所得税前一定时期内经营活动的总成果。</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income_tax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所得税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所得税是指以纳税人的所得额为课税对象的各种税收的统称。</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8189761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2.3.4</a:t>
            </a:r>
            <a:r>
              <a:rPr lang="zh-CN" altLang="en-US" sz="2800" dirty="0" smtClean="0">
                <a:solidFill>
                  <a:schemeClr val="bg1"/>
                </a:solidFill>
                <a:latin typeface="Yuanti SC" charset="-122"/>
                <a:ea typeface="Yuanti SC" charset="-122"/>
                <a:cs typeface="Yuanti SC" charset="-122"/>
              </a:rPr>
              <a:t> 利润表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income_statement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600723075"/>
              </p:ext>
            </p:extLst>
          </p:nvPr>
        </p:nvGraphicFramePr>
        <p:xfrm>
          <a:off x="409303" y="1397914"/>
          <a:ext cx="10759441" cy="4941263"/>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profit_from_ma</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购并利润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购并利润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unrealised_investment_losses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未确认投资损失</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未确认投资损失是针对合并会计报表而言的，是在母公司合并了资不抵债的子公司后产生的。</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income_tax_refund</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所得税返还</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所得税返还。</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净利润（收益）是指在利润总额中按规定交纳了所得税以后公司的利润留存，一般也称为税后利润或净收入。</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net_profit_parent_company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归属于母公司所有者的净利润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归属于母公司所有者净利润</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其反映在企业合并净利润中，归属于母公司股东（所有者）所有的那部分净利润。</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net_profit_before_ma</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被合并方在合并前实现的净利润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被合并方在合并前实现的净利润。</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retained_profit_at_beginning</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年初未分配利润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年初未分配利润是企业未指定特定用途，留待以后年度处理的利润。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profit_available_for_distribution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可供分配的利润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可供分配的利润。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statutory_welfare_reserve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提取法定公益金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法定公益金指的是企业按照规定比例从净利润中提取的用于职工集体福利设施的公益金，法定公益金用于职工集体福利时，就将其转入任意盈余公积。</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staff_incentive_welfare_reserve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提取职工奖励福利基金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职工奖励基金是企业按规定比例从利润留成中提取形成的用于支付企业职工超额劳动报酬的专用基金。</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enterprise_expansion_reserve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提取企业发展基金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提取企业发展基金是核算企业按照规定从本年净利润中提取的企业发展基金。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profit_available_for_owner_distribution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可供股东分配的利润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在可分配的利润中扣除按规定提取的法定公积金和法定公益金后即是可供股东分配的利润。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preferred_stock_dividends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应付优先股股利</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应付优先股股利是指企业按照利润分配方案分配给优先股股东的现金股利。</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899665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2.3.4</a:t>
            </a:r>
            <a:r>
              <a:rPr lang="zh-CN" altLang="en-US" sz="2800" dirty="0" smtClean="0">
                <a:solidFill>
                  <a:schemeClr val="bg1"/>
                </a:solidFill>
                <a:latin typeface="Yuanti SC" charset="-122"/>
                <a:ea typeface="Yuanti SC" charset="-122"/>
                <a:cs typeface="Yuanti SC" charset="-122"/>
              </a:rPr>
              <a:t> 利润表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income_statement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27659711"/>
              </p:ext>
            </p:extLst>
          </p:nvPr>
        </p:nvGraphicFramePr>
        <p:xfrm>
          <a:off x="409303" y="1397914"/>
          <a:ext cx="10759441" cy="305562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other_surplus_reserve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提取任意盈余公积金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任意盈余公积金是根据公司章程及股东会的决议，从公司盈余中提取的公积金。</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ordinary_stock_dividends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应付普通股股利</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应付普通股股利是指金融企业按照利润分配方案分配给普通股股东的现金股利。包括企业分配给投资者的利润。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loss_on_debt_restructuring</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债务重组损失</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债务重组损失是指企业按照债务重组会计处理规定应计人营业外支出的债务重组损失。</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basic_earnings_per_share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基本每股收益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本每股收益是指企业应当按照属于普通股股东的当期净利润，除以发行在外普通股的加权平均数从而计算出的每股收益。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other_income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其他综合收益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其他综合收益是指企业根据企业会计准则规定未在损益中确认的各项利得和损失扣除所得税影响后的净额。</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total_income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chemeClr val="bg1"/>
                          </a:solidFill>
                          <a:latin typeface="Yuanti SC" charset="-122"/>
                          <a:ea typeface="Yuanti SC" charset="-122"/>
                          <a:cs typeface="Yuanti SC" charset="-122"/>
                        </a:rPr>
                        <a:t>综合收益总额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综合收益总额项目，反映企业净利润与其他综合收益的合计金额。</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total_income_parent_company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归属于母公司所有者的综合收益总额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归属于母公司所有者的综合收益总额。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total_income_minority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归属于少数股东的综合收益总额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归属于少数股东的综合收益总额。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523150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698612861"/>
              </p:ext>
            </p:extLst>
          </p:nvPr>
        </p:nvGraphicFramePr>
        <p:xfrm>
          <a:off x="409303" y="1397914"/>
          <a:ext cx="10759441" cy="5329883"/>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cash</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货币资金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在企业生产经营过程中处于货币形态的那部分资金，按其形态和用途不同可分为包括库存现金、银行存款和其他货币资金。</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financial_asset_held_for_trading</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交易性金融资产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企业为了近期内出售而持有的金融资产。通常情况下，以赚取差价为目的从二级市场购入的股票、债券和基金等，应分类为交易性金融资产。</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cash_equivalent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其他货币资金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指企业除现金、银行存款以外的其他各种货币资金。</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短期投资</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原值</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指能够随时变现并且持有时间不准备超过</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年的投资。包括对股票、债券、基金等的投资。</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current_investment_reserve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短期投资跌价准备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指股份制企业在对短期投资的投资成本期末计价时，采用成本与市价孰低原则所产生的结果。</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net_current_investment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短期投资净额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指企业应当在期末时对短期投资按成本与市价孰低计量，对市价低于成本的差额，应当计提短期投资跌价准备。</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bill_receivable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应收票据</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指企业持有的还没有到期、尚未兑现的票据。应收票据是企业未来收取货款的权利，这种权利和将来应收取的货款金额以书面文件形式约定下来，因此它受到法律的保护，具有法律上的约束力。是一种债权凭证。</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devidend_receivable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应收股利</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因股权投资而应收取的现金股利以及应收其他单位的利润，包括企业购入股票实际支付的款项中所包括的已宣告发放但尚未领取的现金股利和企业因对外投资应分得的现金股利或利润等，但不包括应收的股票股利。</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interest_receivable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应收利息</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短期债券投资实际支付的价款中包含的已到付息期但尚未领取的债券利息。</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accts_receivable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应收账款</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原值</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指企业在正常的经营过程中因销售商品、产品、提供劳务等业务，应向购买单位收取的款项，包括应由购买单位或接受劳务单位负担的税金、代购买方垫付的各种运杂费等。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other_accts_receivable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其他应收款</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原值</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企业除应收票据、应收账款和预付账款以外的各种应收暂付款项。</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bad_debt_reserve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坏账准备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坏账准备是指对应收账款预提的，对不能收回或回收可能性极低的应收账款用来抵销，是应收账款的备抵账户。</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480606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221920491"/>
              </p:ext>
            </p:extLst>
          </p:nvPr>
        </p:nvGraphicFramePr>
        <p:xfrm>
          <a:off x="409303" y="1397914"/>
          <a:ext cx="10759441" cy="537972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net_accts_receivable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应收账款净额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应收账款净额。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other_receivables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其他应收款净额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其他应收款净额。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prepayment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预付账款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预付账款是企业因购货和接受劳务，按照合同规定预付给供应单位的款项。</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subsidy_receivable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应收补贴款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应收补贴款是指企业执照国家有关规定给予企业的定额补贴而应收取的补贴款。</a:t>
                      </a:r>
                      <a:r>
                        <a:rPr lang="en-US" altLang="zh-CN" sz="1000" b="0" i="0" kern="1200" dirty="0" smtClean="0">
                          <a:solidFill>
                            <a:srgbClr val="FFFF00"/>
                          </a:solidFill>
                          <a:latin typeface="Yuanti SC" charset="-122"/>
                          <a:ea typeface="Yuanti SC" charset="-122"/>
                          <a:cs typeface="Yuanti SC" charset="-122"/>
                        </a:rPr>
                        <a:t>2006</a:t>
                      </a:r>
                      <a:r>
                        <a:rPr lang="zh-CN" altLang="en-US" sz="1000" b="0" i="0" kern="1200" dirty="0" smtClean="0">
                          <a:solidFill>
                            <a:srgbClr val="FFFF00"/>
                          </a:solidFill>
                          <a:latin typeface="Yuanti SC" charset="-122"/>
                          <a:ea typeface="Yuanti SC" charset="-122"/>
                          <a:cs typeface="Yuanti SC" charset="-122"/>
                        </a:rPr>
                        <a:t>年新的会计制度中，已取消了应收补贴款科目。</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prepaid_tax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预缴税金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预缴税金。</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inventory</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存货</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原值</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企业在日常活动中持有的以备出售的产成品或商品、处在生产过程中的在产品、在生产过程或提供劳务过程中耗用的材料和物料等。</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inventory_depreciation_reserve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存货跌价准备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在中期期末或年度终了，如由于存货遭受毁损、全部或部分陈旧过时或销售价格低于成本等原因，使存货成本不可以收回的部分，应按单个存货项目的成本高于其可变现净值的差额提取，并计入存货跌价损失。</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net_inventory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存货</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净额</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存货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净额</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deferred_expense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待摊费用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指支出先发生，费用归属后发生的事项，按照时间长短分为短期待摊费用和长期待摊费用。</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contract_work</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工程施工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工程施工是指按照设计图纸和相关文件的要求，在建设场地上将设计意图付诸实现的测量、作业、检验，形成工程实体建成最终产品的活动。</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non_current_debt_due_one_year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一年内到期的非流动资产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一年内到期的非流动资产反映企业将于一年内到期的非流动资产项目金额。包括一年内到期的持有至到期投资、长期待摊费用和一年内可收回的长期应收款。</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other_current_assets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其他流动资产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指除货币资金、短期投资、应收票据、应收账款、其他应收款、存货等流动资产以外的流动资产。</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流动资产合计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可以在一年内或者超过一年的一个营业周期内变现或者耗用的资产，主要包括：现金及各种存款、短期投资、应收票据、应收帐款、预付账款、其他应收款、存货、待摊费用、待处理流动资产净损失、一年内到期的长期债权投资、其他流动资产等项。</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95045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61664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1.2</a:t>
            </a:r>
            <a:r>
              <a:rPr lang="zh-CN" altLang="en-US" sz="2800" dirty="0" smtClean="0">
                <a:solidFill>
                  <a:schemeClr val="bg1"/>
                </a:solidFill>
                <a:latin typeface="Yuanti SC" charset="-122"/>
                <a:ea typeface="Yuanti SC" charset="-122"/>
                <a:cs typeface="Yuanti SC" charset="-122"/>
              </a:rPr>
              <a:t> 研究方法</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面向不同背景的量化研究爱好者，有些用户没有编程经验，有些没有金融经验，为了让不同背景的用户都能顺畅使用平台，他们制作了大量的帮助文档，包括：</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文档、数据使用文档、平台使用帮助等。这些内容多多少少都会涉及实现细节，所以我们第一步：</a:t>
            </a:r>
            <a:r>
              <a:rPr lang="zh-CN" altLang="en-US" sz="1600" dirty="0" smtClean="0">
                <a:solidFill>
                  <a:srgbClr val="FFFF00"/>
                </a:solidFill>
                <a:latin typeface="Yuanti SC Light" charset="-122"/>
                <a:ea typeface="Yuanti SC Light" charset="-122"/>
                <a:cs typeface="Yuanti SC Light" charset="-122"/>
              </a:rPr>
              <a:t>完整阅读所有公开信息和文档，收集、整理、分类、汇总对</a:t>
            </a:r>
            <a:r>
              <a:rPr lang="en-US" altLang="zh-CN" sz="1600" dirty="0" smtClean="0">
                <a:solidFill>
                  <a:srgbClr val="FFFF00"/>
                </a:solidFill>
                <a:latin typeface="Yuanti SC Light" charset="-122"/>
                <a:ea typeface="Yuanti SC Light" charset="-122"/>
                <a:cs typeface="Yuanti SC Light" charset="-122"/>
              </a:rPr>
              <a:t>Stellar</a:t>
            </a:r>
            <a:r>
              <a:rPr lang="zh-CN" altLang="en-US" sz="1600" dirty="0" smtClean="0">
                <a:solidFill>
                  <a:srgbClr val="FFFF00"/>
                </a:solidFill>
                <a:latin typeface="Yuanti SC Light" charset="-122"/>
                <a:ea typeface="Yuanti SC Light" charset="-122"/>
                <a:cs typeface="Yuanti SC Light" charset="-122"/>
              </a:rPr>
              <a:t>有价值的信息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的核心功能，是为用户提供一个独立运行的策略编写、回测环境。为了方便使用，策略编写环境提供了函数和属性补全的功能，所以我们第二步：</a:t>
            </a:r>
            <a:r>
              <a:rPr lang="zh-CN" altLang="en-US" sz="1600" dirty="0" smtClean="0">
                <a:solidFill>
                  <a:srgbClr val="FFFF00"/>
                </a:solidFill>
                <a:latin typeface="Yuanti SC Light" charset="-122"/>
                <a:ea typeface="Yuanti SC Light" charset="-122"/>
                <a:cs typeface="Yuanti SC Light" charset="-122"/>
              </a:rPr>
              <a:t>通过代码补全功能，尽可能多的还原类、接口对外暴露的信息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完成以上两件事以后，我们第三步要做的事情是：</a:t>
            </a:r>
            <a:r>
              <a:rPr lang="zh-CN" altLang="en-US" sz="1600" dirty="0" smtClean="0">
                <a:solidFill>
                  <a:srgbClr val="FFFF00"/>
                </a:solidFill>
                <a:latin typeface="Yuanti SC Light" charset="-122"/>
                <a:ea typeface="Yuanti SC Light" charset="-122"/>
                <a:cs typeface="Yuanti SC Light" charset="-122"/>
              </a:rPr>
              <a:t>汇总所有信息，理顺逻辑关系，成体系恢复整个框架的原貌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8145449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90948330"/>
              </p:ext>
            </p:extLst>
          </p:nvPr>
        </p:nvGraphicFramePr>
        <p:xfrm>
          <a:off x="409303" y="1397914"/>
          <a:ext cx="10759441" cy="4941263"/>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financial_asset_available_for_sale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可供出售金融资产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指初始确认时即被指定为可供出售的非衍生金融资产，以及贷款和应收款项、持有至到期投资、交易性金融资产之外的非衍生金融资产。</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financial_asset_hold_to_maturity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持有至到期投资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指企业有明确意图并有能力持有至到期，到期日固定、回收金额固定或可确定的非衍生金融资产。</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real_estate_investment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投资性房地产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指为赚取租金或资本增值，或两者兼有而持有的房地产。</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long_term_equity_investment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长期股权投资</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原值</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指企业持有的对其子公司、合营企业及联营企业的权益性投资以及企业持有的对被投资单位不具有控制、共同控制或重大影响，且在活跃市场中没有报价、公允价值不能可靠计量的权益性投资。</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long_term_receivables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长期应收款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长期应收款是根据长期应收款的账户余额减去未确认融资收益还有一年内到期的长期应收款。</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long_term_debt_investment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长期债权投资</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原值</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企业购买的各种一年期以上的债券，包括其他企业的债券、金融债券和国债等。</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other_long_term_investment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其他长期投资</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原值</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其他长期投资</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原值</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长期投资</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原值</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指不满足短期投资条件的投资，即不准备在一年或长于一年的经营周期之内转变为现金的投资。</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provision_long_term_investment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长期投资减值准备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企业的长期股权投资和长期债权投资应当在每个会计期末按照账面价值与可收回金额孰低法的原则计量，对于可收回金额小于其账面价值的差额，应当计提长期投资减值准备，计入当期的投资损益之中。</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net_long_term_equity_investment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长期股权投资净额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长期股权投资净额</a:t>
                      </a:r>
                      <a:r>
                        <a:rPr lang="zh-CN" altLang="en-US" sz="1000" b="0" i="0" kern="1200" dirty="0">
                          <a:solidFill>
                            <a:srgbClr val="FFFF00"/>
                          </a:solidFill>
                          <a:latin typeface="Yuanti SC" charset="-122"/>
                          <a:ea typeface="Yuanti SC" charset="-122"/>
                          <a:cs typeface="Yuanti SC" charset="-122"/>
                        </a:rPr>
                        <a:t>。</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net_long_term_debt_investment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长期债权投资净额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长期债权投资净额。</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net_long_term_investment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长期投资净额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长期投资净额。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cost_fixed_assets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固定资产原值</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固定资产原值。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7030676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54819137"/>
              </p:ext>
            </p:extLst>
          </p:nvPr>
        </p:nvGraphicFramePr>
        <p:xfrm>
          <a:off x="409303" y="1397914"/>
          <a:ext cx="10759441" cy="507492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accumulated_depreciation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累计折旧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“累计折旧”账户属于资产类的备抵调整账户，其结构与一般资产账户的结构刚好相反，贷方登记增加，借方登记减少，余额在贷方。</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net_val_fixed_assets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固定资产净值</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也称为折余价值，是指固定资产原始价值或重置完全价值减去已提折旧后的净额。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depreciation_reserve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固定资产减值准备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指由于固定资产市价持续下跌，或技术陈旧、损坏、长期闲置等原因导致其可收回金额低于账面价值的，应当将可收回金额低于其账面价值的差额作为固定资产减值准备。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net_fixed_assets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固定资产净额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固定资产原值减累计折旧再减减值准备后的差额。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engineer_material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工程物资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指用于固定资产建造的建筑材料，如钢材、水泥、玻璃等。在资产负债表中并入在建工程项目。</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construction_in_progress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在建工程</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指企业固定资产的新建、改建、扩建，或技术改造、设备更新和大修理工程等尚未完工的工程支出。</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fixed_asset_to_be_disposed</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固定资产清理</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指企业因出售、报废和毁损等原因转入清理的固定资产价值及其在清理过程中所发生的清理费用和清理收入等。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capitalized_biological_assets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生产性生物资产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指为产出农产品、提供劳务或出租等目的而持有的生物资产，包括经济林、薪炭林、产畜和役畜等。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oil_and_gas_assets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油气资产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指油气开采企业所拥有或控制的井及相关设施和矿区权益。油气资产属于递耗资产。</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total_fixed_assets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固定资产合计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指核算使用期限超过一年，单位价值在规定标准以上，并且在使用过程中保持原有物质形态的资产。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intangible_assets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无形资产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指企业拥有或者控制的没有实物形态的可辨认非货币性资产。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impairment_intangible_assets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开发支出</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反映企业开发无形资产过程中能够资本化形成无形资产成本的支出部分。</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goodwill</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商誉</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指能在未来期间为企业经营带来超额利润的潜在经济价值，或一家企业预期的获利能力超过可辨认资产正常获利能力（如社会平均投资回报率）的资本化价值。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047179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128492"/>
              </p:ext>
            </p:extLst>
          </p:nvPr>
        </p:nvGraphicFramePr>
        <p:xfrm>
          <a:off x="409303" y="1397914"/>
          <a:ext cx="10759441" cy="486918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deferred_charges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递延资产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指不能全部计入当年损益，应在以后年度内较长时期摊销的除固定资产和无形资产以外的其他费用支出，包括开办费、租入固定资产改良支出，以及摊销期在一年以上的长期待摊费用等。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long_term_deferred_expenses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长期待摊费用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指企业已经支出，但摊销期限在</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年以上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不含</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年</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的各项费用，包括开办费、租入固定资产的改良支出及摊销期在</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年以上的固定资产大修理支出、股票发行费用等。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other_long_term_assets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其他长期资产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指具有特定用途，不参加正常生产经营过程的，除流动资产、长期投资、固定资产、无形资产和长期待摊费用以外的资产。</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total_intangible_and_other_assets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无形资产及其他资产合计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无形资产及其他资产合计。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deferred_income_tax_assets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递延所得税资产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指对于可抵扣暂时性差异，以未来期间很可能取得用来抵扣可抵扣暂时性差异的应纳税所得额为限确认的一项资产。</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other_non_current_assets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其他非流动资产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指除资产负债表上所列非流动资产项目以外的其他周转期超过</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年的长期资产。</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non_current_assets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非流动资产合计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非流动资产合计。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total_assets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总资产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企业拥有或可控制的能以货币计量的经济资源，包括各种财产、债权和其他权利。企业的资产按其流动性划分为：流动资产、长期投资、固定资产、无形资产及递延资产、其他资产等，即为企业资产负债表的资产总计项。</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short_term_loans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短期借款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企业用来维持正常的生产经营所需的资金或为抵偿某项债务而向银行或其他金融机构等外单位借入的、还款期限在一年以下或者一年的一个经营周期内的各种借款。</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financial_liabilities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交易性金融负债</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交易性金融负债，指企业采用短期获利模式进行融资所形成的负债，比如应付短期债券。作为交易双方来说，甲方的金融债权就是乙方的金融负债，由于融资方需要支付利息，因比，就形成了金融负债。交易性金融负债是企业承担的交易性金融负债的公允价值。</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336430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28535249"/>
              </p:ext>
            </p:extLst>
          </p:nvPr>
        </p:nvGraphicFramePr>
        <p:xfrm>
          <a:off x="409303" y="1397914"/>
          <a:ext cx="10759441" cy="525780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notes_payable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应付票据</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票据是指企业购买材料、商品和接受劳务供应等而开出、承兑的商业汇票，包括商业承兑汇票和银行承兑汇票。在我国应收票据、应付票据仅指“商业汇票”，包括“银行承兑汇票”和“商业承兑汇票”两种，属于远期票据，付款期一般在</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个月以上，</a:t>
                      </a:r>
                      <a:r>
                        <a:rPr lang="en-US" altLang="zh-CN" sz="1000" b="0" i="0" kern="1200" dirty="0" smtClean="0">
                          <a:solidFill>
                            <a:srgbClr val="FFFF00"/>
                          </a:solidFill>
                          <a:latin typeface="Yuanti SC" charset="-122"/>
                          <a:ea typeface="Yuanti SC" charset="-122"/>
                          <a:cs typeface="Yuanti SC" charset="-122"/>
                        </a:rPr>
                        <a:t>6</a:t>
                      </a:r>
                      <a:r>
                        <a:rPr lang="zh-CN" altLang="en-US" sz="1000" b="0" i="0" kern="1200" dirty="0" smtClean="0">
                          <a:solidFill>
                            <a:srgbClr val="FFFF00"/>
                          </a:solidFill>
                          <a:latin typeface="Yuanti SC" charset="-122"/>
                          <a:ea typeface="Yuanti SC" charset="-122"/>
                          <a:cs typeface="Yuanti SC" charset="-122"/>
                        </a:rPr>
                        <a:t>个月以内。</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accts_payable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应付账款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应付帐款是指企业因购买材料、物资和接受劳务供应等而付给供货单位的帐款。</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advance_from_customers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预收账款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预收账款指买卖双方协议商定，由购货方预先支付一部分货款给供应方而发生的一项负债。预收账款一般包括预收的货款、预收购货定金。</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proxy_sale_revenue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代销商品款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代销商品款”是负债类账户，用以核算企业接受代销、寄销商品的货款。企业在收到代销、寄销的商品时，记入贷方；在销售代销、寄售商品时，记人借方；余额在贷方，表示尚未销售的代销、寄销商品的货款。该账户应按委托单位进行明细分类核算。</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payroll_payable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应付职工薪酬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职工薪酬是指企业为获得职工提供的服务而给予各种形式的报酬以及其他相关支出。职工薪酬包括：职工工资、奖金、津贴和补贴；职工福利费；医疗保险费、养老保险费、失业保险费、工伤保险费和生育保险费等社会保险费；住房公积金；工会经费和职工教育经费；非货币性福利；因解除与职工的劳动关系给予的补偿；其他与获得职工提供的服务相关的支出。</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walfare_payable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应付福利费</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应付福利费是企业准备用于企业职工个人福利方面的未付费用。</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应付股利</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应付股利是指企业根据年度利润分配方案，确定分配的股利。是企业经董事会或股东大会，或类似机构决议确定分配的现金股利或利润。企业分配的股票股利，不通过“应付股利”科目核算。</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tax_payable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应交税费</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应交税费是指企业根据在一定时期内取得的营业收入、实现的利润等，按照现行税法规定，采用一定的计税方法计提的应交纳的各种税费。</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应付利息</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利息，是指金融企业根据存款或债券金额及其存续期限和规定的利率，按期计提应支付给单位和个人的利息。应付利息应按已计但尚未支付的金额入账。应付利息包括分期付息到期还本的长期借款、企业债券等应支付的利息。应付利息与应计利息的区别：应付利息属于借款</a:t>
                      </a:r>
                      <a:r>
                        <a:rPr lang="zh-CN" altLang="en-US" sz="1000" b="0" i="0" kern="1200" dirty="0" smtClean="0">
                          <a:solidFill>
                            <a:srgbClr val="FFFF00"/>
                          </a:solidFill>
                          <a:latin typeface="Yuanti SC" charset="-122"/>
                          <a:ea typeface="Yuanti SC" charset="-122"/>
                          <a:cs typeface="Yuanti SC" charset="-122"/>
                        </a:rPr>
                        <a:t>。应计利息属于企业存款。</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1380422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855528731"/>
              </p:ext>
            </p:extLst>
          </p:nvPr>
        </p:nvGraphicFramePr>
        <p:xfrm>
          <a:off x="409303" y="1397914"/>
          <a:ext cx="10759441" cy="502158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other_fees_payable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其他应交款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其他应交款</a:t>
                      </a:r>
                      <a:r>
                        <a:rPr lang="en-US" altLang="zh-CN" sz="1000" b="0" i="0" kern="1200" dirty="0" smtClean="0">
                          <a:solidFill>
                            <a:srgbClr val="FFFF00"/>
                          </a:solidFill>
                          <a:latin typeface="Yuanti SC" charset="-122"/>
                          <a:ea typeface="Yuanti SC" charset="-122"/>
                          <a:cs typeface="Yuanti SC" charset="-122"/>
                        </a:rPr>
                        <a:t>(Other levies payable/Other fund in conformity with paying) </a:t>
                      </a:r>
                      <a:r>
                        <a:rPr lang="zh-CN" altLang="en-US" sz="1000" b="0" i="0" kern="1200" dirty="0" smtClean="0">
                          <a:solidFill>
                            <a:srgbClr val="FFFF00"/>
                          </a:solidFill>
                          <a:latin typeface="Yuanti SC" charset="-122"/>
                          <a:ea typeface="Yuanti SC" charset="-122"/>
                          <a:cs typeface="Yuanti SC" charset="-122"/>
                        </a:rPr>
                        <a:t>是指企业需要向国家缴纳的各项款项中除了税金以外的各种应交款项，主要包括教育附加费、车辆购置附加费等。</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internal_accts_payable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内部应付款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内部往来是指总部与分支机构之间的往来交易。是企业与内部所属各个独立核算的单位之间，或各内部独立核算单位彼此之间，由于工程价款结算、产品、作业和材料销售、提供劳务等作业所发生的各种应收、应付、暂付、暂收的往来款项。</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其他应付款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其他应付款是财务会计中的一个往来科目，通常情况下，该科目只核算企业应付其他单位或个人的零星款项，如应付经营租入固定资产和包装物的租金、存入保证金、应付统筹退休金等。企业经常发生的应付供应单位的货款是在“应付帐款”和“应付票据”科目中核算。</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short_term_debt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应付短期债券</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应付短期债券是企业筹资发行一年以下期限的债券，属于流动负债。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accrued_expense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预提费用</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预提费用是指企业按规定预先提取但尚未实际支付的各项费用。 就是企业还没支付，但应该要支付的，要记入负债。</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estimated_liabilities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预计负债</a:t>
                      </a:r>
                      <a:endParaRPr lang="zh-CN" alt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预计负债是因或有事项可能产生的负债。</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deferred_income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递延收益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递延收益是指尚待确认的收入或收益，也可以说是暂时未确认的收益，它是权责发生制在收益确认上的运用。</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long_term_liabilities_due_one_year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一年内到期的长期负债</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一年内到期的长期负债是指反映企业长期负债中自编表日起一年内到期的长期负债，形式上是在长期负债账户里反映，本质上是一种流动负债，需要在资产负债表流动负债中单独列式。</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other_current_liabilities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其他流动负债</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其他流动负债是指不能归属于短期借款，应付短期债券券，应付票据，应付帐款，应付所得税，其他应付款，预收账款这七款项目的流动负债。但以上各款流动负债，其金额未超过流动负债合计金额百分之五者，得并入其他流动负债内。</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流动负债合计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流动负债合计是指企业在一年内或超过一年的一个营业周期内需要偿还的债务，包括短期借款、应付帐款、其他应付款、应付工资、应付福利费、未交税金和未付利润、其他应付款、预提费用等。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3895199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821805708"/>
              </p:ext>
            </p:extLst>
          </p:nvPr>
        </p:nvGraphicFramePr>
        <p:xfrm>
          <a:off x="409303" y="1397914"/>
          <a:ext cx="10759441" cy="510540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long_term_loans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长期借款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长期借款是指企业从银行或其他金融机构借入的期限在一年以上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不含一年</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的借款。我国股份制企业的长期借款主要是向金融机构借人的各项长期性借款，如从各专业银行、商业银行取得的贷款；除此之外，还包括向财务公司、投资公司等金融企业借人的款项。</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bond_payable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应付债券</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公司为筹集长期资金而实际发行的债券及应付的利息。</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long_term_payable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长期应付款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长期应付款是指企业除了长期借款和应付债券以外的长期负债，包括应付引进设备款、应付融资租入固定资产的租赁费等。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grants_received</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专项应付款</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专项应付款是企业接受国家作为企业所有者拨入的具有专门用途的款项所形成的不需要以资产或增加其他负债偿还的负债。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housing_revolving_funds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住房周转金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房周转金是指企业从各种规定来源取得的、用于职工住房各方面开支的，除公益金、住房折旧和住房公积金以外的住房基金。在帐务处理上，它既是表外科目“住房基金”的构成内容，也是资产负债表的构成内容。</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other_long_term_liabilities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其他长期负债</a:t>
                      </a:r>
                      <a:endParaRPr lang="zh-CN" alt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其他长期负债是指反映除长期债券以外的其他长期负债。本项目应当以实际发生额入账，如其他长期负债价值较大的，应在会计报表附注中披露其内容和金额。</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长期负债合计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长期负债（</a:t>
                      </a:r>
                      <a:r>
                        <a:rPr lang="en-US" altLang="zh-CN" sz="1000" b="0" i="0" kern="1200" dirty="0" smtClean="0">
                          <a:solidFill>
                            <a:srgbClr val="FFFF00"/>
                          </a:solidFill>
                          <a:latin typeface="Yuanti SC" charset="-122"/>
                          <a:ea typeface="Yuanti SC" charset="-122"/>
                          <a:cs typeface="Yuanti SC" charset="-122"/>
                        </a:rPr>
                        <a:t>long-term liability of long-term debt</a:t>
                      </a:r>
                      <a:r>
                        <a:rPr lang="zh-CN" altLang="en-US" sz="1000" b="0" i="0" kern="1200" dirty="0" smtClean="0">
                          <a:solidFill>
                            <a:srgbClr val="FFFF00"/>
                          </a:solidFill>
                          <a:latin typeface="Yuanti SC" charset="-122"/>
                          <a:ea typeface="Yuanti SC" charset="-122"/>
                          <a:cs typeface="Yuanti SC" charset="-122"/>
                        </a:rPr>
                        <a:t>），又称为非流动负债，是会计分录的内容，是指期限超过</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年的债务，</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年内到期的长期负债在资产负债表中列入短期负债。长期负债与流动负债相比，具有数额较大、偿还期限较长的特点。</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deferred_income_tax_liabilities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递延所得税负债</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递延所得税负债是指根据应纳税暂时性差异计算的未来期间应付所得税的金额。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other_non_current_liabilities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其他非流动负债</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其他非流动负债项目是反映企业除长期借款、应付债券等项目以外的其他非流动负债。其他非流动负债项目应根据有关科目的期末余额填列。其他非流动负债项目应根据有关科目期末余额减去将于一年内（含一年）到期偿还数后的余额填列。非流动负债各项目中将于一年内（含一年）到期的非流动负债，应在</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一年内到期的非流动负债</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项目内单独反映。</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482228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05279247"/>
              </p:ext>
            </p:extLst>
          </p:nvPr>
        </p:nvGraphicFramePr>
        <p:xfrm>
          <a:off x="409303" y="1397914"/>
          <a:ext cx="10759441" cy="502158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non_current_liabilities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非流动负债合计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非流动负债是指偿还期在一年或者超过一年的一个营业周期以上的债务。非流动负债的主要项目有长期借款和应付债券。</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负债合计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负债合计是指企业所承担的能以货币计量，将以资产或劳务偿还的债务，偿还形式包括货币、资产或提供劳务。根据会计“资产负债表”中“负债合计”项的年末数填列。</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paid_in_capital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实收资本</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或股本</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实收资本是指企业的投资者按照企业章程或合同、协议的约定，实际投入企业的资本。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invesment_refund</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已归还投资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已归还投资系指中外合作经营企业按合同规定在合作期内归还投资人的投资。</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capital_reserve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资本公积金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资本公积是企业收到的投资者的超出其在企业注册资本所占份额，以及直接计入所有者权益的利得和损失等。资本公积包括资本溢价（股本溢价）和直接计入所有者权益的利得和损失等。</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surplus_reserve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盈余公积金</a:t>
                      </a:r>
                      <a:endParaRPr lang="zh-CN" alt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盈余公积金是指企业从税后利润中提取形成的、存留于企业内部、具有特定用途的收益积累。盈余公积是根据其用途不同分为公益金和一般盈余公积两类。</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statutory_reserve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公益金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公益金专门用于企业职工福利设施的支出，如购建职工宿舍、托儿所、理发室等方面的支出。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welfare_reserve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集体福利基金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集体福利基金是企业单位按有关规定从成本提取或按一定比例从结余中分配转入的，用于单位职工集体福利设施建设、集体福利待遇的资金。集体福利基金按提成工资</a:t>
                      </a:r>
                      <a:r>
                        <a:rPr lang="en-US" altLang="zh-CN" sz="1000" b="0" i="0" kern="1200" dirty="0" smtClean="0">
                          <a:solidFill>
                            <a:srgbClr val="FFFF00"/>
                          </a:solidFill>
                          <a:latin typeface="Yuanti SC" charset="-122"/>
                          <a:ea typeface="Yuanti SC" charset="-122"/>
                          <a:cs typeface="Yuanti SC" charset="-122"/>
                        </a:rPr>
                        <a:t>50%</a:t>
                      </a:r>
                      <a:r>
                        <a:rPr lang="zh-CN" altLang="en-US" sz="1000" b="0" i="0" kern="1200" dirty="0" smtClean="0">
                          <a:solidFill>
                            <a:srgbClr val="FFFF00"/>
                          </a:solidFill>
                          <a:latin typeface="Yuanti SC" charset="-122"/>
                          <a:ea typeface="Yuanti SC" charset="-122"/>
                          <a:cs typeface="Yuanti SC" charset="-122"/>
                        </a:rPr>
                        <a:t>计算提取。</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unrealised_investment_loss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未确认的投资损失</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未确认的投资损失是按照企业会计准则中关于长期投资确认和期末计价政策的规定，由于母公司和子公司确认子公司损益方式不同而在合并报表中使用的一个调节性科目。</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undistributed_profit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未分配利润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未分配利润是企业未作分配的利润。它在以后年度可继续进行分配，在未进行分配之前，属于所有者权益的组成部分。从数量上来看，未分配利润是期初未分配利润加上本期实现的净利润，减去提取的各种盈余公积和分出的利润后的余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9066650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2.3.5</a:t>
            </a:r>
            <a:r>
              <a:rPr lang="zh-CN" altLang="en-US" sz="2800" dirty="0" smtClean="0">
                <a:solidFill>
                  <a:schemeClr val="bg1"/>
                </a:solidFill>
                <a:latin typeface="Yuanti SC" charset="-122"/>
                <a:ea typeface="Yuanti SC" charset="-122"/>
                <a:cs typeface="Yuanti SC" charset="-122"/>
              </a:rPr>
              <a:t> 资产负债表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balance_sheet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20170166"/>
              </p:ext>
            </p:extLst>
          </p:nvPr>
        </p:nvGraphicFramePr>
        <p:xfrm>
          <a:off x="409303" y="1397914"/>
          <a:ext cx="10759441" cy="2766060"/>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equity_parent_company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归属于母公司所有者权益合计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母公司股东权益反映的是母公司所持股份部分的所有者权益数。</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total_equity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股东权益合计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所有者权益合计是指企业投资人对企业净资产的所有权。企业净资产等于企业全部资产减去全部负债后的余额，其中包括企业投资人对企业的最初投入以及资本公积金、盈余公积金和未分配利润。对股份制企业，所有者权益即为股东权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minority_interest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少数股东权益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少数股东损益是一个流量概念，是指公司合并报表的子公司其它非控股股东享有的损益，需要在利润表中予以扣除。利润表的“净利润”项下可以分“归属于母公司所有者的净利润”和“少数股东损益”。其对应的存量概念是“少数股东权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total_equity_and_liabilities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负债和股东权益总计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负债和股东权益总计。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provision</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预计负债</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长期负债</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预计负债是因或有事项可能产生的负债。</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deferred_revenue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递延收益</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长期负债</a:t>
                      </a:r>
                      <a:r>
                        <a:rPr lang="en-US" altLang="zh-CN" sz="1000" b="0" i="0" dirty="0" smtClean="0">
                          <a:solidFill>
                            <a:schemeClr val="bg1"/>
                          </a:solidFill>
                          <a:latin typeface="Yuanti SC" charset="-122"/>
                          <a:ea typeface="Yuanti SC" charset="-122"/>
                          <a:cs typeface="Yuanti SC" charset="-122"/>
                        </a:rPr>
                        <a:t>)</a:t>
                      </a:r>
                      <a:endParaRPr lang="zh-CN" alt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递延收益是指尚待确认的收入或收益，也可以说是暂时未确认的收益，它是权责发生制在收益确认上的运用。</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82385153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2.3.6</a:t>
            </a:r>
            <a:r>
              <a:rPr lang="zh-CN" altLang="en-US" sz="2800" dirty="0" smtClean="0">
                <a:solidFill>
                  <a:schemeClr val="bg1"/>
                </a:solidFill>
                <a:latin typeface="Yuanti SC" charset="-122"/>
                <a:ea typeface="Yuanti SC" charset="-122"/>
                <a:cs typeface="Yuanti SC" charset="-122"/>
              </a:rPr>
              <a:t> 现金流量表</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cash_flow_statement</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08433044"/>
              </p:ext>
            </p:extLst>
          </p:nvPr>
        </p:nvGraphicFramePr>
        <p:xfrm>
          <a:off x="409303" y="1397914"/>
          <a:ext cx="10759441" cy="2601923"/>
        </p:xfrm>
        <a:graphic>
          <a:graphicData uri="http://schemas.openxmlformats.org/drawingml/2006/table">
            <a:tbl>
              <a:tblPr firstRow="1" bandRow="1">
                <a:tableStyleId>{C083E6E3-FA7D-4D7B-A595-EF9225AFEA82}</a:tableStyleId>
              </a:tblPr>
              <a:tblGrid>
                <a:gridCol w="1699913">
                  <a:extLst>
                    <a:ext uri="{9D8B030D-6E8A-4147-A177-3AD203B41FA5}">
                      <a16:colId xmlns="" xmlns:a16="http://schemas.microsoft.com/office/drawing/2014/main" val="20000"/>
                    </a:ext>
                  </a:extLst>
                </a:gridCol>
                <a:gridCol w="1536192"/>
                <a:gridCol w="3986784"/>
                <a:gridCol w="3536552">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cash_received_from_sales_of_goods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销售商品、提供劳务收到的现金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smtClean="0">
                          <a:solidFill>
                            <a:srgbClr val="FFFF00"/>
                          </a:solidFill>
                          <a:latin typeface="Yuanti SC" charset="-122"/>
                          <a:ea typeface="Yuanti SC" charset="-122"/>
                          <a:cs typeface="Yuanti SC" charset="-122"/>
                        </a:rPr>
                        <a:t>公司销售商品、提供劳务实际收到的现金。</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239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498391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8918</TotalTime>
  <Words>17560</Words>
  <Application>Microsoft Macintosh PowerPoint</Application>
  <PresentationFormat>宽屏</PresentationFormat>
  <Paragraphs>3130</Paragraphs>
  <Slides>99</Slides>
  <Notes>99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99</vt:i4>
      </vt:variant>
    </vt:vector>
  </HeadingPairs>
  <TitlesOfParts>
    <vt:vector size="108"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1635</cp:revision>
  <dcterms:created xsi:type="dcterms:W3CDTF">2016-07-16T06:00:02Z</dcterms:created>
  <dcterms:modified xsi:type="dcterms:W3CDTF">2016-09-23T09:58:46Z</dcterms:modified>
</cp:coreProperties>
</file>