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76" r:id="rId2"/>
    <p:sldId id="314" r:id="rId3"/>
    <p:sldId id="275" r:id="rId4"/>
    <p:sldId id="258" r:id="rId5"/>
    <p:sldId id="274" r:id="rId6"/>
    <p:sldId id="390" r:id="rId7"/>
    <p:sldId id="269" r:id="rId8"/>
    <p:sldId id="263" r:id="rId9"/>
    <p:sldId id="297" r:id="rId10"/>
    <p:sldId id="391" r:id="rId11"/>
    <p:sldId id="321" r:id="rId12"/>
    <p:sldId id="381" r:id="rId13"/>
    <p:sldId id="382" r:id="rId14"/>
    <p:sldId id="383" r:id="rId15"/>
    <p:sldId id="384" r:id="rId16"/>
    <p:sldId id="385" r:id="rId17"/>
    <p:sldId id="399" r:id="rId18"/>
    <p:sldId id="392" r:id="rId19"/>
    <p:sldId id="380" r:id="rId20"/>
    <p:sldId id="386" r:id="rId21"/>
    <p:sldId id="403" r:id="rId22"/>
    <p:sldId id="402" r:id="rId23"/>
    <p:sldId id="401" r:id="rId24"/>
    <p:sldId id="396" r:id="rId25"/>
    <p:sldId id="398" r:id="rId26"/>
    <p:sldId id="397" r:id="rId27"/>
    <p:sldId id="395" r:id="rId28"/>
    <p:sldId id="394" r:id="rId29"/>
    <p:sldId id="400" r:id="rId30"/>
    <p:sldId id="349"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532B"/>
    <a:srgbClr val="CB4423"/>
    <a:srgbClr val="0087FF"/>
    <a:srgbClr val="FF4F69"/>
    <a:srgbClr val="5960FD"/>
    <a:srgbClr val="EAAF07"/>
    <a:srgbClr val="FF621E"/>
    <a:srgbClr val="4B89F0"/>
    <a:srgbClr val="ED5326"/>
    <a:srgbClr val="D94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主题样式 2 - 个性色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个性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7"/>
    <p:restoredTop sz="92740" autoAdjust="0"/>
  </p:normalViewPr>
  <p:slideViewPr>
    <p:cSldViewPr snapToGrid="0" snapToObjects="1">
      <p:cViewPr varScale="1">
        <p:scale>
          <a:sx n="139" d="100"/>
          <a:sy n="139" d="100"/>
        </p:scale>
        <p:origin x="30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8613DB-8F97-1741-9118-0D4449739394}" type="datetimeFigureOut">
              <a:rPr kumimoji="1" lang="zh-CN" altLang="en-US" smtClean="0"/>
              <a:t>16/9/7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1102C-5B02-9E42-B7BA-D19F32FE7002}" type="slidenum">
              <a:rPr kumimoji="1" lang="zh-CN" altLang="en-US" smtClean="0"/>
              <a:t>‹#›</a:t>
            </a:fld>
            <a:endParaRPr kumimoji="1" lang="zh-CN" altLang="en-US"/>
          </a:p>
        </p:txBody>
      </p:sp>
    </p:spTree>
    <p:extLst>
      <p:ext uri="{BB962C8B-B14F-4D97-AF65-F5344CB8AC3E}">
        <p14:creationId xmlns:p14="http://schemas.microsoft.com/office/powerpoint/2010/main" val="396473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a:t>
            </a:fld>
            <a:endParaRPr kumimoji="1" lang="zh-CN" altLang="en-US"/>
          </a:p>
        </p:txBody>
      </p:sp>
    </p:spTree>
    <p:extLst>
      <p:ext uri="{BB962C8B-B14F-4D97-AF65-F5344CB8AC3E}">
        <p14:creationId xmlns:p14="http://schemas.microsoft.com/office/powerpoint/2010/main" val="494220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10</a:t>
            </a:fld>
            <a:endParaRPr kumimoji="1" lang="zh-CN" altLang="en-US"/>
          </a:p>
        </p:txBody>
      </p:sp>
    </p:spTree>
    <p:extLst>
      <p:ext uri="{BB962C8B-B14F-4D97-AF65-F5344CB8AC3E}">
        <p14:creationId xmlns:p14="http://schemas.microsoft.com/office/powerpoint/2010/main" val="259309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11</a:t>
            </a:fld>
            <a:endParaRPr kumimoji="1" lang="zh-CN" altLang="en-US"/>
          </a:p>
        </p:txBody>
      </p:sp>
    </p:spTree>
    <p:extLst>
      <p:ext uri="{BB962C8B-B14F-4D97-AF65-F5344CB8AC3E}">
        <p14:creationId xmlns:p14="http://schemas.microsoft.com/office/powerpoint/2010/main" val="2086206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12</a:t>
            </a:fld>
            <a:endParaRPr kumimoji="1" lang="zh-CN" altLang="en-US"/>
          </a:p>
        </p:txBody>
      </p:sp>
    </p:spTree>
    <p:extLst>
      <p:ext uri="{BB962C8B-B14F-4D97-AF65-F5344CB8AC3E}">
        <p14:creationId xmlns:p14="http://schemas.microsoft.com/office/powerpoint/2010/main" val="917008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13</a:t>
            </a:fld>
            <a:endParaRPr kumimoji="1" lang="zh-CN" altLang="en-US"/>
          </a:p>
        </p:txBody>
      </p:sp>
    </p:spTree>
    <p:extLst>
      <p:ext uri="{BB962C8B-B14F-4D97-AF65-F5344CB8AC3E}">
        <p14:creationId xmlns:p14="http://schemas.microsoft.com/office/powerpoint/2010/main" val="250589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14</a:t>
            </a:fld>
            <a:endParaRPr kumimoji="1" lang="zh-CN" altLang="en-US"/>
          </a:p>
        </p:txBody>
      </p:sp>
    </p:spTree>
    <p:extLst>
      <p:ext uri="{BB962C8B-B14F-4D97-AF65-F5344CB8AC3E}">
        <p14:creationId xmlns:p14="http://schemas.microsoft.com/office/powerpoint/2010/main" val="220540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15</a:t>
            </a:fld>
            <a:endParaRPr kumimoji="1" lang="zh-CN" altLang="en-US"/>
          </a:p>
        </p:txBody>
      </p:sp>
    </p:spTree>
    <p:extLst>
      <p:ext uri="{BB962C8B-B14F-4D97-AF65-F5344CB8AC3E}">
        <p14:creationId xmlns:p14="http://schemas.microsoft.com/office/powerpoint/2010/main" val="14287191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16</a:t>
            </a:fld>
            <a:endParaRPr kumimoji="1" lang="zh-CN" altLang="en-US"/>
          </a:p>
        </p:txBody>
      </p:sp>
    </p:spTree>
    <p:extLst>
      <p:ext uri="{BB962C8B-B14F-4D97-AF65-F5344CB8AC3E}">
        <p14:creationId xmlns:p14="http://schemas.microsoft.com/office/powerpoint/2010/main" val="1301670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17</a:t>
            </a:fld>
            <a:endParaRPr kumimoji="1" lang="zh-CN" altLang="en-US"/>
          </a:p>
        </p:txBody>
      </p:sp>
    </p:spTree>
    <p:extLst>
      <p:ext uri="{BB962C8B-B14F-4D97-AF65-F5344CB8AC3E}">
        <p14:creationId xmlns:p14="http://schemas.microsoft.com/office/powerpoint/2010/main" val="369248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18</a:t>
            </a:fld>
            <a:endParaRPr kumimoji="1" lang="zh-CN" altLang="en-US"/>
          </a:p>
        </p:txBody>
      </p:sp>
    </p:spTree>
    <p:extLst>
      <p:ext uri="{BB962C8B-B14F-4D97-AF65-F5344CB8AC3E}">
        <p14:creationId xmlns:p14="http://schemas.microsoft.com/office/powerpoint/2010/main" val="1092341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19</a:t>
            </a:fld>
            <a:endParaRPr kumimoji="1" lang="zh-CN" altLang="en-US"/>
          </a:p>
        </p:txBody>
      </p:sp>
    </p:spTree>
    <p:extLst>
      <p:ext uri="{BB962C8B-B14F-4D97-AF65-F5344CB8AC3E}">
        <p14:creationId xmlns:p14="http://schemas.microsoft.com/office/powerpoint/2010/main" val="1722214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a:t>
            </a:fld>
            <a:endParaRPr kumimoji="1" lang="zh-CN" altLang="en-US"/>
          </a:p>
        </p:txBody>
      </p:sp>
    </p:spTree>
    <p:extLst>
      <p:ext uri="{BB962C8B-B14F-4D97-AF65-F5344CB8AC3E}">
        <p14:creationId xmlns:p14="http://schemas.microsoft.com/office/powerpoint/2010/main" val="1230309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20</a:t>
            </a:fld>
            <a:endParaRPr kumimoji="1" lang="zh-CN" altLang="en-US"/>
          </a:p>
        </p:txBody>
      </p:sp>
    </p:spTree>
    <p:extLst>
      <p:ext uri="{BB962C8B-B14F-4D97-AF65-F5344CB8AC3E}">
        <p14:creationId xmlns:p14="http://schemas.microsoft.com/office/powerpoint/2010/main" val="332400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21</a:t>
            </a:fld>
            <a:endParaRPr kumimoji="1" lang="zh-CN" altLang="en-US"/>
          </a:p>
        </p:txBody>
      </p:sp>
    </p:spTree>
    <p:extLst>
      <p:ext uri="{BB962C8B-B14F-4D97-AF65-F5344CB8AC3E}">
        <p14:creationId xmlns:p14="http://schemas.microsoft.com/office/powerpoint/2010/main" val="578836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22</a:t>
            </a:fld>
            <a:endParaRPr kumimoji="1" lang="zh-CN" altLang="en-US"/>
          </a:p>
        </p:txBody>
      </p:sp>
    </p:spTree>
    <p:extLst>
      <p:ext uri="{BB962C8B-B14F-4D97-AF65-F5344CB8AC3E}">
        <p14:creationId xmlns:p14="http://schemas.microsoft.com/office/powerpoint/2010/main" val="13227065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23</a:t>
            </a:fld>
            <a:endParaRPr kumimoji="1" lang="zh-CN" altLang="en-US"/>
          </a:p>
        </p:txBody>
      </p:sp>
    </p:spTree>
    <p:extLst>
      <p:ext uri="{BB962C8B-B14F-4D97-AF65-F5344CB8AC3E}">
        <p14:creationId xmlns:p14="http://schemas.microsoft.com/office/powerpoint/2010/main" val="1786407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24</a:t>
            </a:fld>
            <a:endParaRPr kumimoji="1" lang="zh-CN" altLang="en-US"/>
          </a:p>
        </p:txBody>
      </p:sp>
    </p:spTree>
    <p:extLst>
      <p:ext uri="{BB962C8B-B14F-4D97-AF65-F5344CB8AC3E}">
        <p14:creationId xmlns:p14="http://schemas.microsoft.com/office/powerpoint/2010/main" val="17039336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25</a:t>
            </a:fld>
            <a:endParaRPr kumimoji="1" lang="zh-CN" altLang="en-US"/>
          </a:p>
        </p:txBody>
      </p:sp>
    </p:spTree>
    <p:extLst>
      <p:ext uri="{BB962C8B-B14F-4D97-AF65-F5344CB8AC3E}">
        <p14:creationId xmlns:p14="http://schemas.microsoft.com/office/powerpoint/2010/main" val="16481819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26</a:t>
            </a:fld>
            <a:endParaRPr kumimoji="1" lang="zh-CN" altLang="en-US"/>
          </a:p>
        </p:txBody>
      </p:sp>
    </p:spTree>
    <p:extLst>
      <p:ext uri="{BB962C8B-B14F-4D97-AF65-F5344CB8AC3E}">
        <p14:creationId xmlns:p14="http://schemas.microsoft.com/office/powerpoint/2010/main" val="2007695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27</a:t>
            </a:fld>
            <a:endParaRPr kumimoji="1" lang="zh-CN" altLang="en-US"/>
          </a:p>
        </p:txBody>
      </p:sp>
    </p:spTree>
    <p:extLst>
      <p:ext uri="{BB962C8B-B14F-4D97-AF65-F5344CB8AC3E}">
        <p14:creationId xmlns:p14="http://schemas.microsoft.com/office/powerpoint/2010/main" val="15231311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28</a:t>
            </a:fld>
            <a:endParaRPr kumimoji="1" lang="zh-CN" altLang="en-US"/>
          </a:p>
        </p:txBody>
      </p:sp>
    </p:spTree>
    <p:extLst>
      <p:ext uri="{BB962C8B-B14F-4D97-AF65-F5344CB8AC3E}">
        <p14:creationId xmlns:p14="http://schemas.microsoft.com/office/powerpoint/2010/main" val="1135635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29</a:t>
            </a:fld>
            <a:endParaRPr kumimoji="1" lang="zh-CN" altLang="en-US"/>
          </a:p>
        </p:txBody>
      </p:sp>
    </p:spTree>
    <p:extLst>
      <p:ext uri="{BB962C8B-B14F-4D97-AF65-F5344CB8AC3E}">
        <p14:creationId xmlns:p14="http://schemas.microsoft.com/office/powerpoint/2010/main" val="1574943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a:t>
            </a:fld>
            <a:endParaRPr kumimoji="1" lang="zh-CN" altLang="en-US"/>
          </a:p>
        </p:txBody>
      </p:sp>
    </p:spTree>
    <p:extLst>
      <p:ext uri="{BB962C8B-B14F-4D97-AF65-F5344CB8AC3E}">
        <p14:creationId xmlns:p14="http://schemas.microsoft.com/office/powerpoint/2010/main" val="7071344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30</a:t>
            </a:fld>
            <a:endParaRPr kumimoji="1" lang="zh-CN" altLang="en-US"/>
          </a:p>
        </p:txBody>
      </p:sp>
    </p:spTree>
    <p:extLst>
      <p:ext uri="{BB962C8B-B14F-4D97-AF65-F5344CB8AC3E}">
        <p14:creationId xmlns:p14="http://schemas.microsoft.com/office/powerpoint/2010/main" val="1900037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a:t>
            </a:fld>
            <a:endParaRPr kumimoji="1" lang="zh-CN" altLang="en-US"/>
          </a:p>
        </p:txBody>
      </p:sp>
    </p:spTree>
    <p:extLst>
      <p:ext uri="{BB962C8B-B14F-4D97-AF65-F5344CB8AC3E}">
        <p14:creationId xmlns:p14="http://schemas.microsoft.com/office/powerpoint/2010/main" val="2079611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a:t>
            </a:fld>
            <a:endParaRPr kumimoji="1" lang="zh-CN" altLang="en-US"/>
          </a:p>
        </p:txBody>
      </p:sp>
    </p:spTree>
    <p:extLst>
      <p:ext uri="{BB962C8B-B14F-4D97-AF65-F5344CB8AC3E}">
        <p14:creationId xmlns:p14="http://schemas.microsoft.com/office/powerpoint/2010/main" val="1212534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a:t>
            </a:fld>
            <a:endParaRPr kumimoji="1" lang="zh-CN" altLang="en-US"/>
          </a:p>
        </p:txBody>
      </p:sp>
    </p:spTree>
    <p:extLst>
      <p:ext uri="{BB962C8B-B14F-4D97-AF65-F5344CB8AC3E}">
        <p14:creationId xmlns:p14="http://schemas.microsoft.com/office/powerpoint/2010/main" val="2099898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a:t>
            </a:fld>
            <a:endParaRPr kumimoji="1" lang="zh-CN" altLang="en-US"/>
          </a:p>
        </p:txBody>
      </p:sp>
    </p:spTree>
    <p:extLst>
      <p:ext uri="{BB962C8B-B14F-4D97-AF65-F5344CB8AC3E}">
        <p14:creationId xmlns:p14="http://schemas.microsoft.com/office/powerpoint/2010/main" val="1683673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8</a:t>
            </a:fld>
            <a:endParaRPr kumimoji="1" lang="zh-CN" altLang="en-US"/>
          </a:p>
        </p:txBody>
      </p:sp>
    </p:spTree>
    <p:extLst>
      <p:ext uri="{BB962C8B-B14F-4D97-AF65-F5344CB8AC3E}">
        <p14:creationId xmlns:p14="http://schemas.microsoft.com/office/powerpoint/2010/main" val="1249152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9</a:t>
            </a:fld>
            <a:endParaRPr kumimoji="1" lang="zh-CN" altLang="en-US"/>
          </a:p>
        </p:txBody>
      </p:sp>
    </p:spTree>
    <p:extLst>
      <p:ext uri="{BB962C8B-B14F-4D97-AF65-F5344CB8AC3E}">
        <p14:creationId xmlns:p14="http://schemas.microsoft.com/office/powerpoint/2010/main" val="1126260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44726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6107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59473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37487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541027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16/9/7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32056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3B59D8F7-997B-304D-A0DA-493074199D5A}" type="datetimeFigureOut">
              <a:rPr kumimoji="1" lang="zh-CN" altLang="en-US" smtClean="0"/>
              <a:t>16/9/7</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745790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3B59D8F7-997B-304D-A0DA-493074199D5A}" type="datetimeFigureOut">
              <a:rPr kumimoji="1" lang="zh-CN" altLang="en-US" smtClean="0"/>
              <a:t>16/9/7</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51300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59D8F7-997B-304D-A0DA-493074199D5A}" type="datetimeFigureOut">
              <a:rPr kumimoji="1" lang="zh-CN" altLang="en-US" smtClean="0"/>
              <a:t>16/9/7</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959372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16/9/7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02512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16/9/7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21371002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59D8F7-997B-304D-A0DA-493074199D5A}" type="datetimeFigureOut">
              <a:rPr kumimoji="1" lang="zh-CN" altLang="en-US" smtClean="0"/>
              <a:t>16/9/7</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494613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jpeg"/><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7" name="文本框 6"/>
          <p:cNvSpPr txBox="1"/>
          <p:nvPr/>
        </p:nvSpPr>
        <p:spPr>
          <a:xfrm>
            <a:off x="797328" y="2844224"/>
            <a:ext cx="11205486" cy="1169551"/>
          </a:xfrm>
          <a:prstGeom prst="rect">
            <a:avLst/>
          </a:prstGeom>
          <a:noFill/>
        </p:spPr>
        <p:txBody>
          <a:bodyPr wrap="square" rtlCol="0">
            <a:spAutoFit/>
          </a:bodyPr>
          <a:lstStyle/>
          <a:p>
            <a:r>
              <a:rPr kumimoji="1" lang="en-US" altLang="zh-CN" sz="7000" dirty="0" smtClean="0">
                <a:solidFill>
                  <a:schemeClr val="bg1"/>
                </a:solidFill>
              </a:rPr>
              <a:t>RQAlpha</a:t>
            </a:r>
            <a:r>
              <a:rPr kumimoji="1" lang="zh-CN" altLang="en-US" sz="7000" dirty="0" smtClean="0">
                <a:solidFill>
                  <a:schemeClr val="bg1"/>
                </a:solidFill>
              </a:rPr>
              <a:t> </a:t>
            </a:r>
            <a:r>
              <a:rPr kumimoji="1" lang="en-US" altLang="zh-CN" sz="7000" dirty="0" smtClean="0">
                <a:solidFill>
                  <a:schemeClr val="bg1"/>
                </a:solidFill>
              </a:rPr>
              <a:t>Research</a:t>
            </a:r>
            <a:endParaRPr kumimoji="1" lang="zh-CN" altLang="en-US" sz="7000" dirty="0" smtClean="0">
              <a:solidFill>
                <a:schemeClr val="bg1"/>
              </a:solidFill>
            </a:endParaRPr>
          </a:p>
        </p:txBody>
      </p:sp>
      <p:sp>
        <p:nvSpPr>
          <p:cNvPr id="10" name="Text Placeholder 1"/>
          <p:cNvSpPr txBox="1">
            <a:spLocks/>
          </p:cNvSpPr>
          <p:nvPr/>
        </p:nvSpPr>
        <p:spPr>
          <a:xfrm>
            <a:off x="961799" y="4234820"/>
            <a:ext cx="5454333" cy="1855893"/>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Clr>
                <a:srgbClr val="92D050"/>
              </a:buClr>
              <a:buSzPct val="12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Clr>
                <a:srgbClr val="92D050"/>
              </a:buClr>
              <a:buSzPct val="120000"/>
              <a:buFont typeface="Arial" pitchFamily="34" charset="0"/>
              <a:buNone/>
              <a:defRPr sz="4000" kern="1200">
                <a:solidFill>
                  <a:schemeClr val="bg1"/>
                </a:solidFill>
                <a:latin typeface="+mn-lt"/>
                <a:ea typeface="+mn-ea"/>
                <a:cs typeface="+mn-cs"/>
              </a:defRPr>
            </a:lvl2pPr>
            <a:lvl3pPr marL="855663" indent="0" algn="l" defTabSz="914363" rtl="0" eaLnBrk="1" latinLnBrk="0" hangingPunct="1">
              <a:lnSpc>
                <a:spcPct val="90000"/>
              </a:lnSpc>
              <a:spcBef>
                <a:spcPct val="20000"/>
              </a:spcBef>
              <a:buClr>
                <a:srgbClr val="92D050"/>
              </a:buClr>
              <a:buSzPct val="120000"/>
              <a:buFont typeface="Arial" pitchFamily="34" charset="0"/>
              <a:buNone/>
              <a:defRPr sz="3600" kern="1200">
                <a:solidFill>
                  <a:schemeClr val="bg1"/>
                </a:solidFill>
                <a:latin typeface="+mn-lt"/>
                <a:ea typeface="+mn-ea"/>
                <a:cs typeface="+mn-cs"/>
              </a:defRPr>
            </a:lvl3pPr>
            <a:lvl4pPr marL="1258888" indent="0" algn="l" defTabSz="914363" rtl="0" eaLnBrk="1" latinLnBrk="0" hangingPunct="1">
              <a:lnSpc>
                <a:spcPct val="90000"/>
              </a:lnSpc>
              <a:spcBef>
                <a:spcPct val="20000"/>
              </a:spcBef>
              <a:buClr>
                <a:srgbClr val="92D050"/>
              </a:buClr>
              <a:buSzPct val="120000"/>
              <a:buFont typeface="Arial" pitchFamily="34" charset="0"/>
              <a:buNone/>
              <a:defRPr sz="3200" kern="1200">
                <a:solidFill>
                  <a:schemeClr val="bg1"/>
                </a:solidFill>
                <a:latin typeface="+mn-lt"/>
                <a:ea typeface="+mn-ea"/>
                <a:cs typeface="+mn-cs"/>
              </a:defRPr>
            </a:lvl4pPr>
            <a:lvl5pPr marL="1604963" indent="0" algn="l" defTabSz="914363" rtl="0" eaLnBrk="1" latinLnBrk="0" hangingPunct="1">
              <a:lnSpc>
                <a:spcPct val="90000"/>
              </a:lnSpc>
              <a:spcBef>
                <a:spcPct val="20000"/>
              </a:spcBef>
              <a:buClr>
                <a:srgbClr val="92D050"/>
              </a:buClr>
              <a:buSzPct val="120000"/>
              <a:buFont typeface="Arial" pitchFamily="34" charset="0"/>
              <a:buNone/>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zh-CN" altLang="en-US" u="none" strike="noStrike" kern="1200" cap="none" spc="0" normalizeH="0" baseline="0" noProof="0" dirty="0">
                <a:ln>
                  <a:noFill/>
                </a:ln>
                <a:solidFill>
                  <a:srgbClr val="FFFFFF">
                    <a:alpha val="98000"/>
                  </a:srgbClr>
                </a:solidFill>
                <a:effectLst/>
                <a:uLnTx/>
                <a:uFillTx/>
                <a:latin typeface="Yuanti SC Light" charset="-122"/>
                <a:ea typeface="Yuanti SC Light" charset="-122"/>
                <a:cs typeface="Yuanti SC Light" charset="-122"/>
              </a:rPr>
              <a:t>李煜煌</a:t>
            </a:r>
            <a:endParaRPr kumimoji="0" lang="en-US" u="none" strike="noStrike" kern="1200" cap="none" spc="0" normalizeH="0" baseline="0" noProof="0" dirty="0">
              <a:ln>
                <a:noFill/>
              </a:ln>
              <a:solidFill>
                <a:srgbClr val="FFFFFF">
                  <a:alpha val="98000"/>
                </a:srgbClr>
              </a:solidFill>
              <a:effectLst/>
              <a:uLnTx/>
              <a:uFillTx/>
              <a:latin typeface="Yuanti SC Light" charset="-122"/>
              <a:ea typeface="Yuanti SC Light" charset="-122"/>
              <a:cs typeface="Yuanti SC Light" charset="-122"/>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Leader</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lang="en-US" altLang="zh-CN" sz="1800" dirty="0">
                <a:solidFill>
                  <a:srgbClr val="FFFFFF">
                    <a:lumMod val="40000"/>
                    <a:lumOff val="60000"/>
                    <a:alpha val="98000"/>
                  </a:srgbClr>
                </a:solidFill>
                <a:latin typeface="Segoe UI"/>
                <a:ea typeface=""/>
                <a:cs typeface=""/>
              </a:rPr>
              <a:t>SCITLAS</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Email: </a:t>
            </a: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liyuhuang</a:t>
            </a: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a:t>
            </a: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scitlas</a:t>
            </a: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.com</a:t>
            </a:r>
            <a:r>
              <a:rPr kumimoji="0" lang="zh-CN" alt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 </a:t>
            </a: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altLang="zh-CN" sz="1800" u="none" strike="noStrike" kern="1200" cap="none" spc="0" normalizeH="0" baseline="0" noProof="0" dirty="0" smtClean="0">
                <a:ln>
                  <a:noFill/>
                </a:ln>
                <a:solidFill>
                  <a:srgbClr val="FFFFFF">
                    <a:lumMod val="40000"/>
                    <a:lumOff val="60000"/>
                    <a:alpha val="98000"/>
                  </a:srgbClr>
                </a:solidFill>
                <a:effectLst/>
                <a:uLnTx/>
                <a:uFillTx/>
                <a:latin typeface="Yuanti SC" charset="-122"/>
                <a:ea typeface="Yuanti SC" charset="-122"/>
                <a:cs typeface="Yuanti SC" charset="-122"/>
              </a:rPr>
              <a:t>2016.8</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Semibold" charset="0"/>
              <a:ea typeface="Segoe UI Semibold" charset="0"/>
              <a:cs typeface="Segoe UI Semibold" charset="0"/>
            </a:endParaRPr>
          </a:p>
        </p:txBody>
      </p:sp>
      <p:sp>
        <p:nvSpPr>
          <p:cNvPr id="2" name="文本框 1"/>
          <p:cNvSpPr txBox="1"/>
          <p:nvPr/>
        </p:nvSpPr>
        <p:spPr>
          <a:xfrm>
            <a:off x="10567153" y="6447183"/>
            <a:ext cx="949940" cy="338554"/>
          </a:xfrm>
          <a:prstGeom prst="rect">
            <a:avLst/>
          </a:prstGeom>
          <a:noFill/>
        </p:spPr>
        <p:txBody>
          <a:bodyPr wrap="square" rtlCol="0">
            <a:spAutoFit/>
          </a:bodyPr>
          <a:lstStyle/>
          <a:p>
            <a:pPr algn="r"/>
            <a:r>
              <a:rPr kumimoji="1" lang="zh-CN" altLang="en-US" sz="1400" dirty="0">
                <a:solidFill>
                  <a:schemeClr val="bg1"/>
                </a:solidFill>
                <a:latin typeface="Yuanti SC" charset="-122"/>
                <a:ea typeface="Yuanti SC" charset="-122"/>
                <a:cs typeface="Yuanti SC" charset="-122"/>
              </a:rPr>
              <a:t>版本</a:t>
            </a:r>
            <a:r>
              <a:rPr kumimoji="1" lang="zh-CN" altLang="en-US" sz="1600" dirty="0">
                <a:solidFill>
                  <a:schemeClr val="bg1"/>
                </a:solidFill>
                <a:latin typeface="Yuanti SC" charset="-122"/>
                <a:ea typeface="Yuanti SC" charset="-122"/>
                <a:cs typeface="Yuanti SC" charset="-122"/>
              </a:rPr>
              <a:t> </a:t>
            </a:r>
            <a:endParaRPr kumimoji="1" lang="zh-CN" altLang="en-US" dirty="0">
              <a:solidFill>
                <a:schemeClr val="bg1"/>
              </a:solidFill>
              <a:latin typeface="Yuanti SC" charset="-122"/>
              <a:ea typeface="Yuanti SC" charset="-122"/>
              <a:cs typeface="Yuanti SC" charset="-122"/>
            </a:endParaRPr>
          </a:p>
        </p:txBody>
      </p:sp>
      <p:sp>
        <p:nvSpPr>
          <p:cNvPr id="8" name="文本框 7"/>
          <p:cNvSpPr txBox="1"/>
          <p:nvPr/>
        </p:nvSpPr>
        <p:spPr>
          <a:xfrm>
            <a:off x="11473549" y="6458069"/>
            <a:ext cx="710454" cy="338554"/>
          </a:xfrm>
          <a:prstGeom prst="rect">
            <a:avLst/>
          </a:prstGeom>
          <a:noFill/>
        </p:spPr>
        <p:txBody>
          <a:bodyPr wrap="square" rtlCol="0">
            <a:spAutoFit/>
          </a:bodyPr>
          <a:lstStyle/>
          <a:p>
            <a:r>
              <a:rPr lang="en-US" altLang="zh-CN" sz="1600" dirty="0" smtClean="0">
                <a:solidFill>
                  <a:srgbClr val="FFFFFF">
                    <a:lumMod val="40000"/>
                    <a:lumOff val="60000"/>
                    <a:alpha val="98000"/>
                  </a:srgbClr>
                </a:solidFill>
                <a:latin typeface="Segoe UI"/>
                <a:ea typeface=""/>
                <a:cs typeface=""/>
              </a:rPr>
              <a:t>0.1.0</a:t>
            </a:r>
            <a:r>
              <a:rPr lang="zh-CN" altLang="en-US" sz="1600" dirty="0" smtClean="0">
                <a:solidFill>
                  <a:srgbClr val="FFFFFF">
                    <a:lumMod val="40000"/>
                    <a:lumOff val="60000"/>
                    <a:alpha val="98000"/>
                  </a:srgbClr>
                </a:solidFill>
                <a:latin typeface="Segoe UI"/>
                <a:ea typeface=""/>
                <a:cs typeface=""/>
              </a:rPr>
              <a:t> </a:t>
            </a:r>
            <a:endParaRPr lang="zh-CN" altLang="en-US" sz="1600" dirty="0">
              <a:solidFill>
                <a:srgbClr val="FFFFFF">
                  <a:lumMod val="40000"/>
                  <a:lumOff val="60000"/>
                  <a:alpha val="98000"/>
                </a:srgbClr>
              </a:solidFill>
              <a:latin typeface="Segoe UI"/>
              <a:ea typeface=""/>
              <a:cs typeface=""/>
            </a:endParaRPr>
          </a:p>
        </p:txBody>
      </p:sp>
    </p:spTree>
    <p:extLst>
      <p:ext uri="{BB962C8B-B14F-4D97-AF65-F5344CB8AC3E}">
        <p14:creationId xmlns:p14="http://schemas.microsoft.com/office/powerpoint/2010/main" val="206344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fade">
                                      <p:cBhvr>
                                        <p:cTn id="11" dur="500"/>
                                        <p:tgtEl>
                                          <p:spTgt spid="10">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xEl>
                                              <p:pRg st="2" end="2"/>
                                            </p:txEl>
                                          </p:spTgt>
                                        </p:tgtEl>
                                        <p:attrNameLst>
                                          <p:attrName>style.visibility</p:attrName>
                                        </p:attrNameLst>
                                      </p:cBhvr>
                                      <p:to>
                                        <p:strVal val="visible"/>
                                      </p:to>
                                    </p:set>
                                    <p:animEffect transition="in" filter="fade">
                                      <p:cBhvr>
                                        <p:cTn id="14" dur="500"/>
                                        <p:tgtEl>
                                          <p:spTgt spid="10">
                                            <p:txEl>
                                              <p:pRg st="2" end="2"/>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fade">
                                      <p:cBhvr>
                                        <p:cTn id="18" dur="500"/>
                                        <p:tgtEl>
                                          <p:spTgt spid="10">
                                            <p:txEl>
                                              <p:pRg st="3" end="3"/>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fade">
                                      <p:cBhvr>
                                        <p:cTn id="2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a:solidFill>
                  <a:schemeClr val="bg1"/>
                </a:solidFill>
                <a:latin typeface="Yuanti SC Light" charset="-122"/>
                <a:ea typeface="Yuanti SC Light" charset="-122"/>
                <a:cs typeface="Yuanti SC Light" charset="-122"/>
              </a:rPr>
              <a:t>2</a:t>
            </a:r>
            <a:r>
              <a:rPr kumimoji="1" lang="en-US" altLang="zh-CN" sz="4000" dirty="0" smtClean="0">
                <a:solidFill>
                  <a:schemeClr val="bg1"/>
                </a:solidFill>
                <a:latin typeface="Yuanti SC Light" charset="-122"/>
                <a:ea typeface="Yuanti SC Light" charset="-122"/>
                <a:cs typeface="Yuanti SC Light" charset="-122"/>
              </a:rPr>
              <a:t>.1</a:t>
            </a:r>
            <a:r>
              <a:rPr kumimoji="1" lang="zh-CN" altLang="en-US" sz="4000" dirty="0" smtClean="0">
                <a:solidFill>
                  <a:schemeClr val="bg1"/>
                </a:solidFill>
                <a:latin typeface="Yuanti SC Light" charset="-122"/>
                <a:ea typeface="Yuanti SC Light" charset="-122"/>
                <a:cs typeface="Yuanti SC Light" charset="-122"/>
              </a:rPr>
              <a:t> 整体介绍</a:t>
            </a:r>
            <a:endParaRPr kumimoji="1" lang="zh-CN" altLang="en-US" sz="4000" dirty="0">
              <a:solidFill>
                <a:schemeClr val="bg1"/>
              </a:solidFill>
              <a:latin typeface="Yuanti SC Light" charset="-122"/>
              <a:ea typeface="Yuanti SC Light" charset="-122"/>
              <a:cs typeface="Yuanti SC Light" charset="-122"/>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14374635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5324535"/>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简介</a:t>
            </a:r>
            <a:endParaRPr lang="zh-CN" altLang="en-US" dirty="0">
              <a:solidFill>
                <a:srgbClr val="FFFF00"/>
              </a:solidFill>
              <a:latin typeface="Yuanti SC Light" charset="-122"/>
              <a:ea typeface="Yuanti SC Light" charset="-122"/>
              <a:cs typeface="Yuanti SC Light" charset="-122"/>
            </a:endParaRPr>
          </a:p>
          <a:p>
            <a:r>
              <a:rPr lang="en-US" altLang="zh-CN" sz="1600" dirty="0">
                <a:solidFill>
                  <a:schemeClr val="bg1"/>
                </a:solidFill>
                <a:latin typeface="Yuanti SC Light" charset="-122"/>
                <a:ea typeface="Yuanti SC Light" charset="-122"/>
                <a:cs typeface="Yuanti SC Light" charset="-122"/>
              </a:rPr>
              <a:t>RQAlpha</a:t>
            </a:r>
            <a:r>
              <a:rPr lang="zh-CN" altLang="en-US" sz="1600" dirty="0">
                <a:solidFill>
                  <a:schemeClr val="bg1"/>
                </a:solidFill>
                <a:latin typeface="Yuanti SC Light" charset="-122"/>
                <a:ea typeface="Yuanti SC Light" charset="-122"/>
                <a:cs typeface="Yuanti SC Light" charset="-122"/>
              </a:rPr>
              <a:t>是一个开源的</a:t>
            </a:r>
            <a:r>
              <a:rPr lang="en-US" altLang="zh-CN" sz="1600" dirty="0">
                <a:solidFill>
                  <a:schemeClr val="bg1"/>
                </a:solidFill>
                <a:latin typeface="Yuanti SC Light" charset="-122"/>
                <a:ea typeface="Yuanti SC Light" charset="-122"/>
                <a:cs typeface="Yuanti SC Light" charset="-122"/>
              </a:rPr>
              <a:t>Python</a:t>
            </a:r>
            <a:r>
              <a:rPr lang="zh-CN" altLang="en-US" sz="1600" dirty="0">
                <a:solidFill>
                  <a:schemeClr val="bg1"/>
                </a:solidFill>
                <a:latin typeface="Yuanti SC Light" charset="-122"/>
                <a:ea typeface="Yuanti SC Light" charset="-122"/>
                <a:cs typeface="Yuanti SC Light" charset="-122"/>
              </a:rPr>
              <a:t>算法交易和回测引擎，适合</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股市场，是事件驱动的设计。自带日线数据</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目前暂时仅支持日线回测。</a:t>
            </a:r>
          </a:p>
          <a:p>
            <a:endParaRPr lang="en-US" altLang="zh-CN" sz="1600" dirty="0" smtClean="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RQAlpha</a:t>
            </a:r>
            <a:r>
              <a:rPr lang="zh-CN" altLang="en-US" sz="1600" dirty="0">
                <a:solidFill>
                  <a:schemeClr val="bg1"/>
                </a:solidFill>
                <a:latin typeface="Yuanti SC Light" charset="-122"/>
                <a:ea typeface="Yuanti SC Light" charset="-122"/>
                <a:cs typeface="Yuanti SC Light" charset="-122"/>
              </a:rPr>
              <a:t>的逻辑也将会在</a:t>
            </a:r>
            <a:r>
              <a:rPr lang="en-US" altLang="zh-CN" sz="1600" dirty="0" err="1">
                <a:solidFill>
                  <a:schemeClr val="bg1"/>
                </a:solidFill>
                <a:latin typeface="Yuanti SC Light" charset="-122"/>
                <a:ea typeface="Yuanti SC Light" charset="-122"/>
                <a:cs typeface="Yuanti SC Light" charset="-122"/>
              </a:rPr>
              <a:t>Ricequant</a:t>
            </a:r>
            <a:r>
              <a:rPr lang="zh-CN" altLang="en-US" sz="1600" dirty="0">
                <a:solidFill>
                  <a:schemeClr val="bg1"/>
                </a:solidFill>
                <a:latin typeface="Yuanti SC Light" charset="-122"/>
                <a:ea typeface="Yuanti SC Light" charset="-122"/>
                <a:cs typeface="Yuanti SC Light" charset="-122"/>
              </a:rPr>
              <a:t>的一些回测部分使用，</a:t>
            </a:r>
            <a:r>
              <a:rPr lang="en-US" altLang="zh-CN" sz="1600" dirty="0" err="1">
                <a:solidFill>
                  <a:schemeClr val="bg1"/>
                </a:solidFill>
                <a:latin typeface="Yuanti SC Light" charset="-122"/>
                <a:ea typeface="Yuanti SC Light" charset="-122"/>
                <a:cs typeface="Yuanti SC Light" charset="-122"/>
              </a:rPr>
              <a:t>Ricequant</a:t>
            </a:r>
            <a:r>
              <a:rPr lang="en-US" altLang="zh-CN" sz="1600" dirty="0">
                <a:solidFill>
                  <a:schemeClr val="bg1"/>
                </a:solidFill>
                <a:latin typeface="Yuanti SC Light" charset="-122"/>
                <a:ea typeface="Yuanti SC Light" charset="-122"/>
                <a:cs typeface="Yuanti SC Light" charset="-122"/>
              </a:rPr>
              <a:t> - </a:t>
            </a:r>
            <a:r>
              <a:rPr lang="zh-CN" altLang="en-US" sz="1600" dirty="0">
                <a:solidFill>
                  <a:schemeClr val="bg1"/>
                </a:solidFill>
                <a:latin typeface="Yuanti SC Light" charset="-122"/>
                <a:ea typeface="Yuanti SC Light" charset="-122"/>
                <a:cs typeface="Yuanti SC Light" charset="-122"/>
              </a:rPr>
              <a:t>是一个开放的量化算法交易社区，有免费的服务器资源给大家测试、实盘模拟您的交易算法，并且可以将交易信号通过微信和邮件实时推送给大家</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如果您想要更好的回测报告体验和实盘模拟交易功能可以把本地写好的策略复制黏贴到我们的网站上运行。</a:t>
            </a:r>
          </a:p>
          <a:p>
            <a:endParaRPr lang="en-US" altLang="zh-CN" dirty="0">
              <a:solidFill>
                <a:schemeClr val="bg1"/>
              </a:solidFill>
              <a:latin typeface="Yuanti SC Light" charset="-122"/>
              <a:ea typeface="Yuanti SC Light" charset="-122"/>
              <a:cs typeface="Yuanti SC Light" charset="-122"/>
            </a:endParaRPr>
          </a:p>
          <a:p>
            <a:r>
              <a:rPr lang="zh-CN" altLang="en-US" dirty="0">
                <a:solidFill>
                  <a:srgbClr val="FFFF00"/>
                </a:solidFill>
                <a:latin typeface="Yuanti SC Light" charset="-122"/>
                <a:ea typeface="Yuanti SC Light" charset="-122"/>
                <a:cs typeface="Yuanti SC Light" charset="-122"/>
              </a:rPr>
              <a:t>特色</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容易使用：</a:t>
            </a:r>
            <a:r>
              <a:rPr lang="en-US" altLang="zh-CN" sz="1600" dirty="0">
                <a:solidFill>
                  <a:schemeClr val="bg1"/>
                </a:solidFill>
                <a:latin typeface="Yuanti SC Light" charset="-122"/>
                <a:ea typeface="Yuanti SC Light" charset="-122"/>
                <a:cs typeface="Yuanti SC Light" charset="-122"/>
              </a:rPr>
              <a:t>RQAlpha</a:t>
            </a:r>
            <a:r>
              <a:rPr lang="zh-CN" altLang="en-US" sz="1600" dirty="0">
                <a:solidFill>
                  <a:schemeClr val="bg1"/>
                </a:solidFill>
                <a:latin typeface="Yuanti SC Light" charset="-122"/>
                <a:ea typeface="Yuanti SC Light" charset="-122"/>
                <a:cs typeface="Yuanti SC Light" charset="-122"/>
              </a:rPr>
              <a:t>可以让你集中精力在策略的开发上。可以参考</a:t>
            </a:r>
            <a:r>
              <a:rPr lang="en-US" altLang="zh-CN" sz="1600" dirty="0">
                <a:solidFill>
                  <a:schemeClr val="bg1"/>
                </a:solidFill>
                <a:latin typeface="Yuanti SC Light" charset="-122"/>
                <a:ea typeface="Yuanti SC Light" charset="-122"/>
                <a:cs typeface="Yuanti SC Light" charset="-122"/>
              </a:rPr>
              <a:t>./examples </a:t>
            </a:r>
            <a:r>
              <a:rPr lang="zh-CN" altLang="en-US" sz="1600" dirty="0">
                <a:solidFill>
                  <a:schemeClr val="bg1"/>
                </a:solidFill>
                <a:latin typeface="Yuanti SC Light" charset="-122"/>
                <a:ea typeface="Yuanti SC Light" charset="-122"/>
                <a:cs typeface="Yuanti SC Light" charset="-122"/>
              </a:rPr>
              <a:t>下的范例</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需要传入历史数据，计算的结果是</a:t>
            </a:r>
            <a:r>
              <a:rPr lang="en-US" altLang="zh-CN" sz="1600" dirty="0">
                <a:solidFill>
                  <a:schemeClr val="bg1"/>
                </a:solidFill>
                <a:latin typeface="Yuanti SC Light" charset="-122"/>
                <a:ea typeface="Yuanti SC Light" charset="-122"/>
                <a:cs typeface="Yuanti SC Light" charset="-122"/>
              </a:rPr>
              <a:t>pandas</a:t>
            </a:r>
            <a:r>
              <a:rPr lang="zh-CN" altLang="en-US" sz="1600" dirty="0">
                <a:solidFill>
                  <a:schemeClr val="bg1"/>
                </a:solidFill>
                <a:latin typeface="Yuanti SC Light" charset="-122"/>
                <a:ea typeface="Yuanti SC Light" charset="-122"/>
                <a:cs typeface="Yuanti SC Light" charset="-122"/>
              </a:rPr>
              <a:t>的</a:t>
            </a:r>
            <a:r>
              <a:rPr lang="en-US" altLang="zh-CN" sz="1600" dirty="0" err="1">
                <a:solidFill>
                  <a:schemeClr val="bg1"/>
                </a:solidFill>
                <a:latin typeface="Yuanti SC Light" charset="-122"/>
                <a:ea typeface="Yuanti SC Light" charset="-122"/>
                <a:cs typeface="Yuanti SC Light" charset="-122"/>
              </a:rPr>
              <a:t>DataFrame</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和</a:t>
            </a:r>
            <a:r>
              <a:rPr lang="en-US" altLang="zh-CN" sz="1600" dirty="0" err="1">
                <a:solidFill>
                  <a:schemeClr val="bg1"/>
                </a:solidFill>
                <a:latin typeface="Yuanti SC Light" charset="-122"/>
                <a:ea typeface="Yuanti SC Light" charset="-122"/>
                <a:cs typeface="Yuanti SC Light" charset="-122"/>
              </a:rPr>
              <a:t>PyData</a:t>
            </a:r>
            <a:r>
              <a:rPr lang="zh-CN" altLang="en-US" sz="1600" dirty="0">
                <a:solidFill>
                  <a:schemeClr val="bg1"/>
                </a:solidFill>
                <a:latin typeface="Yuanti SC Light" charset="-122"/>
                <a:ea typeface="Yuanti SC Light" charset="-122"/>
                <a:cs typeface="Yuanti SC Light" charset="-122"/>
              </a:rPr>
              <a:t>的生态系统很好的结合在一起</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可以使用</a:t>
            </a:r>
            <a:r>
              <a:rPr lang="en-US" altLang="zh-CN" sz="1600" dirty="0">
                <a:solidFill>
                  <a:schemeClr val="bg1"/>
                </a:solidFill>
                <a:latin typeface="Yuanti SC Light" charset="-122"/>
                <a:ea typeface="Yuanti SC Light" charset="-122"/>
                <a:cs typeface="Yuanti SC Light" charset="-122"/>
              </a:rPr>
              <a:t>Python</a:t>
            </a:r>
            <a:r>
              <a:rPr lang="zh-CN" altLang="en-US" sz="1600" dirty="0">
                <a:solidFill>
                  <a:schemeClr val="bg1"/>
                </a:solidFill>
                <a:latin typeface="Yuanti SC Light" charset="-122"/>
                <a:ea typeface="Yuanti SC Light" charset="-122"/>
                <a:cs typeface="Yuanti SC Light" charset="-122"/>
              </a:rPr>
              <a:t>的统计、机器学习等科学计算库如</a:t>
            </a:r>
            <a:r>
              <a:rPr lang="en-US" altLang="zh-CN" sz="1600" dirty="0" err="1">
                <a:solidFill>
                  <a:schemeClr val="bg1"/>
                </a:solidFill>
                <a:latin typeface="Yuanti SC Light" charset="-122"/>
                <a:ea typeface="Yuanti SC Light" charset="-122"/>
                <a:cs typeface="Yuanti SC Light" charset="-122"/>
              </a:rPr>
              <a:t>matplotlib</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scipy</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statsmodels</a:t>
            </a:r>
            <a:r>
              <a:rPr lang="zh-CN" altLang="en-US" sz="1600" dirty="0">
                <a:solidFill>
                  <a:schemeClr val="bg1"/>
                </a:solidFill>
                <a:latin typeface="Yuanti SC Light" charset="-122"/>
                <a:ea typeface="Yuanti SC Light" charset="-122"/>
                <a:cs typeface="Yuanti SC Light" charset="-122"/>
              </a:rPr>
              <a:t>和</a:t>
            </a:r>
            <a:r>
              <a:rPr lang="en-US" altLang="zh-CN" sz="1600" dirty="0" err="1">
                <a:solidFill>
                  <a:schemeClr val="bg1"/>
                </a:solidFill>
                <a:latin typeface="Yuanti SC Light" charset="-122"/>
                <a:ea typeface="Yuanti SC Light" charset="-122"/>
                <a:cs typeface="Yuanti SC Light" charset="-122"/>
              </a:rPr>
              <a:t>sklearn</a:t>
            </a:r>
            <a:r>
              <a:rPr lang="zh-CN" altLang="en-US" sz="1600" dirty="0">
                <a:solidFill>
                  <a:schemeClr val="bg1"/>
                </a:solidFill>
                <a:latin typeface="Yuanti SC Light" charset="-122"/>
                <a:ea typeface="Yuanti SC Light" charset="-122"/>
                <a:cs typeface="Yuanti SC Light" charset="-122"/>
              </a:rPr>
              <a:t>等</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免费提供了</a:t>
            </a:r>
            <a:r>
              <a:rPr lang="en-US" altLang="zh-CN" sz="1600" dirty="0" err="1">
                <a:solidFill>
                  <a:schemeClr val="bg1"/>
                </a:solidFill>
                <a:latin typeface="Yuanti SC Light" charset="-122"/>
                <a:ea typeface="Yuanti SC Light" charset="-122"/>
                <a:cs typeface="Yuanti SC Light" charset="-122"/>
              </a:rPr>
              <a:t>Ricequant</a:t>
            </a:r>
            <a:r>
              <a:rPr lang="zh-CN" altLang="en-US" sz="1600" dirty="0">
                <a:solidFill>
                  <a:schemeClr val="bg1"/>
                </a:solidFill>
                <a:latin typeface="Yuanti SC Light" charset="-122"/>
                <a:ea typeface="Yuanti SC Light" charset="-122"/>
                <a:cs typeface="Yuanti SC Light" charset="-122"/>
              </a:rPr>
              <a:t>的日级别数据，可以通过互联网自己更新</a:t>
            </a:r>
            <a:r>
              <a:rPr lang="en-US" altLang="zh-CN" sz="1600" dirty="0">
                <a:solidFill>
                  <a:schemeClr val="bg1"/>
                </a:solidFill>
                <a:latin typeface="Yuanti SC Light" charset="-122"/>
                <a:ea typeface="Yuanti SC Light" charset="-122"/>
                <a:cs typeface="Yuanti SC Light" charset="-122"/>
              </a:rPr>
              <a:t>data bundle</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同时支持</a:t>
            </a:r>
            <a:r>
              <a:rPr lang="en-US" altLang="zh-CN" sz="1600" dirty="0">
                <a:solidFill>
                  <a:schemeClr val="bg1"/>
                </a:solidFill>
                <a:latin typeface="Yuanti SC Light" charset="-122"/>
                <a:ea typeface="Yuanti SC Light" charset="-122"/>
                <a:cs typeface="Yuanti SC Light" charset="-122"/>
              </a:rPr>
              <a:t>Python2.7</a:t>
            </a:r>
            <a:r>
              <a:rPr lang="zh-CN" altLang="en-US" sz="1600" dirty="0">
                <a:solidFill>
                  <a:schemeClr val="bg1"/>
                </a:solidFill>
                <a:latin typeface="Yuanti SC Light" charset="-122"/>
                <a:ea typeface="Yuanti SC Light" charset="-122"/>
                <a:cs typeface="Yuanti SC Light" charset="-122"/>
              </a:rPr>
              <a:t>和</a:t>
            </a:r>
            <a:r>
              <a:rPr lang="en-US" altLang="zh-CN" sz="1600" dirty="0">
                <a:solidFill>
                  <a:schemeClr val="bg1"/>
                </a:solidFill>
                <a:latin typeface="Yuanti SC Light" charset="-122"/>
                <a:ea typeface="Yuanti SC Light" charset="-122"/>
                <a:cs typeface="Yuanti SC Light" charset="-122"/>
              </a:rPr>
              <a:t>Python3</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目前仅支持</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股股票，暂时不支持</a:t>
            </a:r>
            <a:r>
              <a:rPr lang="en-US" altLang="zh-CN" sz="1600" dirty="0">
                <a:solidFill>
                  <a:schemeClr val="bg1"/>
                </a:solidFill>
                <a:latin typeface="Yuanti SC Light" charset="-122"/>
                <a:ea typeface="Yuanti SC Light" charset="-122"/>
                <a:cs typeface="Yuanti SC Light" charset="-122"/>
              </a:rPr>
              <a:t>ETF</a:t>
            </a:r>
            <a:r>
              <a:rPr lang="zh-CN" altLang="en-US" sz="1600" dirty="0">
                <a:solidFill>
                  <a:schemeClr val="bg1"/>
                </a:solidFill>
                <a:latin typeface="Yuanti SC Light" charset="-122"/>
                <a:ea typeface="Yuanti SC Light" charset="-122"/>
                <a:cs typeface="Yuanti SC Light" charset="-122"/>
              </a:rPr>
              <a:t>、分级等数据</a:t>
            </a:r>
          </a:p>
          <a:p>
            <a:endParaRPr lang="en-US" altLang="zh-CN"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详见</a:t>
            </a:r>
            <a:r>
              <a:rPr lang="zh-CN" altLang="en-US" dirty="0" smtClean="0">
                <a:solidFill>
                  <a:schemeClr val="bg1"/>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https://</a:t>
            </a:r>
            <a:r>
              <a:rPr lang="en-US" altLang="zh-CN" sz="1600" dirty="0" err="1">
                <a:solidFill>
                  <a:srgbClr val="92D050"/>
                </a:solidFill>
                <a:latin typeface="Yuanti SC Light" charset="-122"/>
                <a:ea typeface="Yuanti SC Light" charset="-122"/>
                <a:cs typeface="Yuanti SC Light" charset="-122"/>
              </a:rPr>
              <a:t>github.com</a:t>
            </a:r>
            <a:r>
              <a:rPr lang="en-US" altLang="zh-CN" sz="1600" dirty="0">
                <a:solidFill>
                  <a:srgbClr val="92D050"/>
                </a:solidFill>
                <a:latin typeface="Yuanti SC Light" charset="-122"/>
                <a:ea typeface="Yuanti SC Light" charset="-122"/>
                <a:cs typeface="Yuanti SC Light" charset="-122"/>
              </a:rPr>
              <a:t>/</a:t>
            </a:r>
            <a:r>
              <a:rPr lang="en-US" altLang="zh-CN" sz="1600" dirty="0" err="1">
                <a:solidFill>
                  <a:srgbClr val="92D050"/>
                </a:solidFill>
                <a:latin typeface="Yuanti SC Light" charset="-122"/>
                <a:ea typeface="Yuanti SC Light" charset="-122"/>
                <a:cs typeface="Yuanti SC Light" charset="-122"/>
              </a:rPr>
              <a:t>ricequant</a:t>
            </a:r>
            <a:r>
              <a:rPr lang="en-US" altLang="zh-CN" sz="1600" dirty="0">
                <a:solidFill>
                  <a:srgbClr val="92D050"/>
                </a:solidFill>
                <a:latin typeface="Yuanti SC Light" charset="-122"/>
                <a:ea typeface="Yuanti SC Light" charset="-122"/>
                <a:cs typeface="Yuanti SC Light" charset="-122"/>
              </a:rPr>
              <a:t>/</a:t>
            </a:r>
            <a:r>
              <a:rPr lang="en-US" altLang="zh-CN" sz="1600" dirty="0" err="1">
                <a:solidFill>
                  <a:srgbClr val="92D050"/>
                </a:solidFill>
                <a:latin typeface="Yuanti SC Light" charset="-122"/>
                <a:ea typeface="Yuanti SC Light" charset="-122"/>
                <a:cs typeface="Yuanti SC Light" charset="-122"/>
              </a:rPr>
              <a:t>rqalpha</a:t>
            </a:r>
            <a:r>
              <a:rPr lang="en-US" altLang="zh-CN" sz="1600" dirty="0">
                <a:solidFill>
                  <a:srgbClr val="92D050"/>
                </a:solidFill>
                <a:latin typeface="Yuanti SC Light" charset="-122"/>
                <a:ea typeface="Yuanti SC Light" charset="-122"/>
                <a:cs typeface="Yuanti SC Light" charset="-122"/>
              </a:rPr>
              <a:t>/blob/master/</a:t>
            </a:r>
            <a:r>
              <a:rPr lang="en-US" altLang="zh-CN" sz="1600" dirty="0" err="1">
                <a:solidFill>
                  <a:srgbClr val="92D050"/>
                </a:solidFill>
                <a:latin typeface="Yuanti SC Light" charset="-122"/>
                <a:ea typeface="Yuanti SC Light" charset="-122"/>
                <a:cs typeface="Yuanti SC Light" charset="-122"/>
              </a:rPr>
              <a:t>README.md</a:t>
            </a:r>
            <a:endParaRPr lang="zh-CN" altLang="en-US" sz="1600" dirty="0">
              <a:solidFill>
                <a:srgbClr val="92D050"/>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096689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329320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安装</a:t>
            </a:r>
            <a:endParaRPr lang="zh-CN" altLang="en-US" dirty="0">
              <a:solidFill>
                <a:srgbClr val="FFFF00"/>
              </a:solidFill>
              <a:latin typeface="Yuanti SC Light" charset="-122"/>
              <a:ea typeface="Yuanti SC Light" charset="-122"/>
              <a:cs typeface="Yuanti SC Light" charset="-122"/>
            </a:endParaRPr>
          </a:p>
          <a:p>
            <a:r>
              <a:rPr lang="en-US" altLang="zh-CN" sz="1600" dirty="0">
                <a:solidFill>
                  <a:srgbClr val="92D050"/>
                </a:solidFill>
                <a:latin typeface="Yuanti SC Light" charset="-122"/>
                <a:ea typeface="Yuanti SC Light" charset="-122"/>
                <a:cs typeface="Yuanti SC Light" charset="-122"/>
              </a:rPr>
              <a:t>p</a:t>
            </a:r>
            <a:r>
              <a:rPr lang="en-US" altLang="zh-CN" sz="1600" dirty="0" smtClean="0">
                <a:solidFill>
                  <a:srgbClr val="92D050"/>
                </a:solidFill>
                <a:latin typeface="Yuanti SC Light" charset="-122"/>
                <a:ea typeface="Yuanti SC Light" charset="-122"/>
                <a:cs typeface="Yuanti SC Light" charset="-122"/>
              </a:rPr>
              <a:t>ip</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install</a:t>
            </a:r>
            <a:r>
              <a:rPr lang="zh-CN" altLang="en-US" sz="1600" dirty="0" smtClean="0">
                <a:solidFill>
                  <a:srgbClr val="92D050"/>
                </a:solidFill>
                <a:latin typeface="Yuanti SC Light" charset="-122"/>
                <a:ea typeface="Yuanti SC Light" charset="-122"/>
                <a:cs typeface="Yuanti SC Light" charset="-122"/>
              </a:rPr>
              <a:t> </a:t>
            </a:r>
            <a:r>
              <a:rPr lang="en-US" altLang="zh-CN" sz="1600" dirty="0" err="1" smtClean="0">
                <a:solidFill>
                  <a:srgbClr val="92D050"/>
                </a:solidFill>
                <a:latin typeface="Yuanti SC Light" charset="-122"/>
                <a:ea typeface="Yuanti SC Light" charset="-122"/>
                <a:cs typeface="Yuanti SC Light" charset="-122"/>
              </a:rPr>
              <a:t>rqalpha</a:t>
            </a:r>
            <a:endParaRPr lang="en-US" altLang="zh-CN" sz="1600" dirty="0" smtClean="0">
              <a:solidFill>
                <a:srgbClr val="92D050"/>
              </a:solidFill>
              <a:latin typeface="Yuanti SC Light" charset="-122"/>
              <a:ea typeface="Yuanti SC Light" charset="-122"/>
              <a:cs typeface="Yuanti SC Light" charset="-122"/>
            </a:endParaRPr>
          </a:p>
          <a:p>
            <a:r>
              <a:rPr lang="zh-CN" altLang="en-US" dirty="0" smtClean="0">
                <a:solidFill>
                  <a:schemeClr val="bg1"/>
                </a:solidFill>
                <a:latin typeface="Yuanti SC Light" charset="-122"/>
                <a:ea typeface="Yuanti SC Light" charset="-122"/>
                <a:cs typeface="Yuanti SC Light" charset="-122"/>
              </a:rPr>
              <a:t> </a:t>
            </a:r>
            <a:endParaRPr lang="en-US" altLang="zh-CN"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升级</a:t>
            </a:r>
            <a:endParaRPr lang="zh-CN" altLang="en-US" dirty="0">
              <a:solidFill>
                <a:srgbClr val="FFFF00"/>
              </a:solidFill>
              <a:latin typeface="Yuanti SC Light" charset="-122"/>
              <a:ea typeface="Yuanti SC Light" charset="-122"/>
              <a:cs typeface="Yuanti SC Light" charset="-122"/>
            </a:endParaRPr>
          </a:p>
          <a:p>
            <a:r>
              <a:rPr lang="en-US" altLang="zh-CN" sz="1600" dirty="0">
                <a:solidFill>
                  <a:srgbClr val="92D050"/>
                </a:solidFill>
                <a:latin typeface="Yuanti SC Light" charset="-122"/>
                <a:ea typeface="Yuanti SC Light" charset="-122"/>
                <a:cs typeface="Yuanti SC Light" charset="-122"/>
              </a:rPr>
              <a:t>pip</a:t>
            </a:r>
            <a:r>
              <a:rPr lang="zh-CN" altLang="en-US" sz="1600" dirty="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install</a:t>
            </a:r>
            <a:r>
              <a:rPr lang="zh-CN" altLang="en-US" sz="1600" dirty="0" smtClean="0">
                <a:solidFill>
                  <a:srgbClr val="92D050"/>
                </a:solidFill>
                <a:latin typeface="Yuanti SC Light" charset="-122"/>
                <a:ea typeface="Yuanti SC Light" charset="-122"/>
                <a:cs typeface="Yuanti SC Light" charset="-122"/>
              </a:rPr>
              <a:t> </a:t>
            </a:r>
            <a:r>
              <a:rPr lang="en-US" altLang="zh-CN" sz="1600" dirty="0">
                <a:solidFill>
                  <a:srgbClr val="92D050"/>
                </a:solidFill>
                <a:latin typeface="Yuanti SC Light" charset="-122"/>
                <a:ea typeface="Yuanti SC Light" charset="-122"/>
                <a:cs typeface="Yuanti SC Light" charset="-122"/>
              </a:rPr>
              <a:t>-</a:t>
            </a:r>
            <a:r>
              <a:rPr lang="en-US" altLang="zh-CN" sz="1600" dirty="0" smtClean="0">
                <a:solidFill>
                  <a:srgbClr val="92D050"/>
                </a:solidFill>
                <a:latin typeface="Yuanti SC Light" charset="-122"/>
                <a:ea typeface="Yuanti SC Light" charset="-122"/>
                <a:cs typeface="Yuanti SC Light" charset="-122"/>
              </a:rPr>
              <a:t>U</a:t>
            </a:r>
            <a:r>
              <a:rPr lang="zh-CN" altLang="en-US" sz="1600" dirty="0" smtClean="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rqalpha</a:t>
            </a:r>
            <a:endParaRPr lang="en-US" altLang="zh-CN" sz="1600" dirty="0">
              <a:solidFill>
                <a:srgbClr val="92D050"/>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项目依赖</a:t>
            </a:r>
            <a:endParaRPr lang="zh-CN" altLang="en-US" dirty="0">
              <a:solidFill>
                <a:srgbClr val="FFFF00"/>
              </a:solidFill>
              <a:latin typeface="Yuanti SC Light" charset="-122"/>
              <a:ea typeface="Yuanti SC Light" charset="-122"/>
              <a:cs typeface="Yuanti SC Light" charset="-122"/>
            </a:endParaRPr>
          </a:p>
          <a:p>
            <a:r>
              <a:rPr lang="en-US" altLang="zh-CN" sz="1600" dirty="0">
                <a:solidFill>
                  <a:srgbClr val="92D050"/>
                </a:solidFill>
                <a:latin typeface="Yuanti SC Light" charset="-122"/>
                <a:ea typeface="Yuanti SC Light" charset="-122"/>
                <a:cs typeface="Yuanti SC Light" charset="-122"/>
              </a:rPr>
              <a:t>pip</a:t>
            </a:r>
            <a:r>
              <a:rPr lang="zh-CN" altLang="en-US" sz="1600" dirty="0">
                <a:solidFill>
                  <a:srgbClr val="92D050"/>
                </a:solidFill>
                <a:latin typeface="Yuanti SC Light" charset="-122"/>
                <a:ea typeface="Yuanti SC Light" charset="-122"/>
                <a:cs typeface="Yuanti SC Light" charset="-122"/>
              </a:rPr>
              <a:t> </a:t>
            </a:r>
            <a:r>
              <a:rPr lang="en-US" altLang="zh-CN" sz="1600" dirty="0">
                <a:solidFill>
                  <a:srgbClr val="92D050"/>
                </a:solidFill>
                <a:latin typeface="Yuanti SC Light" charset="-122"/>
                <a:ea typeface="Yuanti SC Light" charset="-122"/>
                <a:cs typeface="Yuanti SC Light" charset="-122"/>
              </a:rPr>
              <a:t>install</a:t>
            </a:r>
            <a:r>
              <a:rPr lang="zh-CN" altLang="en-US" sz="1600" dirty="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TA-Lib</a:t>
            </a:r>
            <a:endParaRPr lang="en-US" altLang="zh-CN" sz="1600" dirty="0">
              <a:solidFill>
                <a:srgbClr val="92D050"/>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1138532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4893647"/>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使用</a:t>
            </a:r>
            <a:endParaRPr lang="zh-CN" altLang="en-US" dirty="0">
              <a:solidFill>
                <a:srgbClr val="FFFF00"/>
              </a:solidFill>
              <a:latin typeface="Yuanti SC Light" charset="-122"/>
              <a:ea typeface="Yuanti SC Light" charset="-122"/>
              <a:cs typeface="Yuanti SC Light" charset="-122"/>
            </a:endParaRPr>
          </a:p>
          <a:p>
            <a:r>
              <a:rPr lang="en-US" altLang="zh-CN" sz="1600" dirty="0" smtClean="0">
                <a:solidFill>
                  <a:srgbClr val="92D050"/>
                </a:solidFill>
                <a:latin typeface="Yuanti SC Light" charset="-122"/>
                <a:ea typeface="Yuanti SC Light" charset="-122"/>
                <a:cs typeface="Yuanti SC Light" charset="-122"/>
              </a:rPr>
              <a:t>Usage</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rqalpha</a:t>
            </a:r>
            <a:r>
              <a:rPr lang="en-US" altLang="zh-CN" sz="1600" dirty="0">
                <a:solidFill>
                  <a:srgbClr val="92D050"/>
                </a:solidFill>
                <a:latin typeface="Yuanti SC Light" charset="-122"/>
                <a:ea typeface="Yuanti SC Light" charset="-122"/>
                <a:cs typeface="Yuanti SC Light" charset="-122"/>
              </a:rPr>
              <a:t> [OPTIONS] COMMAND [ARGS]... </a:t>
            </a:r>
            <a:endParaRPr lang="en-US" altLang="zh-CN" sz="1600" dirty="0" smtClean="0">
              <a:solidFill>
                <a:srgbClr val="92D050"/>
              </a:solidFill>
              <a:latin typeface="Yuanti SC Light" charset="-122"/>
              <a:ea typeface="Yuanti SC Light" charset="-122"/>
              <a:cs typeface="Yuanti SC Light" charset="-122"/>
            </a:endParaRPr>
          </a:p>
          <a:p>
            <a:r>
              <a:rPr lang="en-US" altLang="zh-CN" sz="1600" dirty="0" smtClean="0">
                <a:solidFill>
                  <a:srgbClr val="92D050"/>
                </a:solidFill>
                <a:latin typeface="Yuanti SC Light" charset="-122"/>
                <a:ea typeface="Yuanti SC Light" charset="-122"/>
                <a:cs typeface="Yuanti SC Light" charset="-122"/>
              </a:rPr>
              <a:t>Options</a:t>
            </a:r>
            <a:r>
              <a:rPr lang="en-US" altLang="zh-CN" sz="1600" dirty="0">
                <a:solidFill>
                  <a:srgbClr val="92D050"/>
                </a:solidFill>
                <a:latin typeface="Yuanti SC Light" charset="-122"/>
                <a:ea typeface="Yuanti SC Light" charset="-122"/>
                <a:cs typeface="Yuanti SC Light" charset="-122"/>
              </a:rPr>
              <a:t>: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v, --verbose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help Show this message and exit. </a:t>
            </a:r>
            <a:endParaRPr lang="en-US" altLang="zh-CN" sz="1600" dirty="0" smtClean="0">
              <a:solidFill>
                <a:srgbClr val="92D050"/>
              </a:solidFill>
              <a:latin typeface="Yuanti SC Light" charset="-122"/>
              <a:ea typeface="Yuanti SC Light" charset="-122"/>
              <a:cs typeface="Yuanti SC Light" charset="-122"/>
            </a:endParaRPr>
          </a:p>
          <a:p>
            <a:r>
              <a:rPr lang="en-US" altLang="zh-CN" sz="1600" dirty="0" smtClean="0">
                <a:solidFill>
                  <a:srgbClr val="92D050"/>
                </a:solidFill>
                <a:latin typeface="Yuanti SC Light" charset="-122"/>
                <a:ea typeface="Yuanti SC Light" charset="-122"/>
                <a:cs typeface="Yuanti SC Light" charset="-122"/>
              </a:rPr>
              <a:t>Commands</a:t>
            </a:r>
            <a:r>
              <a:rPr lang="en-US" altLang="zh-CN" sz="1600" dirty="0">
                <a:solidFill>
                  <a:srgbClr val="92D050"/>
                </a:solidFill>
                <a:latin typeface="Yuanti SC Light" charset="-122"/>
                <a:ea typeface="Yuanti SC Light" charset="-122"/>
                <a:cs typeface="Yuanti SC Light" charset="-122"/>
              </a:rPr>
              <a:t>: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examples 		generate </a:t>
            </a:r>
            <a:r>
              <a:rPr lang="en-US" altLang="zh-CN" sz="1600" dirty="0">
                <a:solidFill>
                  <a:srgbClr val="92D050"/>
                </a:solidFill>
                <a:latin typeface="Yuanti SC Light" charset="-122"/>
                <a:ea typeface="Yuanti SC Light" charset="-122"/>
                <a:cs typeface="Yuanti SC Light" charset="-122"/>
              </a:rPr>
              <a:t>example strategies to target folder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plot 			draw </a:t>
            </a:r>
            <a:r>
              <a:rPr lang="en-US" altLang="zh-CN" sz="1600" dirty="0">
                <a:solidFill>
                  <a:srgbClr val="92D050"/>
                </a:solidFill>
                <a:latin typeface="Yuanti SC Light" charset="-122"/>
                <a:ea typeface="Yuanti SC Light" charset="-122"/>
                <a:cs typeface="Yuanti SC Light" charset="-122"/>
              </a:rPr>
              <a:t>result </a:t>
            </a:r>
            <a:r>
              <a:rPr lang="en-US" altLang="zh-CN" sz="1600" dirty="0" err="1">
                <a:solidFill>
                  <a:srgbClr val="92D050"/>
                </a:solidFill>
                <a:latin typeface="Yuanti SC Light" charset="-122"/>
                <a:ea typeface="Yuanti SC Light" charset="-122"/>
                <a:cs typeface="Yuanti SC Light" charset="-122"/>
              </a:rPr>
              <a:t>DataFrame</a:t>
            </a:r>
            <a:r>
              <a:rPr lang="en-US" altLang="zh-CN" sz="1600" dirty="0">
                <a:solidFill>
                  <a:srgbClr val="92D050"/>
                </a:solidFill>
                <a:latin typeface="Yuanti SC Light" charset="-122"/>
                <a:ea typeface="Yuanti SC Light" charset="-122"/>
                <a:cs typeface="Yuanti SC Light" charset="-122"/>
              </a:rPr>
              <a:t>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run			run </a:t>
            </a:r>
            <a:r>
              <a:rPr lang="en-US" altLang="zh-CN" sz="1600" dirty="0">
                <a:solidFill>
                  <a:srgbClr val="92D050"/>
                </a:solidFill>
                <a:latin typeface="Yuanti SC Light" charset="-122"/>
                <a:ea typeface="Yuanti SC Light" charset="-122"/>
                <a:cs typeface="Yuanti SC Light" charset="-122"/>
              </a:rPr>
              <a:t>strategy from file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err="1" smtClean="0">
                <a:solidFill>
                  <a:srgbClr val="92D050"/>
                </a:solidFill>
                <a:latin typeface="Yuanti SC Light" charset="-122"/>
                <a:ea typeface="Yuanti SC Light" charset="-122"/>
                <a:cs typeface="Yuanti SC Light" charset="-122"/>
              </a:rPr>
              <a:t>update_bundle</a:t>
            </a:r>
            <a:r>
              <a:rPr lang="en-US" altLang="zh-CN" sz="1600" dirty="0" smtClean="0">
                <a:solidFill>
                  <a:srgbClr val="92D050"/>
                </a:solidFill>
                <a:latin typeface="Yuanti SC Light" charset="-122"/>
                <a:ea typeface="Yuanti SC Light" charset="-122"/>
                <a:cs typeface="Yuanti SC Light" charset="-122"/>
              </a:rPr>
              <a:t>	 	update </a:t>
            </a:r>
            <a:r>
              <a:rPr lang="en-US" altLang="zh-CN" sz="1600" dirty="0">
                <a:solidFill>
                  <a:srgbClr val="92D050"/>
                </a:solidFill>
                <a:latin typeface="Yuanti SC Light" charset="-122"/>
                <a:ea typeface="Yuanti SC Light" charset="-122"/>
                <a:cs typeface="Yuanti SC Light" charset="-122"/>
              </a:rPr>
              <a:t>data bundle, download if not found</a:t>
            </a:r>
          </a:p>
          <a:p>
            <a:endParaRPr lang="en-US" altLang="zh-CN"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下载</a:t>
            </a:r>
            <a:r>
              <a:rPr lang="zh-CN" altLang="en-US" dirty="0">
                <a:solidFill>
                  <a:srgbClr val="FFFF00"/>
                </a:solidFill>
                <a:latin typeface="Yuanti SC Light" charset="-122"/>
                <a:ea typeface="Yuanti SC Light" charset="-122"/>
                <a:cs typeface="Yuanti SC Light" charset="-122"/>
              </a:rPr>
              <a:t>回测需要的数据</a:t>
            </a:r>
            <a:r>
              <a:rPr lang="en-US" altLang="zh-CN" dirty="0" smtClean="0">
                <a:solidFill>
                  <a:srgbClr val="FFFF00"/>
                </a:solidFill>
                <a:latin typeface="Yuanti SC Light" charset="-122"/>
                <a:ea typeface="Yuanti SC Light" charset="-122"/>
                <a:cs typeface="Yuanti SC Light" charset="-122"/>
              </a:rPr>
              <a:t>bundle</a:t>
            </a:r>
            <a:endParaRPr lang="zh-CN" altLang="en-US" dirty="0">
              <a:solidFill>
                <a:srgbClr val="FFFF00"/>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运行以下命令，将会从</a:t>
            </a:r>
            <a:r>
              <a:rPr lang="en-US" altLang="zh-CN" sz="1600" dirty="0" err="1" smtClean="0">
                <a:solidFill>
                  <a:schemeClr val="bg1"/>
                </a:solidFill>
                <a:latin typeface="Yuanti SC Light" charset="-122"/>
                <a:ea typeface="Yuanti SC Light" charset="-122"/>
                <a:cs typeface="Yuanti SC Light" charset="-122"/>
              </a:rPr>
              <a:t>Ricequant</a:t>
            </a:r>
            <a:r>
              <a:rPr lang="zh-CN" altLang="en-US" sz="1600" dirty="0" smtClean="0">
                <a:solidFill>
                  <a:schemeClr val="bg1"/>
                </a:solidFill>
                <a:latin typeface="Yuanti SC Light" charset="-122"/>
                <a:ea typeface="Yuanti SC Light" charset="-122"/>
                <a:cs typeface="Yuanti SC Light" charset="-122"/>
              </a:rPr>
              <a:t>的服务器下载最新的日级别数据，为回测提供数据支持。</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err="1" smtClean="0">
                <a:solidFill>
                  <a:srgbClr val="92D050"/>
                </a:solidFill>
                <a:latin typeface="Yuanti SC Light" charset="-122"/>
                <a:ea typeface="Yuanti SC Light" charset="-122"/>
                <a:cs typeface="Yuanti SC Light" charset="-122"/>
              </a:rPr>
              <a:t>rqalpha</a:t>
            </a:r>
            <a:r>
              <a:rPr lang="en-US" altLang="zh-CN" sz="1600" dirty="0" smtClean="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update_bundle</a:t>
            </a:r>
            <a:endParaRPr lang="en-US" altLang="zh-CN" sz="1600" dirty="0" smtClean="0">
              <a:solidFill>
                <a:srgbClr val="92D050"/>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zh-CN" altLang="en-US" dirty="0">
              <a:solidFill>
                <a:srgbClr val="FFFF00"/>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4502403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535531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生成</a:t>
            </a:r>
            <a:r>
              <a:rPr lang="zh-CN" altLang="en-US" dirty="0">
                <a:solidFill>
                  <a:srgbClr val="FFFF00"/>
                </a:solidFill>
                <a:latin typeface="Yuanti SC Light" charset="-122"/>
                <a:ea typeface="Yuanti SC Light" charset="-122"/>
                <a:cs typeface="Yuanti SC Light" charset="-122"/>
              </a:rPr>
              <a:t>样例</a:t>
            </a:r>
            <a:r>
              <a:rPr lang="zh-CN" altLang="en-US" dirty="0" smtClean="0">
                <a:solidFill>
                  <a:srgbClr val="FFFF00"/>
                </a:solidFill>
                <a:latin typeface="Yuanti SC Light" charset="-122"/>
                <a:ea typeface="Yuanti SC Light" charset="-122"/>
                <a:cs typeface="Yuanti SC Light" charset="-122"/>
              </a:rPr>
              <a:t>策略</a:t>
            </a:r>
            <a:endParaRPr lang="en-US" altLang="zh-CN"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运行</a:t>
            </a:r>
            <a:r>
              <a:rPr lang="zh-CN" altLang="en-US" sz="1600" dirty="0">
                <a:solidFill>
                  <a:schemeClr val="bg1"/>
                </a:solidFill>
                <a:latin typeface="Yuanti SC Light" charset="-122"/>
                <a:ea typeface="Yuanti SC Light" charset="-122"/>
                <a:cs typeface="Yuanti SC Light" charset="-122"/>
              </a:rPr>
              <a:t>以下命令，将会在指定目录生成一个</a:t>
            </a:r>
            <a:r>
              <a:rPr lang="en-US" altLang="zh-CN" sz="1600" dirty="0">
                <a:solidFill>
                  <a:schemeClr val="bg1"/>
                </a:solidFill>
                <a:latin typeface="Yuanti SC Light" charset="-122"/>
                <a:ea typeface="Yuanti SC Light" charset="-122"/>
                <a:cs typeface="Yuanti SC Light" charset="-122"/>
              </a:rPr>
              <a:t>examples</a:t>
            </a:r>
            <a:r>
              <a:rPr lang="zh-CN" altLang="en-US" sz="1600" dirty="0">
                <a:solidFill>
                  <a:schemeClr val="bg1"/>
                </a:solidFill>
                <a:latin typeface="Yuanti SC Light" charset="-122"/>
                <a:ea typeface="Yuanti SC Light" charset="-122"/>
                <a:cs typeface="Yuanti SC Light" charset="-122"/>
              </a:rPr>
              <a:t>文件夹，其中包含几个有趣的样例</a:t>
            </a:r>
            <a:r>
              <a:rPr lang="zh-CN" altLang="en-US" sz="1600" dirty="0" smtClean="0">
                <a:solidFill>
                  <a:schemeClr val="bg1"/>
                </a:solidFill>
                <a:latin typeface="Yuanti SC Light" charset="-122"/>
                <a:ea typeface="Yuanti SC Light" charset="-122"/>
                <a:cs typeface="Yuanti SC Light" charset="-122"/>
              </a:rPr>
              <a:t>策略。</a:t>
            </a:r>
          </a:p>
          <a:p>
            <a:r>
              <a:rPr lang="en-US" altLang="zh-CN" sz="1600" dirty="0" err="1">
                <a:solidFill>
                  <a:srgbClr val="92D050"/>
                </a:solidFill>
                <a:latin typeface="Yuanti SC Light" charset="-122"/>
                <a:ea typeface="Yuanti SC Light" charset="-122"/>
                <a:cs typeface="Yuanti SC Light" charset="-122"/>
              </a:rPr>
              <a:t>rqalpha</a:t>
            </a:r>
            <a:r>
              <a:rPr lang="en-US" altLang="zh-CN" sz="1600" dirty="0">
                <a:solidFill>
                  <a:srgbClr val="92D050"/>
                </a:solidFill>
                <a:latin typeface="Yuanti SC Light" charset="-122"/>
                <a:ea typeface="Yuanti SC Light" charset="-122"/>
                <a:cs typeface="Yuanti SC Light" charset="-122"/>
              </a:rPr>
              <a:t> examples -d </a:t>
            </a:r>
            <a:r>
              <a:rPr lang="en-US" altLang="zh-CN" sz="1600" dirty="0" smtClean="0">
                <a:solidFill>
                  <a:srgbClr val="92D050"/>
                </a:solidFill>
                <a:latin typeface="Yuanti SC Light" charset="-122"/>
                <a:ea typeface="Yuanti SC Light" charset="-122"/>
                <a:cs typeface="Yuanti SC Light" charset="-122"/>
              </a:rPr>
              <a:t>./</a:t>
            </a:r>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rgbClr val="FFFF00"/>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运行回测</a:t>
            </a:r>
            <a:endParaRPr lang="en-US" altLang="zh-CN" dirty="0" smtClean="0">
              <a:solidFill>
                <a:srgbClr val="FFFF00"/>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回测脚本参数：</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a:solidFill>
                  <a:srgbClr val="92D050"/>
                </a:solidFill>
                <a:latin typeface="Yuanti SC Light" charset="-122"/>
                <a:ea typeface="Yuanti SC Light" charset="-122"/>
                <a:cs typeface="Yuanti SC Light" charset="-122"/>
              </a:rPr>
              <a:t>Usage: </a:t>
            </a:r>
            <a:r>
              <a:rPr lang="en-US" altLang="zh-CN" sz="1600" dirty="0" err="1">
                <a:solidFill>
                  <a:srgbClr val="92D050"/>
                </a:solidFill>
                <a:latin typeface="Yuanti SC Light" charset="-122"/>
                <a:ea typeface="Yuanti SC Light" charset="-122"/>
                <a:cs typeface="Yuanti SC Light" charset="-122"/>
              </a:rPr>
              <a:t>rqalpha</a:t>
            </a:r>
            <a:r>
              <a:rPr lang="en-US" altLang="zh-CN" sz="1600" dirty="0">
                <a:solidFill>
                  <a:srgbClr val="92D050"/>
                </a:solidFill>
                <a:latin typeface="Yuanti SC Light" charset="-122"/>
                <a:ea typeface="Yuanti SC Light" charset="-122"/>
                <a:cs typeface="Yuanti SC Light" charset="-122"/>
              </a:rPr>
              <a:t> run [OPTIONS]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run </a:t>
            </a:r>
            <a:r>
              <a:rPr lang="en-US" altLang="zh-CN" sz="1600" dirty="0">
                <a:solidFill>
                  <a:srgbClr val="92D050"/>
                </a:solidFill>
                <a:latin typeface="Yuanti SC Light" charset="-122"/>
                <a:ea typeface="Yuanti SC Light" charset="-122"/>
                <a:cs typeface="Yuanti SC Light" charset="-122"/>
              </a:rPr>
              <a:t>strategy from file </a:t>
            </a:r>
            <a:endParaRPr lang="en-US" altLang="zh-CN" sz="1600" dirty="0" smtClean="0">
              <a:solidFill>
                <a:srgbClr val="92D050"/>
              </a:solidFill>
              <a:latin typeface="Yuanti SC Light" charset="-122"/>
              <a:ea typeface="Yuanti SC Light" charset="-122"/>
              <a:cs typeface="Yuanti SC Light" charset="-122"/>
            </a:endParaRPr>
          </a:p>
          <a:p>
            <a:r>
              <a:rPr lang="en-US" altLang="zh-CN" sz="1600" dirty="0" smtClean="0">
                <a:solidFill>
                  <a:srgbClr val="92D050"/>
                </a:solidFill>
                <a:latin typeface="Yuanti SC Light" charset="-122"/>
                <a:ea typeface="Yuanti SC Light" charset="-122"/>
                <a:cs typeface="Yuanti SC Light" charset="-122"/>
              </a:rPr>
              <a:t>Options:</a:t>
            </a: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f, --strategy-file PATH [required]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s, --start-date DATE [required]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e, --end-date DATE [required]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o, --output-file PATH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err="1">
                <a:solidFill>
                  <a:srgbClr val="92D050"/>
                </a:solidFill>
                <a:latin typeface="Yuanti SC Light" charset="-122"/>
                <a:ea typeface="Yuanti SC Light" charset="-122"/>
                <a:cs typeface="Yuanti SC Light" charset="-122"/>
              </a:rPr>
              <a:t>i</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init</a:t>
            </a:r>
            <a:r>
              <a:rPr lang="en-US" altLang="zh-CN" sz="1600" dirty="0">
                <a:solidFill>
                  <a:srgbClr val="92D050"/>
                </a:solidFill>
                <a:latin typeface="Yuanti SC Light" charset="-122"/>
                <a:ea typeface="Yuanti SC Light" charset="-122"/>
                <a:cs typeface="Yuanti SC Light" charset="-122"/>
              </a:rPr>
              <a:t>-cash INTEGER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plot / --no-plot plot result --progress / --no-progress show progress bar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d, --data-bundle-path PATH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help Show this message and exit.</a:t>
            </a:r>
            <a:endParaRPr lang="en-US" altLang="zh-CN" sz="1600" dirty="0" smtClean="0">
              <a:solidFill>
                <a:srgbClr val="92D050"/>
              </a:solidFill>
              <a:latin typeface="Yuanti SC Light" charset="-122"/>
              <a:ea typeface="Yuanti SC Light" charset="-122"/>
              <a:cs typeface="Yuanti SC Light" charset="-122"/>
            </a:endParaRPr>
          </a:p>
          <a:p>
            <a:endParaRPr lang="zh-CN" altLang="en-US" dirty="0">
              <a:solidFill>
                <a:srgbClr val="FFFF00"/>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257812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575542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例子</a:t>
            </a:r>
            <a:endParaRPr lang="en-US" altLang="zh-CN" dirty="0" smtClean="0">
              <a:solidFill>
                <a:srgbClr val="FFFF00"/>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运行以下命令，将开始回测。</a:t>
            </a:r>
          </a:p>
          <a:p>
            <a:r>
              <a:rPr lang="en-US" altLang="zh-CN" sz="1600" dirty="0">
                <a:solidFill>
                  <a:srgbClr val="92D050"/>
                </a:solidFill>
                <a:latin typeface="Yuanti SC Light" charset="-122"/>
                <a:ea typeface="Yuanti SC Light" charset="-122"/>
                <a:cs typeface="Yuanti SC Light" charset="-122"/>
              </a:rPr>
              <a:t>cd examples </a:t>
            </a:r>
            <a:endParaRPr lang="en-US" altLang="zh-CN" sz="1600" dirty="0" smtClean="0">
              <a:solidFill>
                <a:srgbClr val="92D050"/>
              </a:solidFill>
              <a:latin typeface="Yuanti SC Light" charset="-122"/>
              <a:ea typeface="Yuanti SC Light" charset="-122"/>
              <a:cs typeface="Yuanti SC Light" charset="-122"/>
            </a:endParaRPr>
          </a:p>
          <a:p>
            <a:r>
              <a:rPr lang="en-US" altLang="zh-CN" sz="1600" dirty="0" err="1" smtClean="0">
                <a:solidFill>
                  <a:srgbClr val="92D050"/>
                </a:solidFill>
                <a:latin typeface="Yuanti SC Light" charset="-122"/>
                <a:ea typeface="Yuanti SC Light" charset="-122"/>
                <a:cs typeface="Yuanti SC Light" charset="-122"/>
              </a:rPr>
              <a:t>rqalpha</a:t>
            </a:r>
            <a:r>
              <a:rPr lang="en-US" altLang="zh-CN" sz="1600" dirty="0" smtClean="0">
                <a:solidFill>
                  <a:srgbClr val="92D050"/>
                </a:solidFill>
                <a:latin typeface="Yuanti SC Light" charset="-122"/>
                <a:ea typeface="Yuanti SC Light" charset="-122"/>
                <a:cs typeface="Yuanti SC Light" charset="-122"/>
              </a:rPr>
              <a:t> </a:t>
            </a:r>
            <a:r>
              <a:rPr lang="en-US" altLang="zh-CN" sz="1600" dirty="0">
                <a:solidFill>
                  <a:srgbClr val="92D050"/>
                </a:solidFill>
                <a:latin typeface="Yuanti SC Light" charset="-122"/>
                <a:ea typeface="Yuanti SC Light" charset="-122"/>
                <a:cs typeface="Yuanti SC Light" charset="-122"/>
              </a:rPr>
              <a:t>run -f </a:t>
            </a:r>
            <a:r>
              <a:rPr lang="en-US" altLang="zh-CN" sz="1600" dirty="0" err="1">
                <a:solidFill>
                  <a:srgbClr val="92D050"/>
                </a:solidFill>
                <a:latin typeface="Yuanti SC Light" charset="-122"/>
                <a:ea typeface="Yuanti SC Light" charset="-122"/>
                <a:cs typeface="Yuanti SC Light" charset="-122"/>
              </a:rPr>
              <a:t>multi_rsi.py</a:t>
            </a:r>
            <a:r>
              <a:rPr lang="en-US" altLang="zh-CN" sz="1600" dirty="0">
                <a:solidFill>
                  <a:srgbClr val="92D050"/>
                </a:solidFill>
                <a:latin typeface="Yuanti SC Light" charset="-122"/>
                <a:ea typeface="Yuanti SC Light" charset="-122"/>
                <a:cs typeface="Yuanti SC Light" charset="-122"/>
              </a:rPr>
              <a:t> -s 2014-01-01 -e 2016-01-01 -o </a:t>
            </a:r>
            <a:r>
              <a:rPr lang="en-US" altLang="zh-CN" sz="1600" dirty="0" err="1">
                <a:solidFill>
                  <a:srgbClr val="92D050"/>
                </a:solidFill>
                <a:latin typeface="Yuanti SC Light" charset="-122"/>
                <a:ea typeface="Yuanti SC Light" charset="-122"/>
                <a:cs typeface="Yuanti SC Light" charset="-122"/>
              </a:rPr>
              <a:t>result.pkl</a:t>
            </a:r>
            <a:r>
              <a:rPr lang="en-US" altLang="zh-CN" sz="1600" dirty="0">
                <a:solidFill>
                  <a:srgbClr val="92D050"/>
                </a:solidFill>
                <a:latin typeface="Yuanti SC Light" charset="-122"/>
                <a:ea typeface="Yuanti SC Light" charset="-122"/>
                <a:cs typeface="Yuanti SC Light" charset="-122"/>
              </a:rPr>
              <a:t> --plot</a:t>
            </a: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rgbClr val="FFFF00"/>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回测数据显示</a:t>
            </a:r>
            <a:endParaRPr lang="en-US" altLang="zh-CN" dirty="0" smtClean="0">
              <a:solidFill>
                <a:srgbClr val="FFFF00"/>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zh-CN" altLang="en-US" dirty="0">
              <a:solidFill>
                <a:srgbClr val="FFFF00"/>
              </a:solidFill>
              <a:latin typeface="Yuanti SC Light" charset="-122"/>
              <a:ea typeface="Yuanti SC Light" charset="-122"/>
              <a:cs typeface="Yuanti SC Light"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350" y="3429000"/>
            <a:ext cx="7043738" cy="2694584"/>
          </a:xfrm>
          <a:prstGeom prst="rect">
            <a:avLst/>
          </a:prstGeom>
        </p:spPr>
      </p:pic>
    </p:spTree>
    <p:extLst>
      <p:ext uri="{BB962C8B-B14F-4D97-AF65-F5344CB8AC3E}">
        <p14:creationId xmlns:p14="http://schemas.microsoft.com/office/powerpoint/2010/main" val="9319347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587853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a:solidFill>
                  <a:srgbClr val="FFFF00"/>
                </a:solidFill>
                <a:latin typeface="Yuanti SC Light" charset="-122"/>
                <a:ea typeface="Yuanti SC Light" charset="-122"/>
                <a:cs typeface="Yuanti SC Light" charset="-122"/>
              </a:rPr>
              <a:t>绘制回测结果</a:t>
            </a:r>
          </a:p>
          <a:p>
            <a:r>
              <a:rPr lang="zh-CN" altLang="en-US" sz="1600" dirty="0">
                <a:solidFill>
                  <a:schemeClr val="bg1"/>
                </a:solidFill>
                <a:latin typeface="Yuanti SC Light" charset="-122"/>
                <a:ea typeface="Yuanti SC Light" charset="-122"/>
                <a:cs typeface="Yuanti SC Light" charset="-122"/>
              </a:rPr>
              <a:t>如果运行完回测后，还需要再次绘制回测结果，可以运行以下</a:t>
            </a:r>
            <a:r>
              <a:rPr lang="zh-CN" altLang="en-US" sz="1600" dirty="0" smtClean="0">
                <a:solidFill>
                  <a:schemeClr val="bg1"/>
                </a:solidFill>
                <a:latin typeface="Yuanti SC Light" charset="-122"/>
                <a:ea typeface="Yuanti SC Light" charset="-122"/>
                <a:cs typeface="Yuanti SC Light" charset="-122"/>
              </a:rPr>
              <a:t>命令：</a:t>
            </a:r>
            <a:endParaRPr lang="zh-CN" altLang="en-US" sz="1600" dirty="0">
              <a:solidFill>
                <a:schemeClr val="bg1"/>
              </a:solidFill>
              <a:latin typeface="Yuanti SC Light" charset="-122"/>
              <a:ea typeface="Yuanti SC Light" charset="-122"/>
              <a:cs typeface="Yuanti SC Light" charset="-122"/>
            </a:endParaRPr>
          </a:p>
          <a:p>
            <a:r>
              <a:rPr lang="en-US" altLang="zh-CN" sz="1600" dirty="0" err="1">
                <a:solidFill>
                  <a:srgbClr val="92D050"/>
                </a:solidFill>
                <a:latin typeface="Yuanti SC Light" charset="-122"/>
                <a:ea typeface="Yuanti SC Light" charset="-122"/>
                <a:cs typeface="Yuanti SC Light" charset="-122"/>
              </a:rPr>
              <a:t>rqalpha</a:t>
            </a:r>
            <a:r>
              <a:rPr lang="en-US" altLang="zh-CN" sz="1600" dirty="0">
                <a:solidFill>
                  <a:srgbClr val="92D050"/>
                </a:solidFill>
                <a:latin typeface="Yuanti SC Light" charset="-122"/>
                <a:ea typeface="Yuanti SC Light" charset="-122"/>
                <a:cs typeface="Yuanti SC Light" charset="-122"/>
              </a:rPr>
              <a:t> plot </a:t>
            </a:r>
            <a:r>
              <a:rPr lang="en-US" altLang="zh-CN" sz="1600" dirty="0" err="1">
                <a:solidFill>
                  <a:srgbClr val="92D050"/>
                </a:solidFill>
                <a:latin typeface="Yuanti SC Light" charset="-122"/>
                <a:ea typeface="Yuanti SC Light" charset="-122"/>
                <a:cs typeface="Yuanti SC Light" charset="-122"/>
              </a:rPr>
              <a:t>result.pkl</a:t>
            </a:r>
            <a:endParaRPr lang="en-US" altLang="zh-CN" sz="1600" dirty="0">
              <a:solidFill>
                <a:srgbClr val="92D050"/>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smtClean="0">
              <a:solidFill>
                <a:srgbClr val="FFFF00"/>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分析结果</a:t>
            </a:r>
            <a:endParaRPr lang="en-US" altLang="zh-CN" dirty="0" smtClean="0">
              <a:solidFill>
                <a:srgbClr val="FFFF00"/>
              </a:solidFill>
              <a:latin typeface="Yuanti SC Light" charset="-122"/>
              <a:ea typeface="Yuanti SC Light" charset="-122"/>
              <a:cs typeface="Yuanti SC Light" charset="-122"/>
            </a:endParaRPr>
          </a:p>
          <a:p>
            <a:r>
              <a:rPr lang="en-US" altLang="zh-CN" sz="1600" dirty="0">
                <a:solidFill>
                  <a:schemeClr val="bg1"/>
                </a:solidFill>
                <a:latin typeface="Yuanti SC Light" charset="-122"/>
                <a:ea typeface="Yuanti SC Light" charset="-122"/>
                <a:cs typeface="Yuanti SC Light" charset="-122"/>
              </a:rPr>
              <a:t>RQAlpha</a:t>
            </a:r>
            <a:r>
              <a:rPr lang="zh-CN" altLang="en-US" sz="1600" dirty="0">
                <a:solidFill>
                  <a:schemeClr val="bg1"/>
                </a:solidFill>
                <a:latin typeface="Yuanti SC Light" charset="-122"/>
                <a:ea typeface="Yuanti SC Light" charset="-122"/>
                <a:cs typeface="Yuanti SC Light" charset="-122"/>
              </a:rPr>
              <a:t>可以输出一个</a:t>
            </a:r>
            <a:r>
              <a:rPr lang="en-US" altLang="zh-CN" sz="1600" dirty="0" err="1">
                <a:solidFill>
                  <a:schemeClr val="bg1"/>
                </a:solidFill>
                <a:latin typeface="Yuanti SC Light" charset="-122"/>
                <a:ea typeface="Yuanti SC Light" charset="-122"/>
                <a:cs typeface="Yuanti SC Light" charset="-122"/>
              </a:rPr>
              <a:t>DataFrame</a:t>
            </a:r>
            <a:r>
              <a:rPr lang="zh-CN" altLang="en-US" sz="1600" dirty="0">
                <a:solidFill>
                  <a:schemeClr val="bg1"/>
                </a:solidFill>
                <a:latin typeface="Yuanti SC Light" charset="-122"/>
                <a:ea typeface="Yuanti SC Light" charset="-122"/>
                <a:cs typeface="Yuanti SC Light" charset="-122"/>
              </a:rPr>
              <a:t>，其中包含了每天的</a:t>
            </a:r>
            <a:r>
              <a:rPr lang="en-US" altLang="zh-CN" sz="1600" dirty="0">
                <a:solidFill>
                  <a:schemeClr val="bg1"/>
                </a:solidFill>
                <a:latin typeface="Yuanti SC Light" charset="-122"/>
                <a:ea typeface="Yuanti SC Light" charset="-122"/>
                <a:cs typeface="Yuanti SC Light" charset="-122"/>
              </a:rPr>
              <a:t>Portfolio</a:t>
            </a:r>
            <a:r>
              <a:rPr lang="zh-CN" altLang="en-US" sz="1600" dirty="0">
                <a:solidFill>
                  <a:schemeClr val="bg1"/>
                </a:solidFill>
                <a:latin typeface="Yuanti SC Light" charset="-122"/>
                <a:ea typeface="Yuanti SC Light" charset="-122"/>
                <a:cs typeface="Yuanti SC Light" charset="-122"/>
              </a:rPr>
              <a:t>信息、</a:t>
            </a:r>
            <a:r>
              <a:rPr lang="en-US" altLang="zh-CN" sz="1600" dirty="0">
                <a:solidFill>
                  <a:schemeClr val="bg1"/>
                </a:solidFill>
                <a:latin typeface="Yuanti SC Light" charset="-122"/>
                <a:ea typeface="Yuanti SC Light" charset="-122"/>
                <a:cs typeface="Yuanti SC Light" charset="-122"/>
              </a:rPr>
              <a:t>Risk</a:t>
            </a:r>
            <a:r>
              <a:rPr lang="zh-CN" altLang="en-US" sz="1600" dirty="0">
                <a:solidFill>
                  <a:schemeClr val="bg1"/>
                </a:solidFill>
                <a:latin typeface="Yuanti SC Light" charset="-122"/>
                <a:ea typeface="Yuanti SC Light" charset="-122"/>
                <a:cs typeface="Yuanti SC Light" charset="-122"/>
              </a:rPr>
              <a:t>信息、</a:t>
            </a:r>
            <a:r>
              <a:rPr lang="en-US" altLang="zh-CN" sz="1600" dirty="0">
                <a:solidFill>
                  <a:schemeClr val="bg1"/>
                </a:solidFill>
                <a:latin typeface="Yuanti SC Light" charset="-122"/>
                <a:ea typeface="Yuanti SC Light" charset="-122"/>
                <a:cs typeface="Yuanti SC Light" charset="-122"/>
              </a:rPr>
              <a:t>Trades</a:t>
            </a:r>
            <a:r>
              <a:rPr lang="zh-CN" altLang="en-US" sz="1600" dirty="0">
                <a:solidFill>
                  <a:schemeClr val="bg1"/>
                </a:solidFill>
                <a:latin typeface="Yuanti SC Light" charset="-122"/>
                <a:ea typeface="Yuanti SC Light" charset="-122"/>
                <a:cs typeface="Yuanti SC Light" charset="-122"/>
              </a:rPr>
              <a:t>和</a:t>
            </a:r>
            <a:r>
              <a:rPr lang="en-US" altLang="zh-CN" sz="1600" dirty="0">
                <a:solidFill>
                  <a:schemeClr val="bg1"/>
                </a:solidFill>
                <a:latin typeface="Yuanti SC Light" charset="-122"/>
                <a:ea typeface="Yuanti SC Light" charset="-122"/>
                <a:cs typeface="Yuanti SC Light" charset="-122"/>
              </a:rPr>
              <a:t>Positions</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其</a:t>
            </a:r>
            <a:r>
              <a:rPr lang="en-US" altLang="zh-CN" sz="1600" dirty="0">
                <a:solidFill>
                  <a:schemeClr val="bg1"/>
                </a:solidFill>
                <a:latin typeface="Yuanti SC Light" charset="-122"/>
                <a:ea typeface="Yuanti SC Light" charset="-122"/>
                <a:cs typeface="Yuanti SC Light" charset="-122"/>
              </a:rPr>
              <a:t>Index</a:t>
            </a:r>
            <a:r>
              <a:rPr lang="zh-CN" altLang="en-US" sz="1600" dirty="0">
                <a:solidFill>
                  <a:schemeClr val="bg1"/>
                </a:solidFill>
                <a:latin typeface="Yuanti SC Light" charset="-122"/>
                <a:ea typeface="Yuanti SC Light" charset="-122"/>
                <a:cs typeface="Yuanti SC Light" charset="-122"/>
              </a:rPr>
              <a:t>是交易日，</a:t>
            </a:r>
            <a:r>
              <a:rPr lang="en-US" altLang="zh-CN" sz="1600" dirty="0">
                <a:solidFill>
                  <a:schemeClr val="bg1"/>
                </a:solidFill>
                <a:latin typeface="Yuanti SC Light" charset="-122"/>
                <a:ea typeface="Yuanti SC Light" charset="-122"/>
                <a:cs typeface="Yuanti SC Light" charset="-122"/>
              </a:rPr>
              <a:t>columns</a:t>
            </a:r>
            <a:r>
              <a:rPr lang="zh-CN" altLang="en-US" sz="1600" dirty="0">
                <a:solidFill>
                  <a:schemeClr val="bg1"/>
                </a:solidFill>
                <a:latin typeface="Yuanti SC Light" charset="-122"/>
                <a:ea typeface="Yuanti SC Light" charset="-122"/>
                <a:cs typeface="Yuanti SC Light" charset="-122"/>
              </a:rPr>
              <a:t>包括</a:t>
            </a:r>
            <a:r>
              <a:rPr lang="en-US" altLang="zh-CN" sz="1600" dirty="0">
                <a:solidFill>
                  <a:schemeClr val="bg1"/>
                </a:solidFill>
                <a:latin typeface="Yuanti SC Light" charset="-122"/>
                <a:ea typeface="Yuanti SC Light" charset="-122"/>
                <a:cs typeface="Yuanti SC Light" charset="-122"/>
              </a:rPr>
              <a:t>alpha, </a:t>
            </a:r>
            <a:r>
              <a:rPr lang="en-US" altLang="zh-CN" sz="1600" dirty="0" err="1">
                <a:solidFill>
                  <a:schemeClr val="bg1"/>
                </a:solidFill>
                <a:latin typeface="Yuanti SC Light" charset="-122"/>
                <a:ea typeface="Yuanti SC Light" charset="-122"/>
                <a:cs typeface="Yuanti SC Light" charset="-122"/>
              </a:rPr>
              <a:t>annualized_returns</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benchmark_annualized_returns,benchmark_daily_returns</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benchmark_total_returns</a:t>
            </a:r>
            <a:r>
              <a:rPr lang="en-US" altLang="zh-CN" sz="1600" dirty="0">
                <a:solidFill>
                  <a:schemeClr val="bg1"/>
                </a:solidFill>
                <a:latin typeface="Yuanti SC Light" charset="-122"/>
                <a:ea typeface="Yuanti SC Light" charset="-122"/>
                <a:cs typeface="Yuanti SC Light" charset="-122"/>
              </a:rPr>
              <a:t>, beta, cash, </a:t>
            </a:r>
            <a:r>
              <a:rPr lang="en-US" altLang="zh-CN" sz="1600" dirty="0" err="1">
                <a:solidFill>
                  <a:schemeClr val="bg1"/>
                </a:solidFill>
                <a:latin typeface="Yuanti SC Light" charset="-122"/>
                <a:ea typeface="Yuanti SC Light" charset="-122"/>
                <a:cs typeface="Yuanti SC Light" charset="-122"/>
              </a:rPr>
              <a:t>daily_returns</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downside_risk,information_rate</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market_value</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max_drawdown</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pnl</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portfolio_value</a:t>
            </a:r>
            <a:r>
              <a:rPr lang="en-US" altLang="zh-CN" sz="1600" dirty="0">
                <a:solidFill>
                  <a:schemeClr val="bg1"/>
                </a:solidFill>
                <a:latin typeface="Yuanti SC Light" charset="-122"/>
                <a:ea typeface="Yuanti SC Light" charset="-122"/>
                <a:cs typeface="Yuanti SC Light" charset="-122"/>
              </a:rPr>
              <a:t>, positions, </a:t>
            </a:r>
            <a:r>
              <a:rPr lang="en-US" altLang="zh-CN" sz="1600" dirty="0" err="1">
                <a:solidFill>
                  <a:schemeClr val="bg1"/>
                </a:solidFill>
                <a:latin typeface="Yuanti SC Light" charset="-122"/>
                <a:ea typeface="Yuanti SC Light" charset="-122"/>
                <a:cs typeface="Yuanti SC Light" charset="-122"/>
              </a:rPr>
              <a:t>sharpe</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sortino,total_commission</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total_returns</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total_tax</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tracking_error</a:t>
            </a:r>
            <a:r>
              <a:rPr lang="en-US" altLang="zh-CN" sz="1600" dirty="0">
                <a:solidFill>
                  <a:schemeClr val="bg1"/>
                </a:solidFill>
                <a:latin typeface="Yuanti SC Light" charset="-122"/>
                <a:ea typeface="Yuanti SC Light" charset="-122"/>
                <a:cs typeface="Yuanti SC Light" charset="-122"/>
              </a:rPr>
              <a:t>, trades, volatility</a:t>
            </a:r>
            <a:r>
              <a:rPr lang="zh-CN" altLang="en-US" sz="1600" dirty="0" smtClean="0">
                <a:solidFill>
                  <a:schemeClr val="bg1"/>
                </a:solidFill>
                <a:latin typeface="Yuanti SC Light" charset="-122"/>
                <a:ea typeface="Yuanti SC Light" charset="-122"/>
                <a:cs typeface="Yuanti SC Light" charset="-122"/>
              </a:rPr>
              <a:t>。</a:t>
            </a:r>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zh-CN" altLang="en-US" dirty="0">
              <a:solidFill>
                <a:srgbClr val="FFFF00"/>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5765428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403187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限制</a:t>
            </a:r>
            <a:endParaRPr lang="zh-CN" altLang="en-US" dirty="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这个开源的框架，目前只包括使用指定的股票进行回测的功能，并不能选股，</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err="1" smtClean="0">
                <a:solidFill>
                  <a:schemeClr val="bg1"/>
                </a:solidFill>
                <a:latin typeface="Yuanti SC Light" charset="-122"/>
                <a:ea typeface="Yuanti SC Light" charset="-122"/>
                <a:cs typeface="Yuanti SC Light" charset="-122"/>
              </a:rPr>
              <a:t>RiceQuant</a:t>
            </a:r>
            <a:r>
              <a:rPr lang="zh-CN" altLang="en-US" sz="1600" dirty="0" smtClean="0">
                <a:solidFill>
                  <a:schemeClr val="bg1"/>
                </a:solidFill>
                <a:latin typeface="Yuanti SC Light" charset="-122"/>
                <a:ea typeface="Yuanti SC Light" charset="-122"/>
                <a:cs typeface="Yuanti SC Light" charset="-122"/>
              </a:rPr>
              <a:t>的选股</a:t>
            </a:r>
            <a:r>
              <a:rPr lang="en-US" altLang="zh-CN" sz="1600" dirty="0" smtClean="0">
                <a:solidFill>
                  <a:schemeClr val="bg1"/>
                </a:solidFill>
                <a:latin typeface="Yuanti SC Light" charset="-122"/>
                <a:ea typeface="Yuanti SC Light" charset="-122"/>
                <a:cs typeface="Yuanti SC Light" charset="-122"/>
              </a:rPr>
              <a:t>API</a:t>
            </a:r>
            <a:r>
              <a:rPr lang="zh-CN" altLang="en-US" sz="1600" dirty="0" smtClean="0">
                <a:solidFill>
                  <a:schemeClr val="bg1"/>
                </a:solidFill>
                <a:latin typeface="Yuanti SC Light" charset="-122"/>
                <a:ea typeface="Yuanti SC Light" charset="-122"/>
                <a:cs typeface="Yuanti SC Light" charset="-122"/>
              </a:rPr>
              <a:t>在这里是用不了的。</a:t>
            </a:r>
            <a:endParaRPr lang="zh-CN" altLang="en-US" sz="1600" dirty="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zh-CN" altLang="en-US" dirty="0">
              <a:solidFill>
                <a:srgbClr val="FFFF00"/>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5463328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smtClean="0">
                <a:solidFill>
                  <a:schemeClr val="bg1"/>
                </a:solidFill>
                <a:latin typeface="Yuanti SC Light" charset="-122"/>
                <a:ea typeface="Yuanti SC Light" charset="-122"/>
                <a:cs typeface="Yuanti SC Light" charset="-122"/>
              </a:rPr>
              <a:t>2.2</a:t>
            </a:r>
            <a:r>
              <a:rPr kumimoji="1" lang="zh-CN" altLang="en-US" sz="4000" dirty="0" smtClean="0">
                <a:solidFill>
                  <a:schemeClr val="bg1"/>
                </a:solidFill>
                <a:latin typeface="Yuanti SC Light" charset="-122"/>
                <a:ea typeface="Yuanti SC Light" charset="-122"/>
                <a:cs typeface="Yuanti SC Light" charset="-122"/>
              </a:rPr>
              <a:t> 代码分析</a:t>
            </a:r>
            <a:endParaRPr kumimoji="1" lang="zh-CN" altLang="en-US" sz="4000" dirty="0">
              <a:solidFill>
                <a:schemeClr val="bg1"/>
              </a:solidFill>
              <a:latin typeface="Yuanti SC Light" charset="-122"/>
              <a:ea typeface="Yuanti SC Light" charset="-122"/>
              <a:cs typeface="Yuanti SC Light" charset="-122"/>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4580040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37" name="矩形 36"/>
          <p:cNvSpPr/>
          <p:nvPr/>
        </p:nvSpPr>
        <p:spPr>
          <a:xfrm>
            <a:off x="409303" y="828539"/>
            <a:ext cx="10759440" cy="52322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2.2.1</a:t>
            </a:r>
            <a:r>
              <a:rPr lang="zh-CN" altLang="en-US" sz="2800" dirty="0" smtClean="0">
                <a:solidFill>
                  <a:schemeClr val="bg1"/>
                </a:solidFill>
                <a:latin typeface="Yuanti SC" charset="-122"/>
                <a:ea typeface="Yuanti SC" charset="-122"/>
                <a:cs typeface="Yuanti SC" charset="-122"/>
              </a:rPr>
              <a:t> 整体架构</a:t>
            </a:r>
            <a:endParaRPr lang="zh-CN" altLang="en-US" sz="2800" dirty="0">
              <a:solidFill>
                <a:schemeClr val="bg1"/>
              </a:solidFill>
              <a:latin typeface="Yuanti SC" charset="-122"/>
              <a:ea typeface="Yuanti SC" charset="-122"/>
              <a:cs typeface="Yuanti SC"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6939" y="1408911"/>
            <a:ext cx="6618121" cy="5244201"/>
          </a:xfrm>
          <a:prstGeom prst="rect">
            <a:avLst/>
          </a:prstGeom>
        </p:spPr>
      </p:pic>
    </p:spTree>
    <p:extLst>
      <p:ext uri="{BB962C8B-B14F-4D97-AF65-F5344CB8AC3E}">
        <p14:creationId xmlns:p14="http://schemas.microsoft.com/office/powerpoint/2010/main" val="1939315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9" name="矩形 8"/>
          <p:cNvSpPr/>
          <p:nvPr/>
        </p:nvSpPr>
        <p:spPr>
          <a:xfrm>
            <a:off x="409303" y="1175040"/>
            <a:ext cx="10759440" cy="523220"/>
          </a:xfrm>
          <a:prstGeom prst="rect">
            <a:avLst/>
          </a:prstGeom>
        </p:spPr>
        <p:txBody>
          <a:bodyPr wrap="square">
            <a:spAutoFit/>
          </a:bodyPr>
          <a:lstStyle/>
          <a:p>
            <a:r>
              <a:rPr lang="zh-CN" altLang="en-US" sz="2800" dirty="0">
                <a:solidFill>
                  <a:schemeClr val="bg1"/>
                </a:solidFill>
                <a:latin typeface="Yuanti SC" charset="-122"/>
                <a:ea typeface="Yuanti SC" charset="-122"/>
                <a:cs typeface="Yuanti SC" charset="-122"/>
              </a:rPr>
              <a:t>修订记录：</a:t>
            </a:r>
            <a:endParaRPr lang="zh-CN" altLang="en-US" dirty="0">
              <a:solidFill>
                <a:schemeClr val="bg1"/>
              </a:solidFill>
              <a:latin typeface="Yuanti SC Light" charset="-122"/>
              <a:ea typeface="Yuanti SC Light" charset="-122"/>
              <a:cs typeface="Yuanti SC Light" charset="-122"/>
            </a:endParaRPr>
          </a:p>
        </p:txBody>
      </p:sp>
      <p:graphicFrame>
        <p:nvGraphicFramePr>
          <p:cNvPr id="12" name="Table 2"/>
          <p:cNvGraphicFramePr>
            <a:graphicFrameLocks noGrp="1"/>
          </p:cNvGraphicFramePr>
          <p:nvPr>
            <p:extLst>
              <p:ext uri="{D42A27DB-BD31-4B8C-83A1-F6EECF244321}">
                <p14:modId xmlns:p14="http://schemas.microsoft.com/office/powerpoint/2010/main" val="924083374"/>
              </p:ext>
            </p:extLst>
          </p:nvPr>
        </p:nvGraphicFramePr>
        <p:xfrm>
          <a:off x="494657" y="1836498"/>
          <a:ext cx="11065972" cy="2706034"/>
        </p:xfrm>
        <a:graphic>
          <a:graphicData uri="http://schemas.openxmlformats.org/drawingml/2006/table">
            <a:tbl>
              <a:tblPr firstRow="1" bandRow="1">
                <a:tableStyleId>{C083E6E3-FA7D-4D7B-A595-EF9225AFEA82}</a:tableStyleId>
              </a:tblPr>
              <a:tblGrid>
                <a:gridCol w="1853596">
                  <a:extLst>
                    <a:ext uri="{9D8B030D-6E8A-4147-A177-3AD203B41FA5}">
                      <a16:colId xmlns:a16="http://schemas.microsoft.com/office/drawing/2014/main" xmlns="" val="20000"/>
                    </a:ext>
                  </a:extLst>
                </a:gridCol>
                <a:gridCol w="2561204">
                  <a:extLst>
                    <a:ext uri="{9D8B030D-6E8A-4147-A177-3AD203B41FA5}">
                      <a16:colId xmlns:a16="http://schemas.microsoft.com/office/drawing/2014/main" xmlns="" val="20001"/>
                    </a:ext>
                  </a:extLst>
                </a:gridCol>
                <a:gridCol w="6651172">
                  <a:extLst>
                    <a:ext uri="{9D8B030D-6E8A-4147-A177-3AD203B41FA5}">
                      <a16:colId xmlns:a16="http://schemas.microsoft.com/office/drawing/2014/main" xmlns="" val="20002"/>
                    </a:ext>
                  </a:extLst>
                </a:gridCol>
              </a:tblGrid>
              <a:tr h="474340">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400" b="0" i="0" dirty="0">
                          <a:solidFill>
                            <a:schemeClr val="bg1"/>
                          </a:solidFill>
                          <a:latin typeface="Yuanti SC" charset="-122"/>
                          <a:ea typeface="Yuanti SC" charset="-122"/>
                          <a:cs typeface="Yuanti SC" charset="-122"/>
                        </a:rPr>
                        <a:t>时间</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400" b="0" i="0" dirty="0">
                          <a:solidFill>
                            <a:schemeClr val="bg1"/>
                          </a:solidFill>
                          <a:latin typeface="Yuanti SC" charset="-122"/>
                          <a:ea typeface="Yuanti SC" charset="-122"/>
                          <a:cs typeface="Yuanti SC" charset="-122"/>
                        </a:rPr>
                        <a:t>版本</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400" b="0" i="0" dirty="0">
                          <a:solidFill>
                            <a:schemeClr val="bg1"/>
                          </a:solidFill>
                          <a:latin typeface="Yuanti SC" charset="-122"/>
                          <a:ea typeface="Yuanti SC" charset="-122"/>
                          <a:cs typeface="Yuanti SC" charset="-122"/>
                        </a:rPr>
                        <a:t>说明</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411302">
                <a:tc>
                  <a:txBody>
                    <a:bodyPr/>
                    <a:lstStyle/>
                    <a:p>
                      <a:r>
                        <a:rPr lang="en-US" altLang="zh-CN" sz="1100" b="0" i="0" dirty="0" smtClean="0">
                          <a:solidFill>
                            <a:schemeClr val="tx1">
                              <a:lumMod val="85000"/>
                              <a:lumOff val="15000"/>
                            </a:schemeClr>
                          </a:solidFill>
                          <a:latin typeface="Yuanti SC" charset="-122"/>
                          <a:ea typeface="Yuanti SC" charset="-122"/>
                          <a:cs typeface="Yuanti SC" charset="-122"/>
                        </a:rPr>
                        <a:t>2016.08.30</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r>
                        <a:rPr lang="zh-CN" altLang="en-US" sz="1100" b="0" i="0" dirty="0">
                          <a:solidFill>
                            <a:schemeClr val="tx1">
                              <a:lumMod val="85000"/>
                              <a:lumOff val="15000"/>
                            </a:schemeClr>
                          </a:solidFill>
                          <a:latin typeface="Yuanti SC" charset="-122"/>
                          <a:ea typeface="Yuanti SC" charset="-122"/>
                          <a:cs typeface="Yuanti SC" charset="-122"/>
                        </a:rPr>
                        <a:t>版本  </a:t>
                      </a:r>
                      <a:r>
                        <a:rPr lang="en-US" altLang="zh-CN" sz="1100" b="0" i="0" dirty="0">
                          <a:solidFill>
                            <a:schemeClr val="tx1">
                              <a:lumMod val="85000"/>
                              <a:lumOff val="15000"/>
                            </a:schemeClr>
                          </a:solidFill>
                          <a:latin typeface="Yuanti SC" charset="-122"/>
                          <a:ea typeface="Yuanti SC" charset="-122"/>
                          <a:cs typeface="Yuanti SC" charset="-122"/>
                        </a:rPr>
                        <a:t>0.1.0</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r>
                        <a:rPr lang="zh-CN" altLang="en-US" sz="1100" b="0" i="0" dirty="0">
                          <a:solidFill>
                            <a:schemeClr val="tx1">
                              <a:lumMod val="85000"/>
                              <a:lumOff val="15000"/>
                            </a:schemeClr>
                          </a:solidFill>
                          <a:latin typeface="Yuanti SC" charset="-122"/>
                          <a:ea typeface="Yuanti SC" charset="-122"/>
                          <a:cs typeface="Yuanti SC" charset="-122"/>
                        </a:rPr>
                        <a:t>初稿</a:t>
                      </a:r>
                      <a:r>
                        <a:rPr lang="zh-CN" altLang="en-US" sz="1100" b="0" i="0" dirty="0" smtClean="0">
                          <a:solidFill>
                            <a:schemeClr val="tx1">
                              <a:lumMod val="85000"/>
                              <a:lumOff val="15000"/>
                            </a:schemeClr>
                          </a:solidFill>
                          <a:latin typeface="Yuanti SC" charset="-122"/>
                          <a:ea typeface="Yuanti SC" charset="-122"/>
                          <a:cs typeface="Yuanti SC" charset="-122"/>
                        </a:rPr>
                        <a:t>完成。</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1"/>
                  </a:ext>
                </a:extLst>
              </a:tr>
              <a:tr h="411302">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b="0" i="0" dirty="0" smtClean="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2"/>
                  </a:ext>
                </a:extLst>
              </a:tr>
              <a:tr h="358289">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b="0" i="0" dirty="0" smtClean="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3"/>
                  </a:ext>
                </a:extLst>
              </a:tr>
              <a:tr h="350267">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4"/>
                  </a:ext>
                </a:extLst>
              </a:tr>
              <a:tr h="350267">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r>
              <a:tr h="350267">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10153862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2" y="828209"/>
            <a:ext cx="11593511" cy="261610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数据结构</a:t>
            </a:r>
          </a:p>
          <a:p>
            <a:endParaRPr lang="zh-CN" altLang="en-US" dirty="0" smtClean="0">
              <a:solidFill>
                <a:schemeClr val="bg1"/>
              </a:solidFill>
              <a:latin typeface="Yuanti SC Light" charset="-122"/>
              <a:ea typeface="Yuanti SC Light" charset="-122"/>
              <a:cs typeface="Yuanti SC Light" charset="-122"/>
            </a:endParaRPr>
          </a:p>
          <a:p>
            <a:r>
              <a:rPr lang="zh-CN" altLang="en-US" b="1" dirty="0" smtClean="0">
                <a:solidFill>
                  <a:srgbClr val="FFFF00"/>
                </a:solidFill>
                <a:latin typeface="Yuanti SC Light" charset="-122"/>
                <a:ea typeface="Yuanti SC Light" charset="-122"/>
                <a:cs typeface="Yuanti SC Light" charset="-122"/>
              </a:rPr>
              <a:t>类</a:t>
            </a:r>
            <a:endParaRPr lang="en-US" altLang="zh-CN" b="1" dirty="0" smtClean="0">
              <a:solidFill>
                <a:srgbClr val="FFFF00"/>
              </a:solidFill>
              <a:latin typeface="Yuanti SC Light" charset="-122"/>
              <a:ea typeface="Yuanti SC Light" charset="-122"/>
              <a:cs typeface="Yuanti SC Light" charset="-122"/>
            </a:endParaRPr>
          </a:p>
          <a:p>
            <a:endParaRPr lang="en-US" altLang="zh-CN" sz="1600" b="1" dirty="0">
              <a:solidFill>
                <a:srgbClr val="FFFF0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p:txBody>
      </p:sp>
      <p:graphicFrame>
        <p:nvGraphicFramePr>
          <p:cNvPr id="7" name="Table 2"/>
          <p:cNvGraphicFramePr>
            <a:graphicFrameLocks noGrp="1"/>
          </p:cNvGraphicFramePr>
          <p:nvPr>
            <p:extLst>
              <p:ext uri="{D42A27DB-BD31-4B8C-83A1-F6EECF244321}">
                <p14:modId xmlns:p14="http://schemas.microsoft.com/office/powerpoint/2010/main" val="1829816274"/>
              </p:ext>
            </p:extLst>
          </p:nvPr>
        </p:nvGraphicFramePr>
        <p:xfrm>
          <a:off x="4554965" y="1989753"/>
          <a:ext cx="3863437" cy="3939540"/>
        </p:xfrm>
        <a:graphic>
          <a:graphicData uri="http://schemas.openxmlformats.org/drawingml/2006/table">
            <a:tbl>
              <a:tblPr firstRow="1" bandRow="1">
                <a:tableStyleId>{C083E6E3-FA7D-4D7B-A595-EF9225AFEA82}</a:tableStyleId>
              </a:tblPr>
              <a:tblGrid>
                <a:gridCol w="1587777">
                  <a:extLst>
                    <a:ext uri="{9D8B030D-6E8A-4147-A177-3AD203B41FA5}">
                      <a16:colId xmlns:a16="http://schemas.microsoft.com/office/drawing/2014/main" xmlns="" val="20000"/>
                    </a:ext>
                  </a:extLst>
                </a:gridCol>
                <a:gridCol w="2275660">
                  <a:extLst>
                    <a:ext uri="{9D8B030D-6E8A-4147-A177-3AD203B41FA5}">
                      <a16:colId xmlns:a16="http://schemas.microsoft.com/office/drawing/2014/main" xmlns="" val="20001"/>
                    </a:ext>
                  </a:extLst>
                </a:gridCol>
              </a:tblGrid>
              <a:tr h="162565">
                <a:tc gridSpan="2">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000" b="0" i="0" dirty="0" err="1" smtClean="0">
                          <a:solidFill>
                            <a:srgbClr val="0087FF"/>
                          </a:solidFill>
                          <a:latin typeface="Yuanti SC" charset="-122"/>
                          <a:ea typeface="Yuanti SC" charset="-122"/>
                          <a:cs typeface="Yuanti SC" charset="-122"/>
                        </a:rPr>
                        <a:t>analyser</a:t>
                      </a:r>
                      <a:r>
                        <a:rPr lang="zh-CN" altLang="en-US" sz="1000" b="0" i="0" dirty="0" smtClean="0">
                          <a:solidFill>
                            <a:srgbClr val="0087FF"/>
                          </a:solidFill>
                          <a:latin typeface="Yuanti SC" charset="-122"/>
                          <a:ea typeface="Yuanti SC" charset="-122"/>
                          <a:cs typeface="Yuanti SC" charset="-122"/>
                        </a:rPr>
                        <a:t>包</a:t>
                      </a:r>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类用途</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err="1" smtClean="0">
                          <a:solidFill>
                            <a:srgbClr val="FFFF00"/>
                          </a:solidFill>
                          <a:latin typeface="Yuanti SC" charset="-122"/>
                          <a:ea typeface="Yuanti SC" charset="-122"/>
                          <a:cs typeface="Yuanti SC" charset="-122"/>
                        </a:rPr>
                        <a:t>BaseCommission</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kern="1200" dirty="0" smtClean="0">
                          <a:solidFill>
                            <a:schemeClr val="bg1"/>
                          </a:solidFill>
                          <a:latin typeface="Yuanti SC Light" charset="-122"/>
                          <a:ea typeface="Yuanti SC Light" charset="-122"/>
                          <a:cs typeface="Yuanti SC Light" charset="-122"/>
                        </a:rPr>
                        <a:t>佣金基类（抽象类）</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AStockCommission</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900" dirty="0" smtClean="0">
                          <a:solidFill>
                            <a:schemeClr val="bg1"/>
                          </a:solidFill>
                          <a:latin typeface="Yuanti SC Light" charset="-122"/>
                          <a:ea typeface="Yuanti SC Light" charset="-122"/>
                          <a:cs typeface="Yuanti SC Light" charset="-122"/>
                        </a:rPr>
                        <a:t>A</a:t>
                      </a:r>
                      <a:r>
                        <a:rPr lang="zh-CN" altLang="en-US" sz="900" dirty="0" smtClean="0">
                          <a:solidFill>
                            <a:schemeClr val="bg1"/>
                          </a:solidFill>
                          <a:latin typeface="Yuanti SC Light" charset="-122"/>
                          <a:ea typeface="Yuanti SC Light" charset="-122"/>
                          <a:cs typeface="Yuanti SC Light" charset="-122"/>
                        </a:rPr>
                        <a:t>股佣金类，</a:t>
                      </a:r>
                      <a:r>
                        <a:rPr lang="en-US" altLang="zh-CN" sz="900" b="0" i="0" dirty="0" err="1" smtClean="0">
                          <a:solidFill>
                            <a:srgbClr val="FFFF00"/>
                          </a:solidFill>
                          <a:latin typeface="Yuanti SC" charset="-122"/>
                          <a:ea typeface="Yuanti SC" charset="-122"/>
                          <a:cs typeface="Yuanti SC" charset="-122"/>
                        </a:rPr>
                        <a:t>BaseCommission</a:t>
                      </a:r>
                      <a:r>
                        <a:rPr lang="zh-CN" altLang="en-US" sz="900" dirty="0" smtClean="0">
                          <a:solidFill>
                            <a:schemeClr val="bg1"/>
                          </a:solidFill>
                          <a:latin typeface="Yuanti SC Light" charset="-122"/>
                          <a:ea typeface="Yuanti SC Light" charset="-122"/>
                          <a:cs typeface="Yuanti SC Light" charset="-122"/>
                        </a:rPr>
                        <a:t>的子类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Order</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dirty="0" smtClean="0">
                          <a:solidFill>
                            <a:schemeClr val="bg1"/>
                          </a:solidFill>
                          <a:latin typeface="Yuanti SC Light" charset="-122"/>
                          <a:ea typeface="Yuanti SC Light" charset="-122"/>
                          <a:cs typeface="Yuanti SC Light" charset="-122"/>
                        </a:rPr>
                        <a:t>交易委托类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3"/>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OrderStyle</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dirty="0" smtClean="0">
                          <a:solidFill>
                            <a:schemeClr val="bg1"/>
                          </a:solidFill>
                          <a:latin typeface="Yuanti SC Light" charset="-122"/>
                          <a:ea typeface="Yuanti SC Light" charset="-122"/>
                          <a:cs typeface="Yuanti SC Light" charset="-122"/>
                        </a:rPr>
                        <a:t>委托类型基类（抽象类）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MarketOrder</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dirty="0" smtClean="0">
                          <a:solidFill>
                            <a:schemeClr val="bg1"/>
                          </a:solidFill>
                          <a:latin typeface="Yuanti SC Light" charset="-122"/>
                          <a:ea typeface="Yuanti SC Light" charset="-122"/>
                          <a:cs typeface="Yuanti SC Light" charset="-122"/>
                        </a:rPr>
                        <a:t>市场委托类，</a:t>
                      </a:r>
                      <a:r>
                        <a:rPr lang="en-US" altLang="zh-CN" sz="900" dirty="0" err="1" smtClean="0">
                          <a:solidFill>
                            <a:srgbClr val="FFFF00"/>
                          </a:solidFill>
                          <a:latin typeface="Yuanti SC Light" charset="-122"/>
                          <a:ea typeface="Yuanti SC Light" charset="-122"/>
                          <a:cs typeface="Yuanti SC Light" charset="-122"/>
                        </a:rPr>
                        <a:t>OrderStyle</a:t>
                      </a:r>
                      <a:r>
                        <a:rPr lang="zh-CN" altLang="en-US" sz="900" dirty="0" smtClean="0">
                          <a:solidFill>
                            <a:schemeClr val="bg1"/>
                          </a:solidFill>
                          <a:latin typeface="Yuanti SC Light" charset="-122"/>
                          <a:ea typeface="Yuanti SC Light" charset="-122"/>
                          <a:cs typeface="Yuanti SC Light" charset="-122"/>
                        </a:rPr>
                        <a:t>的子类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LimitOrder</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dirty="0" smtClean="0">
                          <a:solidFill>
                            <a:schemeClr val="bg1"/>
                          </a:solidFill>
                          <a:latin typeface="Yuanti SC Light" charset="-122"/>
                          <a:ea typeface="Yuanti SC Light" charset="-122"/>
                          <a:cs typeface="Yuanti SC Light" charset="-122"/>
                        </a:rPr>
                        <a:t>有限制委托类，</a:t>
                      </a:r>
                      <a:r>
                        <a:rPr lang="en-US" altLang="zh-CN" sz="900" dirty="0" err="1" smtClean="0">
                          <a:solidFill>
                            <a:srgbClr val="FFFF00"/>
                          </a:solidFill>
                          <a:latin typeface="Yuanti SC Light" charset="-122"/>
                          <a:ea typeface="Yuanti SC Light" charset="-122"/>
                          <a:cs typeface="Yuanti SC Light" charset="-122"/>
                        </a:rPr>
                        <a:t>OrderStyle</a:t>
                      </a:r>
                      <a:r>
                        <a:rPr lang="zh-CN" altLang="en-US" sz="900" dirty="0" smtClean="0">
                          <a:solidFill>
                            <a:schemeClr val="bg1"/>
                          </a:solidFill>
                          <a:latin typeface="Yuanti SC Light" charset="-122"/>
                          <a:ea typeface="Yuanti SC Light" charset="-122"/>
                          <a:cs typeface="Yuanti SC Light" charset="-122"/>
                        </a:rPr>
                        <a:t>的子类</a:t>
                      </a:r>
                      <a:endParaRPr lang="en-US" altLang="zh-CN"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Dividend</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股息类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Portfolio</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投资组合类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rgbClr val="FFFF00"/>
                          </a:solidFill>
                          <a:latin typeface="Yuanti SC Light" charset="-122"/>
                          <a:ea typeface="Yuanti SC Light" charset="-122"/>
                          <a:cs typeface="Yuanti SC Light" charset="-122"/>
                        </a:rPr>
                        <a:t>Position</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持股信息类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smtClean="0">
                          <a:solidFill>
                            <a:srgbClr val="FFFF00"/>
                          </a:solidFill>
                          <a:latin typeface="Yuanti SC Light" charset="-122"/>
                          <a:ea typeface="Yuanti SC Light" charset="-122"/>
                          <a:cs typeface="Yuanti SC Light" charset="-122"/>
                        </a:rPr>
                        <a:t>Risk</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风险信息类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err="1" smtClean="0">
                          <a:solidFill>
                            <a:srgbClr val="FFFF00"/>
                          </a:solidFill>
                          <a:latin typeface="Yuanti SC Light" charset="-122"/>
                          <a:ea typeface="Yuanti SC Light" charset="-122"/>
                          <a:cs typeface="Yuanti SC Light" charset="-122"/>
                        </a:rPr>
                        <a:t>RiskCal</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风险计算工具类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err="1" smtClean="0">
                          <a:solidFill>
                            <a:srgbClr val="FFFF00"/>
                          </a:solidFill>
                          <a:latin typeface="Yuanti SC Light" charset="-122"/>
                          <a:ea typeface="Yuanti SC Light" charset="-122"/>
                          <a:cs typeface="Yuanti SC Light" charset="-122"/>
                        </a:rPr>
                        <a:t>SimuExchange</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模拟交易处理类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err="1" smtClean="0">
                          <a:solidFill>
                            <a:srgbClr val="FFFF00"/>
                          </a:solidFill>
                          <a:latin typeface="Yuanti SC Light" charset="-122"/>
                          <a:ea typeface="Yuanti SC Light" charset="-122"/>
                          <a:cs typeface="Yuanti SC Light" charset="-122"/>
                        </a:rPr>
                        <a:t>BaseSlippageDecider</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滑点基类（抽象类）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err="1" smtClean="0">
                          <a:solidFill>
                            <a:srgbClr val="FFFF00"/>
                          </a:solidFill>
                          <a:latin typeface="Yuanti SC Light" charset="-122"/>
                          <a:ea typeface="Yuanti SC Light" charset="-122"/>
                          <a:cs typeface="Yuanti SC Light" charset="-122"/>
                        </a:rPr>
                        <a:t>FixedPercentSlippageDecider</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固定滑点类，</a:t>
                      </a:r>
                      <a:r>
                        <a:rPr lang="en-US" altLang="zh-CN" sz="900" kern="1200" dirty="0" err="1" smtClean="0">
                          <a:solidFill>
                            <a:srgbClr val="FFFF00"/>
                          </a:solidFill>
                          <a:latin typeface="Yuanti SC Light" charset="-122"/>
                          <a:ea typeface="Yuanti SC Light" charset="-122"/>
                          <a:cs typeface="Yuanti SC Light" charset="-122"/>
                        </a:rPr>
                        <a:t>BaseSlippageDecider</a:t>
                      </a:r>
                      <a:r>
                        <a:rPr lang="zh-CN" altLang="en-US" sz="900" dirty="0" smtClean="0">
                          <a:solidFill>
                            <a:schemeClr val="bg1"/>
                          </a:solidFill>
                          <a:latin typeface="Yuanti SC Light" charset="-122"/>
                          <a:ea typeface="Yuanti SC Light" charset="-122"/>
                          <a:cs typeface="Yuanti SC Light" charset="-122"/>
                        </a:rPr>
                        <a:t>的子类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err="1" smtClean="0">
                          <a:solidFill>
                            <a:srgbClr val="FFFF00"/>
                          </a:solidFill>
                          <a:latin typeface="Yuanti SC Light" charset="-122"/>
                          <a:ea typeface="Yuanti SC Light" charset="-122"/>
                          <a:cs typeface="Yuanti SC Light" charset="-122"/>
                        </a:rPr>
                        <a:t>BaseTax</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税费基类（抽象类）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err="1" smtClean="0">
                          <a:solidFill>
                            <a:srgbClr val="FFFF00"/>
                          </a:solidFill>
                          <a:latin typeface="Yuanti SC Light" charset="-122"/>
                          <a:ea typeface="Yuanti SC Light" charset="-122"/>
                          <a:cs typeface="Yuanti SC Light" charset="-122"/>
                        </a:rPr>
                        <a:t>AStockTax</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chemeClr val="bg1"/>
                          </a:solidFill>
                          <a:latin typeface="Yuanti SC Light" charset="-122"/>
                          <a:ea typeface="Yuanti SC Light" charset="-122"/>
                          <a:cs typeface="Yuanti SC Light" charset="-122"/>
                        </a:rPr>
                        <a:t>A</a:t>
                      </a:r>
                      <a:r>
                        <a:rPr lang="zh-CN" altLang="en-US" sz="900" dirty="0" smtClean="0">
                          <a:solidFill>
                            <a:schemeClr val="bg1"/>
                          </a:solidFill>
                          <a:latin typeface="Yuanti SC Light" charset="-122"/>
                          <a:ea typeface="Yuanti SC Light" charset="-122"/>
                          <a:cs typeface="Yuanti SC Light" charset="-122"/>
                        </a:rPr>
                        <a:t>股税费类，</a:t>
                      </a:r>
                      <a:r>
                        <a:rPr lang="en-US" altLang="zh-CN" sz="900" kern="1200" dirty="0" err="1" smtClean="0">
                          <a:solidFill>
                            <a:srgbClr val="FFFF00"/>
                          </a:solidFill>
                          <a:latin typeface="Yuanti SC Light" charset="-122"/>
                          <a:ea typeface="Yuanti SC Light" charset="-122"/>
                          <a:cs typeface="Yuanti SC Light" charset="-122"/>
                        </a:rPr>
                        <a:t>BaseTax</a:t>
                      </a:r>
                      <a:r>
                        <a:rPr lang="zh-CN" altLang="en-US" sz="900" dirty="0" smtClean="0">
                          <a:solidFill>
                            <a:schemeClr val="bg1"/>
                          </a:solidFill>
                          <a:latin typeface="Yuanti SC Light" charset="-122"/>
                          <a:ea typeface="Yuanti SC Light" charset="-122"/>
                          <a:cs typeface="Yuanti SC Light" charset="-122"/>
                        </a:rPr>
                        <a:t>的子类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smtClean="0">
                          <a:solidFill>
                            <a:srgbClr val="FFFF00"/>
                          </a:solidFill>
                          <a:latin typeface="Yuanti SC Light" charset="-122"/>
                          <a:ea typeface="Yuanti SC Light" charset="-122"/>
                          <a:cs typeface="Yuanti SC Light" charset="-122"/>
                        </a:rPr>
                        <a:t>Trade</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交易信息类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9" name="Table 2"/>
          <p:cNvGraphicFramePr>
            <a:graphicFrameLocks noGrp="1"/>
          </p:cNvGraphicFramePr>
          <p:nvPr>
            <p:extLst>
              <p:ext uri="{D42A27DB-BD31-4B8C-83A1-F6EECF244321}">
                <p14:modId xmlns:p14="http://schemas.microsoft.com/office/powerpoint/2010/main" val="1756292078"/>
              </p:ext>
            </p:extLst>
          </p:nvPr>
        </p:nvGraphicFramePr>
        <p:xfrm>
          <a:off x="500742" y="4038009"/>
          <a:ext cx="3863437" cy="1470660"/>
        </p:xfrm>
        <a:graphic>
          <a:graphicData uri="http://schemas.openxmlformats.org/drawingml/2006/table">
            <a:tbl>
              <a:tblPr firstRow="1" bandRow="1">
                <a:tableStyleId>{C083E6E3-FA7D-4D7B-A595-EF9225AFEA82}</a:tableStyleId>
              </a:tblPr>
              <a:tblGrid>
                <a:gridCol w="1324544">
                  <a:extLst>
                    <a:ext uri="{9D8B030D-6E8A-4147-A177-3AD203B41FA5}">
                      <a16:colId xmlns:a16="http://schemas.microsoft.com/office/drawing/2014/main" xmlns="" val="20000"/>
                    </a:ext>
                  </a:extLst>
                </a:gridCol>
                <a:gridCol w="2538893">
                  <a:extLst>
                    <a:ext uri="{9D8B030D-6E8A-4147-A177-3AD203B41FA5}">
                      <a16:colId xmlns:a16="http://schemas.microsoft.com/office/drawing/2014/main" xmlns="" val="20001"/>
                    </a:ext>
                  </a:extLst>
                </a:gridCol>
              </a:tblGrid>
              <a:tr h="162565">
                <a:tc gridSpan="2">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000" b="0" i="0" dirty="0" smtClean="0">
                          <a:solidFill>
                            <a:srgbClr val="0087FF"/>
                          </a:solidFill>
                          <a:latin typeface="Yuanti SC" charset="-122"/>
                          <a:ea typeface="Yuanti SC" charset="-122"/>
                          <a:cs typeface="Yuanti SC" charset="-122"/>
                        </a:rPr>
                        <a:t>data</a:t>
                      </a:r>
                      <a:r>
                        <a:rPr lang="zh-CN" altLang="en-US" sz="1000" b="0" i="0" dirty="0" smtClean="0">
                          <a:solidFill>
                            <a:srgbClr val="0087FF"/>
                          </a:solidFill>
                          <a:latin typeface="Yuanti SC" charset="-122"/>
                          <a:ea typeface="Yuanti SC" charset="-122"/>
                          <a:cs typeface="Yuanti SC" charset="-122"/>
                        </a:rPr>
                        <a:t>包</a:t>
                      </a:r>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类用途</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err="1" smtClean="0">
                          <a:solidFill>
                            <a:srgbClr val="FFFF00"/>
                          </a:solidFill>
                          <a:latin typeface="Yuanti SC" charset="-122"/>
                          <a:ea typeface="Yuanti SC" charset="-122"/>
                          <a:cs typeface="Yuanti SC" charset="-122"/>
                        </a:rPr>
                        <a:t>BarObject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kern="1200" dirty="0" smtClean="0">
                          <a:solidFill>
                            <a:schemeClr val="bg1"/>
                          </a:solidFill>
                          <a:latin typeface="Yuanti SC Light" charset="-122"/>
                          <a:ea typeface="Yuanti SC Light" charset="-122"/>
                          <a:cs typeface="Yuanti SC Light" charset="-122"/>
                        </a:rPr>
                        <a:t>指标对象类</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BarMap</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dirty="0" smtClean="0">
                          <a:solidFill>
                            <a:schemeClr val="bg1"/>
                          </a:solidFill>
                          <a:latin typeface="Yuanti SC Light" charset="-122"/>
                          <a:ea typeface="Yuanti SC Light" charset="-122"/>
                          <a:cs typeface="Yuanti SC Light" charset="-122"/>
                        </a:rPr>
                        <a:t>指标存储字典类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2"/>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dirty="0" err="1" smtClean="0">
                          <a:solidFill>
                            <a:srgbClr val="FFFF00"/>
                          </a:solidFill>
                          <a:latin typeface="Yuanti SC" charset="-122"/>
                          <a:ea typeface="Yuanti SC" charset="-122"/>
                          <a:cs typeface="Yuanti SC" charset="-122"/>
                        </a:rPr>
                        <a:t>DataProxy</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数据操作代理类（抽象类）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dirty="0" err="1" smtClean="0">
                          <a:solidFill>
                            <a:srgbClr val="FFFF00"/>
                          </a:solidFill>
                          <a:latin typeface="Yuanti SC" charset="-122"/>
                          <a:ea typeface="Yuanti SC" charset="-122"/>
                          <a:cs typeface="Yuanti SC" charset="-122"/>
                        </a:rPr>
                        <a:t>LocalDataProxy</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本地数据代理类，</a:t>
                      </a:r>
                      <a:r>
                        <a:rPr lang="en-US" altLang="zh-CN" sz="900" b="0" i="0" dirty="0" err="1" smtClean="0">
                          <a:solidFill>
                            <a:srgbClr val="FFFF00"/>
                          </a:solidFill>
                          <a:latin typeface="Yuanti SC" charset="-122"/>
                          <a:ea typeface="Yuanti SC" charset="-122"/>
                          <a:cs typeface="Yuanti SC" charset="-122"/>
                        </a:rPr>
                        <a:t>DataProxy</a:t>
                      </a:r>
                      <a:r>
                        <a:rPr lang="zh-CN" altLang="en-US" sz="900" b="0" i="0" dirty="0" smtClean="0">
                          <a:solidFill>
                            <a:schemeClr val="bg1"/>
                          </a:solidFill>
                          <a:latin typeface="Yuanti SC" charset="-122"/>
                          <a:ea typeface="Yuanti SC" charset="-122"/>
                          <a:cs typeface="Yuanti SC" charset="-122"/>
                        </a:rPr>
                        <a:t>的子类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dirty="0" err="1" smtClean="0">
                          <a:solidFill>
                            <a:srgbClr val="FFFF00"/>
                          </a:solidFill>
                          <a:latin typeface="Yuanti SC" charset="-122"/>
                          <a:ea typeface="Yuanti SC" charset="-122"/>
                          <a:cs typeface="Yuanti SC" charset="-122"/>
                        </a:rPr>
                        <a:t>LocalDataSource</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本地数据源类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2" name="Table 2"/>
          <p:cNvGraphicFramePr>
            <a:graphicFrameLocks noGrp="1"/>
          </p:cNvGraphicFramePr>
          <p:nvPr>
            <p:extLst>
              <p:ext uri="{D42A27DB-BD31-4B8C-83A1-F6EECF244321}">
                <p14:modId xmlns:p14="http://schemas.microsoft.com/office/powerpoint/2010/main" val="838226931"/>
              </p:ext>
            </p:extLst>
          </p:nvPr>
        </p:nvGraphicFramePr>
        <p:xfrm>
          <a:off x="8573186" y="1989753"/>
          <a:ext cx="3116677" cy="1264920"/>
        </p:xfrm>
        <a:graphic>
          <a:graphicData uri="http://schemas.openxmlformats.org/drawingml/2006/table">
            <a:tbl>
              <a:tblPr firstRow="1" bandRow="1">
                <a:tableStyleId>{C083E6E3-FA7D-4D7B-A595-EF9225AFEA82}</a:tableStyleId>
              </a:tblPr>
              <a:tblGrid>
                <a:gridCol w="1164163">
                  <a:extLst>
                    <a:ext uri="{9D8B030D-6E8A-4147-A177-3AD203B41FA5}">
                      <a16:colId xmlns:a16="http://schemas.microsoft.com/office/drawing/2014/main" xmlns="" val="20000"/>
                    </a:ext>
                  </a:extLst>
                </a:gridCol>
                <a:gridCol w="1952514">
                  <a:extLst>
                    <a:ext uri="{9D8B030D-6E8A-4147-A177-3AD203B41FA5}">
                      <a16:colId xmlns:a16="http://schemas.microsoft.com/office/drawing/2014/main" xmlns="" val="20001"/>
                    </a:ext>
                  </a:extLst>
                </a:gridCol>
              </a:tblGrid>
              <a:tr h="162565">
                <a:tc gridSpan="2">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000" b="0" i="0" dirty="0" err="1" smtClean="0">
                          <a:solidFill>
                            <a:srgbClr val="0087FF"/>
                          </a:solidFill>
                          <a:latin typeface="Yuanti SC" charset="-122"/>
                          <a:ea typeface="Yuanti SC" charset="-122"/>
                          <a:cs typeface="Yuanti SC" charset="-122"/>
                        </a:rPr>
                        <a:t>utils</a:t>
                      </a:r>
                      <a:r>
                        <a:rPr lang="zh-CN" altLang="en-US" sz="1000" b="0" i="0" dirty="0" smtClean="0">
                          <a:solidFill>
                            <a:srgbClr val="0087FF"/>
                          </a:solidFill>
                          <a:latin typeface="Yuanti SC" charset="-122"/>
                          <a:ea typeface="Yuanti SC" charset="-122"/>
                          <a:cs typeface="Yuanti SC" charset="-122"/>
                        </a:rPr>
                        <a:t>包</a:t>
                      </a:r>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类用途</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smtClean="0">
                          <a:solidFill>
                            <a:srgbClr val="FFFF00"/>
                          </a:solidFill>
                          <a:latin typeface="Yuanti SC" charset="-122"/>
                          <a:ea typeface="Yuanti SC" charset="-122"/>
                          <a:cs typeface="Yuanti SC" charset="-122"/>
                        </a:rPr>
                        <a:t>Date</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kern="1200" dirty="0" smtClean="0">
                          <a:solidFill>
                            <a:schemeClr val="bg1"/>
                          </a:solidFill>
                          <a:latin typeface="Yuanti SC Light" charset="-122"/>
                          <a:ea typeface="Yuanti SC Light" charset="-122"/>
                          <a:cs typeface="Yuanti SC Light" charset="-122"/>
                        </a:rPr>
                        <a:t>时间日期类，</a:t>
                      </a:r>
                      <a:r>
                        <a:rPr lang="en-US" altLang="zh-CN" sz="900" dirty="0" err="1" smtClean="0">
                          <a:solidFill>
                            <a:srgbClr val="FFFF00"/>
                          </a:solidFill>
                        </a:rPr>
                        <a:t>click.</a:t>
                      </a:r>
                      <a:r>
                        <a:rPr lang="en-US" altLang="zh-CN" sz="900" dirty="0" err="1" smtClean="0">
                          <a:solidFill>
                            <a:srgbClr val="FFFF00"/>
                          </a:solidFill>
                          <a:effectLst/>
                        </a:rPr>
                        <a:t>ParamType</a:t>
                      </a:r>
                      <a:r>
                        <a:rPr lang="zh-CN" altLang="en-US" sz="900" kern="1200" dirty="0" smtClean="0">
                          <a:solidFill>
                            <a:schemeClr val="bg1"/>
                          </a:solidFill>
                          <a:latin typeface="Yuanti SC Light" charset="-122"/>
                          <a:ea typeface="Yuanti SC Light" charset="-122"/>
                          <a:cs typeface="Yuanti SC Light" charset="-122"/>
                        </a:rPr>
                        <a:t>的子类</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ContextStack</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dirty="0" smtClean="0">
                          <a:solidFill>
                            <a:schemeClr val="bg1"/>
                          </a:solidFill>
                          <a:latin typeface="Yuanti SC Light" charset="-122"/>
                          <a:ea typeface="Yuanti SC Light" charset="-122"/>
                          <a:cs typeface="Yuanti SC Light" charset="-122"/>
                        </a:rPr>
                        <a:t>上下文栈类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2"/>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dirty="0" err="1" smtClean="0">
                          <a:solidFill>
                            <a:srgbClr val="FFFF00"/>
                          </a:solidFill>
                          <a:latin typeface="Yuanti SC" charset="-122"/>
                          <a:ea typeface="Yuanti SC" charset="-122"/>
                          <a:cs typeface="Yuanti SC" charset="-122"/>
                        </a:rPr>
                        <a:t>ExecutionContext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模拟运行的上下文栈类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dirty="0" err="1" smtClean="0">
                          <a:solidFill>
                            <a:srgbClr val="FFFF00"/>
                          </a:solidFill>
                          <a:latin typeface="Yuanti SC" charset="-122"/>
                          <a:ea typeface="Yuanti SC" charset="-122"/>
                          <a:cs typeface="Yuanti SC" charset="-122"/>
                        </a:rPr>
                        <a:t>HybridDataFrame</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err="1" smtClean="0">
                          <a:solidFill>
                            <a:srgbClr val="FFFF00"/>
                          </a:solidFill>
                          <a:latin typeface="Yuanti SC" charset="-122"/>
                          <a:ea typeface="Yuanti SC" charset="-122"/>
                          <a:cs typeface="Yuanti SC" charset="-122"/>
                        </a:rPr>
                        <a:t>pd.DataFrame</a:t>
                      </a:r>
                      <a:r>
                        <a:rPr lang="zh-CN" altLang="en-US" sz="900" b="0" i="0" dirty="0" smtClean="0">
                          <a:solidFill>
                            <a:schemeClr val="bg1"/>
                          </a:solidFill>
                          <a:latin typeface="Yuanti SC" charset="-122"/>
                          <a:ea typeface="Yuanti SC" charset="-122"/>
                          <a:cs typeface="Yuanti SC" charset="-122"/>
                        </a:rPr>
                        <a:t>的子类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4" name="Table 2"/>
          <p:cNvGraphicFramePr>
            <a:graphicFrameLocks noGrp="1"/>
          </p:cNvGraphicFramePr>
          <p:nvPr>
            <p:extLst>
              <p:ext uri="{D42A27DB-BD31-4B8C-83A1-F6EECF244321}">
                <p14:modId xmlns:p14="http://schemas.microsoft.com/office/powerpoint/2010/main" val="587304997"/>
              </p:ext>
            </p:extLst>
          </p:nvPr>
        </p:nvGraphicFramePr>
        <p:xfrm>
          <a:off x="500742" y="1989753"/>
          <a:ext cx="3863437" cy="1882140"/>
        </p:xfrm>
        <a:graphic>
          <a:graphicData uri="http://schemas.openxmlformats.org/drawingml/2006/table">
            <a:tbl>
              <a:tblPr firstRow="1" bandRow="1">
                <a:tableStyleId>{C083E6E3-FA7D-4D7B-A595-EF9225AFEA82}</a:tableStyleId>
              </a:tblPr>
              <a:tblGrid>
                <a:gridCol w="2059578">
                  <a:extLst>
                    <a:ext uri="{9D8B030D-6E8A-4147-A177-3AD203B41FA5}">
                      <a16:colId xmlns:a16="http://schemas.microsoft.com/office/drawing/2014/main" xmlns="" val="20000"/>
                    </a:ext>
                  </a:extLst>
                </a:gridCol>
                <a:gridCol w="1803859">
                  <a:extLst>
                    <a:ext uri="{9D8B030D-6E8A-4147-A177-3AD203B41FA5}">
                      <a16:colId xmlns:a16="http://schemas.microsoft.com/office/drawing/2014/main" xmlns="" val="20001"/>
                    </a:ext>
                  </a:extLst>
                </a:gridCol>
              </a:tblGrid>
              <a:tr h="162565">
                <a:tc gridSpan="2">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000" b="0" i="0" dirty="0" err="1" smtClean="0">
                          <a:solidFill>
                            <a:srgbClr val="0087FF"/>
                          </a:solidFill>
                          <a:latin typeface="Yuanti SC" charset="-122"/>
                          <a:ea typeface="Yuanti SC" charset="-122"/>
                          <a:cs typeface="Yuanti SC" charset="-122"/>
                        </a:rPr>
                        <a:t>rqalpha</a:t>
                      </a:r>
                      <a:r>
                        <a:rPr lang="zh-CN" altLang="en-US" sz="1000" b="0" i="0" dirty="0" smtClean="0">
                          <a:solidFill>
                            <a:srgbClr val="0087FF"/>
                          </a:solidFill>
                          <a:latin typeface="Yuanti SC" charset="-122"/>
                          <a:ea typeface="Yuanti SC" charset="-122"/>
                          <a:cs typeface="Yuanti SC" charset="-122"/>
                        </a:rPr>
                        <a:t>包</a:t>
                      </a:r>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类用途</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smtClean="0">
                          <a:solidFill>
                            <a:srgbClr val="FFFF00"/>
                          </a:solidFill>
                          <a:latin typeface="Yuanti SC" charset="-122"/>
                          <a:ea typeface="Yuanti SC" charset="-122"/>
                          <a:cs typeface="Yuanti SC" charset="-122"/>
                        </a:rPr>
                        <a:t>Account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kern="1200" dirty="0" smtClean="0">
                          <a:solidFill>
                            <a:schemeClr val="bg1"/>
                          </a:solidFill>
                          <a:latin typeface="Yuanti SC Light" charset="-122"/>
                          <a:ea typeface="Yuanti SC Light" charset="-122"/>
                          <a:cs typeface="Yuanti SC Light" charset="-122"/>
                        </a:rPr>
                        <a:t>账户类</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SimulatorAStockTradingEventSource</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dirty="0" smtClean="0">
                          <a:solidFill>
                            <a:schemeClr val="bg1"/>
                          </a:solidFill>
                          <a:latin typeface="Yuanti SC Light" charset="-122"/>
                          <a:ea typeface="Yuanti SC Light" charset="-122"/>
                          <a:cs typeface="Yuanti SC Light" charset="-122"/>
                        </a:rPr>
                        <a:t>模拟交易事件源类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Instrument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dirty="0" smtClean="0">
                          <a:solidFill>
                            <a:schemeClr val="bg1"/>
                          </a:solidFill>
                          <a:latin typeface="Yuanti SC" charset="-122"/>
                          <a:ea typeface="Yuanti SC" charset="-122"/>
                          <a:cs typeface="Yuanti SC" charset="-122"/>
                        </a:rPr>
                        <a:t>金融工具类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3"/>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Scheduler</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调度器类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StrategyContext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策略上下文管理类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StrategyExecutor</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策略模拟执行器类</a:t>
                      </a:r>
                      <a:endParaRPr lang="en-US" altLang="zh-CN"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TradingParams</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交易参数类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1521504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2" y="828209"/>
            <a:ext cx="11593511" cy="261610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数据结构</a:t>
            </a:r>
          </a:p>
          <a:p>
            <a:endParaRPr lang="zh-CN" altLang="en-US" dirty="0" smtClean="0">
              <a:solidFill>
                <a:schemeClr val="bg1"/>
              </a:solidFill>
              <a:latin typeface="Yuanti SC Light" charset="-122"/>
              <a:ea typeface="Yuanti SC Light" charset="-122"/>
              <a:cs typeface="Yuanti SC Light" charset="-122"/>
            </a:endParaRPr>
          </a:p>
          <a:p>
            <a:r>
              <a:rPr lang="zh-CN" altLang="en-US" b="1" dirty="0" smtClean="0">
                <a:solidFill>
                  <a:srgbClr val="FFFF00"/>
                </a:solidFill>
                <a:latin typeface="Yuanti SC Light" charset="-122"/>
                <a:ea typeface="Yuanti SC Light" charset="-122"/>
                <a:cs typeface="Yuanti SC Light" charset="-122"/>
              </a:rPr>
              <a:t>一级函数</a:t>
            </a:r>
            <a:endParaRPr lang="en-US" altLang="zh-CN" b="1" dirty="0" smtClean="0">
              <a:solidFill>
                <a:srgbClr val="FFFF00"/>
              </a:solidFill>
              <a:latin typeface="Yuanti SC Light" charset="-122"/>
              <a:ea typeface="Yuanti SC Light" charset="-122"/>
              <a:cs typeface="Yuanti SC Light" charset="-122"/>
            </a:endParaRPr>
          </a:p>
          <a:p>
            <a:endParaRPr lang="en-US" altLang="zh-CN" sz="1600" b="1" dirty="0">
              <a:solidFill>
                <a:srgbClr val="FFFF0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p:txBody>
      </p:sp>
      <p:graphicFrame>
        <p:nvGraphicFramePr>
          <p:cNvPr id="14" name="Table 2"/>
          <p:cNvGraphicFramePr>
            <a:graphicFrameLocks noGrp="1"/>
          </p:cNvGraphicFramePr>
          <p:nvPr>
            <p:extLst>
              <p:ext uri="{D42A27DB-BD31-4B8C-83A1-F6EECF244321}">
                <p14:modId xmlns:p14="http://schemas.microsoft.com/office/powerpoint/2010/main" val="947018403"/>
              </p:ext>
            </p:extLst>
          </p:nvPr>
        </p:nvGraphicFramePr>
        <p:xfrm>
          <a:off x="500742" y="1989753"/>
          <a:ext cx="3863437" cy="4556760"/>
        </p:xfrm>
        <a:graphic>
          <a:graphicData uri="http://schemas.openxmlformats.org/drawingml/2006/table">
            <a:tbl>
              <a:tblPr firstRow="1" bandRow="1">
                <a:tableStyleId>{C083E6E3-FA7D-4D7B-A595-EF9225AFEA82}</a:tableStyleId>
              </a:tblPr>
              <a:tblGrid>
                <a:gridCol w="1337202">
                  <a:extLst>
                    <a:ext uri="{9D8B030D-6E8A-4147-A177-3AD203B41FA5}">
                      <a16:colId xmlns:a16="http://schemas.microsoft.com/office/drawing/2014/main" xmlns="" val="20000"/>
                    </a:ext>
                  </a:extLst>
                </a:gridCol>
                <a:gridCol w="2526235">
                  <a:extLst>
                    <a:ext uri="{9D8B030D-6E8A-4147-A177-3AD203B41FA5}">
                      <a16:colId xmlns:a16="http://schemas.microsoft.com/office/drawing/2014/main" xmlns="" val="20001"/>
                    </a:ext>
                  </a:extLst>
                </a:gridCol>
              </a:tblGrid>
              <a:tr h="162565">
                <a:tc gridSpan="2">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000" b="0" i="0" dirty="0" err="1" smtClean="0">
                          <a:solidFill>
                            <a:srgbClr val="0087FF"/>
                          </a:solidFill>
                          <a:latin typeface="Yuanti SC" charset="-122"/>
                          <a:ea typeface="Yuanti SC" charset="-122"/>
                          <a:cs typeface="Yuanti SC" charset="-122"/>
                        </a:rPr>
                        <a:t>rqalpha</a:t>
                      </a:r>
                      <a:r>
                        <a:rPr lang="zh-CN" altLang="en-US" sz="1000" b="0" i="0" dirty="0" smtClean="0">
                          <a:solidFill>
                            <a:srgbClr val="0087FF"/>
                          </a:solidFill>
                          <a:latin typeface="Yuanti SC" charset="-122"/>
                          <a:ea typeface="Yuanti SC" charset="-122"/>
                          <a:cs typeface="Yuanti SC" charset="-122"/>
                        </a:rPr>
                        <a:t>包</a:t>
                      </a:r>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函数名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函数用途</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err="1" smtClean="0">
                          <a:solidFill>
                            <a:srgbClr val="FFFF00"/>
                          </a:solidFill>
                          <a:latin typeface="Yuanti SC" charset="-122"/>
                          <a:ea typeface="Yuanti SC" charset="-122"/>
                          <a:cs typeface="Yuanti SC" charset="-122"/>
                        </a:rPr>
                        <a:t>update_bundle</a:t>
                      </a:r>
                      <a:r>
                        <a:rPr lang="en-US" altLang="zh-CN" sz="900" b="0" i="0" dirty="0" smtClean="0">
                          <a:solidFill>
                            <a:srgbClr val="FFFF00"/>
                          </a:solidFill>
                          <a:latin typeface="Yuanti SC" charset="-122"/>
                          <a:ea typeface="Yuanti SC" charset="-122"/>
                          <a:cs typeface="Yuanti SC" charset="-122"/>
                        </a:rPr>
                        <a: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kern="1200" dirty="0" smtClean="0">
                          <a:solidFill>
                            <a:schemeClr val="bg1"/>
                          </a:solidFill>
                          <a:latin typeface="Yuanti SC Light" charset="-122"/>
                          <a:ea typeface="Yuanti SC Light" charset="-122"/>
                          <a:cs typeface="Yuanti SC Light" charset="-122"/>
                        </a:rPr>
                        <a:t>下载更新回测数据</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run()</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dirty="0" smtClean="0">
                          <a:solidFill>
                            <a:schemeClr val="bg1"/>
                          </a:solidFill>
                          <a:latin typeface="Yuanti SC" charset="-122"/>
                          <a:ea typeface="Yuanti SC" charset="-122"/>
                          <a:cs typeface="Yuanti SC" charset="-122"/>
                        </a:rPr>
                        <a:t>对策略文件进行回测</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examples()</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dirty="0" smtClean="0">
                          <a:solidFill>
                            <a:schemeClr val="bg1"/>
                          </a:solidFill>
                          <a:latin typeface="Yuanti SC" charset="-122"/>
                          <a:ea typeface="Yuanti SC" charset="-122"/>
                          <a:cs typeface="Yuanti SC" charset="-122"/>
                        </a:rPr>
                        <a:t>下载策略样例</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3"/>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rgbClr val="FFFF00"/>
                          </a:solidFill>
                          <a:latin typeface="Yuanti SC Light" charset="-122"/>
                          <a:ea typeface="Yuanti SC Light" charset="-122"/>
                          <a:cs typeface="Yuanti SC Light" charset="-122"/>
                        </a:rPr>
                        <a:t>plot()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将回测结果进行绘图显示</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rgbClr val="FFFF00"/>
                          </a:solidFill>
                          <a:latin typeface="Yuanti SC Light" charset="-122"/>
                          <a:ea typeface="Yuanti SC Light" charset="-122"/>
                          <a:cs typeface="Yuanti SC Light" charset="-122"/>
                        </a:rPr>
                        <a:t>report()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生成回测报告</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run_strategy</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运行策略回测，被</a:t>
                      </a:r>
                      <a:r>
                        <a:rPr lang="en-US" altLang="zh-CN" sz="900" b="0" i="0" dirty="0" smtClean="0">
                          <a:solidFill>
                            <a:schemeClr val="bg1"/>
                          </a:solidFill>
                          <a:latin typeface="Yuanti SC" charset="-122"/>
                          <a:ea typeface="Yuanti SC" charset="-122"/>
                          <a:cs typeface="Yuanti SC" charset="-122"/>
                        </a:rPr>
                        <a:t>run()</a:t>
                      </a:r>
                      <a:r>
                        <a:rPr lang="zh-CN" altLang="en-US" sz="900" b="0" i="0" dirty="0" smtClean="0">
                          <a:solidFill>
                            <a:schemeClr val="bg1"/>
                          </a:solidFill>
                          <a:latin typeface="Yuanti SC" charset="-122"/>
                          <a:ea typeface="Yuanti SC" charset="-122"/>
                          <a:cs typeface="Yuanti SC" charset="-122"/>
                        </a:rPr>
                        <a:t>调用</a:t>
                      </a:r>
                      <a:endParaRPr lang="en-US" altLang="zh-CN"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show_draw_result</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图形化显示回测结果</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order_shares</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创建一个指定股票数额的交易委托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order_lots</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创建一个指定股票数额的交易委托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order_value</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创建一个指定股票数额的交易委托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order_percent</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创建一个指定股票数额的交易委托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order_target_value</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创建一个指定股票数额的交易委托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order_target_percent</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创建一个指定股票数额的交易委托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get_order</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获取指定</a:t>
                      </a:r>
                      <a:r>
                        <a:rPr lang="en-US" altLang="zh-CN" sz="900" dirty="0" smtClean="0">
                          <a:solidFill>
                            <a:schemeClr val="bg1"/>
                          </a:solidFill>
                          <a:latin typeface="Yuanti SC Light" charset="-122"/>
                          <a:ea typeface="Yuanti SC Light" charset="-122"/>
                          <a:cs typeface="Yuanti SC Light" charset="-122"/>
                        </a:rPr>
                        <a:t>id</a:t>
                      </a:r>
                      <a:r>
                        <a:rPr lang="zh-CN" altLang="en-US" sz="900" dirty="0" smtClean="0">
                          <a:solidFill>
                            <a:schemeClr val="bg1"/>
                          </a:solidFill>
                          <a:latin typeface="Yuanti SC Light" charset="-122"/>
                          <a:ea typeface="Yuanti SC Light" charset="-122"/>
                          <a:cs typeface="Yuanti SC Light" charset="-122"/>
                        </a:rPr>
                        <a:t>的交易委托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get_open_orders</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获取所有</a:t>
                      </a:r>
                      <a:r>
                        <a:rPr lang="en-US" altLang="zh-CN" sz="900" dirty="0" smtClean="0">
                          <a:solidFill>
                            <a:schemeClr val="bg1"/>
                          </a:solidFill>
                          <a:latin typeface="Yuanti SC Light" charset="-122"/>
                          <a:ea typeface="Yuanti SC Light" charset="-122"/>
                          <a:cs typeface="Yuanti SC Light" charset="-122"/>
                        </a:rPr>
                        <a:t>open</a:t>
                      </a:r>
                      <a:r>
                        <a:rPr lang="zh-CN" altLang="en-US" sz="900" dirty="0" smtClean="0">
                          <a:solidFill>
                            <a:schemeClr val="bg1"/>
                          </a:solidFill>
                          <a:latin typeface="Yuanti SC Light" charset="-122"/>
                          <a:ea typeface="Yuanti SC Light" charset="-122"/>
                          <a:cs typeface="Yuanti SC Light" charset="-122"/>
                        </a:rPr>
                        <a:t>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cancel_order</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取消交易委托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rgbClr val="FFFF00"/>
                          </a:solidFill>
                          <a:latin typeface="Yuanti SC Light" charset="-122"/>
                          <a:ea typeface="Yuanti SC Light" charset="-122"/>
                          <a:cs typeface="Yuanti SC Light" charset="-122"/>
                        </a:rPr>
                        <a:t>instruments()</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把指定输入参数转换为</a:t>
                      </a:r>
                      <a:r>
                        <a:rPr lang="en-US" altLang="zh-CN" sz="900" dirty="0" smtClean="0">
                          <a:solidFill>
                            <a:srgbClr val="FFFF00"/>
                          </a:solidFill>
                          <a:latin typeface="Yuanti SC Light" charset="-122"/>
                          <a:ea typeface="Yuanti SC Light" charset="-122"/>
                          <a:cs typeface="Yuanti SC Light" charset="-122"/>
                        </a:rPr>
                        <a:t>instrument</a:t>
                      </a:r>
                      <a:r>
                        <a:rPr lang="zh-CN" altLang="en-US" sz="900" dirty="0" smtClean="0">
                          <a:solidFill>
                            <a:schemeClr val="bg1"/>
                          </a:solidFill>
                          <a:latin typeface="Yuanti SC Light" charset="-122"/>
                          <a:ea typeface="Yuanti SC Light" charset="-122"/>
                          <a:cs typeface="Yuanti SC Light" charset="-122"/>
                        </a:rPr>
                        <a:t>对象</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rgbClr val="FFFF00"/>
                          </a:solidFill>
                          <a:latin typeface="Yuanti SC Light" charset="-122"/>
                          <a:ea typeface="Yuanti SC Light" charset="-122"/>
                          <a:cs typeface="Yuanti SC Light" charset="-122"/>
                        </a:rPr>
                        <a:t>history()</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获取满足指定参数要求的历史数据</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rgbClr val="FFFF00"/>
                          </a:solidFill>
                          <a:latin typeface="Yuanti SC Light" charset="-122"/>
                          <a:ea typeface="Yuanti SC Light" charset="-122"/>
                          <a:cs typeface="Yuanti SC Light" charset="-122"/>
                        </a:rPr>
                        <a:t>last()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获取最后一项数据</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is_st_stock</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判断是否是</a:t>
                      </a:r>
                      <a:r>
                        <a:rPr lang="en-US" altLang="zh-CN" sz="900" dirty="0" err="1" smtClean="0">
                          <a:solidFill>
                            <a:schemeClr val="bg1"/>
                          </a:solidFill>
                          <a:latin typeface="Yuanti SC Light" charset="-122"/>
                          <a:ea typeface="Yuanti SC Light" charset="-122"/>
                          <a:cs typeface="Yuanti SC Light" charset="-122"/>
                        </a:rPr>
                        <a:t>st</a:t>
                      </a:r>
                      <a:r>
                        <a:rPr lang="zh-CN" altLang="en-US" sz="900" dirty="0" smtClean="0">
                          <a:solidFill>
                            <a:schemeClr val="bg1"/>
                          </a:solidFill>
                          <a:latin typeface="Yuanti SC Light" charset="-122"/>
                          <a:ea typeface="Yuanti SC Light" charset="-122"/>
                          <a:cs typeface="Yuanti SC Light" charset="-122"/>
                        </a:rPr>
                        <a:t>股，</a:t>
                      </a:r>
                      <a:r>
                        <a:rPr lang="zh-CN" altLang="en-US" sz="900" b="1" dirty="0" smtClean="0">
                          <a:solidFill>
                            <a:srgbClr val="FFC000"/>
                          </a:solidFill>
                          <a:latin typeface="Yuanti SC Light" charset="-122"/>
                          <a:ea typeface="Yuanti SC Light" charset="-122"/>
                          <a:cs typeface="Yuanti SC Light" charset="-122"/>
                        </a:rPr>
                        <a:t>尚未实现</a:t>
                      </a:r>
                      <a:endParaRPr lang="en-US" altLang="zh-CN" sz="900" b="1" dirty="0" smtClean="0">
                        <a:solidFill>
                          <a:srgbClr val="FFC0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1" name="Table 2"/>
          <p:cNvGraphicFramePr>
            <a:graphicFrameLocks noGrp="1"/>
          </p:cNvGraphicFramePr>
          <p:nvPr>
            <p:extLst>
              <p:ext uri="{D42A27DB-BD31-4B8C-83A1-F6EECF244321}">
                <p14:modId xmlns:p14="http://schemas.microsoft.com/office/powerpoint/2010/main" val="1273321445"/>
              </p:ext>
            </p:extLst>
          </p:nvPr>
        </p:nvGraphicFramePr>
        <p:xfrm>
          <a:off x="4740088" y="1989753"/>
          <a:ext cx="4080124" cy="1676400"/>
        </p:xfrm>
        <a:graphic>
          <a:graphicData uri="http://schemas.openxmlformats.org/drawingml/2006/table">
            <a:tbl>
              <a:tblPr firstRow="1" bandRow="1">
                <a:tableStyleId>{C083E6E3-FA7D-4D7B-A595-EF9225AFEA82}</a:tableStyleId>
              </a:tblPr>
              <a:tblGrid>
                <a:gridCol w="1412201">
                  <a:extLst>
                    <a:ext uri="{9D8B030D-6E8A-4147-A177-3AD203B41FA5}">
                      <a16:colId xmlns:a16="http://schemas.microsoft.com/office/drawing/2014/main" xmlns="" val="20000"/>
                    </a:ext>
                  </a:extLst>
                </a:gridCol>
                <a:gridCol w="2667923">
                  <a:extLst>
                    <a:ext uri="{9D8B030D-6E8A-4147-A177-3AD203B41FA5}">
                      <a16:colId xmlns:a16="http://schemas.microsoft.com/office/drawing/2014/main" xmlns="" val="20001"/>
                    </a:ext>
                  </a:extLst>
                </a:gridCol>
              </a:tblGrid>
              <a:tr h="162565">
                <a:tc gridSpan="2">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000" b="0" i="0" dirty="0" err="1" smtClean="0">
                          <a:solidFill>
                            <a:srgbClr val="0087FF"/>
                          </a:solidFill>
                          <a:latin typeface="Yuanti SC" charset="-122"/>
                          <a:ea typeface="Yuanti SC" charset="-122"/>
                          <a:cs typeface="Yuanti SC" charset="-122"/>
                        </a:rPr>
                        <a:t>rqalpha</a:t>
                      </a:r>
                      <a:r>
                        <a:rPr lang="zh-CN" altLang="en-US" sz="1000" b="0" i="0" dirty="0" smtClean="0">
                          <a:solidFill>
                            <a:srgbClr val="0087FF"/>
                          </a:solidFill>
                          <a:latin typeface="Yuanti SC" charset="-122"/>
                          <a:ea typeface="Yuanti SC" charset="-122"/>
                          <a:cs typeface="Yuanti SC" charset="-122"/>
                        </a:rPr>
                        <a:t>包</a:t>
                      </a:r>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函数名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函数用途</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err="1" smtClean="0">
                          <a:solidFill>
                            <a:srgbClr val="FFFF00"/>
                          </a:solidFill>
                          <a:latin typeface="Yuanti SC" charset="-122"/>
                          <a:ea typeface="Yuanti SC" charset="-122"/>
                          <a:cs typeface="Yuanti SC" charset="-122"/>
                        </a:rPr>
                        <a:t>get_simu_exchange</a:t>
                      </a:r>
                      <a:r>
                        <a:rPr lang="en-US" altLang="zh-CN" sz="900" b="0" i="0" dirty="0" smtClean="0">
                          <a:solidFill>
                            <a:srgbClr val="FFFF00"/>
                          </a:solidFill>
                          <a:latin typeface="Yuanti SC" charset="-122"/>
                          <a:ea typeface="Yuanti SC" charset="-122"/>
                          <a:cs typeface="Yuanti SC" charset="-122"/>
                        </a:rPr>
                        <a: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kern="1200" dirty="0" smtClean="0">
                          <a:solidFill>
                            <a:schemeClr val="bg1"/>
                          </a:solidFill>
                          <a:latin typeface="Yuanti SC Light" charset="-122"/>
                          <a:ea typeface="Yuanti SC Light" charset="-122"/>
                          <a:cs typeface="Yuanti SC Light" charset="-122"/>
                        </a:rPr>
                        <a:t>获取当前上下文中有效的</a:t>
                      </a:r>
                      <a:r>
                        <a:rPr lang="en-US" altLang="zh-CN" sz="900" kern="1200" dirty="0" err="1" smtClean="0">
                          <a:solidFill>
                            <a:srgbClr val="FFFF00"/>
                          </a:solidFill>
                          <a:latin typeface="Yuanti SC Light" charset="-122"/>
                          <a:ea typeface="Yuanti SC Light" charset="-122"/>
                          <a:cs typeface="Yuanti SC Light" charset="-122"/>
                        </a:rPr>
                        <a:t>SimuExchange</a:t>
                      </a:r>
                      <a:r>
                        <a:rPr lang="zh-CN" altLang="en-US" sz="900" kern="1200" dirty="0" smtClean="0">
                          <a:solidFill>
                            <a:schemeClr val="bg1"/>
                          </a:solidFill>
                          <a:latin typeface="Yuanti SC Light" charset="-122"/>
                          <a:ea typeface="Yuanti SC Light" charset="-122"/>
                          <a:cs typeface="Yuanti SC Light" charset="-122"/>
                        </a:rPr>
                        <a:t>对象</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get_strategy_context</a:t>
                      </a:r>
                      <a:r>
                        <a:rPr lang="en-US" altLang="zh-CN" sz="900" dirty="0" smtClean="0">
                          <a:solidFill>
                            <a:srgbClr val="FFFF00"/>
                          </a:solidFill>
                          <a:latin typeface="Yuanti SC Light" charset="-122"/>
                          <a:ea typeface="Yuanti SC Light" charset="-122"/>
                          <a:cs typeface="Yuanti SC Light" charset="-122"/>
                        </a:rPr>
                        <a: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kern="1200" dirty="0" smtClean="0">
                          <a:solidFill>
                            <a:schemeClr val="bg1"/>
                          </a:solidFill>
                          <a:latin typeface="Yuanti SC Light" charset="-122"/>
                          <a:ea typeface="Yuanti SC Light" charset="-122"/>
                          <a:cs typeface="Yuanti SC Light" charset="-122"/>
                        </a:rPr>
                        <a:t>获取当前上下文中有效的</a:t>
                      </a:r>
                      <a:r>
                        <a:rPr lang="en-US" altLang="zh-CN" sz="900" dirty="0" err="1" smtClean="0">
                          <a:solidFill>
                            <a:srgbClr val="FFFF00"/>
                          </a:solidFill>
                          <a:latin typeface="Yuanti SC Light" charset="-122"/>
                          <a:ea typeface="Yuanti SC Light" charset="-122"/>
                          <a:cs typeface="Yuanti SC Light" charset="-122"/>
                        </a:rPr>
                        <a:t>StrategyContext</a:t>
                      </a:r>
                      <a:r>
                        <a:rPr lang="zh-CN" altLang="en-US" sz="900" kern="1200" dirty="0" smtClean="0">
                          <a:solidFill>
                            <a:schemeClr val="bg1"/>
                          </a:solidFill>
                          <a:latin typeface="Yuanti SC Light" charset="-122"/>
                          <a:ea typeface="Yuanti SC Light" charset="-122"/>
                          <a:cs typeface="Yuanti SC Light" charset="-122"/>
                        </a:rPr>
                        <a:t>对象</a:t>
                      </a:r>
                      <a:endParaRPr lang="en-US" altLang="zh-CN"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get_strategy_executor</a:t>
                      </a:r>
                      <a:r>
                        <a:rPr lang="en-US" altLang="zh-CN" sz="900" dirty="0" smtClean="0">
                          <a:solidFill>
                            <a:srgbClr val="FFFF00"/>
                          </a:solidFill>
                          <a:latin typeface="Yuanti SC Light" charset="-122"/>
                          <a:ea typeface="Yuanti SC Light" charset="-122"/>
                          <a:cs typeface="Yuanti SC Light" charset="-122"/>
                        </a:rPr>
                        <a: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kern="1200" dirty="0" smtClean="0">
                          <a:solidFill>
                            <a:schemeClr val="bg1"/>
                          </a:solidFill>
                          <a:latin typeface="Yuanti SC Light" charset="-122"/>
                          <a:ea typeface="Yuanti SC Light" charset="-122"/>
                          <a:cs typeface="Yuanti SC Light" charset="-122"/>
                        </a:rPr>
                        <a:t>获取当前上下文中有效的</a:t>
                      </a:r>
                      <a:r>
                        <a:rPr lang="en-US" altLang="zh-CN" sz="900" dirty="0" err="1" smtClean="0">
                          <a:solidFill>
                            <a:srgbClr val="FFFF00"/>
                          </a:solidFill>
                          <a:latin typeface="Yuanti SC Light" charset="-122"/>
                          <a:ea typeface="Yuanti SC Light" charset="-122"/>
                          <a:cs typeface="Yuanti SC Light" charset="-122"/>
                        </a:rPr>
                        <a:t>StrategyExecutor</a:t>
                      </a:r>
                      <a:r>
                        <a:rPr lang="zh-CN" altLang="en-US" sz="900" kern="1200" dirty="0" smtClean="0">
                          <a:solidFill>
                            <a:schemeClr val="bg1"/>
                          </a:solidFill>
                          <a:latin typeface="Yuanti SC Light" charset="-122"/>
                          <a:ea typeface="Yuanti SC Light" charset="-122"/>
                          <a:cs typeface="Yuanti SC Light" charset="-122"/>
                        </a:rPr>
                        <a:t>对象</a:t>
                      </a:r>
                      <a:endParaRPr lang="en-US" altLang="zh-CN"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3"/>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get_current_dt</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b="0" i="0" kern="1200" dirty="0" smtClean="0">
                          <a:solidFill>
                            <a:schemeClr val="bg1"/>
                          </a:solidFill>
                          <a:latin typeface="Yuanti SC Light" charset="-122"/>
                          <a:ea typeface="Yuanti SC Light" charset="-122"/>
                          <a:cs typeface="Yuanti SC Light" charset="-122"/>
                        </a:rPr>
                        <a:t>获取当前上下文中有效的</a:t>
                      </a:r>
                      <a:r>
                        <a:rPr lang="en-US" altLang="zh-CN" sz="900" dirty="0" err="1" smtClean="0">
                          <a:solidFill>
                            <a:srgbClr val="FFFF00"/>
                          </a:solidFill>
                          <a:latin typeface="Yuanti SC Light" charset="-122"/>
                          <a:ea typeface="Yuanti SC Light" charset="-122"/>
                          <a:cs typeface="Yuanti SC Light" charset="-122"/>
                        </a:rPr>
                        <a:t>current_dt</a:t>
                      </a:r>
                      <a:endParaRPr lang="en-US" altLang="zh-CN"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get_data_proxy</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kern="1200" dirty="0" smtClean="0">
                          <a:solidFill>
                            <a:schemeClr val="bg1"/>
                          </a:solidFill>
                          <a:latin typeface="Yuanti SC Light" charset="-122"/>
                          <a:ea typeface="Yuanti SC Light" charset="-122"/>
                          <a:cs typeface="Yuanti SC Light" charset="-122"/>
                        </a:rPr>
                        <a:t>获取当前上下文中有效的</a:t>
                      </a:r>
                      <a:r>
                        <a:rPr lang="en-US" altLang="zh-CN" sz="900" b="0" i="0" dirty="0" err="1" smtClean="0">
                          <a:solidFill>
                            <a:srgbClr val="FFFF00"/>
                          </a:solidFill>
                          <a:latin typeface="Yuanti SC" charset="-122"/>
                          <a:ea typeface="Yuanti SC" charset="-122"/>
                          <a:cs typeface="Yuanti SC" charset="-122"/>
                        </a:rPr>
                        <a:t>LocalDataProxy</a:t>
                      </a:r>
                      <a:r>
                        <a:rPr lang="zh-CN" altLang="en-US" sz="900" kern="1200" dirty="0" smtClean="0">
                          <a:solidFill>
                            <a:schemeClr val="bg1"/>
                          </a:solidFill>
                          <a:latin typeface="Yuanti SC Light" charset="-122"/>
                          <a:ea typeface="Yuanti SC Light" charset="-122"/>
                          <a:cs typeface="Yuanti SC Light" charset="-122"/>
                        </a:rPr>
                        <a:t>对象</a:t>
                      </a:r>
                      <a:endParaRPr lang="en-US" altLang="zh-CN"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assure_order_book_id</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获取有效的交易委托</a:t>
                      </a:r>
                      <a:r>
                        <a:rPr lang="en-US" altLang="zh-CN" sz="900" b="0" i="0" dirty="0" smtClean="0">
                          <a:solidFill>
                            <a:schemeClr val="bg1"/>
                          </a:solidFill>
                          <a:latin typeface="Yuanti SC" charset="-122"/>
                          <a:ea typeface="Yuanti SC" charset="-122"/>
                          <a:cs typeface="Yuanti SC" charset="-122"/>
                        </a:rPr>
                        <a:t>id</a:t>
                      </a:r>
                      <a:endParaRPr lang="en-US" altLang="zh-CN"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3" name="Table 2"/>
          <p:cNvGraphicFramePr>
            <a:graphicFrameLocks noGrp="1"/>
          </p:cNvGraphicFramePr>
          <p:nvPr>
            <p:extLst>
              <p:ext uri="{D42A27DB-BD31-4B8C-83A1-F6EECF244321}">
                <p14:modId xmlns:p14="http://schemas.microsoft.com/office/powerpoint/2010/main" val="1064137575"/>
              </p:ext>
            </p:extLst>
          </p:nvPr>
        </p:nvGraphicFramePr>
        <p:xfrm>
          <a:off x="4740088" y="3912644"/>
          <a:ext cx="4080124" cy="647700"/>
        </p:xfrm>
        <a:graphic>
          <a:graphicData uri="http://schemas.openxmlformats.org/drawingml/2006/table">
            <a:tbl>
              <a:tblPr firstRow="1" bandRow="1">
                <a:tableStyleId>{C083E6E3-FA7D-4D7B-A595-EF9225AFEA82}</a:tableStyleId>
              </a:tblPr>
              <a:tblGrid>
                <a:gridCol w="1422968">
                  <a:extLst>
                    <a:ext uri="{9D8B030D-6E8A-4147-A177-3AD203B41FA5}">
                      <a16:colId xmlns:a16="http://schemas.microsoft.com/office/drawing/2014/main" xmlns="" val="20000"/>
                    </a:ext>
                  </a:extLst>
                </a:gridCol>
                <a:gridCol w="2657156">
                  <a:extLst>
                    <a:ext uri="{9D8B030D-6E8A-4147-A177-3AD203B41FA5}">
                      <a16:colId xmlns:a16="http://schemas.microsoft.com/office/drawing/2014/main" xmlns="" val="20001"/>
                    </a:ext>
                  </a:extLst>
                </a:gridCol>
              </a:tblGrid>
              <a:tr h="162565">
                <a:tc gridSpan="2">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000" b="0" i="0" dirty="0" err="1" smtClean="0">
                          <a:solidFill>
                            <a:srgbClr val="0087FF"/>
                          </a:solidFill>
                          <a:latin typeface="Yuanti SC" charset="-122"/>
                          <a:ea typeface="Yuanti SC" charset="-122"/>
                          <a:cs typeface="Yuanti SC" charset="-122"/>
                        </a:rPr>
                        <a:t>analyser</a:t>
                      </a:r>
                      <a:r>
                        <a:rPr lang="zh-CN" altLang="en-US" sz="1000" b="0" i="0" dirty="0" smtClean="0">
                          <a:solidFill>
                            <a:srgbClr val="0087FF"/>
                          </a:solidFill>
                          <a:latin typeface="Yuanti SC" charset="-122"/>
                          <a:ea typeface="Yuanti SC" charset="-122"/>
                          <a:cs typeface="Yuanti SC" charset="-122"/>
                        </a:rPr>
                        <a:t>包</a:t>
                      </a:r>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函数名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函数途</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smtClean="0">
                          <a:solidFill>
                            <a:srgbClr val="FFFF00"/>
                          </a:solidFill>
                          <a:latin typeface="Yuanti SC" charset="-122"/>
                          <a:ea typeface="Yuanti SC" charset="-122"/>
                          <a:cs typeface="Yuanti SC" charset="-122"/>
                        </a:rPr>
                        <a:t>Positions()</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b="0" i="0" kern="1200" dirty="0" smtClean="0">
                          <a:solidFill>
                            <a:schemeClr val="bg1"/>
                          </a:solidFill>
                          <a:latin typeface="Yuanti SC Light" charset="-122"/>
                          <a:ea typeface="Yuanti SC Light" charset="-122"/>
                          <a:cs typeface="Yuanti SC Light" charset="-122"/>
                        </a:rPr>
                        <a:t>返回一个</a:t>
                      </a:r>
                      <a:r>
                        <a:rPr lang="en-US" altLang="zh-CN" sz="900" dirty="0" err="1" smtClean="0">
                          <a:solidFill>
                            <a:srgbClr val="FFFF00"/>
                          </a:solidFill>
                          <a:effectLst/>
                        </a:rPr>
                        <a:t>defaultdict</a:t>
                      </a:r>
                      <a:r>
                        <a:rPr lang="en-US" altLang="zh-CN" sz="900" dirty="0" smtClean="0">
                          <a:solidFill>
                            <a:srgbClr val="FFFF00"/>
                          </a:solidFill>
                          <a:effectLst/>
                        </a:rPr>
                        <a:t>(Position)</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15" name="Table 2"/>
          <p:cNvGraphicFramePr>
            <a:graphicFrameLocks noGrp="1"/>
          </p:cNvGraphicFramePr>
          <p:nvPr>
            <p:extLst>
              <p:ext uri="{D42A27DB-BD31-4B8C-83A1-F6EECF244321}">
                <p14:modId xmlns:p14="http://schemas.microsoft.com/office/powerpoint/2010/main" val="1923141781"/>
              </p:ext>
            </p:extLst>
          </p:nvPr>
        </p:nvGraphicFramePr>
        <p:xfrm>
          <a:off x="4740088" y="4827305"/>
          <a:ext cx="4080124" cy="647700"/>
        </p:xfrm>
        <a:graphic>
          <a:graphicData uri="http://schemas.openxmlformats.org/drawingml/2006/table">
            <a:tbl>
              <a:tblPr firstRow="1" bandRow="1">
                <a:tableStyleId>{C083E6E3-FA7D-4D7B-A595-EF9225AFEA82}</a:tableStyleId>
              </a:tblPr>
              <a:tblGrid>
                <a:gridCol w="1432112">
                  <a:extLst>
                    <a:ext uri="{9D8B030D-6E8A-4147-A177-3AD203B41FA5}">
                      <a16:colId xmlns:a16="http://schemas.microsoft.com/office/drawing/2014/main" xmlns="" val="20000"/>
                    </a:ext>
                  </a:extLst>
                </a:gridCol>
                <a:gridCol w="2648012">
                  <a:extLst>
                    <a:ext uri="{9D8B030D-6E8A-4147-A177-3AD203B41FA5}">
                      <a16:colId xmlns:a16="http://schemas.microsoft.com/office/drawing/2014/main" xmlns="" val="20001"/>
                    </a:ext>
                  </a:extLst>
                </a:gridCol>
              </a:tblGrid>
              <a:tr h="0">
                <a:tc gridSpan="2">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000" b="0" i="0" dirty="0" err="1" smtClean="0">
                          <a:solidFill>
                            <a:srgbClr val="0087FF"/>
                          </a:solidFill>
                          <a:latin typeface="Yuanti SC" charset="-122"/>
                          <a:ea typeface="Yuanti SC" charset="-122"/>
                          <a:cs typeface="Yuanti SC" charset="-122"/>
                        </a:rPr>
                        <a:t>utils</a:t>
                      </a:r>
                      <a:r>
                        <a:rPr lang="zh-CN" altLang="en-US" sz="1000" b="0" i="0" dirty="0" smtClean="0">
                          <a:solidFill>
                            <a:srgbClr val="0087FF"/>
                          </a:solidFill>
                          <a:latin typeface="Yuanti SC" charset="-122"/>
                          <a:ea typeface="Yuanti SC" charset="-122"/>
                          <a:cs typeface="Yuanti SC" charset="-122"/>
                        </a:rPr>
                        <a:t>包</a:t>
                      </a:r>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函数名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函数用途</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err="1" smtClean="0">
                          <a:solidFill>
                            <a:srgbClr val="FFFF00"/>
                          </a:solidFill>
                          <a:latin typeface="Yuanti SC" charset="-122"/>
                          <a:ea typeface="Yuanti SC" charset="-122"/>
                          <a:cs typeface="Yuanti SC" charset="-122"/>
                        </a:rPr>
                        <a:t>missing_handler</a:t>
                      </a:r>
                      <a:r>
                        <a:rPr lang="en-US" altLang="zh-CN" sz="900" b="0" i="0" dirty="0" smtClean="0">
                          <a:solidFill>
                            <a:srgbClr val="FFFF00"/>
                          </a:solidFill>
                          <a:latin typeface="Yuanti SC" charset="-122"/>
                          <a:ea typeface="Yuanti SC" charset="-122"/>
                          <a:cs typeface="Yuanti SC" charset="-122"/>
                        </a:rPr>
                        <a: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kern="1200" dirty="0" smtClean="0">
                          <a:solidFill>
                            <a:schemeClr val="bg1"/>
                          </a:solidFill>
                          <a:latin typeface="Yuanti SC Light" charset="-122"/>
                          <a:ea typeface="Yuanti SC Light" charset="-122"/>
                          <a:cs typeface="Yuanti SC Light" charset="-122"/>
                        </a:rPr>
                        <a:t>暂不知道是干什么用地</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6536747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2" y="828209"/>
            <a:ext cx="11593511" cy="278537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数据结构</a:t>
            </a:r>
          </a:p>
          <a:p>
            <a:endParaRPr lang="zh-CN" altLang="en-US" dirty="0" smtClean="0">
              <a:solidFill>
                <a:schemeClr val="bg1"/>
              </a:solidFill>
              <a:latin typeface="Yuanti SC Light" charset="-122"/>
              <a:ea typeface="Yuanti SC Light" charset="-122"/>
              <a:cs typeface="Yuanti SC Light" charset="-122"/>
            </a:endParaRPr>
          </a:p>
          <a:p>
            <a:r>
              <a:rPr lang="zh-CN" altLang="en-US" b="1" dirty="0" smtClean="0">
                <a:solidFill>
                  <a:srgbClr val="FFFF00"/>
                </a:solidFill>
                <a:latin typeface="Yuanti SC Light" charset="-122"/>
                <a:ea typeface="Yuanti SC Light" charset="-122"/>
                <a:cs typeface="Yuanti SC Light" charset="-122"/>
              </a:rPr>
              <a:t>主要类</a:t>
            </a:r>
            <a:endParaRPr lang="en-US" altLang="zh-CN" b="1" dirty="0" smtClean="0">
              <a:solidFill>
                <a:srgbClr val="FFFF00"/>
              </a:solidFill>
              <a:latin typeface="Yuanti SC Light" charset="-122"/>
              <a:ea typeface="Yuanti SC Light" charset="-122"/>
              <a:cs typeface="Yuanti SC Light" charset="-122"/>
            </a:endParaRPr>
          </a:p>
          <a:p>
            <a:endParaRPr lang="en-US" altLang="zh-CN" sz="1600" b="1" dirty="0">
              <a:solidFill>
                <a:srgbClr val="FFFF00"/>
              </a:solidFill>
              <a:latin typeface="Yuanti SC Light" charset="-122"/>
              <a:ea typeface="Yuanti SC Light" charset="-122"/>
              <a:cs typeface="Yuanti SC Light" charset="-122"/>
            </a:endParaRPr>
          </a:p>
          <a:p>
            <a:pPr lvl="0"/>
            <a:r>
              <a:rPr lang="en-US" altLang="zh-CN" sz="1100" b="1" dirty="0">
                <a:solidFill>
                  <a:srgbClr val="92D050"/>
                </a:solidFill>
                <a:latin typeface="Yuanti SC Light" charset="-122"/>
                <a:ea typeface="Yuanti SC Light" charset="-122"/>
                <a:cs typeface="Yuanti SC Light" charset="-122"/>
              </a:rPr>
              <a:t>https://</a:t>
            </a:r>
            <a:r>
              <a:rPr lang="en-US" altLang="zh-CN" sz="1100" b="1" dirty="0" err="1" smtClean="0">
                <a:solidFill>
                  <a:srgbClr val="92D050"/>
                </a:solidFill>
                <a:latin typeface="Yuanti SC Light" charset="-122"/>
                <a:ea typeface="Yuanti SC Light" charset="-122"/>
                <a:cs typeface="Yuanti SC Light" charset="-122"/>
              </a:rPr>
              <a:t>github.com</a:t>
            </a:r>
            <a:r>
              <a:rPr lang="en-US" altLang="zh-CN" sz="1100" b="1" dirty="0" smtClean="0">
                <a:solidFill>
                  <a:srgbClr val="92D050"/>
                </a:solidFill>
                <a:latin typeface="Yuanti SC Light" charset="-122"/>
                <a:ea typeface="Yuanti SC Light" charset="-122"/>
                <a:cs typeface="Yuanti SC Light" charset="-122"/>
              </a:rPr>
              <a:t>/SCITLAS/Stellar/tree/master/Stellar_0.1/documents/</a:t>
            </a:r>
            <a:r>
              <a:rPr lang="en-US" altLang="zh-CN" sz="1100" b="1" dirty="0" err="1" smtClean="0">
                <a:solidFill>
                  <a:srgbClr val="92D050"/>
                </a:solidFill>
                <a:latin typeface="Yuanti SC Light" charset="-122"/>
                <a:ea typeface="Yuanti SC Light" charset="-122"/>
                <a:cs typeface="Yuanti SC Light" charset="-122"/>
              </a:rPr>
              <a:t>classes.jpeg</a:t>
            </a:r>
            <a:endParaRPr lang="en-US" altLang="zh-CN" sz="1600" b="1" dirty="0" smtClean="0">
              <a:solidFill>
                <a:schemeClr val="bg1"/>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7587" y="861252"/>
            <a:ext cx="6239819" cy="5539548"/>
          </a:xfrm>
          <a:prstGeom prst="rect">
            <a:avLst/>
          </a:prstGeom>
        </p:spPr>
      </p:pic>
    </p:spTree>
    <p:extLst>
      <p:ext uri="{BB962C8B-B14F-4D97-AF65-F5344CB8AC3E}">
        <p14:creationId xmlns:p14="http://schemas.microsoft.com/office/powerpoint/2010/main" val="9203010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2" y="828209"/>
            <a:ext cx="11593511" cy="566308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数据结构</a:t>
            </a:r>
          </a:p>
          <a:p>
            <a:endParaRPr lang="zh-CN" altLang="en-US" dirty="0" smtClean="0">
              <a:solidFill>
                <a:schemeClr val="bg1"/>
              </a:solidFill>
              <a:latin typeface="Yuanti SC Light" charset="-122"/>
              <a:ea typeface="Yuanti SC Light" charset="-122"/>
              <a:cs typeface="Yuanti SC Light" charset="-122"/>
            </a:endParaRPr>
          </a:p>
          <a:p>
            <a:r>
              <a:rPr lang="en-US" altLang="zh-CN" b="1" dirty="0">
                <a:solidFill>
                  <a:srgbClr val="FFFF00"/>
                </a:solidFill>
                <a:latin typeface="Yuanti SC Light" charset="-122"/>
                <a:ea typeface="Yuanti SC Light" charset="-122"/>
                <a:cs typeface="Yuanti SC Light" charset="-122"/>
              </a:rPr>
              <a:t>class </a:t>
            </a:r>
            <a:r>
              <a:rPr lang="en-US" altLang="zh-CN" b="1" dirty="0" err="1">
                <a:solidFill>
                  <a:srgbClr val="FFFF00"/>
                </a:solidFill>
                <a:latin typeface="Yuanti SC Light" charset="-122"/>
                <a:ea typeface="Yuanti SC Light" charset="-122"/>
                <a:cs typeface="Yuanti SC Light" charset="-122"/>
              </a:rPr>
              <a:t>LocalDataSource</a:t>
            </a:r>
            <a:r>
              <a:rPr lang="en-US" altLang="zh-CN" b="1" dirty="0">
                <a:solidFill>
                  <a:srgbClr val="FFFF00"/>
                </a:solidFill>
                <a:latin typeface="Yuanti SC Light" charset="-122"/>
                <a:ea typeface="Yuanti SC Light" charset="-122"/>
                <a:cs typeface="Yuanti SC Light" charset="-122"/>
              </a:rPr>
              <a:t>(object</a:t>
            </a:r>
            <a:r>
              <a:rPr lang="en-US" altLang="zh-CN" b="1" dirty="0" smtClean="0">
                <a:solidFill>
                  <a:srgbClr val="FFFF00"/>
                </a:solidFill>
                <a:latin typeface="Yuanti SC Light" charset="-122"/>
                <a:ea typeface="Yuanti SC Light" charset="-122"/>
                <a:cs typeface="Yuanti SC Light" charset="-122"/>
              </a:rPr>
              <a:t>)</a:t>
            </a:r>
            <a:endParaRPr lang="en-US" altLang="zh-CN" sz="1600" b="1" dirty="0" smtClean="0">
              <a:solidFill>
                <a:schemeClr val="bg1"/>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类用途：</a:t>
            </a:r>
            <a:endParaRPr lang="en-US" altLang="zh-CN" sz="1600" dirty="0" smtClean="0">
              <a:solidFill>
                <a:srgbClr val="FFFF00"/>
              </a:solidFill>
              <a:latin typeface="Yuanti SC Light" charset="-122"/>
              <a:ea typeface="Yuanti SC Light" charset="-122"/>
              <a:cs typeface="Yuanti SC Light" charset="-122"/>
            </a:endParaRPr>
          </a:p>
          <a:p>
            <a:r>
              <a:rPr lang="zh-CN" altLang="en-US" sz="1200" dirty="0" smtClean="0">
                <a:solidFill>
                  <a:schemeClr val="bg1"/>
                </a:solidFill>
                <a:latin typeface="Yuanti SC Light" charset="-122"/>
                <a:ea typeface="Yuanti SC Light" charset="-122"/>
                <a:cs typeface="Yuanti SC Light" charset="-122"/>
              </a:rPr>
              <a:t>对本地数据源建模</a:t>
            </a:r>
            <a:endParaRPr lang="en-US" altLang="zh-CN" sz="1200" dirty="0" smtClean="0">
              <a:solidFill>
                <a:schemeClr val="bg1"/>
              </a:solidFill>
              <a:latin typeface="Yuanti SC Light" charset="-122"/>
              <a:ea typeface="Yuanti SC Light" charset="-122"/>
              <a:cs typeface="Yuanti SC Light" charset="-122"/>
            </a:endParaRPr>
          </a:p>
          <a:p>
            <a:endParaRPr lang="en-US" altLang="zh-CN" sz="1000" dirty="0" smtClean="0">
              <a:solidFill>
                <a:schemeClr val="bg1"/>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类属性：</a:t>
            </a:r>
            <a:endParaRPr lang="en-US" altLang="zh-CN" sz="1600" dirty="0" smtClean="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endParaRPr lang="en-US" altLang="zh-CN" sz="1200" dirty="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endParaRPr lang="en-US" altLang="zh-CN" sz="1200" dirty="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endParaRPr lang="en-US" altLang="zh-CN" sz="1200" dirty="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endParaRPr lang="en-US" altLang="zh-CN" sz="1200" dirty="0">
              <a:solidFill>
                <a:srgbClr val="FFFF00"/>
              </a:solidFill>
              <a:latin typeface="Yuanti SC Light" charset="-122"/>
              <a:ea typeface="Yuanti SC Light" charset="-122"/>
              <a:cs typeface="Yuanti SC Light" charset="-122"/>
            </a:endParaRPr>
          </a:p>
          <a:p>
            <a:endParaRPr lang="en-US" altLang="zh-CN" sz="1200" dirty="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对象属性：</a:t>
            </a:r>
            <a:endParaRPr lang="en-US" altLang="zh-CN" sz="1600" dirty="0" smtClean="0">
              <a:solidFill>
                <a:srgbClr val="FFFF0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p:txBody>
      </p:sp>
      <p:graphicFrame>
        <p:nvGraphicFramePr>
          <p:cNvPr id="7" name="Table 2"/>
          <p:cNvGraphicFramePr>
            <a:graphicFrameLocks noGrp="1"/>
          </p:cNvGraphicFramePr>
          <p:nvPr>
            <p:extLst/>
          </p:nvPr>
        </p:nvGraphicFramePr>
        <p:xfrm>
          <a:off x="496112" y="2729522"/>
          <a:ext cx="8725708" cy="1988820"/>
        </p:xfrm>
        <a:graphic>
          <a:graphicData uri="http://schemas.openxmlformats.org/drawingml/2006/table">
            <a:tbl>
              <a:tblPr firstRow="1" bandRow="1">
                <a:tableStyleId>{C083E6E3-FA7D-4D7B-A595-EF9225AFEA82}</a:tableStyleId>
              </a:tblPr>
              <a:tblGrid>
                <a:gridCol w="2217905">
                  <a:extLst>
                    <a:ext uri="{9D8B030D-6E8A-4147-A177-3AD203B41FA5}">
                      <a16:colId xmlns:a16="http://schemas.microsoft.com/office/drawing/2014/main" xmlns="" val="20000"/>
                    </a:ext>
                  </a:extLst>
                </a:gridCol>
                <a:gridCol w="6507803">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chemeClr val="bg1"/>
                          </a:solidFill>
                          <a:latin typeface="Yuanti SC" charset="-122"/>
                          <a:ea typeface="Yuanti SC" charset="-122"/>
                          <a:cs typeface="Yuanti SC" charset="-122"/>
                        </a:rPr>
                        <a:t>DAILY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kern="1200" dirty="0" smtClean="0">
                          <a:solidFill>
                            <a:schemeClr val="bg1"/>
                          </a:solidFill>
                          <a:latin typeface="Yuanti SC Light" charset="-122"/>
                          <a:ea typeface="Yuanti SC Light" charset="-122"/>
                          <a:cs typeface="Yuanti SC Light" charset="-122"/>
                        </a:rPr>
                        <a:t>日线数据集合，取值为 </a:t>
                      </a:r>
                      <a:r>
                        <a:rPr lang="en-US" altLang="zh-CN" sz="1000" b="0" i="0" dirty="0" err="1" smtClean="0">
                          <a:solidFill>
                            <a:srgbClr val="FFFF00"/>
                          </a:solidFill>
                          <a:latin typeface="Yuanti SC" charset="-122"/>
                          <a:ea typeface="Yuanti SC" charset="-122"/>
                          <a:cs typeface="Yuanti SC" charset="-122"/>
                        </a:rPr>
                        <a:t>daily.bcolz</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INSTRUMENTS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股票基础数据集合，取值为 </a:t>
                      </a:r>
                      <a:r>
                        <a:rPr lang="en-US" altLang="zh-CN" sz="1000" dirty="0" err="1" smtClean="0">
                          <a:solidFill>
                            <a:srgbClr val="FFFF00"/>
                          </a:solidFill>
                          <a:latin typeface="Yuanti SC Light" charset="-122"/>
                          <a:ea typeface="Yuanti SC Light" charset="-122"/>
                          <a:cs typeface="Yuanti SC Light" charset="-122"/>
                        </a:rPr>
                        <a:t>instruments.pk</a:t>
                      </a:r>
                      <a:r>
                        <a:rPr lang="en-US" altLang="zh-CN" sz="1000" dirty="0" smtClean="0">
                          <a:solidFill>
                            <a:srgbClr val="FFFF00"/>
                          </a:solidFill>
                          <a:latin typeface="Yuanti SC Light" charset="-122"/>
                          <a:ea typeface="Yuanti SC Light" charset="-122"/>
                          <a:cs typeface="Yuanti SC Light"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DIVIDEND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股息数据集合，取值为 </a:t>
                      </a:r>
                      <a:r>
                        <a:rPr lang="en-US" altLang="zh-CN" sz="1000" dirty="0" err="1" smtClean="0">
                          <a:solidFill>
                            <a:srgbClr val="FFFF00"/>
                          </a:solidFill>
                          <a:latin typeface="Yuanti SC Light" charset="-122"/>
                          <a:ea typeface="Yuanti SC Light" charset="-122"/>
                          <a:cs typeface="Yuanti SC Light" charset="-122"/>
                        </a:rPr>
                        <a:t>dividend.bcolz</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3"/>
                  </a:ext>
                </a:extLst>
              </a:tr>
              <a:tr h="162565">
                <a:tc>
                  <a:txBody>
                    <a:bodyPr/>
                    <a:lstStyle/>
                    <a:p>
                      <a:r>
                        <a:rPr lang="en-US" altLang="zh-CN" sz="1000" dirty="0" smtClean="0">
                          <a:solidFill>
                            <a:schemeClr val="bg1"/>
                          </a:solidFill>
                          <a:latin typeface="Yuanti SC Light" charset="-122"/>
                          <a:ea typeface="Yuanti SC Light" charset="-122"/>
                          <a:cs typeface="Yuanti SC Light" charset="-122"/>
                        </a:rPr>
                        <a:t>TRADING_DATES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交易日集合，取值为 </a:t>
                      </a:r>
                      <a:r>
                        <a:rPr lang="en-US" altLang="zh-CN" sz="1000" dirty="0" err="1" smtClean="0">
                          <a:solidFill>
                            <a:srgbClr val="FFFF00"/>
                          </a:solidFill>
                          <a:latin typeface="Yuanti SC Light" charset="-122"/>
                          <a:ea typeface="Yuanti SC Light" charset="-122"/>
                          <a:cs typeface="Yuanti SC Light" charset="-122"/>
                        </a:rPr>
                        <a:t>trading_dates.bcolz</a:t>
                      </a:r>
                      <a:r>
                        <a:rPr lang="en-US" altLang="zh-CN" sz="1000" dirty="0" smtClean="0">
                          <a:solidFill>
                            <a:srgbClr val="FFFF00"/>
                          </a:solidFill>
                          <a:latin typeface="Yuanti SC Light" charset="-122"/>
                          <a:ea typeface="Yuanti SC Light" charset="-122"/>
                          <a:cs typeface="Yuanti SC Light"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smtClean="0">
                          <a:solidFill>
                            <a:schemeClr val="bg1"/>
                          </a:solidFill>
                          <a:latin typeface="Yuanti SC Light" charset="-122"/>
                          <a:ea typeface="Yuanti SC Light" charset="-122"/>
                          <a:cs typeface="Yuanti SC Light" charset="-122"/>
                        </a:rPr>
                        <a:t>YIELD_CURVE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收益率曲线，取值为 </a:t>
                      </a:r>
                      <a:r>
                        <a:rPr lang="en-US" altLang="zh-CN" sz="1000" dirty="0" err="1" smtClean="0">
                          <a:solidFill>
                            <a:srgbClr val="FFFF00"/>
                          </a:solidFill>
                          <a:latin typeface="Yuanti SC Light" charset="-122"/>
                          <a:ea typeface="Yuanti SC Light" charset="-122"/>
                          <a:cs typeface="Yuanti SC Light" charset="-122"/>
                        </a:rPr>
                        <a:t>yield_curve.bcolz</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smtClean="0">
                          <a:solidFill>
                            <a:schemeClr val="bg1"/>
                          </a:solidFill>
                          <a:latin typeface="Yuanti SC Light" charset="-122"/>
                          <a:ea typeface="Yuanti SC Light" charset="-122"/>
                          <a:cs typeface="Yuanti SC Light" charset="-122"/>
                        </a:rPr>
                        <a:t>YIELD_CURVE_TENORS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曲线周期集合</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smtClean="0">
                          <a:solidFill>
                            <a:schemeClr val="bg1"/>
                          </a:solidFill>
                          <a:latin typeface="Yuanti SC Light" charset="-122"/>
                          <a:ea typeface="Yuanti SC Light" charset="-122"/>
                          <a:cs typeface="Yuanti SC Light" charset="-122"/>
                        </a:rPr>
                        <a:t>YIELD_CURVE_DURATION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排序后的曲线周期集合</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smtClean="0">
                          <a:solidFill>
                            <a:schemeClr val="bg1"/>
                          </a:solidFill>
                          <a:latin typeface="Yuanti SC Light" charset="-122"/>
                          <a:ea typeface="Yuanti SC Light" charset="-122"/>
                          <a:cs typeface="Yuanti SC Light" charset="-122"/>
                        </a:rPr>
                        <a:t>PRICE_SCALE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未知，取值为 </a:t>
                      </a:r>
                      <a:r>
                        <a:rPr lang="en-US" altLang="zh-CN" sz="1000" dirty="0" smtClean="0">
                          <a:solidFill>
                            <a:srgbClr val="FFFF00"/>
                          </a:solidFill>
                          <a:latin typeface="Yuanti SC Light" charset="-122"/>
                          <a:ea typeface="Yuanti SC Light" charset="-122"/>
                          <a:cs typeface="Yuanti SC Light" charset="-122"/>
                        </a:rPr>
                        <a:t>1000</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9" name="Table 2"/>
          <p:cNvGraphicFramePr>
            <a:graphicFrameLocks noGrp="1"/>
          </p:cNvGraphicFramePr>
          <p:nvPr>
            <p:extLst/>
          </p:nvPr>
        </p:nvGraphicFramePr>
        <p:xfrm>
          <a:off x="496111" y="5147269"/>
          <a:ext cx="8725709" cy="1325880"/>
        </p:xfrm>
        <a:graphic>
          <a:graphicData uri="http://schemas.openxmlformats.org/drawingml/2006/table">
            <a:tbl>
              <a:tblPr firstRow="1" bandRow="1">
                <a:tableStyleId>{C083E6E3-FA7D-4D7B-A595-EF9225AFEA82}</a:tableStyleId>
              </a:tblPr>
              <a:tblGrid>
                <a:gridCol w="2224199">
                  <a:extLst>
                    <a:ext uri="{9D8B030D-6E8A-4147-A177-3AD203B41FA5}">
                      <a16:colId xmlns:a16="http://schemas.microsoft.com/office/drawing/2014/main" xmlns="" val="20000"/>
                    </a:ext>
                  </a:extLst>
                </a:gridCol>
                <a:gridCol w="6501510">
                  <a:extLst>
                    <a:ext uri="{9D8B030D-6E8A-4147-A177-3AD203B41FA5}">
                      <a16:colId xmlns:a16="http://schemas.microsoft.com/office/drawing/2014/main" xmlns="" val="20001"/>
                    </a:ext>
                  </a:extLst>
                </a:gridCol>
              </a:tblGrid>
              <a:tr h="149853">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77130">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_</a:t>
                      </a:r>
                      <a:r>
                        <a:rPr lang="en-US" altLang="zh-CN" sz="1000" dirty="0" err="1" smtClean="0">
                          <a:solidFill>
                            <a:schemeClr val="bg1"/>
                          </a:solidFill>
                          <a:latin typeface="Yuanti SC Light" charset="-122"/>
                          <a:ea typeface="Yuanti SC Light" charset="-122"/>
                          <a:cs typeface="Yuanti SC Light" charset="-122"/>
                        </a:rPr>
                        <a:t>daily_table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DAILY </a:t>
                      </a:r>
                      <a:r>
                        <a:rPr lang="zh-CN" altLang="en-US" sz="1000" dirty="0" smtClean="0">
                          <a:solidFill>
                            <a:schemeClr val="bg1"/>
                          </a:solidFill>
                          <a:latin typeface="Yuanti SC Light" charset="-122"/>
                          <a:ea typeface="Yuanti SC Light" charset="-122"/>
                          <a:cs typeface="Yuanti SC Light" charset="-122"/>
                        </a:rPr>
                        <a:t>对应文件中的表数据，是</a:t>
                      </a:r>
                      <a:r>
                        <a:rPr lang="en-US" altLang="zh-CN" sz="1000" dirty="0" err="1" smtClean="0">
                          <a:solidFill>
                            <a:srgbClr val="FFFF00"/>
                          </a:solidFill>
                          <a:latin typeface="Yuanti SC Light" charset="-122"/>
                          <a:ea typeface="Yuanti SC Light" charset="-122"/>
                          <a:cs typeface="Yuanti SC Light" charset="-122"/>
                        </a:rPr>
                        <a:t>bcolz.ctable</a:t>
                      </a:r>
                      <a:r>
                        <a:rPr lang="zh-CN" altLang="en-US" sz="1000" dirty="0" smtClean="0">
                          <a:solidFill>
                            <a:schemeClr val="bg1"/>
                          </a:solidFill>
                          <a:latin typeface="Yuanti SC Light" charset="-122"/>
                          <a:ea typeface="Yuanti SC Light" charset="-122"/>
                          <a:cs typeface="Yuanti SC Light"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77130">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_instruments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INSTRUMENTS</a:t>
                      </a:r>
                      <a:r>
                        <a:rPr lang="zh-CN" altLang="en-US" sz="1000" dirty="0" smtClean="0">
                          <a:solidFill>
                            <a:schemeClr val="bg1"/>
                          </a:solidFill>
                          <a:latin typeface="Yuanti SC Light" charset="-122"/>
                          <a:ea typeface="Yuanti SC Light" charset="-122"/>
                          <a:cs typeface="Yuanti SC Light" charset="-122"/>
                        </a:rPr>
                        <a:t>对应文件中的数据反序列化为对象，是个字典，</a:t>
                      </a:r>
                      <a:r>
                        <a:rPr lang="en-US" altLang="zh-CN" sz="1000" dirty="0" smtClean="0">
                          <a:solidFill>
                            <a:schemeClr val="bg1"/>
                          </a:solidFill>
                          <a:latin typeface="Yuanti SC Light" charset="-122"/>
                          <a:ea typeface="Yuanti SC Light" charset="-122"/>
                          <a:cs typeface="Yuanti SC Light" charset="-122"/>
                        </a:rPr>
                        <a:t>key</a:t>
                      </a:r>
                      <a:r>
                        <a:rPr lang="zh-CN" altLang="en-US" sz="1000" dirty="0" smtClean="0">
                          <a:solidFill>
                            <a:schemeClr val="bg1"/>
                          </a:solidFill>
                          <a:latin typeface="Yuanti SC Light" charset="-122"/>
                          <a:ea typeface="Yuanti SC Light" charset="-122"/>
                          <a:cs typeface="Yuanti SC Light" charset="-122"/>
                        </a:rPr>
                        <a:t>是股票代码，</a:t>
                      </a:r>
                      <a:r>
                        <a:rPr lang="en-US" altLang="zh-CN" sz="1000" dirty="0" smtClean="0">
                          <a:solidFill>
                            <a:schemeClr val="bg1"/>
                          </a:solidFill>
                          <a:latin typeface="Yuanti SC Light" charset="-122"/>
                          <a:ea typeface="Yuanti SC Light" charset="-122"/>
                          <a:cs typeface="Yuanti SC Light" charset="-122"/>
                        </a:rPr>
                        <a:t>value</a:t>
                      </a:r>
                      <a:r>
                        <a:rPr lang="zh-CN" altLang="en-US" sz="1000" dirty="0" smtClean="0">
                          <a:solidFill>
                            <a:schemeClr val="bg1"/>
                          </a:solidFill>
                          <a:latin typeface="Yuanti SC Light" charset="-122"/>
                          <a:ea typeface="Yuanti SC Light" charset="-122"/>
                          <a:cs typeface="Yuanti SC Light" charset="-122"/>
                        </a:rPr>
                        <a:t>是一个</a:t>
                      </a:r>
                      <a:r>
                        <a:rPr lang="en-US" altLang="zh-CN" sz="1000" dirty="0" smtClean="0">
                          <a:solidFill>
                            <a:srgbClr val="FFFF00"/>
                          </a:solidFill>
                          <a:latin typeface="Yuanti SC Light" charset="-122"/>
                          <a:ea typeface="Yuanti SC Light" charset="-122"/>
                          <a:cs typeface="Yuanti SC Light" charset="-122"/>
                        </a:rPr>
                        <a:t>Instrument</a:t>
                      </a:r>
                      <a:r>
                        <a:rPr lang="zh-CN" altLang="en-US" sz="1000" dirty="0" smtClean="0">
                          <a:solidFill>
                            <a:schemeClr val="bg1"/>
                          </a:solidFill>
                          <a:latin typeface="Yuanti SC Light" charset="-122"/>
                          <a:ea typeface="Yuanti SC Light" charset="-122"/>
                          <a:cs typeface="Yuanti SC Light" charset="-122"/>
                        </a:rPr>
                        <a:t>对象</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2"/>
                  </a:ext>
                </a:extLst>
              </a:tr>
              <a:tr h="177130">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_dividend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DIVIDEND </a:t>
                      </a:r>
                      <a:r>
                        <a:rPr lang="zh-CN" altLang="en-US" sz="1000" dirty="0" smtClean="0">
                          <a:solidFill>
                            <a:schemeClr val="bg1"/>
                          </a:solidFill>
                          <a:latin typeface="Yuanti SC Light" charset="-122"/>
                          <a:ea typeface="Yuanti SC Light" charset="-122"/>
                          <a:cs typeface="Yuanti SC Light" charset="-122"/>
                        </a:rPr>
                        <a:t>对应文件中的表数据，是</a:t>
                      </a:r>
                      <a:r>
                        <a:rPr lang="en-US" altLang="zh-CN" sz="1000" dirty="0" err="1" smtClean="0">
                          <a:solidFill>
                            <a:srgbClr val="FFFF00"/>
                          </a:solidFill>
                          <a:latin typeface="Yuanti SC Light" charset="-122"/>
                          <a:ea typeface="Yuanti SC Light" charset="-122"/>
                          <a:cs typeface="Yuanti SC Light" charset="-122"/>
                        </a:rPr>
                        <a:t>bcolz.ctable</a:t>
                      </a:r>
                      <a:r>
                        <a:rPr lang="zh-CN" altLang="en-US" sz="1000" dirty="0" smtClean="0">
                          <a:solidFill>
                            <a:schemeClr val="bg1"/>
                          </a:solidFill>
                          <a:latin typeface="Yuanti SC Light" charset="-122"/>
                          <a:ea typeface="Yuanti SC Light" charset="-122"/>
                          <a:cs typeface="Yuanti SC Light" charset="-122"/>
                        </a:rPr>
                        <a:t>对象</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3"/>
                  </a:ext>
                </a:extLst>
              </a:tr>
              <a:tr h="177130">
                <a:tc>
                  <a:txBody>
                    <a:bodyPr/>
                    <a:lstStyle/>
                    <a:p>
                      <a:r>
                        <a:rPr lang="en-US" altLang="zh-CN" sz="1000" b="0" i="0" dirty="0" smtClean="0">
                          <a:solidFill>
                            <a:schemeClr val="bg1"/>
                          </a:solidFill>
                          <a:latin typeface="Yuanti SC Light" charset="-122"/>
                          <a:ea typeface="Yuanti SC Light" charset="-122"/>
                          <a:cs typeface="Yuanti SC Light" charset="-122"/>
                        </a:rPr>
                        <a:t>_</a:t>
                      </a:r>
                      <a:r>
                        <a:rPr lang="en-US" altLang="zh-CN" sz="1000" dirty="0" err="1" smtClean="0">
                          <a:solidFill>
                            <a:schemeClr val="bg1"/>
                          </a:solidFill>
                          <a:latin typeface="Yuanti SC Light" charset="-122"/>
                          <a:ea typeface="Yuanti SC Light" charset="-122"/>
                          <a:cs typeface="Yuanti SC Light" charset="-122"/>
                        </a:rPr>
                        <a:t>yield_curve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en-US" altLang="zh-CN" sz="1000" dirty="0" smtClean="0">
                          <a:solidFill>
                            <a:schemeClr val="bg1"/>
                          </a:solidFill>
                          <a:latin typeface="Yuanti SC Light" charset="-122"/>
                          <a:ea typeface="Yuanti SC Light" charset="-122"/>
                          <a:cs typeface="Yuanti SC Light" charset="-122"/>
                        </a:rPr>
                        <a:t>YIELD_CURVE</a:t>
                      </a:r>
                      <a:r>
                        <a:rPr lang="zh-CN" altLang="en-US" sz="1000" dirty="0" smtClean="0">
                          <a:solidFill>
                            <a:schemeClr val="bg1"/>
                          </a:solidFill>
                          <a:latin typeface="Yuanti SC Light" charset="-122"/>
                          <a:ea typeface="Yuanti SC Light" charset="-122"/>
                          <a:cs typeface="Yuanti SC Light" charset="-122"/>
                        </a:rPr>
                        <a:t>对应文件中的表数据，是</a:t>
                      </a:r>
                      <a:r>
                        <a:rPr lang="en-US" altLang="zh-CN" sz="1000" dirty="0" err="1" smtClean="0">
                          <a:solidFill>
                            <a:srgbClr val="FFFF00"/>
                          </a:solidFill>
                          <a:latin typeface="Yuanti SC Light" charset="-122"/>
                          <a:ea typeface="Yuanti SC Light" charset="-122"/>
                          <a:cs typeface="Yuanti SC Light" charset="-122"/>
                        </a:rPr>
                        <a:t>bcolz.ctable</a:t>
                      </a:r>
                      <a:r>
                        <a:rPr lang="zh-CN" altLang="en-US" sz="1000" dirty="0" smtClean="0">
                          <a:solidFill>
                            <a:schemeClr val="bg1"/>
                          </a:solidFill>
                          <a:latin typeface="Yuanti SC Light" charset="-122"/>
                          <a:ea typeface="Yuanti SC Light" charset="-122"/>
                          <a:cs typeface="Yuanti SC Light" charset="-122"/>
                        </a:rPr>
                        <a:t>对象</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77130">
                <a:tc>
                  <a:txBody>
                    <a:bodyPr/>
                    <a:lstStyle/>
                    <a:p>
                      <a:r>
                        <a:rPr lang="en-US" altLang="zh-CN" sz="1000" dirty="0" smtClean="0">
                          <a:solidFill>
                            <a:schemeClr val="bg1"/>
                          </a:solidFill>
                          <a:latin typeface="Yuanti SC Light" charset="-122"/>
                          <a:ea typeface="Yuanti SC Light" charset="-122"/>
                          <a:cs typeface="Yuanti SC Light" charset="-122"/>
                        </a:rPr>
                        <a:t>_</a:t>
                      </a:r>
                      <a:r>
                        <a:rPr lang="en-US" altLang="zh-CN" sz="1000" dirty="0" err="1" smtClean="0">
                          <a:solidFill>
                            <a:schemeClr val="bg1"/>
                          </a:solidFill>
                          <a:latin typeface="Yuanti SC Light" charset="-122"/>
                          <a:ea typeface="Yuanti SC Light" charset="-122"/>
                          <a:cs typeface="Yuanti SC Light" charset="-122"/>
                        </a:rPr>
                        <a:t>trading_dates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en-US" altLang="zh-CN" sz="1000" dirty="0" smtClean="0">
                          <a:solidFill>
                            <a:schemeClr val="bg1"/>
                          </a:solidFill>
                          <a:latin typeface="Yuanti SC Light" charset="-122"/>
                          <a:ea typeface="Yuanti SC Light" charset="-122"/>
                          <a:cs typeface="Yuanti SC Light" charset="-122"/>
                        </a:rPr>
                        <a:t>TRADING_DATES</a:t>
                      </a:r>
                      <a:r>
                        <a:rPr lang="zh-CN" altLang="en-US" sz="1000" dirty="0" smtClean="0">
                          <a:solidFill>
                            <a:schemeClr val="bg1"/>
                          </a:solidFill>
                          <a:latin typeface="Yuanti SC Light" charset="-122"/>
                          <a:ea typeface="Yuanti SC Light" charset="-122"/>
                          <a:cs typeface="Yuanti SC Light" charset="-122"/>
                        </a:rPr>
                        <a:t> 对应文件建中的数据表，是</a:t>
                      </a:r>
                      <a:r>
                        <a:rPr lang="en-US" altLang="zh-CN" sz="1000" dirty="0" err="1" smtClean="0">
                          <a:solidFill>
                            <a:srgbClr val="FFFF00"/>
                          </a:solidFill>
                          <a:latin typeface="Yuanti SC Light" charset="-122"/>
                          <a:ea typeface="Yuanti SC Light" charset="-122"/>
                          <a:cs typeface="Yuanti SC Light" charset="-122"/>
                        </a:rPr>
                        <a:t>DatetimeIndex</a:t>
                      </a:r>
                      <a:r>
                        <a:rPr lang="zh-CN" altLang="en-US" sz="1000" dirty="0" smtClean="0">
                          <a:solidFill>
                            <a:schemeClr val="bg1"/>
                          </a:solidFill>
                          <a:latin typeface="Yuanti SC Light" charset="-122"/>
                          <a:ea typeface="Yuanti SC Light" charset="-122"/>
                          <a:cs typeface="Yuanti SC Light" charset="-122"/>
                        </a:rPr>
                        <a:t>对象</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821480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2" y="828209"/>
            <a:ext cx="11593511" cy="264687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数据结构</a:t>
            </a:r>
          </a:p>
          <a:p>
            <a:endParaRPr lang="zh-CN" altLang="en-US" dirty="0" smtClean="0">
              <a:solidFill>
                <a:schemeClr val="bg1"/>
              </a:solidFill>
              <a:latin typeface="Yuanti SC Light" charset="-122"/>
              <a:ea typeface="Yuanti SC Light" charset="-122"/>
              <a:cs typeface="Yuanti SC Light" charset="-122"/>
            </a:endParaRPr>
          </a:p>
          <a:p>
            <a:r>
              <a:rPr lang="en-US" altLang="zh-CN" b="1" dirty="0">
                <a:solidFill>
                  <a:srgbClr val="FFFF00"/>
                </a:solidFill>
                <a:latin typeface="Yuanti SC Light" charset="-122"/>
                <a:ea typeface="Yuanti SC Light" charset="-122"/>
                <a:cs typeface="Yuanti SC Light" charset="-122"/>
              </a:rPr>
              <a:t>class </a:t>
            </a:r>
            <a:r>
              <a:rPr lang="en-US" altLang="zh-CN" b="1" dirty="0" err="1">
                <a:solidFill>
                  <a:srgbClr val="FFFF00"/>
                </a:solidFill>
                <a:latin typeface="Yuanti SC Light" charset="-122"/>
                <a:ea typeface="Yuanti SC Light" charset="-122"/>
                <a:cs typeface="Yuanti SC Light" charset="-122"/>
              </a:rPr>
              <a:t>LocalDataSource</a:t>
            </a:r>
            <a:r>
              <a:rPr lang="en-US" altLang="zh-CN" b="1" dirty="0">
                <a:solidFill>
                  <a:srgbClr val="FFFF00"/>
                </a:solidFill>
                <a:latin typeface="Yuanti SC Light" charset="-122"/>
                <a:ea typeface="Yuanti SC Light" charset="-122"/>
                <a:cs typeface="Yuanti SC Light" charset="-122"/>
              </a:rPr>
              <a:t>(object)</a:t>
            </a:r>
            <a:endParaRPr lang="en-US" altLang="zh-CN" sz="1600" b="1" dirty="0">
              <a:solidFill>
                <a:schemeClr val="bg1"/>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类用途：</a:t>
            </a:r>
            <a:endParaRPr lang="en-US" altLang="zh-CN" sz="1600" dirty="0" smtClean="0">
              <a:solidFill>
                <a:srgbClr val="FFFF00"/>
              </a:solidFill>
              <a:latin typeface="Yuanti SC Light" charset="-122"/>
              <a:ea typeface="Yuanti SC Light" charset="-122"/>
              <a:cs typeface="Yuanti SC Light" charset="-122"/>
            </a:endParaRPr>
          </a:p>
          <a:p>
            <a:r>
              <a:rPr lang="zh-CN" altLang="en-US" sz="1200" dirty="0" smtClean="0">
                <a:solidFill>
                  <a:schemeClr val="bg1"/>
                </a:solidFill>
                <a:latin typeface="Yuanti SC Light" charset="-122"/>
                <a:ea typeface="Yuanti SC Light" charset="-122"/>
                <a:cs typeface="Yuanti SC Light" charset="-122"/>
              </a:rPr>
              <a:t>数据操作代理抽象基类</a:t>
            </a:r>
            <a:endParaRPr lang="en-US" altLang="zh-CN" sz="1200" dirty="0" smtClean="0">
              <a:solidFill>
                <a:schemeClr val="bg1"/>
              </a:solidFill>
              <a:latin typeface="Yuanti SC Light" charset="-122"/>
              <a:ea typeface="Yuanti SC Light" charset="-122"/>
              <a:cs typeface="Yuanti SC Light" charset="-122"/>
            </a:endParaRPr>
          </a:p>
          <a:p>
            <a:endParaRPr lang="en-US" altLang="zh-CN" sz="1200" dirty="0">
              <a:solidFill>
                <a:srgbClr val="92D050"/>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类对象方法：</a:t>
            </a:r>
            <a:endParaRPr lang="en-US" altLang="zh-CN" sz="1600" dirty="0" smtClean="0">
              <a:solidFill>
                <a:srgbClr val="FFFF0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600" dirty="0">
              <a:solidFill>
                <a:srgbClr val="92D05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p:txBody>
      </p:sp>
      <p:graphicFrame>
        <p:nvGraphicFramePr>
          <p:cNvPr id="6" name="Table 2"/>
          <p:cNvGraphicFramePr>
            <a:graphicFrameLocks noGrp="1"/>
          </p:cNvGraphicFramePr>
          <p:nvPr>
            <p:extLst>
              <p:ext uri="{D42A27DB-BD31-4B8C-83A1-F6EECF244321}">
                <p14:modId xmlns:p14="http://schemas.microsoft.com/office/powerpoint/2010/main" val="800486254"/>
              </p:ext>
            </p:extLst>
          </p:nvPr>
        </p:nvGraphicFramePr>
        <p:xfrm>
          <a:off x="505839" y="2787459"/>
          <a:ext cx="10894978" cy="2362200"/>
        </p:xfrm>
        <a:graphic>
          <a:graphicData uri="http://schemas.openxmlformats.org/drawingml/2006/table">
            <a:tbl>
              <a:tblPr firstRow="1" bandRow="1">
                <a:tableStyleId>{C083E6E3-FA7D-4D7B-A595-EF9225AFEA82}</a:tableStyleId>
              </a:tblPr>
              <a:tblGrid>
                <a:gridCol w="3745148">
                  <a:extLst>
                    <a:ext uri="{9D8B030D-6E8A-4147-A177-3AD203B41FA5}">
                      <a16:colId xmlns:a16="http://schemas.microsoft.com/office/drawing/2014/main" xmlns="" val="20000"/>
                    </a:ext>
                  </a:extLst>
                </a:gridCol>
                <a:gridCol w="7149830">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方法名称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方法说明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instruments</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order_book_ids</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_instruments</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order_book_ids</a:t>
                      </a:r>
                      <a:r>
                        <a:rPr lang="zh-CN" altLang="en-US" sz="1000" kern="1200" dirty="0" smtClean="0">
                          <a:solidFill>
                            <a:schemeClr val="bg1"/>
                          </a:solidFill>
                          <a:latin typeface="Yuanti SC Light" charset="-122"/>
                          <a:ea typeface="Yuanti SC Light" charset="-122"/>
                          <a:cs typeface="Yuanti SC Light" charset="-122"/>
                        </a:rPr>
                        <a:t>对应的数据项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def</a:t>
                      </a:r>
                      <a:r>
                        <a:rPr lang="en-US" sz="1000" b="0" i="0" dirty="0" smtClean="0">
                          <a:solidFill>
                            <a:schemeClr val="bg1"/>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all_instruments</a:t>
                      </a:r>
                      <a:r>
                        <a:rPr lang="en-US" sz="1000" b="0" i="0" dirty="0" smtClean="0">
                          <a:solidFill>
                            <a:schemeClr val="bg1"/>
                          </a:solidFill>
                          <a:latin typeface="Yuanti SC" charset="-122"/>
                          <a:ea typeface="Yuanti SC" charset="-122"/>
                          <a:cs typeface="Yuanti SC" charset="-122"/>
                        </a:rPr>
                        <a:t>(self, </a:t>
                      </a:r>
                      <a:r>
                        <a:rPr lang="en-US" sz="1000" b="0" i="0" dirty="0" err="1" smtClean="0">
                          <a:solidFill>
                            <a:schemeClr val="bg1"/>
                          </a:solidFill>
                          <a:latin typeface="Yuanti SC" charset="-122"/>
                          <a:ea typeface="Yuanti SC" charset="-122"/>
                          <a:cs typeface="Yuanti SC" charset="-122"/>
                        </a:rPr>
                        <a:t>itype</a:t>
                      </a:r>
                      <a:r>
                        <a:rPr lang="en-US" sz="1000" b="0" i="0" dirty="0" smtClean="0">
                          <a:solidFill>
                            <a:schemeClr val="bg1"/>
                          </a:solidFill>
                          <a:latin typeface="Yuanti SC" charset="-122"/>
                          <a:ea typeface="Yuanti SC" charset="-122"/>
                          <a:cs typeface="Yuanti SC" charset="-122"/>
                        </a:rPr>
                        <a:t>='CS')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_instruments</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itype</a:t>
                      </a:r>
                      <a:r>
                        <a:rPr lang="zh-CN" altLang="en-US" sz="1000" kern="1200" dirty="0" smtClean="0">
                          <a:solidFill>
                            <a:schemeClr val="bg1"/>
                          </a:solidFill>
                          <a:latin typeface="Yuanti SC Light" charset="-122"/>
                          <a:ea typeface="Yuanti SC Light" charset="-122"/>
                          <a:cs typeface="Yuanti SC Light" charset="-122"/>
                        </a:rPr>
                        <a:t>类型对应的数据项</a:t>
                      </a:r>
                      <a:endParaRPr lang="en-US" sz="10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sector</a:t>
                      </a:r>
                      <a:r>
                        <a:rPr lang="en-US" altLang="zh-CN" sz="1000" dirty="0" smtClean="0">
                          <a:solidFill>
                            <a:schemeClr val="bg1"/>
                          </a:solidFill>
                          <a:latin typeface="Yuanti SC Light" charset="-122"/>
                          <a:ea typeface="Yuanti SC Light" charset="-122"/>
                          <a:cs typeface="Yuanti SC Light" charset="-122"/>
                        </a:rPr>
                        <a:t>(self, code)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_instruments</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itype</a:t>
                      </a:r>
                      <a:r>
                        <a:rPr lang="zh-CN" altLang="en-US" sz="1000" kern="1200" dirty="0" smtClean="0">
                          <a:solidFill>
                            <a:schemeClr val="bg1"/>
                          </a:solidFill>
                          <a:latin typeface="Yuanti SC Light" charset="-122"/>
                          <a:ea typeface="Yuanti SC Light" charset="-122"/>
                          <a:cs typeface="Yuanti SC Light" charset="-122"/>
                        </a:rPr>
                        <a:t>等于</a:t>
                      </a:r>
                      <a:r>
                        <a:rPr lang="zh-CN" altLang="en-US" sz="1000" kern="1200" dirty="0" smtClean="0">
                          <a:solidFill>
                            <a:srgbClr val="FFFF00"/>
                          </a:solidFill>
                          <a:latin typeface="Yuanti SC Light" charset="-122"/>
                          <a:ea typeface="Yuanti SC Light" charset="-122"/>
                          <a:cs typeface="Yuanti SC Light" charset="-122"/>
                        </a:rPr>
                        <a:t>‘</a:t>
                      </a:r>
                      <a:r>
                        <a:rPr lang="en-US" altLang="zh-CN" sz="1000" kern="1200" dirty="0" smtClean="0">
                          <a:solidFill>
                            <a:srgbClr val="FFFF00"/>
                          </a:solidFill>
                          <a:latin typeface="Yuanti SC Light" charset="-122"/>
                          <a:ea typeface="Yuanti SC Light" charset="-122"/>
                          <a:cs typeface="Yuanti SC Light" charset="-122"/>
                        </a:rPr>
                        <a:t>CS</a:t>
                      </a:r>
                      <a:r>
                        <a:rPr lang="zh-CN" altLang="en-US" sz="1000" kern="1200" dirty="0" smtClean="0">
                          <a:solidFill>
                            <a:srgbClr val="FFFF00"/>
                          </a:solidFill>
                          <a:latin typeface="Yuanti SC Light" charset="-122"/>
                          <a:ea typeface="Yuanti SC Light" charset="-122"/>
                          <a:cs typeface="Yuanti SC Light" charset="-122"/>
                        </a:rPr>
                        <a:t>’</a:t>
                      </a:r>
                      <a:r>
                        <a:rPr lang="zh-CN" altLang="en-US" sz="1000" kern="1200" dirty="0" smtClean="0">
                          <a:solidFill>
                            <a:schemeClr val="bg1"/>
                          </a:solidFill>
                          <a:latin typeface="Yuanti SC Light" charset="-122"/>
                          <a:ea typeface="Yuanti SC Light" charset="-122"/>
                          <a:cs typeface="Yuanti SC Light" charset="-122"/>
                        </a:rPr>
                        <a:t>且</a:t>
                      </a:r>
                      <a:r>
                        <a:rPr lang="en-US" altLang="zh-CN" sz="1000" kern="1200" dirty="0" err="1" smtClean="0">
                          <a:solidFill>
                            <a:srgbClr val="FFFF00"/>
                          </a:solidFill>
                          <a:latin typeface="Yuanti SC Light" charset="-122"/>
                          <a:ea typeface="Yuanti SC Light" charset="-122"/>
                          <a:cs typeface="Yuanti SC Light" charset="-122"/>
                        </a:rPr>
                        <a:t>sector_code</a:t>
                      </a:r>
                      <a:r>
                        <a:rPr lang="zh-CN" altLang="en-US" sz="1000" kern="1200" dirty="0" smtClean="0">
                          <a:solidFill>
                            <a:schemeClr val="bg1"/>
                          </a:solidFill>
                          <a:latin typeface="Yuanti SC Light" charset="-122"/>
                          <a:ea typeface="Yuanti SC Light" charset="-122"/>
                          <a:cs typeface="Yuanti SC Light" charset="-122"/>
                        </a:rPr>
                        <a:t>等于</a:t>
                      </a:r>
                      <a:r>
                        <a:rPr lang="en-US" altLang="zh-CN" sz="1000" kern="1200" dirty="0" smtClean="0">
                          <a:solidFill>
                            <a:schemeClr val="bg1"/>
                          </a:solidFill>
                          <a:latin typeface="Yuanti SC Light" charset="-122"/>
                          <a:ea typeface="Yuanti SC Light" charset="-122"/>
                          <a:cs typeface="Yuanti SC Light" charset="-122"/>
                        </a:rPr>
                        <a:t>code</a:t>
                      </a:r>
                      <a:r>
                        <a:rPr lang="zh-CN" altLang="en-US" sz="1000" kern="1200" dirty="0" smtClean="0">
                          <a:solidFill>
                            <a:schemeClr val="bg1"/>
                          </a:solidFill>
                          <a:latin typeface="Yuanti SC Light" charset="-122"/>
                          <a:ea typeface="Yuanti SC Light" charset="-122"/>
                          <a:cs typeface="Yuanti SC Light" charset="-122"/>
                        </a:rPr>
                        <a:t>的数据项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3"/>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def</a:t>
                      </a:r>
                      <a:r>
                        <a:rPr lang="en-US" sz="1000" b="0" i="0" dirty="0" smtClean="0">
                          <a:solidFill>
                            <a:schemeClr val="bg1"/>
                          </a:solidFill>
                          <a:latin typeface="Yuanti SC" charset="-122"/>
                          <a:ea typeface="Yuanti SC" charset="-122"/>
                          <a:cs typeface="Yuanti SC" charset="-122"/>
                        </a:rPr>
                        <a:t> </a:t>
                      </a:r>
                      <a:r>
                        <a:rPr lang="en-US" sz="1000" b="0" i="0" dirty="0" smtClean="0">
                          <a:solidFill>
                            <a:srgbClr val="FFFF00"/>
                          </a:solidFill>
                          <a:latin typeface="Yuanti SC" charset="-122"/>
                          <a:ea typeface="Yuanti SC" charset="-122"/>
                          <a:cs typeface="Yuanti SC" charset="-122"/>
                        </a:rPr>
                        <a:t>industry</a:t>
                      </a:r>
                      <a:r>
                        <a:rPr lang="en-US" sz="1000" b="0" i="0" dirty="0" smtClean="0">
                          <a:solidFill>
                            <a:schemeClr val="bg1"/>
                          </a:solidFill>
                          <a:latin typeface="Yuanti SC" charset="-122"/>
                          <a:ea typeface="Yuanti SC" charset="-122"/>
                          <a:cs typeface="Yuanti SC" charset="-122"/>
                        </a:rPr>
                        <a:t>(self, code)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_instruments</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itype</a:t>
                      </a:r>
                      <a:r>
                        <a:rPr lang="zh-CN" altLang="en-US" sz="1000" kern="1200" dirty="0" smtClean="0">
                          <a:solidFill>
                            <a:schemeClr val="bg1"/>
                          </a:solidFill>
                          <a:latin typeface="Yuanti SC Light" charset="-122"/>
                          <a:ea typeface="Yuanti SC Light" charset="-122"/>
                          <a:cs typeface="Yuanti SC Light" charset="-122"/>
                        </a:rPr>
                        <a:t>等于</a:t>
                      </a:r>
                      <a:r>
                        <a:rPr lang="zh-CN" altLang="en-US" sz="1000" kern="1200" dirty="0" smtClean="0">
                          <a:solidFill>
                            <a:srgbClr val="FFFF00"/>
                          </a:solidFill>
                          <a:latin typeface="Yuanti SC Light" charset="-122"/>
                          <a:ea typeface="Yuanti SC Light" charset="-122"/>
                          <a:cs typeface="Yuanti SC Light" charset="-122"/>
                        </a:rPr>
                        <a:t>‘</a:t>
                      </a:r>
                      <a:r>
                        <a:rPr lang="en-US" altLang="zh-CN" sz="1000" kern="1200" dirty="0" smtClean="0">
                          <a:solidFill>
                            <a:srgbClr val="FFFF00"/>
                          </a:solidFill>
                          <a:latin typeface="Yuanti SC Light" charset="-122"/>
                          <a:ea typeface="Yuanti SC Light" charset="-122"/>
                          <a:cs typeface="Yuanti SC Light" charset="-122"/>
                        </a:rPr>
                        <a:t>CS</a:t>
                      </a:r>
                      <a:r>
                        <a:rPr lang="zh-CN" altLang="en-US" sz="1000" kern="1200" dirty="0" smtClean="0">
                          <a:solidFill>
                            <a:srgbClr val="FFFF00"/>
                          </a:solidFill>
                          <a:latin typeface="Yuanti SC Light" charset="-122"/>
                          <a:ea typeface="Yuanti SC Light" charset="-122"/>
                          <a:cs typeface="Yuanti SC Light" charset="-122"/>
                        </a:rPr>
                        <a:t>’</a:t>
                      </a:r>
                      <a:r>
                        <a:rPr lang="zh-CN" altLang="en-US" sz="1000" kern="1200" dirty="0" smtClean="0">
                          <a:solidFill>
                            <a:schemeClr val="bg1"/>
                          </a:solidFill>
                          <a:latin typeface="Yuanti SC Light" charset="-122"/>
                          <a:ea typeface="Yuanti SC Light" charset="-122"/>
                          <a:cs typeface="Yuanti SC Light" charset="-122"/>
                        </a:rPr>
                        <a:t>且</a:t>
                      </a:r>
                      <a:r>
                        <a:rPr lang="en-US" altLang="zh-CN" sz="1000" kern="1200" dirty="0" err="1" smtClean="0">
                          <a:solidFill>
                            <a:srgbClr val="FFFF00"/>
                          </a:solidFill>
                          <a:latin typeface="Yuanti SC Light" charset="-122"/>
                          <a:ea typeface="Yuanti SC Light" charset="-122"/>
                          <a:cs typeface="Yuanti SC Light" charset="-122"/>
                        </a:rPr>
                        <a:t>industry_code</a:t>
                      </a:r>
                      <a:r>
                        <a:rPr lang="zh-CN" altLang="en-US" sz="1000" kern="1200" dirty="0" smtClean="0">
                          <a:solidFill>
                            <a:schemeClr val="bg1"/>
                          </a:solidFill>
                          <a:latin typeface="Yuanti SC Light" charset="-122"/>
                          <a:ea typeface="Yuanti SC Light" charset="-122"/>
                          <a:cs typeface="Yuanti SC Light" charset="-122"/>
                        </a:rPr>
                        <a:t>等于</a:t>
                      </a:r>
                      <a:r>
                        <a:rPr lang="en-US" altLang="zh-CN" sz="1000" kern="1200" dirty="0" smtClean="0">
                          <a:solidFill>
                            <a:schemeClr val="bg1"/>
                          </a:solidFill>
                          <a:latin typeface="Yuanti SC Light" charset="-122"/>
                          <a:ea typeface="Yuanti SC Light" charset="-122"/>
                          <a:cs typeface="Yuanti SC Light" charset="-122"/>
                        </a:rPr>
                        <a:t>code</a:t>
                      </a:r>
                      <a:r>
                        <a:rPr lang="zh-CN" altLang="en-US" sz="1000" kern="1200" dirty="0" smtClean="0">
                          <a:solidFill>
                            <a:schemeClr val="bg1"/>
                          </a:solidFill>
                          <a:latin typeface="Yuanti SC Light" charset="-122"/>
                          <a:ea typeface="Yuanti SC Light" charset="-122"/>
                          <a:cs typeface="Yuanti SC Light" charset="-122"/>
                        </a:rPr>
                        <a:t>的数据项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concept</a:t>
                      </a:r>
                      <a:r>
                        <a:rPr lang="en-US" altLang="zh-CN" sz="1000" dirty="0" smtClean="0">
                          <a:solidFill>
                            <a:schemeClr val="bg1"/>
                          </a:solidFill>
                          <a:latin typeface="Yuanti SC Light" charset="-122"/>
                          <a:ea typeface="Yuanti SC Light" charset="-122"/>
                          <a:cs typeface="Yuanti SC Light" charset="-122"/>
                        </a:rPr>
                        <a:t>(self, *concepts)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_instruments</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itype</a:t>
                      </a:r>
                      <a:r>
                        <a:rPr lang="zh-CN" altLang="en-US" sz="1000" kern="1200" dirty="0" smtClean="0">
                          <a:solidFill>
                            <a:schemeClr val="bg1"/>
                          </a:solidFill>
                          <a:latin typeface="Yuanti SC Light" charset="-122"/>
                          <a:ea typeface="Yuanti SC Light" charset="-122"/>
                          <a:cs typeface="Yuanti SC Light" charset="-122"/>
                        </a:rPr>
                        <a:t>等于</a:t>
                      </a:r>
                      <a:r>
                        <a:rPr lang="zh-CN" altLang="en-US" sz="1000" kern="1200" dirty="0" smtClean="0">
                          <a:solidFill>
                            <a:srgbClr val="FFFF00"/>
                          </a:solidFill>
                          <a:latin typeface="Yuanti SC Light" charset="-122"/>
                          <a:ea typeface="Yuanti SC Light" charset="-122"/>
                          <a:cs typeface="Yuanti SC Light" charset="-122"/>
                        </a:rPr>
                        <a:t>‘</a:t>
                      </a:r>
                      <a:r>
                        <a:rPr lang="en-US" altLang="zh-CN" sz="1000" kern="1200" dirty="0" smtClean="0">
                          <a:solidFill>
                            <a:srgbClr val="FFFF00"/>
                          </a:solidFill>
                          <a:latin typeface="Yuanti SC Light" charset="-122"/>
                          <a:ea typeface="Yuanti SC Light" charset="-122"/>
                          <a:cs typeface="Yuanti SC Light" charset="-122"/>
                        </a:rPr>
                        <a:t>CS</a:t>
                      </a:r>
                      <a:r>
                        <a:rPr lang="zh-CN" altLang="en-US" sz="1000" kern="1200" dirty="0" smtClean="0">
                          <a:solidFill>
                            <a:srgbClr val="FFFF00"/>
                          </a:solidFill>
                          <a:latin typeface="Yuanti SC Light" charset="-122"/>
                          <a:ea typeface="Yuanti SC Light" charset="-122"/>
                          <a:cs typeface="Yuanti SC Light" charset="-122"/>
                        </a:rPr>
                        <a:t>’</a:t>
                      </a:r>
                      <a:r>
                        <a:rPr lang="zh-CN" altLang="en-US" sz="1000" kern="1200" dirty="0" smtClean="0">
                          <a:solidFill>
                            <a:schemeClr val="bg1"/>
                          </a:solidFill>
                          <a:latin typeface="Yuanti SC Light" charset="-122"/>
                          <a:ea typeface="Yuanti SC Light" charset="-122"/>
                          <a:cs typeface="Yuanti SC Light" charset="-122"/>
                        </a:rPr>
                        <a:t>且</a:t>
                      </a:r>
                      <a:r>
                        <a:rPr lang="en-US" altLang="zh-CN" sz="1000" kern="1200" dirty="0" err="1" smtClean="0">
                          <a:solidFill>
                            <a:srgbClr val="FFFF00"/>
                          </a:solidFill>
                          <a:latin typeface="Yuanti SC Light" charset="-122"/>
                          <a:ea typeface="Yuanti SC Light" charset="-122"/>
                          <a:cs typeface="Yuanti SC Light" charset="-122"/>
                        </a:rPr>
                        <a:t>concept_names</a:t>
                      </a:r>
                      <a:r>
                        <a:rPr lang="zh-CN" altLang="en-US" sz="1000" kern="1200" dirty="0" smtClean="0">
                          <a:solidFill>
                            <a:schemeClr val="bg1"/>
                          </a:solidFill>
                          <a:latin typeface="Yuanti SC Light" charset="-122"/>
                          <a:ea typeface="Yuanti SC Light" charset="-122"/>
                          <a:cs typeface="Yuanti SC Light" charset="-122"/>
                        </a:rPr>
                        <a:t>与</a:t>
                      </a:r>
                      <a:r>
                        <a:rPr lang="en-US" altLang="zh-CN" sz="1000" dirty="0" smtClean="0">
                          <a:solidFill>
                            <a:srgbClr val="FFFF00"/>
                          </a:solidFill>
                          <a:latin typeface="Yuanti SC Light" charset="-122"/>
                          <a:ea typeface="Yuanti SC Light" charset="-122"/>
                          <a:cs typeface="Yuanti SC Light" charset="-122"/>
                        </a:rPr>
                        <a:t>concepts</a:t>
                      </a:r>
                      <a:r>
                        <a:rPr lang="zh-CN" altLang="en-US" sz="1000" dirty="0" smtClean="0">
                          <a:solidFill>
                            <a:schemeClr val="bg1"/>
                          </a:solidFill>
                          <a:latin typeface="Yuanti SC Light" charset="-122"/>
                          <a:ea typeface="Yuanti SC Light" charset="-122"/>
                          <a:cs typeface="Yuanti SC Light" charset="-122"/>
                        </a:rPr>
                        <a:t>列表有交集的</a:t>
                      </a:r>
                      <a:r>
                        <a:rPr lang="zh-CN" altLang="en-US" sz="1000" kern="1200" dirty="0" smtClean="0">
                          <a:solidFill>
                            <a:schemeClr val="bg1"/>
                          </a:solidFill>
                          <a:latin typeface="Yuanti SC Light" charset="-122"/>
                          <a:ea typeface="Yuanti SC Light" charset="-122"/>
                          <a:cs typeface="Yuanti SC Light" charset="-122"/>
                        </a:rPr>
                        <a:t>数据项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get_trading_dates</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start_date</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end_date</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a:t>
                      </a:r>
                      <a:r>
                        <a:rPr lang="en-US" altLang="zh-CN" sz="1000" kern="1200" dirty="0" err="1" smtClean="0">
                          <a:solidFill>
                            <a:srgbClr val="FFFF00"/>
                          </a:solidFill>
                          <a:latin typeface="Yuanti SC Light" charset="-122"/>
                          <a:ea typeface="Yuanti SC Light" charset="-122"/>
                          <a:cs typeface="Yuanti SC Light" charset="-122"/>
                        </a:rPr>
                        <a:t>trading_dates</a:t>
                      </a:r>
                      <a:r>
                        <a:rPr lang="zh-CN" altLang="en-US" sz="1000" kern="1200" dirty="0" smtClean="0">
                          <a:solidFill>
                            <a:schemeClr val="bg1"/>
                          </a:solidFill>
                          <a:latin typeface="Yuanti SC Light" charset="-122"/>
                          <a:ea typeface="Yuanti SC Light" charset="-122"/>
                          <a:cs typeface="Yuanti SC Light" charset="-122"/>
                        </a:rPr>
                        <a:t>中查找并切片介于</a:t>
                      </a:r>
                      <a:r>
                        <a:rPr lang="en-US" altLang="zh-CN" sz="1000" kern="1200" dirty="0" err="1" smtClean="0">
                          <a:solidFill>
                            <a:srgbClr val="FFFF00"/>
                          </a:solidFill>
                          <a:latin typeface="Yuanti SC Light" charset="-122"/>
                          <a:ea typeface="Yuanti SC Light" charset="-122"/>
                          <a:cs typeface="Yuanti SC Light" charset="-122"/>
                        </a:rPr>
                        <a:t>start_date</a:t>
                      </a:r>
                      <a:r>
                        <a:rPr lang="zh-CN" altLang="en-US" sz="1000" kern="1200" dirty="0" smtClean="0">
                          <a:solidFill>
                            <a:schemeClr val="bg1"/>
                          </a:solidFill>
                          <a:latin typeface="Yuanti SC Light" charset="-122"/>
                          <a:ea typeface="Yuanti SC Light" charset="-122"/>
                          <a:cs typeface="Yuanti SC Light" charset="-122"/>
                        </a:rPr>
                        <a:t>和</a:t>
                      </a:r>
                      <a:r>
                        <a:rPr lang="en-US" altLang="zh-CN" sz="1000" kern="1200" dirty="0" err="1" smtClean="0">
                          <a:solidFill>
                            <a:srgbClr val="FFFF00"/>
                          </a:solidFill>
                          <a:latin typeface="Yuanti SC Light" charset="-122"/>
                          <a:ea typeface="Yuanti SC Light" charset="-122"/>
                          <a:cs typeface="Yuanti SC Light" charset="-122"/>
                        </a:rPr>
                        <a:t>end_date</a:t>
                      </a:r>
                      <a:r>
                        <a:rPr lang="zh-CN" altLang="en-US" sz="1000" kern="1200" dirty="0" smtClean="0">
                          <a:solidFill>
                            <a:schemeClr val="bg1"/>
                          </a:solidFill>
                          <a:latin typeface="Yuanti SC Light" charset="-122"/>
                          <a:ea typeface="Yuanti SC Light" charset="-122"/>
                          <a:cs typeface="Yuanti SC Light" charset="-122"/>
                        </a:rPr>
                        <a:t>之间的数据项</a:t>
                      </a:r>
                      <a:endParaRPr lang="en-US" altLang="zh-CN" sz="10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get_yield_curve</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start_date</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end_date</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a:t>
                      </a:r>
                      <a:r>
                        <a:rPr lang="en-US" altLang="zh-CN" sz="1000" kern="1200" dirty="0" err="1" smtClean="0">
                          <a:solidFill>
                            <a:srgbClr val="FFFF00"/>
                          </a:solidFill>
                          <a:latin typeface="Yuanti SC Light" charset="-122"/>
                          <a:ea typeface="Yuanti SC Light" charset="-122"/>
                          <a:cs typeface="Yuanti SC Light" charset="-122"/>
                        </a:rPr>
                        <a:t>yield_curve</a:t>
                      </a:r>
                      <a:r>
                        <a:rPr lang="zh-CN" altLang="en-US" sz="1000" kern="1200" dirty="0" smtClean="0">
                          <a:solidFill>
                            <a:schemeClr val="bg1"/>
                          </a:solidFill>
                          <a:latin typeface="Yuanti SC Light" charset="-122"/>
                          <a:ea typeface="Yuanti SC Light" charset="-122"/>
                          <a:cs typeface="Yuanti SC Light" charset="-122"/>
                        </a:rPr>
                        <a:t>中查找介于</a:t>
                      </a:r>
                      <a:r>
                        <a:rPr lang="en-US" altLang="zh-CN" sz="1000" kern="1200" dirty="0" err="1" smtClean="0">
                          <a:solidFill>
                            <a:srgbClr val="FFFF00"/>
                          </a:solidFill>
                          <a:latin typeface="Yuanti SC Light" charset="-122"/>
                          <a:ea typeface="Yuanti SC Light" charset="-122"/>
                          <a:cs typeface="Yuanti SC Light" charset="-122"/>
                        </a:rPr>
                        <a:t>start_date</a:t>
                      </a:r>
                      <a:r>
                        <a:rPr lang="zh-CN" altLang="en-US" sz="1000" kern="1200" dirty="0" smtClean="0">
                          <a:solidFill>
                            <a:schemeClr val="bg1"/>
                          </a:solidFill>
                          <a:latin typeface="Yuanti SC Light" charset="-122"/>
                          <a:ea typeface="Yuanti SC Light" charset="-122"/>
                          <a:cs typeface="Yuanti SC Light" charset="-122"/>
                        </a:rPr>
                        <a:t>和</a:t>
                      </a:r>
                      <a:r>
                        <a:rPr lang="en-US" altLang="zh-CN" sz="1000" kern="1200" dirty="0" err="1" smtClean="0">
                          <a:solidFill>
                            <a:srgbClr val="FFFF00"/>
                          </a:solidFill>
                          <a:latin typeface="Yuanti SC Light" charset="-122"/>
                          <a:ea typeface="Yuanti SC Light" charset="-122"/>
                          <a:cs typeface="Yuanti SC Light" charset="-122"/>
                        </a:rPr>
                        <a:t>end_date</a:t>
                      </a:r>
                      <a:r>
                        <a:rPr lang="zh-CN" altLang="en-US" sz="1000" kern="1200" dirty="0" smtClean="0">
                          <a:solidFill>
                            <a:schemeClr val="bg1"/>
                          </a:solidFill>
                          <a:latin typeface="Yuanti SC Light" charset="-122"/>
                          <a:ea typeface="Yuanti SC Light" charset="-122"/>
                          <a:cs typeface="Yuanti SC Light" charset="-122"/>
                        </a:rPr>
                        <a:t>之间，且满足</a:t>
                      </a:r>
                      <a:r>
                        <a:rPr lang="en-US" altLang="zh-CN" sz="1000" kern="1200" dirty="0" smtClean="0">
                          <a:solidFill>
                            <a:srgbClr val="FFFF00"/>
                          </a:solidFill>
                          <a:latin typeface="Yuanti SC Light" charset="-122"/>
                          <a:ea typeface="Yuanti SC Light" charset="-122"/>
                          <a:cs typeface="Yuanti SC Light" charset="-122"/>
                        </a:rPr>
                        <a:t>YIELD_CURVE_TENORS</a:t>
                      </a:r>
                      <a:r>
                        <a:rPr lang="zh-CN" altLang="en-US" sz="1000" kern="1200" dirty="0" smtClean="0">
                          <a:solidFill>
                            <a:schemeClr val="bg1"/>
                          </a:solidFill>
                          <a:latin typeface="Yuanti SC Light" charset="-122"/>
                          <a:ea typeface="Yuanti SC Light" charset="-122"/>
                          <a:cs typeface="Yuanti SC Light" charset="-122"/>
                        </a:rPr>
                        <a:t>中的</a:t>
                      </a:r>
                      <a:r>
                        <a:rPr lang="en-US" altLang="zh-CN" sz="1000" kern="1200" dirty="0" smtClean="0">
                          <a:solidFill>
                            <a:srgbClr val="FFFF00"/>
                          </a:solidFill>
                          <a:latin typeface="Yuanti SC Light" charset="-122"/>
                          <a:ea typeface="Yuanti SC Light" charset="-122"/>
                          <a:cs typeface="Yuanti SC Light" charset="-122"/>
                        </a:rPr>
                        <a:t>tenor</a:t>
                      </a:r>
                      <a:r>
                        <a:rPr lang="zh-CN" altLang="en-US" sz="1000" kern="1200" dirty="0" smtClean="0">
                          <a:solidFill>
                            <a:schemeClr val="bg1"/>
                          </a:solidFill>
                          <a:latin typeface="Yuanti SC Light" charset="-122"/>
                          <a:ea typeface="Yuanti SC Light" charset="-122"/>
                          <a:cs typeface="Yuanti SC Light" charset="-122"/>
                        </a:rPr>
                        <a:t>不大于计算时间长度的数据序列的最后一项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get_dividends</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_dividend</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order_book_ids</a:t>
                      </a:r>
                      <a:r>
                        <a:rPr lang="zh-CN" altLang="en-US" sz="1000" kern="1200" dirty="0" smtClean="0">
                          <a:solidFill>
                            <a:schemeClr val="bg1"/>
                          </a:solidFill>
                          <a:latin typeface="Yuanti SC Light" charset="-122"/>
                          <a:ea typeface="Yuanti SC Light" charset="-122"/>
                          <a:cs typeface="Yuanti SC Light" charset="-122"/>
                        </a:rPr>
                        <a:t>对应的数据项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def</a:t>
                      </a:r>
                      <a:r>
                        <a:rPr lang="en-US" sz="1000" b="0" i="0" dirty="0" smtClean="0">
                          <a:solidFill>
                            <a:schemeClr val="bg1"/>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get_all_bars</a:t>
                      </a:r>
                      <a:r>
                        <a:rPr lang="en-US" sz="1000" b="0" i="0" dirty="0" smtClean="0">
                          <a:solidFill>
                            <a:schemeClr val="bg1"/>
                          </a:solidFill>
                          <a:latin typeface="Yuanti SC" charset="-122"/>
                          <a:ea typeface="Yuanti SC" charset="-122"/>
                          <a:cs typeface="Yuanti SC" charset="-122"/>
                        </a:rPr>
                        <a:t>(self, </a:t>
                      </a:r>
                      <a:r>
                        <a:rPr lang="en-US" sz="1000" b="0" i="0" dirty="0" err="1" smtClean="0">
                          <a:solidFill>
                            <a:schemeClr val="bg1"/>
                          </a:solidFill>
                          <a:latin typeface="Yuanti SC" charset="-122"/>
                          <a:ea typeface="Yuanti SC" charset="-122"/>
                          <a:cs typeface="Yuanti SC" charset="-122"/>
                        </a:rPr>
                        <a:t>order_book_id</a:t>
                      </a:r>
                      <a:r>
                        <a:rPr lang="en-US"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a:t>
                      </a:r>
                      <a:r>
                        <a:rPr lang="en-US" altLang="zh-CN" sz="1000" kern="1200" dirty="0" err="1" smtClean="0">
                          <a:solidFill>
                            <a:srgbClr val="FFFF00"/>
                          </a:solidFill>
                          <a:latin typeface="Yuanti SC Light" charset="-122"/>
                          <a:ea typeface="Yuanti SC Light" charset="-122"/>
                          <a:cs typeface="Yuanti SC Light" charset="-122"/>
                        </a:rPr>
                        <a:t>daily_table</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order_book_ids</a:t>
                      </a:r>
                      <a:r>
                        <a:rPr lang="zh-CN" altLang="en-US" sz="1000" kern="1200" dirty="0" smtClean="0">
                          <a:solidFill>
                            <a:schemeClr val="bg1"/>
                          </a:solidFill>
                          <a:latin typeface="Yuanti SC Light" charset="-122"/>
                          <a:ea typeface="Yuanti SC Light" charset="-122"/>
                          <a:cs typeface="Yuanti SC Light" charset="-122"/>
                        </a:rPr>
                        <a:t>对应的数据项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9496643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2" y="828209"/>
            <a:ext cx="11593511" cy="264687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数据结构</a:t>
            </a:r>
          </a:p>
          <a:p>
            <a:endParaRPr lang="zh-CN" altLang="en-US" dirty="0" smtClean="0">
              <a:solidFill>
                <a:schemeClr val="bg1"/>
              </a:solidFill>
              <a:latin typeface="Yuanti SC Light" charset="-122"/>
              <a:ea typeface="Yuanti SC Light" charset="-122"/>
              <a:cs typeface="Yuanti SC Light" charset="-122"/>
            </a:endParaRPr>
          </a:p>
          <a:p>
            <a:r>
              <a:rPr lang="en-US" altLang="zh-CN" b="1" dirty="0">
                <a:solidFill>
                  <a:srgbClr val="FFFF00"/>
                </a:solidFill>
                <a:latin typeface="Yuanti SC Light" charset="-122"/>
                <a:ea typeface="Yuanti SC Light" charset="-122"/>
                <a:cs typeface="Yuanti SC Light" charset="-122"/>
              </a:rPr>
              <a:t>class </a:t>
            </a:r>
            <a:r>
              <a:rPr lang="en-US" altLang="zh-CN" b="1" dirty="0" err="1">
                <a:solidFill>
                  <a:srgbClr val="FFFF00"/>
                </a:solidFill>
                <a:latin typeface="Yuanti SC Light" charset="-122"/>
                <a:ea typeface="Yuanti SC Light" charset="-122"/>
                <a:cs typeface="Yuanti SC Light" charset="-122"/>
              </a:rPr>
              <a:t>DataProxy</a:t>
            </a:r>
            <a:r>
              <a:rPr lang="en-US" altLang="zh-CN" b="1" dirty="0">
                <a:solidFill>
                  <a:srgbClr val="FFFF00"/>
                </a:solidFill>
                <a:latin typeface="Yuanti SC Light" charset="-122"/>
                <a:ea typeface="Yuanti SC Light" charset="-122"/>
                <a:cs typeface="Yuanti SC Light" charset="-122"/>
              </a:rPr>
              <a:t>(</a:t>
            </a:r>
            <a:r>
              <a:rPr lang="en-US" altLang="zh-CN" b="1" dirty="0" err="1">
                <a:solidFill>
                  <a:srgbClr val="FFFF00"/>
                </a:solidFill>
                <a:latin typeface="Yuanti SC Light" charset="-122"/>
                <a:ea typeface="Yuanti SC Light" charset="-122"/>
                <a:cs typeface="Yuanti SC Light" charset="-122"/>
              </a:rPr>
              <a:t>with_metaclass</a:t>
            </a:r>
            <a:r>
              <a:rPr lang="en-US" altLang="zh-CN" b="1" dirty="0">
                <a:solidFill>
                  <a:srgbClr val="FFFF00"/>
                </a:solidFill>
                <a:latin typeface="Yuanti SC Light" charset="-122"/>
                <a:ea typeface="Yuanti SC Light" charset="-122"/>
                <a:cs typeface="Yuanti SC Light" charset="-122"/>
              </a:rPr>
              <a:t>(</a:t>
            </a:r>
            <a:r>
              <a:rPr lang="en-US" altLang="zh-CN" b="1" dirty="0" err="1">
                <a:solidFill>
                  <a:srgbClr val="FFFF00"/>
                </a:solidFill>
                <a:latin typeface="Yuanti SC Light" charset="-122"/>
                <a:ea typeface="Yuanti SC Light" charset="-122"/>
                <a:cs typeface="Yuanti SC Light" charset="-122"/>
              </a:rPr>
              <a:t>abc.ABCMeta</a:t>
            </a:r>
            <a:r>
              <a:rPr lang="en-US" altLang="zh-CN" b="1" dirty="0" smtClean="0">
                <a:solidFill>
                  <a:srgbClr val="FFFF00"/>
                </a:solidFill>
                <a:latin typeface="Yuanti SC Light" charset="-122"/>
                <a:ea typeface="Yuanti SC Light" charset="-122"/>
                <a:cs typeface="Yuanti SC Light" charset="-122"/>
              </a:rPr>
              <a:t>))</a:t>
            </a:r>
            <a:endParaRPr lang="en-US" altLang="zh-CN" dirty="0" smtClean="0">
              <a:solidFill>
                <a:srgbClr val="FFFF00"/>
              </a:solidFill>
              <a:latin typeface="Yuanti SC Light" charset="-122"/>
              <a:ea typeface="Yuanti SC Light" charset="-122"/>
              <a:cs typeface="Yuanti SC Light" charset="-122"/>
            </a:endParaRPr>
          </a:p>
          <a:p>
            <a:r>
              <a:rPr lang="zh-CN" altLang="en-US" sz="1600" dirty="0">
                <a:solidFill>
                  <a:srgbClr val="FFFF00"/>
                </a:solidFill>
                <a:latin typeface="Yuanti SC Light" charset="-122"/>
                <a:ea typeface="Yuanti SC Light" charset="-122"/>
                <a:cs typeface="Yuanti SC Light" charset="-122"/>
              </a:rPr>
              <a:t>类</a:t>
            </a:r>
            <a:r>
              <a:rPr lang="zh-CN" altLang="en-US" sz="1600" dirty="0" smtClean="0">
                <a:solidFill>
                  <a:srgbClr val="FFFF00"/>
                </a:solidFill>
                <a:latin typeface="Yuanti SC Light" charset="-122"/>
                <a:ea typeface="Yuanti SC Light" charset="-122"/>
                <a:cs typeface="Yuanti SC Light" charset="-122"/>
              </a:rPr>
              <a:t>用途：</a:t>
            </a:r>
            <a:endParaRPr lang="en-US" altLang="zh-CN" sz="1600" dirty="0" smtClean="0">
              <a:solidFill>
                <a:srgbClr val="FFFF00"/>
              </a:solidFill>
              <a:latin typeface="Yuanti SC Light" charset="-122"/>
              <a:ea typeface="Yuanti SC Light" charset="-122"/>
              <a:cs typeface="Yuanti SC Light" charset="-122"/>
            </a:endParaRPr>
          </a:p>
          <a:p>
            <a:r>
              <a:rPr lang="zh-CN" altLang="en-US" sz="1200" dirty="0" smtClean="0">
                <a:solidFill>
                  <a:schemeClr val="bg1"/>
                </a:solidFill>
                <a:latin typeface="Yuanti SC Light" charset="-122"/>
                <a:ea typeface="Yuanti SC Light" charset="-122"/>
                <a:cs typeface="Yuanti SC Light" charset="-122"/>
              </a:rPr>
              <a:t>数据操作代理抽象基类</a:t>
            </a:r>
            <a:endParaRPr lang="en-US" altLang="zh-CN" sz="1200" dirty="0" smtClean="0">
              <a:solidFill>
                <a:schemeClr val="bg1"/>
              </a:solidFill>
              <a:latin typeface="Yuanti SC Light" charset="-122"/>
              <a:ea typeface="Yuanti SC Light" charset="-122"/>
              <a:cs typeface="Yuanti SC Light" charset="-122"/>
            </a:endParaRPr>
          </a:p>
          <a:p>
            <a:endParaRPr lang="en-US" altLang="zh-CN" sz="1200" dirty="0">
              <a:solidFill>
                <a:srgbClr val="92D050"/>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类对象方法：</a:t>
            </a:r>
            <a:endParaRPr lang="en-US" altLang="zh-CN" sz="1600" dirty="0" smtClean="0">
              <a:solidFill>
                <a:srgbClr val="FFFF0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600" dirty="0">
              <a:solidFill>
                <a:srgbClr val="92D05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p:txBody>
      </p:sp>
      <p:graphicFrame>
        <p:nvGraphicFramePr>
          <p:cNvPr id="6" name="Table 2"/>
          <p:cNvGraphicFramePr>
            <a:graphicFrameLocks noGrp="1"/>
          </p:cNvGraphicFramePr>
          <p:nvPr>
            <p:extLst/>
          </p:nvPr>
        </p:nvGraphicFramePr>
        <p:xfrm>
          <a:off x="505839" y="2787459"/>
          <a:ext cx="10894978" cy="1920240"/>
        </p:xfrm>
        <a:graphic>
          <a:graphicData uri="http://schemas.openxmlformats.org/drawingml/2006/table">
            <a:tbl>
              <a:tblPr firstRow="1" bandRow="1">
                <a:tableStyleId>{C083E6E3-FA7D-4D7B-A595-EF9225AFEA82}</a:tableStyleId>
              </a:tblPr>
              <a:tblGrid>
                <a:gridCol w="3745148">
                  <a:extLst>
                    <a:ext uri="{9D8B030D-6E8A-4147-A177-3AD203B41FA5}">
                      <a16:colId xmlns:a16="http://schemas.microsoft.com/office/drawing/2014/main" xmlns="" val="20000"/>
                    </a:ext>
                  </a:extLst>
                </a:gridCol>
                <a:gridCol w="7149830">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方法名称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方法说明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get_bar</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dt</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获取股票</a:t>
                      </a:r>
                      <a:r>
                        <a:rPr lang="en-US" altLang="zh-CN" sz="1000" dirty="0" smtClean="0">
                          <a:solidFill>
                            <a:schemeClr val="bg1"/>
                          </a:solidFill>
                          <a:latin typeface="Yuanti SC Light" charset="-122"/>
                          <a:ea typeface="Yuanti SC Light" charset="-122"/>
                          <a:cs typeface="Yuanti SC Light" charset="-122"/>
                        </a:rPr>
                        <a:t>Bar</a:t>
                      </a:r>
                      <a:r>
                        <a:rPr lang="zh-CN" altLang="en-US" sz="1000" dirty="0" smtClean="0">
                          <a:solidFill>
                            <a:schemeClr val="bg1"/>
                          </a:solidFill>
                          <a:latin typeface="Yuanti SC Light" charset="-122"/>
                          <a:ea typeface="Yuanti SC Light" charset="-122"/>
                          <a:cs typeface="Yuanti SC Light" charset="-122"/>
                        </a:rPr>
                        <a:t>对象，</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a:t>
                      </a:r>
                      <a:r>
                        <a:rPr lang="en-US" altLang="zh-CN" sz="1000" dirty="0" err="1" smtClean="0">
                          <a:solidFill>
                            <a:schemeClr val="bg1"/>
                          </a:solidFill>
                          <a:latin typeface="Yuanti SC Light" charset="-122"/>
                          <a:ea typeface="Yuanti SC Light" charset="-122"/>
                          <a:cs typeface="Yuanti SC Light" charset="-122"/>
                        </a:rPr>
                        <a:t>dt</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datetime.datetime</a:t>
                      </a:r>
                      <a:r>
                        <a:rPr lang="zh-CN" altLang="en-US" sz="1000" dirty="0" smtClean="0">
                          <a:solidFill>
                            <a:schemeClr val="bg1"/>
                          </a:solidFill>
                          <a:latin typeface="Yuanti SC Light" charset="-122"/>
                          <a:ea typeface="Yuanti SC Light" charset="-122"/>
                          <a:cs typeface="Yuanti SC Light" charset="-122"/>
                        </a:rPr>
                        <a:t>对象，返回</a:t>
                      </a:r>
                      <a:r>
                        <a:rPr lang="en-US" altLang="zh-CN" sz="1000" dirty="0" err="1" smtClean="0">
                          <a:solidFill>
                            <a:srgbClr val="FFFF00"/>
                          </a:solidFill>
                          <a:latin typeface="Yuanti SC Light" charset="-122"/>
                          <a:ea typeface="Yuanti SC Light" charset="-122"/>
                          <a:cs typeface="Yuanti SC Light" charset="-122"/>
                        </a:rPr>
                        <a:t>BarObject</a:t>
                      </a:r>
                      <a:endParaRPr lang="en-US" altLang="zh-CN" sz="1000" dirty="0" smtClean="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latest_bar</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获取最近的股票</a:t>
                      </a:r>
                      <a:r>
                        <a:rPr lang="en-US" altLang="zh-CN" sz="1000" dirty="0" smtClean="0">
                          <a:solidFill>
                            <a:schemeClr val="bg1"/>
                          </a:solidFill>
                          <a:latin typeface="Yuanti SC Light" charset="-122"/>
                          <a:ea typeface="Yuanti SC Light" charset="-122"/>
                          <a:cs typeface="Yuanti SC Light" charset="-122"/>
                        </a:rPr>
                        <a:t>Bar</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，返回</a:t>
                      </a:r>
                      <a:r>
                        <a:rPr lang="en-US" altLang="zh-CN" sz="1000" dirty="0" err="1" smtClean="0">
                          <a:solidFill>
                            <a:srgbClr val="FFFF00"/>
                          </a:solidFill>
                          <a:latin typeface="Yuanti SC Light" charset="-122"/>
                          <a:ea typeface="Yuanti SC Light" charset="-122"/>
                          <a:cs typeface="Yuanti SC Light" charset="-122"/>
                        </a:rPr>
                        <a:t>BarObject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get_yield_curve</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start_date</a:t>
                      </a:r>
                      <a:r>
                        <a:rPr lang="en-US" altLang="zh-CN" sz="1000" dirty="0" smtClean="0">
                          <a:solidFill>
                            <a:schemeClr val="bg1"/>
                          </a:solidFill>
                          <a:latin typeface="Yuanti SC Light" charset="-122"/>
                          <a:ea typeface="Yuanti SC Light" charset="-122"/>
                          <a:cs typeface="Yuanti SC Light" charset="-122"/>
                        </a:rPr>
                        <a:t>=None, </a:t>
                      </a:r>
                      <a:r>
                        <a:rPr lang="en-US" altLang="zh-CN" sz="1000" dirty="0" err="1" smtClean="0">
                          <a:solidFill>
                            <a:schemeClr val="bg1"/>
                          </a:solidFill>
                          <a:latin typeface="Yuanti SC Light" charset="-122"/>
                          <a:ea typeface="Yuanti SC Light" charset="-122"/>
                          <a:cs typeface="Yuanti SC Light" charset="-122"/>
                        </a:rPr>
                        <a:t>end_date</a:t>
                      </a:r>
                      <a:r>
                        <a:rPr lang="en-US" altLang="zh-CN" sz="1000" dirty="0" smtClean="0">
                          <a:solidFill>
                            <a:schemeClr val="bg1"/>
                          </a:solidFill>
                          <a:latin typeface="Yuanti SC Light" charset="-122"/>
                          <a:ea typeface="Yuanti SC Light" charset="-122"/>
                          <a:cs typeface="Yuanti SC Light" charset="-122"/>
                        </a:rPr>
                        <a:t>=None)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获取收益率曲线，</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start_date</a:t>
                      </a:r>
                      <a:r>
                        <a:rPr lang="zh-CN" altLang="en-US" sz="1000" dirty="0" smtClean="0">
                          <a:solidFill>
                            <a:schemeClr val="bg1"/>
                          </a:solidFill>
                          <a:latin typeface="Yuanti SC Light" charset="-122"/>
                          <a:ea typeface="Yuanti SC Light" charset="-122"/>
                          <a:cs typeface="Yuanti SC Light" charset="-122"/>
                        </a:rPr>
                        <a:t>和</a:t>
                      </a:r>
                      <a:r>
                        <a:rPr lang="en-US" altLang="zh-CN" sz="1000" dirty="0" err="1" smtClean="0">
                          <a:solidFill>
                            <a:schemeClr val="bg1"/>
                          </a:solidFill>
                          <a:latin typeface="Yuanti SC Light" charset="-122"/>
                          <a:ea typeface="Yuanti SC Light" charset="-122"/>
                          <a:cs typeface="Yuanti SC Light" charset="-122"/>
                        </a:rPr>
                        <a:t>end_date</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a:t>
                      </a:r>
                      <a:r>
                        <a:rPr lang="zh-CN" altLang="en-US" sz="1000" dirty="0" smtClean="0">
                          <a:solidFill>
                            <a:schemeClr val="bg1"/>
                          </a:solidFill>
                          <a:latin typeface="Yuanti SC Light" charset="-122"/>
                          <a:ea typeface="Yuanti SC Light" charset="-122"/>
                          <a:cs typeface="Yuanti SC Light" charset="-122"/>
                        </a:rPr>
                        <a:t>，返回</a:t>
                      </a:r>
                      <a:r>
                        <a:rPr lang="en-US" altLang="zh-CN" sz="1000" dirty="0" err="1" smtClean="0">
                          <a:solidFill>
                            <a:srgbClr val="FFFF00"/>
                          </a:solidFill>
                          <a:latin typeface="Yuanti SC Light" charset="-122"/>
                          <a:ea typeface="Yuanti SC Light" charset="-122"/>
                          <a:cs typeface="Yuanti SC Light" charset="-122"/>
                        </a:rPr>
                        <a:t>pd.DataFrame</a:t>
                      </a:r>
                      <a:endParaRPr lang="en-US" altLang="zh-CN" sz="1000" dirty="0" smtClean="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3"/>
                  </a:ext>
                </a:extLst>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get_dividends_by_book_date</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date)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获取股息信息，</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date</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datetime.datetime</a:t>
                      </a:r>
                      <a:r>
                        <a:rPr lang="en-US" altLang="zh-CN" sz="1000" dirty="0" smtClean="0">
                          <a:solidFill>
                            <a:srgbClr val="FFFF00"/>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，返回</a:t>
                      </a:r>
                      <a:r>
                        <a:rPr lang="en-US" altLang="zh-CN" sz="1000" dirty="0" err="1" smtClean="0">
                          <a:solidFill>
                            <a:srgbClr val="FFFF00"/>
                          </a:solidFill>
                          <a:latin typeface="Yuanti SC Light" charset="-122"/>
                          <a:ea typeface="Yuanti SC Light" charset="-122"/>
                          <a:cs typeface="Yuanti SC Light" charset="-122"/>
                        </a:rPr>
                        <a:t>pd.Series</a:t>
                      </a:r>
                      <a:r>
                        <a:rPr lang="en-US" altLang="zh-CN" sz="1000" dirty="0" smtClean="0">
                          <a:solidFill>
                            <a:srgbClr val="FFFF00"/>
                          </a:solidFill>
                          <a:latin typeface="Yuanti SC Light" charset="-122"/>
                          <a:ea typeface="Yuanti SC Light" charset="-122"/>
                          <a:cs typeface="Yuanti SC Light"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history</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dt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bar_count</a:t>
                      </a:r>
                      <a:r>
                        <a:rPr lang="en-US" altLang="zh-CN" sz="1000" dirty="0" smtClean="0">
                          <a:solidFill>
                            <a:schemeClr val="bg1"/>
                          </a:solidFill>
                          <a:latin typeface="Yuanti SC Light" charset="-122"/>
                          <a:ea typeface="Yuanti SC Light" charset="-122"/>
                          <a:cs typeface="Yuanti SC Light" charset="-122"/>
                        </a:rPr>
                        <a:t>, frequency, field)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获取历史数据，</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date</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datetime.datetime</a:t>
                      </a:r>
                      <a:r>
                        <a:rPr lang="en-US" altLang="zh-CN" sz="1000" dirty="0" smtClean="0">
                          <a:solidFill>
                            <a:srgbClr val="FFFF00"/>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bar_count</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int</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frequency</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取值：</a:t>
                      </a:r>
                      <a:r>
                        <a:rPr lang="en-US" altLang="zh-CN" sz="1000" dirty="0" smtClean="0">
                          <a:solidFill>
                            <a:schemeClr val="bg1"/>
                          </a:solidFill>
                          <a:latin typeface="Yuanti SC Light" charset="-122"/>
                          <a:ea typeface="Yuanti SC Light" charset="-122"/>
                          <a:cs typeface="Yuanti SC Light" charset="-122"/>
                        </a:rPr>
                        <a:t> " 1d "</a:t>
                      </a:r>
                      <a:r>
                        <a:rPr lang="zh-CN" altLang="en-US" sz="1000" dirty="0" smtClean="0">
                          <a:solidFill>
                            <a:schemeClr val="bg1"/>
                          </a:solidFill>
                          <a:latin typeface="Yuanti SC Light" charset="-122"/>
                          <a:ea typeface="Yuanti SC Light" charset="-122"/>
                          <a:cs typeface="Yuanti SC Light" charset="-122"/>
                        </a:rPr>
                        <a:t>或者</a:t>
                      </a:r>
                      <a:r>
                        <a:rPr lang="en-US" altLang="zh-CN" sz="1000" dirty="0" smtClean="0">
                          <a:solidFill>
                            <a:schemeClr val="bg1"/>
                          </a:solidFill>
                          <a:latin typeface="Yuanti SC Light" charset="-122"/>
                          <a:ea typeface="Yuanti SC Light" charset="-122"/>
                          <a:cs typeface="Yuanti SC Light" charset="-122"/>
                        </a:rPr>
                        <a:t>" 1m ")</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field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("open", "close", "high", "low", "volume", "last", "</a:t>
                      </a:r>
                      <a:r>
                        <a:rPr lang="en-US" altLang="zh-CN" sz="1000" dirty="0" err="1" smtClean="0">
                          <a:solidFill>
                            <a:schemeClr val="bg1"/>
                          </a:solidFill>
                          <a:latin typeface="Yuanti SC Light" charset="-122"/>
                          <a:ea typeface="Yuanti SC Light" charset="-122"/>
                          <a:cs typeface="Yuanti SC Light" charset="-122"/>
                        </a:rPr>
                        <a:t>total_turnover</a:t>
                      </a:r>
                      <a:r>
                        <a:rPr lang="en-US" altLang="zh-CN" sz="1000" dirty="0" smtClean="0">
                          <a:solidFill>
                            <a:schemeClr val="bg1"/>
                          </a:solidFill>
                          <a:latin typeface="Yuanti SC Light" charset="-122"/>
                          <a:ea typeface="Yuanti SC Light" charset="-122"/>
                          <a:cs typeface="Yuanti SC Light" charset="-122"/>
                        </a:rPr>
                        <a:t>")</a:t>
                      </a:r>
                      <a:endParaRPr lang="en-US" altLang="zh-CN" sz="10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last</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dt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bar_count</a:t>
                      </a:r>
                      <a:r>
                        <a:rPr lang="en-US" altLang="zh-CN" sz="1000" dirty="0" smtClean="0">
                          <a:solidFill>
                            <a:schemeClr val="bg1"/>
                          </a:solidFill>
                          <a:latin typeface="Yuanti SC Light" charset="-122"/>
                          <a:ea typeface="Yuanti SC Light" charset="-122"/>
                          <a:cs typeface="Yuanti SC Light" charset="-122"/>
                        </a:rPr>
                        <a:t>, frequency, field)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获取历史数据，不会填充空数据，参数同</a:t>
                      </a:r>
                      <a:r>
                        <a:rPr lang="en-US" altLang="zh-CN" sz="1000" dirty="0" smtClean="0">
                          <a:solidFill>
                            <a:srgbClr val="FFFF00"/>
                          </a:solidFill>
                          <a:latin typeface="Yuanti SC Light" charset="-122"/>
                          <a:ea typeface="Yuanti SC Light" charset="-122"/>
                          <a:cs typeface="Yuanti SC Light" charset="-122"/>
                        </a:rPr>
                        <a:t>history</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方法</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instrument</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获取指定股票的基本信息，</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 </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6140481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2" y="828209"/>
            <a:ext cx="11593511" cy="264687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数据结构</a:t>
            </a:r>
          </a:p>
          <a:p>
            <a:endParaRPr lang="zh-CN" altLang="en-US" dirty="0" smtClean="0">
              <a:solidFill>
                <a:schemeClr val="bg1"/>
              </a:solidFill>
              <a:latin typeface="Yuanti SC Light" charset="-122"/>
              <a:ea typeface="Yuanti SC Light" charset="-122"/>
              <a:cs typeface="Yuanti SC Light" charset="-122"/>
            </a:endParaRPr>
          </a:p>
          <a:p>
            <a:r>
              <a:rPr lang="en-US" altLang="zh-CN" b="1" dirty="0">
                <a:solidFill>
                  <a:srgbClr val="FFFF00"/>
                </a:solidFill>
                <a:latin typeface="Yuanti SC Light" charset="-122"/>
                <a:ea typeface="Yuanti SC Light" charset="-122"/>
                <a:cs typeface="Yuanti SC Light" charset="-122"/>
              </a:rPr>
              <a:t>class </a:t>
            </a:r>
            <a:r>
              <a:rPr lang="en-US" altLang="zh-CN" b="1" dirty="0" err="1">
                <a:solidFill>
                  <a:srgbClr val="FFFF00"/>
                </a:solidFill>
                <a:latin typeface="Yuanti SC Light" charset="-122"/>
                <a:ea typeface="Yuanti SC Light" charset="-122"/>
                <a:cs typeface="Yuanti SC Light" charset="-122"/>
              </a:rPr>
              <a:t>LocalDataProxy</a:t>
            </a:r>
            <a:r>
              <a:rPr lang="en-US" altLang="zh-CN" b="1" dirty="0">
                <a:solidFill>
                  <a:srgbClr val="FFFF00"/>
                </a:solidFill>
                <a:latin typeface="Yuanti SC Light" charset="-122"/>
                <a:ea typeface="Yuanti SC Light" charset="-122"/>
                <a:cs typeface="Yuanti SC Light" charset="-122"/>
              </a:rPr>
              <a:t>(</a:t>
            </a:r>
            <a:r>
              <a:rPr lang="en-US" altLang="zh-CN" b="1" dirty="0" err="1">
                <a:solidFill>
                  <a:srgbClr val="FFFF00"/>
                </a:solidFill>
                <a:latin typeface="Yuanti SC Light" charset="-122"/>
                <a:ea typeface="Yuanti SC Light" charset="-122"/>
                <a:cs typeface="Yuanti SC Light" charset="-122"/>
              </a:rPr>
              <a:t>DataProxy</a:t>
            </a:r>
            <a:r>
              <a:rPr lang="en-US" altLang="zh-CN" b="1" dirty="0">
                <a:solidFill>
                  <a:srgbClr val="FFFF00"/>
                </a:solidFill>
                <a:latin typeface="Yuanti SC Light" charset="-122"/>
                <a:ea typeface="Yuanti SC Light" charset="-122"/>
                <a:cs typeface="Yuanti SC Light" charset="-122"/>
              </a:rPr>
              <a:t>)</a:t>
            </a:r>
            <a:endParaRPr lang="en-US" altLang="zh-CN" dirty="0" smtClean="0">
              <a:solidFill>
                <a:srgbClr val="FFFF00"/>
              </a:solidFill>
              <a:latin typeface="Yuanti SC Light" charset="-122"/>
              <a:ea typeface="Yuanti SC Light" charset="-122"/>
              <a:cs typeface="Yuanti SC Light" charset="-122"/>
            </a:endParaRPr>
          </a:p>
          <a:p>
            <a:r>
              <a:rPr lang="zh-CN" altLang="en-US" sz="1600" dirty="0">
                <a:solidFill>
                  <a:srgbClr val="FFFF00"/>
                </a:solidFill>
                <a:latin typeface="Yuanti SC Light" charset="-122"/>
                <a:ea typeface="Yuanti SC Light" charset="-122"/>
                <a:cs typeface="Yuanti SC Light" charset="-122"/>
              </a:rPr>
              <a:t>类</a:t>
            </a:r>
            <a:r>
              <a:rPr lang="zh-CN" altLang="en-US" sz="1600" dirty="0" smtClean="0">
                <a:solidFill>
                  <a:srgbClr val="FFFF00"/>
                </a:solidFill>
                <a:latin typeface="Yuanti SC Light" charset="-122"/>
                <a:ea typeface="Yuanti SC Light" charset="-122"/>
                <a:cs typeface="Yuanti SC Light" charset="-122"/>
              </a:rPr>
              <a:t>用途：</a:t>
            </a:r>
            <a:endParaRPr lang="en-US" altLang="zh-CN" sz="1600" dirty="0" smtClean="0">
              <a:solidFill>
                <a:srgbClr val="FFFF00"/>
              </a:solidFill>
              <a:latin typeface="Yuanti SC Light" charset="-122"/>
              <a:ea typeface="Yuanti SC Light" charset="-122"/>
              <a:cs typeface="Yuanti SC Light" charset="-122"/>
            </a:endParaRPr>
          </a:p>
          <a:p>
            <a:r>
              <a:rPr lang="zh-CN" altLang="en-US" sz="1200" dirty="0" smtClean="0">
                <a:solidFill>
                  <a:schemeClr val="bg1"/>
                </a:solidFill>
                <a:latin typeface="Yuanti SC Light" charset="-122"/>
                <a:ea typeface="Yuanti SC Light" charset="-122"/>
                <a:cs typeface="Yuanti SC Light" charset="-122"/>
              </a:rPr>
              <a:t>数据操作代理抽象基类</a:t>
            </a:r>
            <a:endParaRPr lang="en-US" altLang="zh-CN" sz="1200" dirty="0" smtClean="0">
              <a:solidFill>
                <a:schemeClr val="bg1"/>
              </a:solidFill>
              <a:latin typeface="Yuanti SC Light" charset="-122"/>
              <a:ea typeface="Yuanti SC Light" charset="-122"/>
              <a:cs typeface="Yuanti SC Light" charset="-122"/>
            </a:endParaRPr>
          </a:p>
          <a:p>
            <a:endParaRPr lang="en-US" altLang="zh-CN" sz="1200" dirty="0">
              <a:solidFill>
                <a:srgbClr val="92D050"/>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类对象方法（实现抽象基类里面定义的各个方法）：</a:t>
            </a:r>
            <a:endParaRPr lang="en-US" altLang="zh-CN" sz="1600" dirty="0" smtClean="0">
              <a:solidFill>
                <a:srgbClr val="FFFF0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600" dirty="0">
              <a:solidFill>
                <a:srgbClr val="92D05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p:txBody>
      </p:sp>
      <p:graphicFrame>
        <p:nvGraphicFramePr>
          <p:cNvPr id="6" name="Table 2"/>
          <p:cNvGraphicFramePr>
            <a:graphicFrameLocks noGrp="1"/>
          </p:cNvGraphicFramePr>
          <p:nvPr>
            <p:extLst/>
          </p:nvPr>
        </p:nvGraphicFramePr>
        <p:xfrm>
          <a:off x="505839" y="2787459"/>
          <a:ext cx="10894978" cy="1920240"/>
        </p:xfrm>
        <a:graphic>
          <a:graphicData uri="http://schemas.openxmlformats.org/drawingml/2006/table">
            <a:tbl>
              <a:tblPr firstRow="1" bandRow="1">
                <a:tableStyleId>{C083E6E3-FA7D-4D7B-A595-EF9225AFEA82}</a:tableStyleId>
              </a:tblPr>
              <a:tblGrid>
                <a:gridCol w="3745148">
                  <a:extLst>
                    <a:ext uri="{9D8B030D-6E8A-4147-A177-3AD203B41FA5}">
                      <a16:colId xmlns:a16="http://schemas.microsoft.com/office/drawing/2014/main" xmlns="" val="20000"/>
                    </a:ext>
                  </a:extLst>
                </a:gridCol>
                <a:gridCol w="7149830">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方法名称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方法说明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get_bar</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dt</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获取股票</a:t>
                      </a:r>
                      <a:r>
                        <a:rPr lang="en-US" altLang="zh-CN" sz="1000" dirty="0" smtClean="0">
                          <a:solidFill>
                            <a:schemeClr val="bg1"/>
                          </a:solidFill>
                          <a:latin typeface="Yuanti SC Light" charset="-122"/>
                          <a:ea typeface="Yuanti SC Light" charset="-122"/>
                          <a:cs typeface="Yuanti SC Light" charset="-122"/>
                        </a:rPr>
                        <a:t>Bar</a:t>
                      </a:r>
                      <a:r>
                        <a:rPr lang="zh-CN" altLang="en-US" sz="1000" dirty="0" smtClean="0">
                          <a:solidFill>
                            <a:schemeClr val="bg1"/>
                          </a:solidFill>
                          <a:latin typeface="Yuanti SC Light" charset="-122"/>
                          <a:ea typeface="Yuanti SC Light" charset="-122"/>
                          <a:cs typeface="Yuanti SC Light" charset="-122"/>
                        </a:rPr>
                        <a:t>对象，</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a:t>
                      </a:r>
                      <a:r>
                        <a:rPr lang="en-US" altLang="zh-CN" sz="1000" dirty="0" err="1" smtClean="0">
                          <a:solidFill>
                            <a:schemeClr val="bg1"/>
                          </a:solidFill>
                          <a:latin typeface="Yuanti SC Light" charset="-122"/>
                          <a:ea typeface="Yuanti SC Light" charset="-122"/>
                          <a:cs typeface="Yuanti SC Light" charset="-122"/>
                        </a:rPr>
                        <a:t>dt</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datetime.datetime</a:t>
                      </a:r>
                      <a:r>
                        <a:rPr lang="zh-CN" altLang="en-US" sz="1000" dirty="0" smtClean="0">
                          <a:solidFill>
                            <a:schemeClr val="bg1"/>
                          </a:solidFill>
                          <a:latin typeface="Yuanti SC Light" charset="-122"/>
                          <a:ea typeface="Yuanti SC Light" charset="-122"/>
                          <a:cs typeface="Yuanti SC Light" charset="-122"/>
                        </a:rPr>
                        <a:t>对象，返回</a:t>
                      </a:r>
                      <a:r>
                        <a:rPr lang="en-US" altLang="zh-CN" sz="1000" dirty="0" err="1" smtClean="0">
                          <a:solidFill>
                            <a:srgbClr val="FFFF00"/>
                          </a:solidFill>
                          <a:latin typeface="Yuanti SC Light" charset="-122"/>
                          <a:ea typeface="Yuanti SC Light" charset="-122"/>
                          <a:cs typeface="Yuanti SC Light" charset="-122"/>
                        </a:rPr>
                        <a:t>BarObject</a:t>
                      </a:r>
                      <a:endParaRPr lang="en-US" altLang="zh-CN" sz="1000" dirty="0" smtClean="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latest_bar</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获取最近的股票</a:t>
                      </a:r>
                      <a:r>
                        <a:rPr lang="en-US" altLang="zh-CN" sz="1000" dirty="0" smtClean="0">
                          <a:solidFill>
                            <a:schemeClr val="bg1"/>
                          </a:solidFill>
                          <a:latin typeface="Yuanti SC Light" charset="-122"/>
                          <a:ea typeface="Yuanti SC Light" charset="-122"/>
                          <a:cs typeface="Yuanti SC Light" charset="-122"/>
                        </a:rPr>
                        <a:t>Bar</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，返回</a:t>
                      </a:r>
                      <a:r>
                        <a:rPr lang="en-US" altLang="zh-CN" sz="1000" dirty="0" err="1" smtClean="0">
                          <a:solidFill>
                            <a:srgbClr val="FFFF00"/>
                          </a:solidFill>
                          <a:latin typeface="Yuanti SC Light" charset="-122"/>
                          <a:ea typeface="Yuanti SC Light" charset="-122"/>
                          <a:cs typeface="Yuanti SC Light" charset="-122"/>
                        </a:rPr>
                        <a:t>BarObject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get_yield_curve</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start_date</a:t>
                      </a:r>
                      <a:r>
                        <a:rPr lang="en-US" altLang="zh-CN" sz="1000" dirty="0" smtClean="0">
                          <a:solidFill>
                            <a:schemeClr val="bg1"/>
                          </a:solidFill>
                          <a:latin typeface="Yuanti SC Light" charset="-122"/>
                          <a:ea typeface="Yuanti SC Light" charset="-122"/>
                          <a:cs typeface="Yuanti SC Light" charset="-122"/>
                        </a:rPr>
                        <a:t>=None, </a:t>
                      </a:r>
                      <a:r>
                        <a:rPr lang="en-US" altLang="zh-CN" sz="1000" dirty="0" err="1" smtClean="0">
                          <a:solidFill>
                            <a:schemeClr val="bg1"/>
                          </a:solidFill>
                          <a:latin typeface="Yuanti SC Light" charset="-122"/>
                          <a:ea typeface="Yuanti SC Light" charset="-122"/>
                          <a:cs typeface="Yuanti SC Light" charset="-122"/>
                        </a:rPr>
                        <a:t>end_date</a:t>
                      </a:r>
                      <a:r>
                        <a:rPr lang="en-US" altLang="zh-CN" sz="1000" dirty="0" smtClean="0">
                          <a:solidFill>
                            <a:schemeClr val="bg1"/>
                          </a:solidFill>
                          <a:latin typeface="Yuanti SC Light" charset="-122"/>
                          <a:ea typeface="Yuanti SC Light" charset="-122"/>
                          <a:cs typeface="Yuanti SC Light" charset="-122"/>
                        </a:rPr>
                        <a:t>=None)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获取收益率曲线，</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start_date</a:t>
                      </a:r>
                      <a:r>
                        <a:rPr lang="zh-CN" altLang="en-US" sz="1000" dirty="0" smtClean="0">
                          <a:solidFill>
                            <a:schemeClr val="bg1"/>
                          </a:solidFill>
                          <a:latin typeface="Yuanti SC Light" charset="-122"/>
                          <a:ea typeface="Yuanti SC Light" charset="-122"/>
                          <a:cs typeface="Yuanti SC Light" charset="-122"/>
                        </a:rPr>
                        <a:t>和</a:t>
                      </a:r>
                      <a:r>
                        <a:rPr lang="en-US" altLang="zh-CN" sz="1000" dirty="0" err="1" smtClean="0">
                          <a:solidFill>
                            <a:schemeClr val="bg1"/>
                          </a:solidFill>
                          <a:latin typeface="Yuanti SC Light" charset="-122"/>
                          <a:ea typeface="Yuanti SC Light" charset="-122"/>
                          <a:cs typeface="Yuanti SC Light" charset="-122"/>
                        </a:rPr>
                        <a:t>end_date</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a:t>
                      </a:r>
                      <a:r>
                        <a:rPr lang="zh-CN" altLang="en-US" sz="1000" dirty="0" smtClean="0">
                          <a:solidFill>
                            <a:schemeClr val="bg1"/>
                          </a:solidFill>
                          <a:latin typeface="Yuanti SC Light" charset="-122"/>
                          <a:ea typeface="Yuanti SC Light" charset="-122"/>
                          <a:cs typeface="Yuanti SC Light" charset="-122"/>
                        </a:rPr>
                        <a:t>，返回</a:t>
                      </a:r>
                      <a:r>
                        <a:rPr lang="en-US" altLang="zh-CN" sz="1000" dirty="0" err="1" smtClean="0">
                          <a:solidFill>
                            <a:srgbClr val="FFFF00"/>
                          </a:solidFill>
                          <a:latin typeface="Yuanti SC Light" charset="-122"/>
                          <a:ea typeface="Yuanti SC Light" charset="-122"/>
                          <a:cs typeface="Yuanti SC Light" charset="-122"/>
                        </a:rPr>
                        <a:t>pd.DataFrame</a:t>
                      </a:r>
                      <a:endParaRPr lang="en-US" altLang="zh-CN" sz="1000" dirty="0" smtClean="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3"/>
                  </a:ext>
                </a:extLst>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get_dividends_by_book_date</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date)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获取股息信息，</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date</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datetime.datetime</a:t>
                      </a:r>
                      <a:r>
                        <a:rPr lang="en-US" altLang="zh-CN" sz="1000" dirty="0" smtClean="0">
                          <a:solidFill>
                            <a:srgbClr val="FFFF00"/>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，返回</a:t>
                      </a:r>
                      <a:r>
                        <a:rPr lang="en-US" altLang="zh-CN" sz="1000" dirty="0" err="1" smtClean="0">
                          <a:solidFill>
                            <a:srgbClr val="FFFF00"/>
                          </a:solidFill>
                          <a:latin typeface="Yuanti SC Light" charset="-122"/>
                          <a:ea typeface="Yuanti SC Light" charset="-122"/>
                          <a:cs typeface="Yuanti SC Light" charset="-122"/>
                        </a:rPr>
                        <a:t>pd.Series</a:t>
                      </a:r>
                      <a:r>
                        <a:rPr lang="en-US" altLang="zh-CN" sz="1000" dirty="0" smtClean="0">
                          <a:solidFill>
                            <a:srgbClr val="FFFF00"/>
                          </a:solidFill>
                          <a:latin typeface="Yuanti SC Light" charset="-122"/>
                          <a:ea typeface="Yuanti SC Light" charset="-122"/>
                          <a:cs typeface="Yuanti SC Light"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history</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dt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bar_count</a:t>
                      </a:r>
                      <a:r>
                        <a:rPr lang="en-US" altLang="zh-CN" sz="1000" dirty="0" smtClean="0">
                          <a:solidFill>
                            <a:schemeClr val="bg1"/>
                          </a:solidFill>
                          <a:latin typeface="Yuanti SC Light" charset="-122"/>
                          <a:ea typeface="Yuanti SC Light" charset="-122"/>
                          <a:cs typeface="Yuanti SC Light" charset="-122"/>
                        </a:rPr>
                        <a:t>, frequency, field)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获取历史数据，</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date</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datetime.datetime</a:t>
                      </a:r>
                      <a:r>
                        <a:rPr lang="en-US" altLang="zh-CN" sz="1000" dirty="0" smtClean="0">
                          <a:solidFill>
                            <a:srgbClr val="FFFF00"/>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bar_count</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int</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frequency</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取值：</a:t>
                      </a:r>
                      <a:r>
                        <a:rPr lang="en-US" altLang="zh-CN" sz="1000" dirty="0" smtClean="0">
                          <a:solidFill>
                            <a:schemeClr val="bg1"/>
                          </a:solidFill>
                          <a:latin typeface="Yuanti SC Light" charset="-122"/>
                          <a:ea typeface="Yuanti SC Light" charset="-122"/>
                          <a:cs typeface="Yuanti SC Light" charset="-122"/>
                        </a:rPr>
                        <a:t> " 1d "</a:t>
                      </a:r>
                      <a:r>
                        <a:rPr lang="zh-CN" altLang="en-US" sz="1000" dirty="0" smtClean="0">
                          <a:solidFill>
                            <a:schemeClr val="bg1"/>
                          </a:solidFill>
                          <a:latin typeface="Yuanti SC Light" charset="-122"/>
                          <a:ea typeface="Yuanti SC Light" charset="-122"/>
                          <a:cs typeface="Yuanti SC Light" charset="-122"/>
                        </a:rPr>
                        <a:t>或者</a:t>
                      </a:r>
                      <a:r>
                        <a:rPr lang="en-US" altLang="zh-CN" sz="1000" dirty="0" smtClean="0">
                          <a:solidFill>
                            <a:schemeClr val="bg1"/>
                          </a:solidFill>
                          <a:latin typeface="Yuanti SC Light" charset="-122"/>
                          <a:ea typeface="Yuanti SC Light" charset="-122"/>
                          <a:cs typeface="Yuanti SC Light" charset="-122"/>
                        </a:rPr>
                        <a:t>" 1m ")</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field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("open", "close", "high", "low", "volume", "last", "</a:t>
                      </a:r>
                      <a:r>
                        <a:rPr lang="en-US" altLang="zh-CN" sz="1000" dirty="0" err="1" smtClean="0">
                          <a:solidFill>
                            <a:schemeClr val="bg1"/>
                          </a:solidFill>
                          <a:latin typeface="Yuanti SC Light" charset="-122"/>
                          <a:ea typeface="Yuanti SC Light" charset="-122"/>
                          <a:cs typeface="Yuanti SC Light" charset="-122"/>
                        </a:rPr>
                        <a:t>total_turnover</a:t>
                      </a:r>
                      <a:r>
                        <a:rPr lang="en-US" altLang="zh-CN" sz="1000" dirty="0" smtClean="0">
                          <a:solidFill>
                            <a:schemeClr val="bg1"/>
                          </a:solidFill>
                          <a:latin typeface="Yuanti SC Light" charset="-122"/>
                          <a:ea typeface="Yuanti SC Light" charset="-122"/>
                          <a:cs typeface="Yuanti SC Light" charset="-122"/>
                        </a:rPr>
                        <a:t>")</a:t>
                      </a:r>
                      <a:endParaRPr lang="en-US" altLang="zh-CN" sz="10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last</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dt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bar_count</a:t>
                      </a:r>
                      <a:r>
                        <a:rPr lang="en-US" altLang="zh-CN" sz="1000" dirty="0" smtClean="0">
                          <a:solidFill>
                            <a:schemeClr val="bg1"/>
                          </a:solidFill>
                          <a:latin typeface="Yuanti SC Light" charset="-122"/>
                          <a:ea typeface="Yuanti SC Light" charset="-122"/>
                          <a:cs typeface="Yuanti SC Light" charset="-122"/>
                        </a:rPr>
                        <a:t>, frequency, field)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获取历史数据，不会填充空数据，参数同</a:t>
                      </a:r>
                      <a:r>
                        <a:rPr lang="en-US" altLang="zh-CN" sz="1000" dirty="0" smtClean="0">
                          <a:solidFill>
                            <a:srgbClr val="FFFF00"/>
                          </a:solidFill>
                          <a:latin typeface="Yuanti SC Light" charset="-122"/>
                          <a:ea typeface="Yuanti SC Light" charset="-122"/>
                          <a:cs typeface="Yuanti SC Light" charset="-122"/>
                        </a:rPr>
                        <a:t>history</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方法</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instrument</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获取指定股票的基本信息，</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 </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691836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390876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2.2.3</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Debug</a:t>
            </a:r>
            <a:r>
              <a:rPr lang="zh-CN" altLang="en-US" sz="2800" dirty="0" smtClean="0">
                <a:solidFill>
                  <a:schemeClr val="bg1"/>
                </a:solidFill>
                <a:latin typeface="Yuanti SC" charset="-122"/>
                <a:ea typeface="Yuanti SC" charset="-122"/>
                <a:cs typeface="Yuanti SC" charset="-122"/>
              </a:rPr>
              <a:t>跟踪代码</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运行策略回测输入参数：</a:t>
            </a:r>
            <a:endParaRPr lang="en-US" altLang="zh-CN" dirty="0" smtClean="0">
              <a:solidFill>
                <a:srgbClr val="FFFF00"/>
              </a:solidFill>
              <a:latin typeface="Yuanti SC Light" charset="-122"/>
              <a:ea typeface="Yuanti SC Light" charset="-122"/>
              <a:cs typeface="Yuanti SC Light" charset="-122"/>
            </a:endParaRPr>
          </a:p>
          <a:p>
            <a:pPr marL="285750" indent="-285750">
              <a:buFont typeface="Arial" charset="0"/>
              <a:buChar char="•"/>
            </a:pPr>
            <a:r>
              <a:rPr lang="zh-CN" altLang="en-US" sz="1200" dirty="0" smtClean="0">
                <a:solidFill>
                  <a:srgbClr val="FFFF00"/>
                </a:solidFill>
                <a:latin typeface="Yuanti SC Light" charset="-122"/>
                <a:ea typeface="Yuanti SC Light" charset="-122"/>
                <a:cs typeface="Yuanti SC Light" charset="-122"/>
              </a:rPr>
              <a:t>根据结果绘图的参数</a:t>
            </a:r>
            <a:r>
              <a:rPr lang="zh-CN" altLang="en-US" sz="1200" dirty="0" smtClean="0">
                <a:solidFill>
                  <a:schemeClr val="bg1"/>
                </a:solidFill>
                <a:latin typeface="Yuanti SC Light" charset="-122"/>
                <a:ea typeface="Yuanti SC Light" charset="-122"/>
                <a:cs typeface="Yuanti SC Light" charset="-122"/>
              </a:rPr>
              <a:t>：</a:t>
            </a:r>
            <a:r>
              <a:rPr lang="en-US" altLang="zh-CN" sz="1200" dirty="0">
                <a:solidFill>
                  <a:schemeClr val="bg1"/>
                </a:solidFill>
                <a:latin typeface="Yuanti SC Light" charset="-122"/>
                <a:ea typeface="Yuanti SC Light" charset="-122"/>
                <a:cs typeface="Yuanti SC Light" charset="-122"/>
              </a:rPr>
              <a:t> run -f </a:t>
            </a:r>
            <a:r>
              <a:rPr lang="en-US" altLang="zh-CN" sz="1200" dirty="0" err="1">
                <a:solidFill>
                  <a:schemeClr val="bg1"/>
                </a:solidFill>
                <a:latin typeface="Yuanti SC Light" charset="-122"/>
                <a:ea typeface="Yuanti SC Light" charset="-122"/>
                <a:cs typeface="Yuanti SC Light" charset="-122"/>
              </a:rPr>
              <a:t>multi_rsi.py</a:t>
            </a:r>
            <a:r>
              <a:rPr lang="en-US" altLang="zh-CN" sz="1200" dirty="0">
                <a:solidFill>
                  <a:schemeClr val="bg1"/>
                </a:solidFill>
                <a:latin typeface="Yuanti SC Light" charset="-122"/>
                <a:ea typeface="Yuanti SC Light" charset="-122"/>
                <a:cs typeface="Yuanti SC Light" charset="-122"/>
              </a:rPr>
              <a:t> -s 2014-01-01 -e 2016-01-01 -o </a:t>
            </a:r>
            <a:r>
              <a:rPr lang="en-US" altLang="zh-CN" sz="1200" dirty="0" err="1">
                <a:solidFill>
                  <a:schemeClr val="bg1"/>
                </a:solidFill>
                <a:latin typeface="Yuanti SC Light" charset="-122"/>
                <a:ea typeface="Yuanti SC Light" charset="-122"/>
                <a:cs typeface="Yuanti SC Light" charset="-122"/>
              </a:rPr>
              <a:t>result.pkl</a:t>
            </a:r>
            <a:r>
              <a:rPr lang="en-US" altLang="zh-CN" sz="1200" dirty="0">
                <a:solidFill>
                  <a:schemeClr val="bg1"/>
                </a:solidFill>
                <a:latin typeface="Yuanti SC Light" charset="-122"/>
                <a:ea typeface="Yuanti SC Light" charset="-122"/>
                <a:cs typeface="Yuanti SC Light" charset="-122"/>
              </a:rPr>
              <a:t> </a:t>
            </a:r>
            <a:r>
              <a:rPr lang="en-US" altLang="zh-CN" sz="1200" dirty="0" smtClean="0">
                <a:solidFill>
                  <a:schemeClr val="bg1"/>
                </a:solidFill>
                <a:latin typeface="Yuanti SC Light" charset="-122"/>
                <a:ea typeface="Yuanti SC Light" charset="-122"/>
                <a:cs typeface="Yuanti SC Light" charset="-122"/>
              </a:rPr>
              <a:t>--plot</a:t>
            </a:r>
          </a:p>
          <a:p>
            <a:pPr marL="285750" indent="-285750">
              <a:buFont typeface="Arial" charset="0"/>
              <a:buChar char="•"/>
            </a:pPr>
            <a:r>
              <a:rPr lang="zh-CN" altLang="en-US" sz="1200" dirty="0" smtClean="0">
                <a:solidFill>
                  <a:srgbClr val="FFFF00"/>
                </a:solidFill>
                <a:latin typeface="Yuanti SC Light" charset="-122"/>
                <a:ea typeface="Yuanti SC Light" charset="-122"/>
                <a:cs typeface="Yuanti SC Light" charset="-122"/>
              </a:rPr>
              <a:t>不根据结果绘图的参数</a:t>
            </a:r>
            <a:r>
              <a:rPr lang="zh-CN" altLang="en-US" sz="1200" dirty="0" smtClean="0">
                <a:solidFill>
                  <a:schemeClr val="bg1"/>
                </a:solidFill>
                <a:latin typeface="Yuanti SC Light" charset="-122"/>
                <a:ea typeface="Yuanti SC Light" charset="-122"/>
                <a:cs typeface="Yuanti SC Light" charset="-122"/>
              </a:rPr>
              <a:t>：</a:t>
            </a:r>
            <a:r>
              <a:rPr lang="en-US" altLang="zh-CN" sz="1200" dirty="0">
                <a:solidFill>
                  <a:schemeClr val="bg1"/>
                </a:solidFill>
                <a:latin typeface="Yuanti SC Light" charset="-122"/>
                <a:ea typeface="Yuanti SC Light" charset="-122"/>
                <a:cs typeface="Yuanti SC Light" charset="-122"/>
              </a:rPr>
              <a:t> run -f </a:t>
            </a:r>
            <a:r>
              <a:rPr lang="en-US" altLang="zh-CN" sz="1200" dirty="0" err="1">
                <a:solidFill>
                  <a:schemeClr val="bg1"/>
                </a:solidFill>
                <a:latin typeface="Yuanti SC Light" charset="-122"/>
                <a:ea typeface="Yuanti SC Light" charset="-122"/>
                <a:cs typeface="Yuanti SC Light" charset="-122"/>
              </a:rPr>
              <a:t>multi_rsi.py</a:t>
            </a:r>
            <a:r>
              <a:rPr lang="en-US" altLang="zh-CN" sz="1200" dirty="0">
                <a:solidFill>
                  <a:schemeClr val="bg1"/>
                </a:solidFill>
                <a:latin typeface="Yuanti SC Light" charset="-122"/>
                <a:ea typeface="Yuanti SC Light" charset="-122"/>
                <a:cs typeface="Yuanti SC Light" charset="-122"/>
              </a:rPr>
              <a:t> -s 2014-01-01 -e 2016-01-01 --</a:t>
            </a:r>
            <a:r>
              <a:rPr lang="en-US" altLang="zh-CN" sz="1200" dirty="0" smtClean="0">
                <a:solidFill>
                  <a:schemeClr val="bg1"/>
                </a:solidFill>
                <a:latin typeface="Yuanti SC Light" charset="-122"/>
                <a:ea typeface="Yuanti SC Light" charset="-122"/>
                <a:cs typeface="Yuanti SC Light" charset="-122"/>
              </a:rPr>
              <a:t>no-plot</a:t>
            </a: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dirty="0" smtClean="0">
              <a:solidFill>
                <a:srgbClr val="FFFF00"/>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运行策略回测入口方法</a:t>
            </a:r>
            <a:r>
              <a:rPr lang="en-US" altLang="zh-CN" dirty="0" smtClean="0">
                <a:solidFill>
                  <a:srgbClr val="FFFF00"/>
                </a:solidFill>
                <a:latin typeface="Yuanti SC Light" charset="-122"/>
                <a:ea typeface="Yuanti SC Light" charset="-122"/>
                <a:cs typeface="Yuanti SC Light" charset="-122"/>
              </a:rPr>
              <a:t>./</a:t>
            </a:r>
            <a:r>
              <a:rPr lang="en-US" altLang="zh-CN" dirty="0" err="1" smtClean="0">
                <a:solidFill>
                  <a:srgbClr val="FFFF00"/>
                </a:solidFill>
                <a:latin typeface="Yuanti SC Light" charset="-122"/>
                <a:ea typeface="Yuanti SC Light" charset="-122"/>
                <a:cs typeface="Yuanti SC Light" charset="-122"/>
              </a:rPr>
              <a:t>rqalpha</a:t>
            </a:r>
            <a:r>
              <a:rPr lang="en-US" altLang="zh-CN" dirty="0" smtClean="0">
                <a:solidFill>
                  <a:srgbClr val="FFFF00"/>
                </a:solidFill>
                <a:latin typeface="Yuanti SC Light" charset="-122"/>
                <a:ea typeface="Yuanti SC Light" charset="-122"/>
                <a:cs typeface="Yuanti SC Light" charset="-122"/>
              </a:rPr>
              <a:t>/</a:t>
            </a:r>
            <a:r>
              <a:rPr lang="en-US" altLang="zh-CN" dirty="0" err="1" smtClean="0">
                <a:solidFill>
                  <a:srgbClr val="FFFF00"/>
                </a:solidFill>
                <a:latin typeface="Yuanti SC Light" charset="-122"/>
                <a:ea typeface="Yuanti SC Light" charset="-122"/>
                <a:cs typeface="Yuanti SC Light" charset="-122"/>
              </a:rPr>
              <a:t>rqalpha</a:t>
            </a:r>
            <a:r>
              <a:rPr lang="en-US" altLang="zh-CN" dirty="0" smtClean="0">
                <a:solidFill>
                  <a:srgbClr val="FFFF00"/>
                </a:solidFill>
                <a:latin typeface="Yuanti SC Light" charset="-122"/>
                <a:ea typeface="Yuanti SC Light" charset="-122"/>
                <a:cs typeface="Yuanti SC Light" charset="-122"/>
              </a:rPr>
              <a:t>/__main__.</a:t>
            </a:r>
            <a:r>
              <a:rPr lang="en-US" altLang="zh-CN" dirty="0" err="1" smtClean="0">
                <a:solidFill>
                  <a:srgbClr val="FFFF00"/>
                </a:solidFill>
                <a:latin typeface="Yuanti SC Light" charset="-122"/>
                <a:ea typeface="Yuanti SC Light" charset="-122"/>
                <a:cs typeface="Yuanti SC Light" charset="-122"/>
              </a:rPr>
              <a:t>py</a:t>
            </a:r>
            <a:r>
              <a:rPr lang="zh-CN" altLang="en-US" dirty="0" smtClean="0">
                <a:solidFill>
                  <a:srgbClr val="FFFF00"/>
                </a:solidFill>
                <a:latin typeface="Yuanti SC Light" charset="-122"/>
                <a:ea typeface="Yuanti SC Light" charset="-122"/>
                <a:cs typeface="Yuanti SC Light" charset="-122"/>
              </a:rPr>
              <a:t>中的</a:t>
            </a:r>
            <a:r>
              <a:rPr lang="en-US" altLang="zh-CN" dirty="0" smtClean="0">
                <a:solidFill>
                  <a:srgbClr val="FFFF00"/>
                </a:solidFill>
                <a:latin typeface="Yuanti SC Light" charset="-122"/>
                <a:ea typeface="Yuanti SC Light" charset="-122"/>
                <a:cs typeface="Yuanti SC Light" charset="-122"/>
              </a:rPr>
              <a:t>run()</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定义：</a:t>
            </a:r>
            <a:endParaRPr lang="en-US" altLang="zh-CN" sz="1600" dirty="0" smtClean="0">
              <a:solidFill>
                <a:srgbClr val="FFFF00"/>
              </a:solidFill>
              <a:latin typeface="Yuanti SC Light" charset="-122"/>
              <a:ea typeface="Yuanti SC Light" charset="-122"/>
              <a:cs typeface="Yuanti SC Light" charset="-122"/>
            </a:endParaRPr>
          </a:p>
          <a:p>
            <a:r>
              <a:rPr lang="en-US" altLang="zh-CN" sz="1200" dirty="0" err="1" smtClean="0">
                <a:solidFill>
                  <a:schemeClr val="bg1"/>
                </a:solidFill>
                <a:latin typeface="Yuanti SC Light" charset="-122"/>
                <a:ea typeface="Yuanti SC Light" charset="-122"/>
                <a:cs typeface="Yuanti SC Light" charset="-122"/>
              </a:rPr>
              <a:t>def</a:t>
            </a:r>
            <a:r>
              <a:rPr lang="en-US" altLang="zh-CN" sz="1200" dirty="0" smtClean="0">
                <a:solidFill>
                  <a:schemeClr val="bg1"/>
                </a:solidFill>
                <a:latin typeface="Yuanti SC Light" charset="-122"/>
                <a:ea typeface="Yuanti SC Light" charset="-122"/>
                <a:cs typeface="Yuanti SC Light" charset="-122"/>
              </a:rPr>
              <a:t> </a:t>
            </a:r>
            <a:r>
              <a:rPr lang="en-US" altLang="zh-CN" sz="1200" dirty="0">
                <a:solidFill>
                  <a:schemeClr val="bg1"/>
                </a:solidFill>
                <a:latin typeface="Yuanti SC Light" charset="-122"/>
                <a:ea typeface="Yuanti SC Light" charset="-122"/>
                <a:cs typeface="Yuanti SC Light" charset="-122"/>
              </a:rPr>
              <a:t>run(</a:t>
            </a:r>
            <a:r>
              <a:rPr lang="en-US" altLang="zh-CN" sz="1200" dirty="0" err="1">
                <a:solidFill>
                  <a:schemeClr val="bg1"/>
                </a:solidFill>
                <a:latin typeface="Yuanti SC Light" charset="-122"/>
                <a:ea typeface="Yuanti SC Light" charset="-122"/>
                <a:cs typeface="Yuanti SC Light" charset="-122"/>
              </a:rPr>
              <a:t>strategy_file</a:t>
            </a:r>
            <a:r>
              <a:rPr lang="en-US" altLang="zh-CN" sz="1200" dirty="0">
                <a:solidFill>
                  <a:schemeClr val="bg1"/>
                </a:solidFill>
                <a:latin typeface="Yuanti SC Light" charset="-122"/>
                <a:ea typeface="Yuanti SC Light" charset="-122"/>
                <a:cs typeface="Yuanti SC Light" charset="-122"/>
              </a:rPr>
              <a:t>, </a:t>
            </a:r>
            <a:r>
              <a:rPr lang="en-US" altLang="zh-CN" sz="1200" dirty="0" err="1">
                <a:solidFill>
                  <a:schemeClr val="bg1"/>
                </a:solidFill>
                <a:latin typeface="Yuanti SC Light" charset="-122"/>
                <a:ea typeface="Yuanti SC Light" charset="-122"/>
                <a:cs typeface="Yuanti SC Light" charset="-122"/>
              </a:rPr>
              <a:t>start_date</a:t>
            </a:r>
            <a:r>
              <a:rPr lang="en-US" altLang="zh-CN" sz="1200" dirty="0">
                <a:solidFill>
                  <a:schemeClr val="bg1"/>
                </a:solidFill>
                <a:latin typeface="Yuanti SC Light" charset="-122"/>
                <a:ea typeface="Yuanti SC Light" charset="-122"/>
                <a:cs typeface="Yuanti SC Light" charset="-122"/>
              </a:rPr>
              <a:t>, </a:t>
            </a:r>
            <a:r>
              <a:rPr lang="en-US" altLang="zh-CN" sz="1200" dirty="0" err="1">
                <a:solidFill>
                  <a:schemeClr val="bg1"/>
                </a:solidFill>
                <a:latin typeface="Yuanti SC Light" charset="-122"/>
                <a:ea typeface="Yuanti SC Light" charset="-122"/>
                <a:cs typeface="Yuanti SC Light" charset="-122"/>
              </a:rPr>
              <a:t>end_date</a:t>
            </a:r>
            <a:r>
              <a:rPr lang="en-US" altLang="zh-CN" sz="1200" dirty="0">
                <a:solidFill>
                  <a:schemeClr val="bg1"/>
                </a:solidFill>
                <a:latin typeface="Yuanti SC Light" charset="-122"/>
                <a:ea typeface="Yuanti SC Light" charset="-122"/>
                <a:cs typeface="Yuanti SC Light" charset="-122"/>
              </a:rPr>
              <a:t>, </a:t>
            </a:r>
            <a:r>
              <a:rPr lang="en-US" altLang="zh-CN" sz="1200" dirty="0" err="1">
                <a:solidFill>
                  <a:schemeClr val="bg1"/>
                </a:solidFill>
                <a:latin typeface="Yuanti SC Light" charset="-122"/>
                <a:ea typeface="Yuanti SC Light" charset="-122"/>
                <a:cs typeface="Yuanti SC Light" charset="-122"/>
              </a:rPr>
              <a:t>output_file</a:t>
            </a:r>
            <a:r>
              <a:rPr lang="en-US" altLang="zh-CN" sz="1200" dirty="0">
                <a:solidFill>
                  <a:schemeClr val="bg1"/>
                </a:solidFill>
                <a:latin typeface="Yuanti SC Light" charset="-122"/>
                <a:ea typeface="Yuanti SC Light" charset="-122"/>
                <a:cs typeface="Yuanti SC Light" charset="-122"/>
              </a:rPr>
              <a:t>, plot, </a:t>
            </a:r>
            <a:r>
              <a:rPr lang="en-US" altLang="zh-CN" sz="1200" dirty="0" err="1">
                <a:solidFill>
                  <a:schemeClr val="bg1"/>
                </a:solidFill>
                <a:latin typeface="Yuanti SC Light" charset="-122"/>
                <a:ea typeface="Yuanti SC Light" charset="-122"/>
                <a:cs typeface="Yuanti SC Light" charset="-122"/>
              </a:rPr>
              <a:t>data_bundle_path</a:t>
            </a:r>
            <a:r>
              <a:rPr lang="en-US" altLang="zh-CN" sz="1200" dirty="0">
                <a:solidFill>
                  <a:schemeClr val="bg1"/>
                </a:solidFill>
                <a:latin typeface="Yuanti SC Light" charset="-122"/>
                <a:ea typeface="Yuanti SC Light" charset="-122"/>
                <a:cs typeface="Yuanti SC Light" charset="-122"/>
              </a:rPr>
              <a:t>, </a:t>
            </a:r>
            <a:r>
              <a:rPr lang="en-US" altLang="zh-CN" sz="1200" dirty="0" err="1">
                <a:solidFill>
                  <a:schemeClr val="bg1"/>
                </a:solidFill>
                <a:latin typeface="Yuanti SC Light" charset="-122"/>
                <a:ea typeface="Yuanti SC Light" charset="-122"/>
                <a:cs typeface="Yuanti SC Light" charset="-122"/>
              </a:rPr>
              <a:t>init_cash</a:t>
            </a:r>
            <a:r>
              <a:rPr lang="en-US" altLang="zh-CN" sz="1200" dirty="0">
                <a:solidFill>
                  <a:schemeClr val="bg1"/>
                </a:solidFill>
                <a:latin typeface="Yuanti SC Light" charset="-122"/>
                <a:ea typeface="Yuanti SC Light" charset="-122"/>
                <a:cs typeface="Yuanti SC Light" charset="-122"/>
              </a:rPr>
              <a:t>, progress</a:t>
            </a:r>
            <a:r>
              <a:rPr lang="en-US" altLang="zh-CN" sz="1200" dirty="0" smtClean="0">
                <a:solidFill>
                  <a:schemeClr val="bg1"/>
                </a:solidFill>
                <a:latin typeface="Yuanti SC Light" charset="-122"/>
                <a:ea typeface="Yuanti SC Light" charset="-122"/>
                <a:cs typeface="Yuanti SC Light" charset="-122"/>
              </a:rPr>
              <a:t>)</a:t>
            </a:r>
          </a:p>
          <a:p>
            <a:r>
              <a:rPr lang="zh-CN" altLang="en-US" sz="1600" dirty="0" smtClean="0">
                <a:solidFill>
                  <a:srgbClr val="FFFF00"/>
                </a:solidFill>
                <a:latin typeface="Yuanti SC Light" charset="-122"/>
                <a:ea typeface="Yuanti SC Light" charset="-122"/>
                <a:cs typeface="Yuanti SC Light" charset="-122"/>
              </a:rPr>
              <a:t>参数：</a:t>
            </a:r>
            <a:endParaRPr lang="en-US" altLang="zh-CN" sz="1600" dirty="0">
              <a:solidFill>
                <a:srgbClr val="FFFF00"/>
              </a:solidFill>
              <a:latin typeface="Yuanti SC Light" charset="-122"/>
              <a:ea typeface="Yuanti SC Light" charset="-122"/>
              <a:cs typeface="Yuanti SC Light" charset="-122"/>
            </a:endParaRPr>
          </a:p>
        </p:txBody>
      </p:sp>
      <p:graphicFrame>
        <p:nvGraphicFramePr>
          <p:cNvPr id="6" name="Table 2"/>
          <p:cNvGraphicFramePr>
            <a:graphicFrameLocks noGrp="1"/>
          </p:cNvGraphicFramePr>
          <p:nvPr>
            <p:extLst>
              <p:ext uri="{D42A27DB-BD31-4B8C-83A1-F6EECF244321}">
                <p14:modId xmlns:p14="http://schemas.microsoft.com/office/powerpoint/2010/main" val="1153728989"/>
              </p:ext>
            </p:extLst>
          </p:nvPr>
        </p:nvGraphicFramePr>
        <p:xfrm>
          <a:off x="496112" y="2253536"/>
          <a:ext cx="7042824" cy="1325880"/>
        </p:xfrm>
        <a:graphic>
          <a:graphicData uri="http://schemas.openxmlformats.org/drawingml/2006/table">
            <a:tbl>
              <a:tblPr firstRow="1" bandRow="1">
                <a:tableStyleId>{C083E6E3-FA7D-4D7B-A595-EF9225AFEA82}</a:tableStyleId>
              </a:tblPr>
              <a:tblGrid>
                <a:gridCol w="2284158">
                  <a:extLst>
                    <a:ext uri="{9D8B030D-6E8A-4147-A177-3AD203B41FA5}">
                      <a16:colId xmlns:a16="http://schemas.microsoft.com/office/drawing/2014/main" xmlns="" val="20000"/>
                    </a:ext>
                  </a:extLst>
                </a:gridCol>
                <a:gridCol w="4758666">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chemeClr val="bg1"/>
                          </a:solidFill>
                          <a:latin typeface="Yuanti SC" charset="-122"/>
                          <a:ea typeface="Yuanti SC" charset="-122"/>
                          <a:cs typeface="Yuanti SC" charset="-122"/>
                        </a:rPr>
                        <a:t>-f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回测策略输入文件路径，如：</a:t>
                      </a:r>
                      <a:r>
                        <a:rPr lang="en-US" altLang="zh-CN" sz="1000" dirty="0" err="1" smtClean="0">
                          <a:solidFill>
                            <a:srgbClr val="FFFF00"/>
                          </a:solidFill>
                          <a:latin typeface="Yuanti SC Light" charset="-122"/>
                          <a:ea typeface="Yuanti SC Light" charset="-122"/>
                          <a:cs typeface="Yuanti SC Light" charset="-122"/>
                        </a:rPr>
                        <a:t>multi_rsi.py</a:t>
                      </a:r>
                      <a:r>
                        <a:rPr lang="en-US" altLang="zh-CN" sz="1000" dirty="0" smtClean="0">
                          <a:solidFill>
                            <a:srgbClr val="FFFF00"/>
                          </a:solidFill>
                          <a:latin typeface="Yuanti SC Light" charset="-122"/>
                          <a:ea typeface="Yuanti SC Light" charset="-122"/>
                          <a:cs typeface="Yuanti SC Light"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回测开始时间， 如：</a:t>
                      </a:r>
                      <a:r>
                        <a:rPr lang="is-IS" altLang="zh-CN" sz="1000" dirty="0" smtClean="0">
                          <a:solidFill>
                            <a:srgbClr val="FFFF00"/>
                          </a:solidFill>
                          <a:latin typeface="Yuanti SC Light" charset="-122"/>
                          <a:ea typeface="Yuanti SC Light" charset="-122"/>
                          <a:cs typeface="Yuanti SC Light" charset="-122"/>
                        </a:rPr>
                        <a:t>2014-01-01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回测结束时间，如：</a:t>
                      </a:r>
                      <a:r>
                        <a:rPr lang="is-IS" altLang="zh-CN" sz="1000" dirty="0" smtClean="0">
                          <a:solidFill>
                            <a:srgbClr val="FFFF00"/>
                          </a:solidFill>
                          <a:latin typeface="Yuanti SC Light" charset="-122"/>
                          <a:ea typeface="Yuanti SC Light" charset="-122"/>
                          <a:cs typeface="Yuanti SC Light" charset="-122"/>
                        </a:rPr>
                        <a:t>2016-01-01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3"/>
                  </a:ext>
                </a:extLst>
              </a:tr>
              <a:tr h="162565">
                <a:tc>
                  <a:txBody>
                    <a:bodyPr/>
                    <a:lstStyle/>
                    <a:p>
                      <a:r>
                        <a:rPr lang="en-US" altLang="zh-CN" sz="1000" dirty="0" smtClean="0">
                          <a:solidFill>
                            <a:schemeClr val="bg1"/>
                          </a:solidFill>
                          <a:latin typeface="Yuanti SC Light" charset="-122"/>
                          <a:ea typeface="Yuanti SC Light" charset="-122"/>
                          <a:cs typeface="Yuanti SC Light" charset="-122"/>
                        </a:rPr>
                        <a:t>-o</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回测结果输出文件，如： </a:t>
                      </a:r>
                      <a:r>
                        <a:rPr lang="en-US" altLang="zh-CN" sz="1000" dirty="0" err="1" smtClean="0">
                          <a:solidFill>
                            <a:srgbClr val="FFFF00"/>
                          </a:solidFill>
                          <a:latin typeface="Yuanti SC Light" charset="-122"/>
                          <a:ea typeface="Yuanti SC Light" charset="-122"/>
                          <a:cs typeface="Yuanti SC Light" charset="-122"/>
                        </a:rPr>
                        <a:t>result.pkl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chemeClr val="bg1"/>
                          </a:solidFill>
                          <a:latin typeface="Yuanti SC Light" charset="-122"/>
                          <a:ea typeface="Yuanti SC Light" charset="-122"/>
                          <a:cs typeface="Yuanti SC Light" charset="-122"/>
                        </a:rPr>
                        <a:t>--plot</a:t>
                      </a:r>
                      <a:r>
                        <a:rPr lang="zh-CN" altLang="en-US" sz="1000" b="0" i="0" baseline="0" dirty="0" smtClean="0">
                          <a:solidFill>
                            <a:schemeClr val="bg1"/>
                          </a:solidFill>
                          <a:latin typeface="Yuanti SC" charset="-122"/>
                          <a:ea typeface="Yuanti SC" charset="-122"/>
                          <a:cs typeface="Yuanti SC" charset="-122"/>
                        </a:rPr>
                        <a:t> 或 </a:t>
                      </a:r>
                      <a:r>
                        <a:rPr lang="en-US" altLang="zh-CN" sz="1000" dirty="0" smtClean="0">
                          <a:solidFill>
                            <a:schemeClr val="bg1"/>
                          </a:solidFill>
                          <a:latin typeface="Yuanti SC Light" charset="-122"/>
                          <a:ea typeface="Yuanti SC Light" charset="-122"/>
                          <a:cs typeface="Yuanti SC Light" charset="-122"/>
                        </a:rPr>
                        <a:t>--no-plot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是否绘图，</a:t>
                      </a:r>
                      <a:r>
                        <a:rPr lang="en-US" altLang="zh-CN" sz="1000" dirty="0" smtClean="0">
                          <a:solidFill>
                            <a:srgbClr val="FFFF00"/>
                          </a:solidFill>
                          <a:latin typeface="Yuanti SC Light" charset="-122"/>
                          <a:ea typeface="Yuanti SC Light" charset="-122"/>
                          <a:cs typeface="Yuanti SC Light" charset="-122"/>
                        </a:rPr>
                        <a:t>--plot</a:t>
                      </a:r>
                      <a:r>
                        <a:rPr lang="zh-CN" altLang="en-US" sz="1000" dirty="0" smtClean="0">
                          <a:solidFill>
                            <a:srgbClr val="FFFF00"/>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为</a:t>
                      </a:r>
                      <a:r>
                        <a:rPr lang="en-US" altLang="zh-CN" sz="1000" dirty="0" smtClean="0">
                          <a:solidFill>
                            <a:schemeClr val="bg1"/>
                          </a:solidFill>
                          <a:latin typeface="Yuanti SC Light" charset="-122"/>
                          <a:ea typeface="Yuanti SC Light" charset="-122"/>
                          <a:cs typeface="Yuanti SC Light" charset="-122"/>
                        </a:rPr>
                        <a:t>True</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rgbClr val="FFFF00"/>
                          </a:solidFill>
                          <a:latin typeface="Yuanti SC Light" charset="-122"/>
                          <a:ea typeface="Yuanti SC Light" charset="-122"/>
                          <a:cs typeface="Yuanti SC Light" charset="-122"/>
                        </a:rPr>
                        <a:t>--no-plot</a:t>
                      </a:r>
                      <a:r>
                        <a:rPr lang="zh-CN" altLang="en-US" sz="1000" dirty="0" smtClean="0">
                          <a:solidFill>
                            <a:schemeClr val="bg1"/>
                          </a:solidFill>
                          <a:latin typeface="Yuanti SC Light" charset="-122"/>
                          <a:ea typeface="Yuanti SC Light" charset="-122"/>
                          <a:cs typeface="Yuanti SC Light" charset="-122"/>
                        </a:rPr>
                        <a:t>为</a:t>
                      </a:r>
                      <a:r>
                        <a:rPr lang="en-US" altLang="zh-CN" sz="1000" dirty="0" smtClean="0">
                          <a:solidFill>
                            <a:schemeClr val="bg1"/>
                          </a:solidFill>
                          <a:latin typeface="Yuanti SC Light" charset="-122"/>
                          <a:ea typeface="Yuanti SC Light" charset="-122"/>
                          <a:cs typeface="Yuanti SC Light" charset="-122"/>
                        </a:rPr>
                        <a:t>False</a:t>
                      </a:r>
                      <a:endParaRPr lang="en-US" altLang="zh-CN"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7" name="Table 2"/>
          <p:cNvGraphicFramePr>
            <a:graphicFrameLocks noGrp="1"/>
          </p:cNvGraphicFramePr>
          <p:nvPr>
            <p:extLst>
              <p:ext uri="{D42A27DB-BD31-4B8C-83A1-F6EECF244321}">
                <p14:modId xmlns:p14="http://schemas.microsoft.com/office/powerpoint/2010/main" val="86299699"/>
              </p:ext>
            </p:extLst>
          </p:nvPr>
        </p:nvGraphicFramePr>
        <p:xfrm>
          <a:off x="518286" y="4703162"/>
          <a:ext cx="7042824" cy="1988820"/>
        </p:xfrm>
        <a:graphic>
          <a:graphicData uri="http://schemas.openxmlformats.org/drawingml/2006/table">
            <a:tbl>
              <a:tblPr firstRow="1" bandRow="1">
                <a:tableStyleId>{C083E6E3-FA7D-4D7B-A595-EF9225AFEA82}</a:tableStyleId>
              </a:tblPr>
              <a:tblGrid>
                <a:gridCol w="2284158">
                  <a:extLst>
                    <a:ext uri="{9D8B030D-6E8A-4147-A177-3AD203B41FA5}">
                      <a16:colId xmlns:a16="http://schemas.microsoft.com/office/drawing/2014/main" xmlns="" val="20000"/>
                    </a:ext>
                  </a:extLst>
                </a:gridCol>
                <a:gridCol w="4758666">
                  <a:extLst>
                    <a:ext uri="{9D8B030D-6E8A-4147-A177-3AD203B41FA5}">
                      <a16:colId xmlns:a16="http://schemas.microsoft.com/office/drawing/2014/main" xmlns="" val="20001"/>
                    </a:ext>
                  </a:extLst>
                </a:gridCol>
              </a:tblGrid>
              <a:tr h="0">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chemeClr val="bg1"/>
                          </a:solidFill>
                          <a:latin typeface="Yuanti SC" charset="-122"/>
                          <a:ea typeface="Yuanti SC" charset="-122"/>
                          <a:cs typeface="Yuanti SC" charset="-122"/>
                        </a:rPr>
                        <a:t>strategy_file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回测策略输入文件，如：</a:t>
                      </a:r>
                      <a:r>
                        <a:rPr lang="en-US" altLang="zh-CN" sz="1000" dirty="0" err="1" smtClean="0">
                          <a:solidFill>
                            <a:srgbClr val="FFFF00"/>
                          </a:solidFill>
                          <a:latin typeface="Yuanti SC Light" charset="-122"/>
                          <a:ea typeface="Yuanti SC Light" charset="-122"/>
                          <a:cs typeface="Yuanti SC Light" charset="-122"/>
                        </a:rPr>
                        <a:t>multi_rsi.py</a:t>
                      </a:r>
                      <a:r>
                        <a:rPr lang="en-US" altLang="zh-CN" sz="1000" dirty="0" smtClean="0">
                          <a:solidFill>
                            <a:srgbClr val="FFFF00"/>
                          </a:solidFill>
                          <a:latin typeface="Yuanti SC Light" charset="-122"/>
                          <a:ea typeface="Yuanti SC Light" charset="-122"/>
                          <a:cs typeface="Yuanti SC Light"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start_date</a:t>
                      </a:r>
                      <a:endParaRPr lang="en-US" altLang="zh-CN"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回测开始时间， 如：</a:t>
                      </a:r>
                      <a:r>
                        <a:rPr lang="is-IS" altLang="zh-CN" sz="1000" dirty="0" smtClean="0">
                          <a:solidFill>
                            <a:srgbClr val="FFFF00"/>
                          </a:solidFill>
                          <a:latin typeface="Yuanti SC Light" charset="-122"/>
                          <a:ea typeface="Yuanti SC Light" charset="-122"/>
                          <a:cs typeface="Yuanti SC Light" charset="-122"/>
                        </a:rPr>
                        <a:t>2014-01-01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end_date</a:t>
                      </a:r>
                      <a:r>
                        <a:rPr lang="en-US" sz="1000" b="0" i="0" dirty="0" smtClean="0">
                          <a:solidFill>
                            <a:schemeClr val="bg1"/>
                          </a:solidFill>
                          <a:latin typeface="Yuanti SC" charset="-122"/>
                          <a:ea typeface="Yuanti SC" charset="-122"/>
                          <a:cs typeface="Yuanti SC"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回测结束时间，如：</a:t>
                      </a:r>
                      <a:r>
                        <a:rPr lang="is-IS" altLang="zh-CN" sz="1000" dirty="0" smtClean="0">
                          <a:solidFill>
                            <a:srgbClr val="FFFF00"/>
                          </a:solidFill>
                          <a:latin typeface="Yuanti SC Light" charset="-122"/>
                          <a:ea typeface="Yuanti SC Light" charset="-122"/>
                          <a:cs typeface="Yuanti SC Light" charset="-122"/>
                        </a:rPr>
                        <a:t>2016-01-01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3"/>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output_file</a:t>
                      </a:r>
                      <a:r>
                        <a:rPr lang="en-US" sz="1000" b="0" i="0" dirty="0" smtClean="0">
                          <a:solidFill>
                            <a:schemeClr val="bg1"/>
                          </a:solidFill>
                          <a:latin typeface="Yuanti SC" charset="-122"/>
                          <a:ea typeface="Yuanti SC" charset="-122"/>
                          <a:cs typeface="Yuanti SC"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回测结果输出文件，如： </a:t>
                      </a:r>
                      <a:r>
                        <a:rPr lang="en-US" altLang="zh-CN" sz="1000" dirty="0" err="1" smtClean="0">
                          <a:solidFill>
                            <a:srgbClr val="FFFF00"/>
                          </a:solidFill>
                          <a:latin typeface="Yuanti SC Light" charset="-122"/>
                          <a:ea typeface="Yuanti SC Light" charset="-122"/>
                          <a:cs typeface="Yuanti SC Light" charset="-122"/>
                        </a:rPr>
                        <a:t>result.pkl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plot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是否绘图，</a:t>
                      </a:r>
                      <a:r>
                        <a:rPr lang="en-US" altLang="zh-CN" sz="1000" dirty="0" smtClean="0">
                          <a:solidFill>
                            <a:srgbClr val="FFFF00"/>
                          </a:solidFill>
                          <a:latin typeface="Yuanti SC Light" charset="-122"/>
                          <a:ea typeface="Yuanti SC Light" charset="-122"/>
                          <a:cs typeface="Yuanti SC Light" charset="-122"/>
                        </a:rPr>
                        <a:t>--plot</a:t>
                      </a:r>
                      <a:r>
                        <a:rPr lang="zh-CN" altLang="en-US" sz="1000" dirty="0" smtClean="0">
                          <a:solidFill>
                            <a:srgbClr val="FFFF00"/>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为</a:t>
                      </a:r>
                      <a:r>
                        <a:rPr lang="en-US" altLang="zh-CN" sz="1000" dirty="0" smtClean="0">
                          <a:solidFill>
                            <a:schemeClr val="bg1"/>
                          </a:solidFill>
                          <a:latin typeface="Yuanti SC Light" charset="-122"/>
                          <a:ea typeface="Yuanti SC Light" charset="-122"/>
                          <a:cs typeface="Yuanti SC Light" charset="-122"/>
                        </a:rPr>
                        <a:t>True</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rgbClr val="FFFF00"/>
                          </a:solidFill>
                          <a:latin typeface="Yuanti SC Light" charset="-122"/>
                          <a:ea typeface="Yuanti SC Light" charset="-122"/>
                          <a:cs typeface="Yuanti SC Light" charset="-122"/>
                        </a:rPr>
                        <a:t>--no-plot</a:t>
                      </a:r>
                      <a:r>
                        <a:rPr lang="zh-CN" altLang="en-US" sz="1000" dirty="0" smtClean="0">
                          <a:solidFill>
                            <a:schemeClr val="bg1"/>
                          </a:solidFill>
                          <a:latin typeface="Yuanti SC Light" charset="-122"/>
                          <a:ea typeface="Yuanti SC Light" charset="-122"/>
                          <a:cs typeface="Yuanti SC Light" charset="-122"/>
                        </a:rPr>
                        <a:t>为</a:t>
                      </a:r>
                      <a:r>
                        <a:rPr lang="en-US" altLang="zh-CN" sz="1000" dirty="0" smtClean="0">
                          <a:solidFill>
                            <a:schemeClr val="bg1"/>
                          </a:solidFill>
                          <a:latin typeface="Yuanti SC Light" charset="-122"/>
                          <a:ea typeface="Yuanti SC Light" charset="-122"/>
                          <a:cs typeface="Yuanti SC Light" charset="-122"/>
                        </a:rPr>
                        <a:t>False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data_bundle_path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数据集合路径，默认参数为：</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os.path.expanduser</a:t>
                      </a:r>
                      <a:r>
                        <a:rPr lang="en-US" altLang="zh-CN" sz="1000" dirty="0" smtClean="0">
                          <a:solidFill>
                            <a:srgbClr val="FFFF00"/>
                          </a:solidFill>
                          <a:latin typeface="Yuanti SC Light" charset="-122"/>
                          <a:ea typeface="Yuanti SC Light" charset="-122"/>
                          <a:cs typeface="Yuanti SC Light" charset="-122"/>
                        </a:rPr>
                        <a:t>(“~/.</a:t>
                      </a:r>
                      <a:r>
                        <a:rPr lang="en-US" altLang="zh-CN" sz="1000" dirty="0" err="1" smtClean="0">
                          <a:solidFill>
                            <a:srgbClr val="FFFF00"/>
                          </a:solidFill>
                          <a:latin typeface="Yuanti SC Light" charset="-122"/>
                          <a:ea typeface="Yuanti SC Light" charset="-122"/>
                          <a:cs typeface="Yuanti SC Light" charset="-122"/>
                        </a:rPr>
                        <a:t>rqalpha</a:t>
                      </a:r>
                      <a:r>
                        <a:rPr lang="en-US" altLang="zh-CN" sz="1000" dirty="0" smtClean="0">
                          <a:solidFill>
                            <a:srgbClr val="FFFF00"/>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，一般不用改</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init_cash</a:t>
                      </a:r>
                      <a:r>
                        <a:rPr lang="en-US" sz="1000" b="0" i="0" dirty="0" smtClean="0">
                          <a:solidFill>
                            <a:schemeClr val="bg1"/>
                          </a:solidFill>
                          <a:latin typeface="Yuanti SC" charset="-122"/>
                          <a:ea typeface="Yuanti SC" charset="-122"/>
                          <a:cs typeface="Yuanti SC"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初始资金，默认参数为：</a:t>
                      </a:r>
                      <a:r>
                        <a:rPr lang="en-US" altLang="zh-CN" sz="1000" dirty="0" smtClean="0">
                          <a:solidFill>
                            <a:schemeClr val="bg1"/>
                          </a:solidFill>
                          <a:latin typeface="Yuanti SC Light" charset="-122"/>
                          <a:ea typeface="Yuanti SC Light" charset="-122"/>
                          <a:cs typeface="Yuanti SC Light" charset="-122"/>
                        </a:rPr>
                        <a:t> </a:t>
                      </a:r>
                      <a:r>
                        <a:rPr lang="is-IS" altLang="zh-CN" sz="1000" dirty="0" smtClean="0">
                          <a:solidFill>
                            <a:srgbClr val="FFFF00"/>
                          </a:solidFill>
                          <a:latin typeface="Yuanti SC Light" charset="-122"/>
                          <a:ea typeface="Yuanti SC Light" charset="-122"/>
                          <a:cs typeface="Yuanti SC Light" charset="-122"/>
                        </a:rPr>
                        <a:t>100000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progress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是否显示进度，</a:t>
                      </a:r>
                      <a:r>
                        <a:rPr lang="en-US" altLang="zh-CN" sz="1000" dirty="0" smtClean="0">
                          <a:solidFill>
                            <a:srgbClr val="FFFF00"/>
                          </a:solidFill>
                          <a:latin typeface="Yuanti SC Light" charset="-122"/>
                          <a:ea typeface="Yuanti SC Light" charset="-122"/>
                          <a:cs typeface="Yuanti SC Light" charset="-122"/>
                        </a:rPr>
                        <a:t>--progress</a:t>
                      </a:r>
                      <a:r>
                        <a:rPr lang="zh-CN" altLang="en-US" sz="1000" dirty="0" smtClean="0">
                          <a:solidFill>
                            <a:schemeClr val="bg1"/>
                          </a:solidFill>
                          <a:latin typeface="Yuanti SC Light" charset="-122"/>
                          <a:ea typeface="Yuanti SC Light" charset="-122"/>
                          <a:cs typeface="Yuanti SC Light" charset="-122"/>
                        </a:rPr>
                        <a:t>为</a:t>
                      </a:r>
                      <a:r>
                        <a:rPr lang="en-US" altLang="zh-CN" sz="1000" dirty="0" smtClean="0">
                          <a:solidFill>
                            <a:schemeClr val="bg1"/>
                          </a:solidFill>
                          <a:latin typeface="Yuanti SC Light" charset="-122"/>
                          <a:ea typeface="Yuanti SC Light" charset="-122"/>
                          <a:cs typeface="Yuanti SC Light" charset="-122"/>
                        </a:rPr>
                        <a:t>True</a:t>
                      </a:r>
                      <a:r>
                        <a:rPr lang="zh-CN" altLang="en-US" sz="1000" dirty="0" smtClean="0">
                          <a:solidFill>
                            <a:srgbClr val="FFFF00"/>
                          </a:solidFill>
                          <a:latin typeface="Yuanti SC Light" charset="-122"/>
                          <a:ea typeface="Yuanti SC Light" charset="-122"/>
                          <a:cs typeface="Yuanti SC Light" charset="-122"/>
                        </a:rPr>
                        <a:t>；</a:t>
                      </a:r>
                      <a:r>
                        <a:rPr lang="en-US" altLang="zh-CN" sz="1000" dirty="0" smtClean="0">
                          <a:solidFill>
                            <a:srgbClr val="FFFF00"/>
                          </a:solidFill>
                          <a:latin typeface="Yuanti SC Light" charset="-122"/>
                          <a:ea typeface="Yuanti SC Light" charset="-122"/>
                          <a:cs typeface="Yuanti SC Light" charset="-122"/>
                        </a:rPr>
                        <a:t>--no-progress</a:t>
                      </a:r>
                      <a:r>
                        <a:rPr lang="zh-CN" altLang="en-US" sz="1000" dirty="0" smtClean="0">
                          <a:solidFill>
                            <a:schemeClr val="bg1"/>
                          </a:solidFill>
                          <a:latin typeface="Yuanti SC Light" charset="-122"/>
                          <a:ea typeface="Yuanti SC Light" charset="-122"/>
                          <a:cs typeface="Yuanti SC Light" charset="-122"/>
                        </a:rPr>
                        <a:t>为</a:t>
                      </a:r>
                      <a:r>
                        <a:rPr lang="en-US" altLang="zh-CN" sz="1000" dirty="0" smtClean="0">
                          <a:solidFill>
                            <a:schemeClr val="bg1"/>
                          </a:solidFill>
                          <a:latin typeface="Yuanti SC Light" charset="-122"/>
                          <a:ea typeface="Yuanti SC Light" charset="-122"/>
                          <a:cs typeface="Yuanti SC Light" charset="-122"/>
                        </a:rPr>
                        <a:t>False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7691101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5047536"/>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2.2.3</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Debug</a:t>
            </a:r>
            <a:r>
              <a:rPr lang="zh-CN" altLang="en-US" sz="2800" dirty="0" smtClean="0">
                <a:solidFill>
                  <a:schemeClr val="bg1"/>
                </a:solidFill>
                <a:latin typeface="Yuanti SC" charset="-122"/>
                <a:ea typeface="Yuanti SC" charset="-122"/>
                <a:cs typeface="Yuanti SC" charset="-122"/>
              </a:rPr>
              <a:t>跟踪代码</a:t>
            </a: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run()</a:t>
            </a:r>
            <a:r>
              <a:rPr lang="zh-CN" altLang="en-US" dirty="0" smtClean="0">
                <a:solidFill>
                  <a:srgbClr val="FFFF00"/>
                </a:solidFill>
                <a:latin typeface="Yuanti SC Light" charset="-122"/>
                <a:ea typeface="Yuanti SC Light" charset="-122"/>
                <a:cs typeface="Yuanti SC Light" charset="-122"/>
              </a:rPr>
              <a:t>主要流程：</a:t>
            </a:r>
            <a:endParaRPr lang="en-US" altLang="zh-CN" sz="1600" dirty="0" smtClean="0">
              <a:solidFill>
                <a:srgbClr val="92D050"/>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检查回测数据集合是否存在，不存在就提示运行</a:t>
            </a:r>
            <a:r>
              <a:rPr lang="en-US" altLang="zh-CN" sz="1600" dirty="0" err="1">
                <a:solidFill>
                  <a:srgbClr val="92D050"/>
                </a:solidFill>
                <a:latin typeface="Yuanti SC Light" charset="-122"/>
                <a:ea typeface="Yuanti SC Light" charset="-122"/>
                <a:cs typeface="Yuanti SC Light" charset="-122"/>
              </a:rPr>
              <a:t>rqalpha</a:t>
            </a:r>
            <a:r>
              <a:rPr lang="en-US" altLang="zh-CN" sz="1600" dirty="0">
                <a:solidFill>
                  <a:srgbClr val="92D050"/>
                </a:solidFill>
                <a:latin typeface="Yuanti SC Light" charset="-122"/>
                <a:ea typeface="Yuanti SC Light" charset="-122"/>
                <a:cs typeface="Yuanti SC Light" charset="-122"/>
              </a:rPr>
              <a:t> </a:t>
            </a:r>
            <a:r>
              <a:rPr lang="en-US" altLang="zh-CN" sz="1600" dirty="0" err="1" smtClean="0">
                <a:solidFill>
                  <a:srgbClr val="92D050"/>
                </a:solidFill>
                <a:latin typeface="Yuanti SC Light" charset="-122"/>
                <a:ea typeface="Yuanti SC Light" charset="-122"/>
                <a:cs typeface="Yuanti SC Light" charset="-122"/>
              </a:rPr>
              <a:t>update_bundle</a:t>
            </a:r>
            <a:r>
              <a:rPr lang="zh-CN" altLang="en-US" sz="1600" dirty="0" smtClean="0">
                <a:solidFill>
                  <a:schemeClr val="bg1"/>
                </a:solidFill>
                <a:latin typeface="Yuanti SC Light" charset="-122"/>
                <a:ea typeface="Yuanti SC Light" charset="-122"/>
                <a:cs typeface="Yuanti SC Light" charset="-122"/>
              </a:rPr>
              <a:t>来下载数据，然后返回，存在继续往下。</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打开</a:t>
            </a:r>
            <a:r>
              <a:rPr lang="en-US" altLang="zh-CN" sz="1600" dirty="0" err="1">
                <a:solidFill>
                  <a:srgbClr val="92D050"/>
                </a:solidFill>
                <a:latin typeface="Yuanti SC Light" charset="-122"/>
                <a:ea typeface="Yuanti SC Light" charset="-122"/>
                <a:cs typeface="Yuanti SC Light" charset="-122"/>
              </a:rPr>
              <a:t>strategy_file</a:t>
            </a:r>
            <a:r>
              <a:rPr lang="zh-CN" altLang="en-US" sz="1600" dirty="0" smtClean="0">
                <a:solidFill>
                  <a:schemeClr val="bg1"/>
                </a:solidFill>
                <a:latin typeface="Yuanti SC Light" charset="-122"/>
                <a:ea typeface="Yuanti SC Light" charset="-122"/>
                <a:cs typeface="Yuanti SC Light" charset="-122"/>
              </a:rPr>
              <a:t>参数对应的回测策略输入文件，并读取里面所有内容到一个字符串</a:t>
            </a:r>
            <a:r>
              <a:rPr lang="en-US" altLang="zh-CN" sz="1600" dirty="0" err="1" smtClean="0">
                <a:solidFill>
                  <a:srgbClr val="92D050"/>
                </a:solidFill>
                <a:latin typeface="Yuanti SC Light" charset="-122"/>
                <a:ea typeface="Yuanti SC Light" charset="-122"/>
                <a:cs typeface="Yuanti SC Light" charset="-122"/>
              </a:rPr>
              <a:t>source_code</a:t>
            </a:r>
            <a:r>
              <a:rPr lang="zh-CN" altLang="en-US" sz="1600" dirty="0" smtClean="0">
                <a:solidFill>
                  <a:schemeClr val="bg1"/>
                </a:solidFill>
                <a:latin typeface="Yuanti SC Light" charset="-122"/>
                <a:ea typeface="Yuanti SC Light" charset="-122"/>
                <a:cs typeface="Yuanti SC Light" charset="-122"/>
              </a:rPr>
              <a:t>里。</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以</a:t>
            </a:r>
            <a:r>
              <a:rPr lang="en-US" altLang="zh-CN" sz="1600" dirty="0" err="1" smtClean="0">
                <a:solidFill>
                  <a:srgbClr val="92D050"/>
                </a:solidFill>
                <a:latin typeface="Yuanti SC Light" charset="-122"/>
                <a:ea typeface="Yuanti SC Light" charset="-122"/>
                <a:cs typeface="Yuanti SC Light" charset="-122"/>
              </a:rPr>
              <a:t>source_code</a:t>
            </a:r>
            <a:r>
              <a:rPr lang="zh-CN" altLang="en-US" sz="1600" dirty="0" smtClean="0">
                <a:solidFill>
                  <a:schemeClr val="bg1"/>
                </a:solidFill>
                <a:latin typeface="Yuanti SC Light" charset="-122"/>
                <a:ea typeface="Yuanti SC Light" charset="-122"/>
                <a:cs typeface="Yuanti SC Light" charset="-122"/>
              </a:rPr>
              <a:t>和</a:t>
            </a:r>
            <a:r>
              <a:rPr lang="en-US" altLang="zh-CN" sz="1600" dirty="0" smtClean="0">
                <a:solidFill>
                  <a:srgbClr val="92D050"/>
                </a:solidFill>
                <a:latin typeface="Yuanti SC Light" charset="-122"/>
                <a:ea typeface="Yuanti SC Light" charset="-122"/>
                <a:cs typeface="Yuanti SC Light" charset="-122"/>
              </a:rPr>
              <a:t>run()</a:t>
            </a:r>
            <a:r>
              <a:rPr lang="zh-CN" altLang="en-US" sz="1600" dirty="0" smtClean="0">
                <a:solidFill>
                  <a:schemeClr val="bg1"/>
                </a:solidFill>
                <a:latin typeface="Yuanti SC Light" charset="-122"/>
                <a:ea typeface="Yuanti SC Light" charset="-122"/>
                <a:cs typeface="Yuanti SC Light" charset="-122"/>
              </a:rPr>
              <a:t>的输入参数为参数，调用</a:t>
            </a:r>
            <a:r>
              <a:rPr lang="en-US" altLang="zh-CN" sz="1600" dirty="0" err="1" smtClean="0">
                <a:solidFill>
                  <a:srgbClr val="92D050"/>
                </a:solidFill>
                <a:latin typeface="Yuanti SC Light" charset="-122"/>
                <a:ea typeface="Yuanti SC Light" charset="-122"/>
                <a:cs typeface="Yuanti SC Light" charset="-122"/>
              </a:rPr>
              <a:t>run_strategy</a:t>
            </a:r>
            <a:r>
              <a:rPr lang="en-US" altLang="zh-CN" sz="1600" dirty="0" smtClean="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方法，该方法返回一个名为的</a:t>
            </a:r>
            <a:r>
              <a:rPr lang="en-US" altLang="zh-CN" sz="1600" dirty="0" err="1" smtClean="0">
                <a:solidFill>
                  <a:srgbClr val="92D050"/>
                </a:solidFill>
                <a:latin typeface="Yuanti SC Light" charset="-122"/>
                <a:ea typeface="Yuanti SC Light" charset="-122"/>
                <a:cs typeface="Yuanti SC Light" charset="-122"/>
              </a:rPr>
              <a:t>results_df</a:t>
            </a:r>
            <a:r>
              <a:rPr lang="zh-CN" altLang="en-US" sz="1600" dirty="0" smtClean="0">
                <a:solidFill>
                  <a:schemeClr val="bg1"/>
                </a:solidFill>
                <a:latin typeface="Yuanti SC Light" charset="-122"/>
                <a:ea typeface="Yuanti SC Light" charset="-122"/>
                <a:cs typeface="Yuanti SC Light" charset="-122"/>
              </a:rPr>
              <a:t>的</a:t>
            </a:r>
            <a:r>
              <a:rPr lang="en-US" altLang="zh-CN" sz="1600" dirty="0" err="1" smtClean="0">
                <a:solidFill>
                  <a:schemeClr val="bg1"/>
                </a:solidFill>
                <a:latin typeface="Yuanti SC Light" charset="-122"/>
                <a:ea typeface="Yuanti SC Light" charset="-122"/>
                <a:cs typeface="Yuanti SC Light" charset="-122"/>
              </a:rPr>
              <a:t>dataframe</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如果</a:t>
            </a:r>
            <a:r>
              <a:rPr lang="en-US" altLang="zh-CN" sz="1600" dirty="0" err="1">
                <a:solidFill>
                  <a:srgbClr val="92D050"/>
                </a:solidFill>
                <a:latin typeface="Yuanti SC Light" charset="-122"/>
                <a:ea typeface="Yuanti SC Light" charset="-122"/>
                <a:cs typeface="Yuanti SC Light" charset="-122"/>
              </a:rPr>
              <a:t>output_file</a:t>
            </a:r>
            <a:r>
              <a:rPr lang="zh-CN" altLang="en-US" sz="1600" dirty="0" smtClean="0">
                <a:solidFill>
                  <a:schemeClr val="bg1"/>
                </a:solidFill>
                <a:latin typeface="Yuanti SC Light" charset="-122"/>
                <a:ea typeface="Yuanti SC Light" charset="-122"/>
                <a:cs typeface="Yuanti SC Light" charset="-122"/>
              </a:rPr>
              <a:t>参数不为</a:t>
            </a:r>
            <a:r>
              <a:rPr lang="en-US" altLang="zh-CN" sz="1600" dirty="0" smtClean="0">
                <a:solidFill>
                  <a:schemeClr val="bg1"/>
                </a:solidFill>
                <a:latin typeface="Yuanti SC Light" charset="-122"/>
                <a:ea typeface="Yuanti SC Light" charset="-122"/>
                <a:cs typeface="Yuanti SC Light" charset="-122"/>
              </a:rPr>
              <a:t>None</a:t>
            </a:r>
            <a:r>
              <a:rPr lang="zh-CN" altLang="en-US" sz="1600" dirty="0" smtClean="0">
                <a:solidFill>
                  <a:schemeClr val="bg1"/>
                </a:solidFill>
                <a:latin typeface="Yuanti SC Light" charset="-122"/>
                <a:ea typeface="Yuanti SC Light" charset="-122"/>
                <a:cs typeface="Yuanti SC Light" charset="-122"/>
              </a:rPr>
              <a:t>，就调用</a:t>
            </a:r>
            <a:r>
              <a:rPr lang="en-US" altLang="zh-CN" sz="1600" dirty="0" err="1" smtClean="0">
                <a:solidFill>
                  <a:schemeClr val="bg1"/>
                </a:solidFill>
                <a:latin typeface="Yuanti SC Light" charset="-122"/>
                <a:ea typeface="Yuanti SC Light" charset="-122"/>
                <a:cs typeface="Yuanti SC Light" charset="-122"/>
              </a:rPr>
              <a:t>dataframe</a:t>
            </a:r>
            <a:r>
              <a:rPr lang="zh-CN" altLang="en-US" sz="1600" dirty="0" smtClean="0">
                <a:solidFill>
                  <a:schemeClr val="bg1"/>
                </a:solidFill>
                <a:latin typeface="Yuanti SC Light" charset="-122"/>
                <a:ea typeface="Yuanti SC Light" charset="-122"/>
                <a:cs typeface="Yuanti SC Light" charset="-122"/>
              </a:rPr>
              <a:t>的</a:t>
            </a:r>
            <a:r>
              <a:rPr lang="en-US" altLang="zh-CN" sz="1600" dirty="0" err="1" smtClean="0">
                <a:solidFill>
                  <a:srgbClr val="92D050"/>
                </a:solidFill>
                <a:latin typeface="Yuanti SC Light" charset="-122"/>
                <a:ea typeface="Yuanti SC Light" charset="-122"/>
                <a:cs typeface="Yuanti SC Light" charset="-122"/>
              </a:rPr>
              <a:t>to_pinkle</a:t>
            </a:r>
            <a:r>
              <a:rPr lang="en-US" altLang="zh-CN" sz="1600" dirty="0" smtClean="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方法序列化</a:t>
            </a:r>
            <a:r>
              <a:rPr lang="en-US" altLang="zh-CN" sz="1600" dirty="0" err="1">
                <a:solidFill>
                  <a:srgbClr val="92D050"/>
                </a:solidFill>
                <a:latin typeface="Yuanti SC Light" charset="-122"/>
                <a:ea typeface="Yuanti SC Light" charset="-122"/>
                <a:cs typeface="Yuanti SC Light" charset="-122"/>
              </a:rPr>
              <a:t>results_df</a:t>
            </a:r>
            <a:r>
              <a:rPr lang="en-US" altLang="zh-CN" sz="1600" dirty="0">
                <a:solidFill>
                  <a:srgbClr val="92D050"/>
                </a:solidFill>
                <a:latin typeface="Yuanti SC Light" charset="-122"/>
                <a:ea typeface="Yuanti SC Light" charset="-122"/>
                <a:cs typeface="Yuanti SC Light" charset="-122"/>
              </a:rPr>
              <a:t> </a:t>
            </a:r>
            <a:r>
              <a:rPr lang="zh-CN" altLang="en-US" sz="1600" dirty="0" smtClean="0">
                <a:solidFill>
                  <a:schemeClr val="bg1"/>
                </a:solidFill>
                <a:latin typeface="Yuanti SC Light" charset="-122"/>
                <a:ea typeface="Yuanti SC Light" charset="-122"/>
                <a:cs typeface="Yuanti SC Light" charset="-122"/>
              </a:rPr>
              <a:t>并把结果写到</a:t>
            </a:r>
            <a:r>
              <a:rPr lang="en-US" altLang="zh-CN" sz="1600" dirty="0" err="1">
                <a:solidFill>
                  <a:srgbClr val="92D050"/>
                </a:solidFill>
                <a:latin typeface="Yuanti SC Light" charset="-122"/>
                <a:ea typeface="Yuanti SC Light" charset="-122"/>
                <a:cs typeface="Yuanti SC Light" charset="-122"/>
              </a:rPr>
              <a:t>output_file</a:t>
            </a:r>
            <a:r>
              <a:rPr lang="zh-CN" altLang="en-US" sz="1600" dirty="0" smtClean="0">
                <a:solidFill>
                  <a:schemeClr val="bg1"/>
                </a:solidFill>
                <a:latin typeface="Yuanti SC Light" charset="-122"/>
                <a:ea typeface="Yuanti SC Light" charset="-122"/>
                <a:cs typeface="Yuanti SC Light" charset="-122"/>
              </a:rPr>
              <a:t>中。</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如果</a:t>
            </a:r>
            <a:r>
              <a:rPr lang="en-US" altLang="zh-CN" sz="1600" dirty="0" smtClean="0">
                <a:solidFill>
                  <a:srgbClr val="92D050"/>
                </a:solidFill>
                <a:latin typeface="Yuanti SC Light" charset="-122"/>
                <a:ea typeface="Yuanti SC Light" charset="-122"/>
                <a:cs typeface="Yuanti SC Light" charset="-122"/>
              </a:rPr>
              <a:t>plot</a:t>
            </a:r>
            <a:r>
              <a:rPr lang="zh-CN" altLang="en-US" sz="1600" dirty="0" smtClean="0">
                <a:solidFill>
                  <a:schemeClr val="bg1"/>
                </a:solidFill>
                <a:latin typeface="Yuanti SC Light" charset="-122"/>
                <a:ea typeface="Yuanti SC Light" charset="-122"/>
                <a:cs typeface="Yuanti SC Light" charset="-122"/>
              </a:rPr>
              <a:t>为</a:t>
            </a:r>
            <a:r>
              <a:rPr lang="en-US" altLang="zh-CN" sz="1600" dirty="0" smtClean="0">
                <a:solidFill>
                  <a:schemeClr val="bg1"/>
                </a:solidFill>
                <a:latin typeface="Yuanti SC Light" charset="-122"/>
                <a:ea typeface="Yuanti SC Light" charset="-122"/>
                <a:cs typeface="Yuanti SC Light" charset="-122"/>
              </a:rPr>
              <a:t>True</a:t>
            </a:r>
            <a:r>
              <a:rPr lang="zh-CN" altLang="en-US" sz="1600" dirty="0" smtClean="0">
                <a:solidFill>
                  <a:schemeClr val="bg1"/>
                </a:solidFill>
                <a:latin typeface="Yuanti SC Light" charset="-122"/>
                <a:ea typeface="Yuanti SC Light" charset="-122"/>
                <a:cs typeface="Yuanti SC Light" charset="-122"/>
              </a:rPr>
              <a:t>，就以</a:t>
            </a:r>
            <a:r>
              <a:rPr lang="en-US" altLang="zh-CN" sz="1600" dirty="0" err="1" smtClean="0">
                <a:solidFill>
                  <a:srgbClr val="92D050"/>
                </a:solidFill>
                <a:latin typeface="Yuanti SC Light" charset="-122"/>
                <a:ea typeface="Yuanti SC Light" charset="-122"/>
                <a:cs typeface="Yuanti SC Light" charset="-122"/>
              </a:rPr>
              <a:t>strategy_file</a:t>
            </a:r>
            <a:r>
              <a:rPr lang="zh-CN" altLang="en-US" sz="1600" dirty="0" smtClean="0">
                <a:solidFill>
                  <a:schemeClr val="bg1"/>
                </a:solidFill>
                <a:latin typeface="Yuanti SC Light" charset="-122"/>
                <a:ea typeface="Yuanti SC Light" charset="-122"/>
                <a:cs typeface="Yuanti SC Light" charset="-122"/>
              </a:rPr>
              <a:t>和</a:t>
            </a:r>
            <a:r>
              <a:rPr lang="en-US" altLang="zh-CN" sz="1600" dirty="0" err="1">
                <a:solidFill>
                  <a:srgbClr val="92D050"/>
                </a:solidFill>
                <a:latin typeface="Yuanti SC Light" charset="-122"/>
                <a:ea typeface="Yuanti SC Light" charset="-122"/>
                <a:cs typeface="Yuanti SC Light" charset="-122"/>
              </a:rPr>
              <a:t>results_df</a:t>
            </a:r>
            <a:r>
              <a:rPr lang="zh-CN" altLang="en-US" sz="1600" dirty="0" smtClean="0">
                <a:solidFill>
                  <a:schemeClr val="bg1"/>
                </a:solidFill>
                <a:latin typeface="Yuanti SC Light" charset="-122"/>
                <a:ea typeface="Yuanti SC Light" charset="-122"/>
                <a:cs typeface="Yuanti SC Light" charset="-122"/>
              </a:rPr>
              <a:t>调用</a:t>
            </a:r>
            <a:r>
              <a:rPr lang="en-US" altLang="zh-CN" sz="1600" dirty="0" err="1" smtClean="0">
                <a:solidFill>
                  <a:srgbClr val="92D050"/>
                </a:solidFill>
                <a:latin typeface="Yuanti SC Light" charset="-122"/>
                <a:ea typeface="Yuanti SC Light" charset="-122"/>
                <a:cs typeface="Yuanti SC Light" charset="-122"/>
              </a:rPr>
              <a:t>show_draw_result</a:t>
            </a:r>
            <a:r>
              <a:rPr lang="en-US" altLang="zh-CN" sz="1600" dirty="0" smtClean="0">
                <a:solidFill>
                  <a:srgbClr val="92D050"/>
                </a:solidFill>
                <a:latin typeface="Yuanti SC Light" charset="-122"/>
                <a:ea typeface="Yuanti SC Light" charset="-122"/>
                <a:cs typeface="Yuanti SC Light" charset="-122"/>
              </a:rPr>
              <a:t>() </a:t>
            </a:r>
            <a:r>
              <a:rPr lang="zh-CN" altLang="en-US" sz="1600" dirty="0" smtClean="0">
                <a:solidFill>
                  <a:schemeClr val="bg1"/>
                </a:solidFill>
                <a:latin typeface="Yuanti SC Light" charset="-122"/>
                <a:ea typeface="Yuanti SC Light" charset="-122"/>
                <a:cs typeface="Yuanti SC Light" charset="-122"/>
              </a:rPr>
              <a:t>方法绘图。</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endParaRPr lang="en-US" altLang="zh-CN" sz="1600" dirty="0">
              <a:solidFill>
                <a:schemeClr val="bg1"/>
              </a:solidFill>
              <a:latin typeface="Yuanti SC Light" charset="-122"/>
              <a:ea typeface="Yuanti SC Light" charset="-122"/>
              <a:cs typeface="Yuanti SC Light" charset="-122"/>
            </a:endParaRPr>
          </a:p>
          <a:p>
            <a:r>
              <a:rPr lang="en-US" altLang="zh-CN" dirty="0" err="1">
                <a:solidFill>
                  <a:srgbClr val="FFFF00"/>
                </a:solidFill>
                <a:latin typeface="Yuanti SC Light" charset="-122"/>
                <a:ea typeface="Yuanti SC Light" charset="-122"/>
                <a:cs typeface="Yuanti SC Light" charset="-122"/>
              </a:rPr>
              <a:t>run_strategy</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主要流程：</a:t>
            </a:r>
            <a:endParaRPr lang="en-US" altLang="zh-CN" sz="1600" dirty="0">
              <a:solidFill>
                <a:srgbClr val="92D050"/>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以</a:t>
            </a:r>
            <a:r>
              <a:rPr lang="en-US" altLang="zh-CN" sz="1600" dirty="0" err="1" smtClean="0">
                <a:solidFill>
                  <a:srgbClr val="92D050"/>
                </a:solidFill>
                <a:latin typeface="Yuanti SC Light" charset="-122"/>
                <a:ea typeface="Yuanti SC Light" charset="-122"/>
                <a:cs typeface="Yuanti SC Light" charset="-122"/>
              </a:rPr>
              <a:t>source_code</a:t>
            </a:r>
            <a:r>
              <a:rPr lang="zh-CN" altLang="en-US" sz="1600" dirty="0" smtClean="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 </a:t>
            </a:r>
            <a:r>
              <a:rPr lang="en-US" altLang="zh-CN" sz="1600" dirty="0" err="1" smtClean="0">
                <a:solidFill>
                  <a:srgbClr val="92D050"/>
                </a:solidFill>
                <a:latin typeface="Yuanti SC Light" charset="-122"/>
                <a:ea typeface="Yuanti SC Light" charset="-122"/>
                <a:cs typeface="Yuanti SC Light" charset="-122"/>
              </a:rPr>
              <a:t>strategy_filename</a:t>
            </a:r>
            <a:r>
              <a:rPr lang="zh-CN" altLang="en-US" sz="1600" dirty="0" smtClean="0">
                <a:solidFill>
                  <a:schemeClr val="bg1"/>
                </a:solidFill>
                <a:latin typeface="Yuanti SC Light" charset="-122"/>
                <a:ea typeface="Yuanti SC Light" charset="-122"/>
                <a:cs typeface="Yuanti SC Light" charset="-122"/>
              </a:rPr>
              <a:t>和</a:t>
            </a:r>
            <a:r>
              <a:rPr lang="en-US" altLang="zh-CN" sz="1600" dirty="0" smtClean="0">
                <a:solidFill>
                  <a:srgbClr val="92D050"/>
                </a:solidFill>
                <a:latin typeface="Yuanti SC Light" charset="-122"/>
                <a:ea typeface="Yuanti SC Light" charset="-122"/>
                <a:cs typeface="Yuanti SC Light" charset="-122"/>
              </a:rPr>
              <a:t>‘exec’</a:t>
            </a:r>
            <a:r>
              <a:rPr lang="zh-CN" altLang="en-US" sz="1600" dirty="0" smtClean="0">
                <a:solidFill>
                  <a:schemeClr val="bg1"/>
                </a:solidFill>
                <a:latin typeface="Yuanti SC Light" charset="-122"/>
                <a:ea typeface="Yuanti SC Light" charset="-122"/>
                <a:cs typeface="Yuanti SC Light" charset="-122"/>
              </a:rPr>
              <a:t>调用</a:t>
            </a:r>
            <a:r>
              <a:rPr lang="en-US" altLang="zh-CN" sz="1600" dirty="0" err="1" smtClean="0">
                <a:solidFill>
                  <a:srgbClr val="92D050"/>
                </a:solidFill>
                <a:latin typeface="Yuanti SC Light" charset="-122"/>
                <a:ea typeface="Yuanti SC Light" charset="-122"/>
                <a:cs typeface="Yuanti SC Light" charset="-122"/>
              </a:rPr>
              <a:t>builtins.compile</a:t>
            </a:r>
            <a:r>
              <a:rPr lang="en-US" altLang="zh-CN" sz="1600" dirty="0" smtClean="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方法编译为对象</a:t>
            </a:r>
            <a:r>
              <a:rPr lang="en-US" altLang="zh-CN" sz="1600" dirty="0" smtClean="0">
                <a:solidFill>
                  <a:srgbClr val="92D050"/>
                </a:solidFill>
                <a:latin typeface="Yuanti SC Light" charset="-122"/>
                <a:ea typeface="Yuanti SC Light" charset="-122"/>
                <a:cs typeface="Yuanti SC Light" charset="-122"/>
              </a:rPr>
              <a:t>code</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以</a:t>
            </a:r>
            <a:r>
              <a:rPr lang="en-US" altLang="zh-CN" sz="1600" dirty="0" smtClean="0">
                <a:solidFill>
                  <a:srgbClr val="92D050"/>
                </a:solidFill>
                <a:latin typeface="Yuanti SC Light" charset="-122"/>
                <a:ea typeface="Yuanti SC Light" charset="-122"/>
                <a:cs typeface="Yuanti SC Light" charset="-122"/>
              </a:rPr>
              <a:t>code</a:t>
            </a:r>
            <a:r>
              <a:rPr lang="zh-CN" altLang="en-US" sz="1600" dirty="0" smtClean="0">
                <a:solidFill>
                  <a:schemeClr val="bg1"/>
                </a:solidFill>
                <a:latin typeface="Yuanti SC Light" charset="-122"/>
                <a:ea typeface="Yuanti SC Light" charset="-122"/>
                <a:cs typeface="Yuanti SC Light" charset="-122"/>
              </a:rPr>
              <a:t>为参数调用</a:t>
            </a:r>
            <a:r>
              <a:rPr lang="en-US" altLang="zh-CN" sz="1600" dirty="0" err="1" smtClean="0">
                <a:solidFill>
                  <a:srgbClr val="92D050"/>
                </a:solidFill>
                <a:latin typeface="Yuanti SC Light" charset="-122"/>
                <a:ea typeface="Yuanti SC Light" charset="-122"/>
                <a:cs typeface="Yuanti SC Light" charset="-122"/>
              </a:rPr>
              <a:t>six.exec</a:t>
            </a:r>
            <a:r>
              <a:rPr lang="en-US" altLang="zh-CN" sz="1600" dirty="0" smtClean="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方法。</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创建一个</a:t>
            </a:r>
            <a:r>
              <a:rPr lang="en-US" altLang="zh-CN" sz="1600" dirty="0" err="1" smtClean="0">
                <a:solidFill>
                  <a:srgbClr val="92D050"/>
                </a:solidFill>
                <a:latin typeface="Yuanti SC Light" charset="-122"/>
                <a:ea typeface="Yuanti SC Light" charset="-122"/>
                <a:cs typeface="Yuanti SC Light" charset="-122"/>
              </a:rPr>
              <a:t>LocalDataProxy</a:t>
            </a:r>
            <a:r>
              <a:rPr lang="zh-CN" altLang="en-US" sz="1600" dirty="0" smtClean="0">
                <a:solidFill>
                  <a:schemeClr val="bg1"/>
                </a:solidFill>
                <a:latin typeface="Yuanti SC Light" charset="-122"/>
                <a:ea typeface="Yuanti SC Light" charset="-122"/>
                <a:cs typeface="Yuanti SC Light" charset="-122"/>
              </a:rPr>
              <a:t>对象</a:t>
            </a:r>
            <a:r>
              <a:rPr lang="en-US" altLang="zh-CN" sz="1600" dirty="0" err="1" smtClean="0">
                <a:solidFill>
                  <a:srgbClr val="92D050"/>
                </a:solidFill>
                <a:latin typeface="Yuanti SC Light" charset="-122"/>
                <a:ea typeface="Yuanti SC Light" charset="-122"/>
                <a:cs typeface="Yuanti SC Light" charset="-122"/>
              </a:rPr>
              <a:t>data_proxy</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调用</a:t>
            </a:r>
            <a:r>
              <a:rPr lang="en-US" altLang="zh-CN" sz="1600" dirty="0" err="1" smtClean="0">
                <a:solidFill>
                  <a:srgbClr val="92D050"/>
                </a:solidFill>
                <a:latin typeface="Yuanti SC Light" charset="-122"/>
                <a:ea typeface="Yuanti SC Light" charset="-122"/>
                <a:cs typeface="Yuanti SC Light" charset="-122"/>
              </a:rPr>
              <a:t>data_proxy.get_trading_dates</a:t>
            </a:r>
            <a:r>
              <a:rPr lang="en-US" altLang="zh-CN" sz="1600" dirty="0" smtClean="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获取交易日信息。</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调用</a:t>
            </a:r>
            <a:r>
              <a:rPr lang="en-US" altLang="zh-CN" sz="1600" dirty="0" err="1" smtClean="0">
                <a:solidFill>
                  <a:srgbClr val="92D050"/>
                </a:solidFill>
                <a:latin typeface="Yuanti SC Light" charset="-122"/>
                <a:ea typeface="Yuanti SC Light" charset="-122"/>
                <a:cs typeface="Yuanti SC Light" charset="-122"/>
              </a:rPr>
              <a:t>Scheduler.set_trading_dates</a:t>
            </a:r>
            <a:r>
              <a:rPr lang="en-US" altLang="zh-CN" sz="1600" dirty="0" smtClean="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设置交易日属性。</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创建一个</a:t>
            </a:r>
            <a:r>
              <a:rPr lang="en-US" altLang="zh-CN" sz="1600" dirty="0" err="1">
                <a:solidFill>
                  <a:srgbClr val="92D050"/>
                </a:solidFill>
                <a:latin typeface="Yuanti SC Light" charset="-122"/>
                <a:ea typeface="Yuanti SC Light" charset="-122"/>
                <a:cs typeface="Yuanti SC Light" charset="-122"/>
              </a:rPr>
              <a:t>TradingParams</a:t>
            </a:r>
            <a:r>
              <a:rPr lang="zh-CN" altLang="en-US" sz="1600" dirty="0" smtClean="0">
                <a:solidFill>
                  <a:schemeClr val="bg1"/>
                </a:solidFill>
                <a:latin typeface="Yuanti SC Light" charset="-122"/>
                <a:ea typeface="Yuanti SC Light" charset="-122"/>
                <a:cs typeface="Yuanti SC Light" charset="-122"/>
              </a:rPr>
              <a:t>对象</a:t>
            </a:r>
            <a:r>
              <a:rPr lang="en-US" altLang="zh-CN" sz="1600" dirty="0" err="1" smtClean="0">
                <a:solidFill>
                  <a:srgbClr val="92D050"/>
                </a:solidFill>
                <a:latin typeface="Yuanti SC Light" charset="-122"/>
                <a:ea typeface="Yuanti SC Light" charset="-122"/>
                <a:cs typeface="Yuanti SC Light" charset="-122"/>
              </a:rPr>
              <a:t>trading_params</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创建一个</a:t>
            </a:r>
            <a:r>
              <a:rPr lang="en-US" altLang="zh-CN" sz="1600" dirty="0" err="1">
                <a:solidFill>
                  <a:srgbClr val="92D050"/>
                </a:solidFill>
                <a:latin typeface="Yuanti SC Light" charset="-122"/>
                <a:ea typeface="Yuanti SC Light" charset="-122"/>
                <a:cs typeface="Yuanti SC Light" charset="-122"/>
              </a:rPr>
              <a:t>StrategyExecutor</a:t>
            </a:r>
            <a:r>
              <a:rPr lang="zh-CN" altLang="en-US" sz="1600" dirty="0" smtClean="0">
                <a:solidFill>
                  <a:schemeClr val="bg1"/>
                </a:solidFill>
                <a:latin typeface="Yuanti SC Light" charset="-122"/>
                <a:ea typeface="Yuanti SC Light" charset="-122"/>
                <a:cs typeface="Yuanti SC Light" charset="-122"/>
              </a:rPr>
              <a:t>对象</a:t>
            </a:r>
            <a:r>
              <a:rPr lang="en-US" altLang="zh-CN" sz="1600" dirty="0" smtClean="0">
                <a:solidFill>
                  <a:srgbClr val="92D050"/>
                </a:solidFill>
                <a:latin typeface="Yuanti SC Light" charset="-122"/>
                <a:ea typeface="Yuanti SC Light" charset="-122"/>
                <a:cs typeface="Yuanti SC Light" charset="-122"/>
              </a:rPr>
              <a:t>executor</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调用</a:t>
            </a:r>
            <a:r>
              <a:rPr lang="en-US" altLang="zh-CN" sz="1600" dirty="0" err="1">
                <a:solidFill>
                  <a:srgbClr val="92D050"/>
                </a:solidFill>
                <a:latin typeface="Yuanti SC Light" charset="-122"/>
                <a:ea typeface="Yuanti SC Light" charset="-122"/>
                <a:cs typeface="Yuanti SC Light" charset="-122"/>
              </a:rPr>
              <a:t>executor.execute</a:t>
            </a:r>
            <a:r>
              <a:rPr lang="en-US" altLang="zh-CN" sz="1600" dirty="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进行策略回测，返回结果为一个名</a:t>
            </a:r>
            <a:r>
              <a:rPr lang="en-US" altLang="zh-CN" sz="1600" dirty="0" err="1">
                <a:solidFill>
                  <a:srgbClr val="92D050"/>
                </a:solidFill>
                <a:latin typeface="Yuanti SC Light" charset="-122"/>
                <a:ea typeface="Yuanti SC Light" charset="-122"/>
                <a:cs typeface="Yuanti SC Light" charset="-122"/>
              </a:rPr>
              <a:t>results_df</a:t>
            </a:r>
            <a:r>
              <a:rPr lang="zh-CN" altLang="en-US" sz="1600" dirty="0" smtClean="0">
                <a:solidFill>
                  <a:schemeClr val="bg1"/>
                </a:solidFill>
                <a:latin typeface="Yuanti SC Light" charset="-122"/>
                <a:ea typeface="Yuanti SC Light" charset="-122"/>
                <a:cs typeface="Yuanti SC Light" charset="-122"/>
              </a:rPr>
              <a:t>为的</a:t>
            </a:r>
            <a:r>
              <a:rPr lang="en-US" altLang="zh-CN" sz="1600" dirty="0" err="1" smtClean="0">
                <a:solidFill>
                  <a:schemeClr val="bg1"/>
                </a:solidFill>
                <a:latin typeface="Yuanti SC Light" charset="-122"/>
                <a:ea typeface="Yuanti SC Light" charset="-122"/>
                <a:cs typeface="Yuanti SC Light" charset="-122"/>
              </a:rPr>
              <a:t>dataframe</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返回</a:t>
            </a:r>
            <a:r>
              <a:rPr lang="en-US" altLang="zh-CN" sz="1600" dirty="0" err="1" smtClean="0">
                <a:solidFill>
                  <a:srgbClr val="92D050"/>
                </a:solidFill>
                <a:latin typeface="Yuanti SC Light" charset="-122"/>
                <a:ea typeface="Yuanti SC Light" charset="-122"/>
                <a:cs typeface="Yuanti SC Light" charset="-122"/>
              </a:rPr>
              <a:t>results_df</a:t>
            </a:r>
            <a:r>
              <a:rPr lang="zh-CN" altLang="en-US" sz="1600" dirty="0" smtClean="0">
                <a:solidFill>
                  <a:schemeClr val="bg1"/>
                </a:solidFill>
                <a:latin typeface="Yuanti SC Light" charset="-122"/>
                <a:ea typeface="Yuanti SC Light" charset="-122"/>
                <a:cs typeface="Yuanti SC Light" charset="-122"/>
              </a:rPr>
              <a:t>。</a:t>
            </a:r>
            <a:endParaRPr lang="en-US" altLang="zh-CN" sz="1600" dirty="0">
              <a:solidFill>
                <a:schemeClr val="bg1"/>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8340628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249299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2.2.3</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Debug</a:t>
            </a:r>
            <a:r>
              <a:rPr lang="zh-CN" altLang="en-US" sz="2800" dirty="0" smtClean="0">
                <a:solidFill>
                  <a:schemeClr val="bg1"/>
                </a:solidFill>
                <a:latin typeface="Yuanti SC" charset="-122"/>
                <a:ea typeface="Yuanti SC" charset="-122"/>
                <a:cs typeface="Yuanti SC" charset="-122"/>
              </a:rPr>
              <a:t>跟踪代码</a:t>
            </a: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run()</a:t>
            </a:r>
            <a:r>
              <a:rPr lang="zh-CN" altLang="en-US" dirty="0" smtClean="0">
                <a:solidFill>
                  <a:srgbClr val="FFFF00"/>
                </a:solidFill>
                <a:latin typeface="Yuanti SC Light" charset="-122"/>
                <a:ea typeface="Yuanti SC Light" charset="-122"/>
                <a:cs typeface="Yuanti SC Light" charset="-122"/>
              </a:rPr>
              <a:t>时序图：</a:t>
            </a:r>
            <a:endParaRPr lang="en-US" altLang="zh-CN" dirty="0" smtClean="0">
              <a:solidFill>
                <a:srgbClr val="FFFF00"/>
              </a:solidFill>
              <a:latin typeface="Yuanti SC Light" charset="-122"/>
              <a:ea typeface="Yuanti SC Light" charset="-122"/>
              <a:cs typeface="Yuanti SC Light" charset="-122"/>
            </a:endParaRPr>
          </a:p>
          <a:p>
            <a:endParaRPr lang="en-US" altLang="zh-CN" dirty="0" smtClean="0">
              <a:solidFill>
                <a:srgbClr val="FFFF00"/>
              </a:solidFill>
              <a:latin typeface="Yuanti SC Light" charset="-122"/>
              <a:ea typeface="Yuanti SC Light" charset="-122"/>
              <a:cs typeface="Yuanti SC Light" charset="-122"/>
            </a:endParaRPr>
          </a:p>
          <a:p>
            <a:r>
              <a:rPr lang="en-US" altLang="zh-CN" sz="1100" b="1" dirty="0">
                <a:solidFill>
                  <a:srgbClr val="92D050"/>
                </a:solidFill>
                <a:latin typeface="Yuanti SC Light" charset="-122"/>
                <a:ea typeface="Yuanti SC Light" charset="-122"/>
                <a:cs typeface="Yuanti SC Light" charset="-122"/>
              </a:rPr>
              <a:t>https://</a:t>
            </a:r>
            <a:r>
              <a:rPr lang="en-US" altLang="zh-CN" sz="1100" b="1" dirty="0" err="1" smtClean="0">
                <a:solidFill>
                  <a:srgbClr val="92D050"/>
                </a:solidFill>
                <a:latin typeface="Yuanti SC Light" charset="-122"/>
                <a:ea typeface="Yuanti SC Light" charset="-122"/>
                <a:cs typeface="Yuanti SC Light" charset="-122"/>
              </a:rPr>
              <a:t>github.com</a:t>
            </a:r>
            <a:r>
              <a:rPr lang="en-US" altLang="zh-CN" sz="1100" b="1" dirty="0" smtClean="0">
                <a:solidFill>
                  <a:srgbClr val="92D050"/>
                </a:solidFill>
                <a:latin typeface="Yuanti SC Light" charset="-122"/>
                <a:ea typeface="Yuanti SC Light" charset="-122"/>
                <a:cs typeface="Yuanti SC Light" charset="-122"/>
              </a:rPr>
              <a:t>/SCITLAS/Stellar/tree/master/Stellar_0.1/documents/</a:t>
            </a:r>
            <a:r>
              <a:rPr lang="en-US" altLang="zh-CN" sz="1100" b="1" dirty="0" err="1" smtClean="0">
                <a:solidFill>
                  <a:srgbClr val="92D050"/>
                </a:solidFill>
                <a:latin typeface="Yuanti SC Light" charset="-122"/>
                <a:ea typeface="Yuanti SC Light" charset="-122"/>
                <a:cs typeface="Yuanti SC Light" charset="-122"/>
              </a:rPr>
              <a:t>sequence_run.jpeg</a:t>
            </a:r>
            <a:endParaRPr lang="en-US" altLang="zh-CN" sz="1100" b="1" dirty="0">
              <a:solidFill>
                <a:srgbClr val="92D050"/>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a:solidFill>
                <a:srgbClr val="FFFF00"/>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rgbClr val="92D050"/>
              </a:solidFill>
              <a:latin typeface="Yuanti SC Light" charset="-122"/>
              <a:ea typeface="Yuanti SC Light" charset="-122"/>
              <a:cs typeface="Yuanti SC Light"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5408" y="861252"/>
            <a:ext cx="5760936" cy="5819814"/>
          </a:xfrm>
          <a:prstGeom prst="rect">
            <a:avLst/>
          </a:prstGeom>
        </p:spPr>
      </p:pic>
    </p:spTree>
    <p:extLst>
      <p:ext uri="{BB962C8B-B14F-4D97-AF65-F5344CB8AC3E}">
        <p14:creationId xmlns:p14="http://schemas.microsoft.com/office/powerpoint/2010/main" val="36764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4B89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4" y="1379578"/>
            <a:ext cx="3455894" cy="923330"/>
          </a:xfrm>
          <a:prstGeom prst="rect">
            <a:avLst/>
          </a:prstGeom>
          <a:noFill/>
        </p:spPr>
        <p:txBody>
          <a:bodyPr wrap="square" rtlCol="0">
            <a:spAutoFit/>
          </a:bodyPr>
          <a:lstStyle/>
          <a:p>
            <a:r>
              <a:rPr kumimoji="1" lang="zh-CN" altLang="en-US" sz="5400" dirty="0">
                <a:solidFill>
                  <a:schemeClr val="bg1"/>
                </a:solidFill>
                <a:latin typeface="Yuanti SC Light" charset="-122"/>
                <a:ea typeface="Yuanti SC Light" charset="-122"/>
                <a:cs typeface="Yuanti SC Light" charset="-122"/>
              </a:rPr>
              <a:t>目录</a:t>
            </a:r>
          </a:p>
        </p:txBody>
      </p:sp>
      <p:sp>
        <p:nvSpPr>
          <p:cNvPr id="15" name="矩形 14"/>
          <p:cNvSpPr/>
          <p:nvPr/>
        </p:nvSpPr>
        <p:spPr>
          <a:xfrm>
            <a:off x="4061011" y="2622816"/>
            <a:ext cx="6925236" cy="32272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1156446" y="1203263"/>
            <a:ext cx="2729754" cy="12774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4B89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p:cNvSpPr txBox="1"/>
          <p:nvPr/>
        </p:nvSpPr>
        <p:spPr>
          <a:xfrm>
            <a:off x="1436541" y="1794876"/>
            <a:ext cx="2155371" cy="369332"/>
          </a:xfrm>
          <a:prstGeom prst="rect">
            <a:avLst/>
          </a:prstGeom>
          <a:noFill/>
        </p:spPr>
        <p:txBody>
          <a:bodyPr wrap="square" rtlCol="0">
            <a:spAutoFit/>
          </a:bodyPr>
          <a:lstStyle/>
          <a:p>
            <a:pPr algn="ctr"/>
            <a:r>
              <a:rPr kumimoji="1" lang="en-US" altLang="zh-CN" dirty="0" smtClean="0">
                <a:solidFill>
                  <a:srgbClr val="0070C0"/>
                </a:solidFill>
              </a:rPr>
              <a:t>RQAlpha</a:t>
            </a:r>
            <a:r>
              <a:rPr kumimoji="1" lang="zh-CN" altLang="en-US" dirty="0" smtClean="0">
                <a:solidFill>
                  <a:srgbClr val="0070C0"/>
                </a:solidFill>
              </a:rPr>
              <a:t> </a:t>
            </a:r>
            <a:r>
              <a:rPr kumimoji="1" lang="en-US" altLang="zh-CN" dirty="0" smtClean="0">
                <a:solidFill>
                  <a:srgbClr val="0070C0"/>
                </a:solidFill>
              </a:rPr>
              <a:t>Research</a:t>
            </a:r>
            <a:endParaRPr kumimoji="1" lang="zh-CN" altLang="en-US" dirty="0">
              <a:solidFill>
                <a:srgbClr val="0070C0"/>
              </a:solidFill>
            </a:endParaRPr>
          </a:p>
        </p:txBody>
      </p:sp>
      <p:sp>
        <p:nvSpPr>
          <p:cNvPr id="19" name="文本框 18"/>
          <p:cNvSpPr txBox="1"/>
          <p:nvPr/>
        </p:nvSpPr>
        <p:spPr>
          <a:xfrm>
            <a:off x="1583689" y="1449017"/>
            <a:ext cx="2053781"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
        <p:nvSpPr>
          <p:cNvPr id="22" name="Freeform 68"/>
          <p:cNvSpPr>
            <a:spLocks noChangeAspect="1" noEditPoints="1"/>
          </p:cNvSpPr>
          <p:nvPr/>
        </p:nvSpPr>
        <p:spPr bwMode="auto">
          <a:xfrm>
            <a:off x="1972503" y="3574013"/>
            <a:ext cx="1110332" cy="1247842"/>
          </a:xfrm>
          <a:custGeom>
            <a:avLst/>
            <a:gdLst>
              <a:gd name="T0" fmla="*/ 26 w 368"/>
              <a:gd name="T1" fmla="*/ 0 h 414"/>
              <a:gd name="T2" fmla="*/ 19 w 368"/>
              <a:gd name="T3" fmla="*/ 30 h 414"/>
              <a:gd name="T4" fmla="*/ 19 w 368"/>
              <a:gd name="T5" fmla="*/ 65 h 414"/>
              <a:gd name="T6" fmla="*/ 0 w 368"/>
              <a:gd name="T7" fmla="*/ 102 h 414"/>
              <a:gd name="T8" fmla="*/ 19 w 368"/>
              <a:gd name="T9" fmla="*/ 138 h 414"/>
              <a:gd name="T10" fmla="*/ 19 w 368"/>
              <a:gd name="T11" fmla="*/ 173 h 414"/>
              <a:gd name="T12" fmla="*/ 0 w 368"/>
              <a:gd name="T13" fmla="*/ 210 h 414"/>
              <a:gd name="T14" fmla="*/ 19 w 368"/>
              <a:gd name="T15" fmla="*/ 247 h 414"/>
              <a:gd name="T16" fmla="*/ 19 w 368"/>
              <a:gd name="T17" fmla="*/ 281 h 414"/>
              <a:gd name="T18" fmla="*/ 0 w 368"/>
              <a:gd name="T19" fmla="*/ 318 h 414"/>
              <a:gd name="T20" fmla="*/ 19 w 368"/>
              <a:gd name="T21" fmla="*/ 355 h 414"/>
              <a:gd name="T22" fmla="*/ 19 w 368"/>
              <a:gd name="T23" fmla="*/ 390 h 414"/>
              <a:gd name="T24" fmla="*/ 26 w 368"/>
              <a:gd name="T25" fmla="*/ 414 h 414"/>
              <a:gd name="T26" fmla="*/ 368 w 368"/>
              <a:gd name="T27" fmla="*/ 340 h 414"/>
              <a:gd name="T28" fmla="*/ 294 w 368"/>
              <a:gd name="T29" fmla="*/ 0 h 414"/>
              <a:gd name="T30" fmla="*/ 19 w 368"/>
              <a:gd name="T31" fmla="*/ 45 h 414"/>
              <a:gd name="T32" fmla="*/ 15 w 368"/>
              <a:gd name="T33" fmla="*/ 47 h 414"/>
              <a:gd name="T34" fmla="*/ 19 w 368"/>
              <a:gd name="T35" fmla="*/ 99 h 414"/>
              <a:gd name="T36" fmla="*/ 15 w 368"/>
              <a:gd name="T37" fmla="*/ 102 h 414"/>
              <a:gd name="T38" fmla="*/ 19 w 368"/>
              <a:gd name="T39" fmla="*/ 154 h 414"/>
              <a:gd name="T40" fmla="*/ 15 w 368"/>
              <a:gd name="T41" fmla="*/ 156 h 414"/>
              <a:gd name="T42" fmla="*/ 19 w 368"/>
              <a:gd name="T43" fmla="*/ 208 h 414"/>
              <a:gd name="T44" fmla="*/ 15 w 368"/>
              <a:gd name="T45" fmla="*/ 210 h 414"/>
              <a:gd name="T46" fmla="*/ 19 w 368"/>
              <a:gd name="T47" fmla="*/ 262 h 414"/>
              <a:gd name="T48" fmla="*/ 15 w 368"/>
              <a:gd name="T49" fmla="*/ 264 h 414"/>
              <a:gd name="T50" fmla="*/ 19 w 368"/>
              <a:gd name="T51" fmla="*/ 316 h 414"/>
              <a:gd name="T52" fmla="*/ 15 w 368"/>
              <a:gd name="T53" fmla="*/ 318 h 414"/>
              <a:gd name="T54" fmla="*/ 19 w 368"/>
              <a:gd name="T55" fmla="*/ 370 h 414"/>
              <a:gd name="T56" fmla="*/ 15 w 368"/>
              <a:gd name="T57" fmla="*/ 373 h 414"/>
              <a:gd name="T58" fmla="*/ 294 w 368"/>
              <a:gd name="T59" fmla="*/ 400 h 414"/>
              <a:gd name="T60" fmla="*/ 34 w 368"/>
              <a:gd name="T61" fmla="*/ 370 h 414"/>
              <a:gd name="T62" fmla="*/ 38 w 368"/>
              <a:gd name="T63" fmla="*/ 378 h 414"/>
              <a:gd name="T64" fmla="*/ 50 w 368"/>
              <a:gd name="T65" fmla="*/ 364 h 414"/>
              <a:gd name="T66" fmla="*/ 34 w 368"/>
              <a:gd name="T67" fmla="*/ 316 h 414"/>
              <a:gd name="T68" fmla="*/ 38 w 368"/>
              <a:gd name="T69" fmla="*/ 324 h 414"/>
              <a:gd name="T70" fmla="*/ 50 w 368"/>
              <a:gd name="T71" fmla="*/ 310 h 414"/>
              <a:gd name="T72" fmla="*/ 34 w 368"/>
              <a:gd name="T73" fmla="*/ 262 h 414"/>
              <a:gd name="T74" fmla="*/ 38 w 368"/>
              <a:gd name="T75" fmla="*/ 269 h 414"/>
              <a:gd name="T76" fmla="*/ 50 w 368"/>
              <a:gd name="T77" fmla="*/ 256 h 414"/>
              <a:gd name="T78" fmla="*/ 34 w 368"/>
              <a:gd name="T79" fmla="*/ 208 h 414"/>
              <a:gd name="T80" fmla="*/ 38 w 368"/>
              <a:gd name="T81" fmla="*/ 215 h 414"/>
              <a:gd name="T82" fmla="*/ 50 w 368"/>
              <a:gd name="T83" fmla="*/ 202 h 414"/>
              <a:gd name="T84" fmla="*/ 34 w 368"/>
              <a:gd name="T85" fmla="*/ 154 h 414"/>
              <a:gd name="T86" fmla="*/ 38 w 368"/>
              <a:gd name="T87" fmla="*/ 161 h 414"/>
              <a:gd name="T88" fmla="*/ 50 w 368"/>
              <a:gd name="T89" fmla="*/ 148 h 414"/>
              <a:gd name="T90" fmla="*/ 34 w 368"/>
              <a:gd name="T91" fmla="*/ 100 h 414"/>
              <a:gd name="T92" fmla="*/ 38 w 368"/>
              <a:gd name="T93" fmla="*/ 107 h 414"/>
              <a:gd name="T94" fmla="*/ 50 w 368"/>
              <a:gd name="T95" fmla="*/ 94 h 414"/>
              <a:gd name="T96" fmla="*/ 34 w 368"/>
              <a:gd name="T97" fmla="*/ 45 h 414"/>
              <a:gd name="T98" fmla="*/ 38 w 368"/>
              <a:gd name="T99" fmla="*/ 53 h 414"/>
              <a:gd name="T100" fmla="*/ 50 w 368"/>
              <a:gd name="T101" fmla="*/ 39 h 414"/>
              <a:gd name="T102" fmla="*/ 34 w 368"/>
              <a:gd name="T103" fmla="*/ 15 h 414"/>
              <a:gd name="T104" fmla="*/ 353 w 368"/>
              <a:gd name="T105" fmla="*/ 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8" h="414">
                <a:moveTo>
                  <a:pt x="294" y="0"/>
                </a:moveTo>
                <a:cubicBezTo>
                  <a:pt x="26" y="0"/>
                  <a:pt x="26" y="0"/>
                  <a:pt x="26" y="0"/>
                </a:cubicBezTo>
                <a:cubicBezTo>
                  <a:pt x="22" y="0"/>
                  <a:pt x="19" y="3"/>
                  <a:pt x="19" y="7"/>
                </a:cubicBezTo>
                <a:cubicBezTo>
                  <a:pt x="19" y="30"/>
                  <a:pt x="19" y="30"/>
                  <a:pt x="19" y="30"/>
                </a:cubicBezTo>
                <a:cubicBezTo>
                  <a:pt x="8" y="32"/>
                  <a:pt x="0" y="39"/>
                  <a:pt x="0" y="47"/>
                </a:cubicBezTo>
                <a:cubicBezTo>
                  <a:pt x="0" y="56"/>
                  <a:pt x="8" y="63"/>
                  <a:pt x="19" y="65"/>
                </a:cubicBezTo>
                <a:cubicBezTo>
                  <a:pt x="19" y="84"/>
                  <a:pt x="19" y="84"/>
                  <a:pt x="19" y="84"/>
                </a:cubicBezTo>
                <a:cubicBezTo>
                  <a:pt x="8" y="86"/>
                  <a:pt x="0" y="93"/>
                  <a:pt x="0" y="102"/>
                </a:cubicBezTo>
                <a:cubicBezTo>
                  <a:pt x="0" y="110"/>
                  <a:pt x="8" y="117"/>
                  <a:pt x="19" y="119"/>
                </a:cubicBezTo>
                <a:cubicBezTo>
                  <a:pt x="19" y="138"/>
                  <a:pt x="19" y="138"/>
                  <a:pt x="19" y="138"/>
                </a:cubicBezTo>
                <a:cubicBezTo>
                  <a:pt x="8" y="141"/>
                  <a:pt x="0" y="147"/>
                  <a:pt x="0" y="156"/>
                </a:cubicBezTo>
                <a:cubicBezTo>
                  <a:pt x="0" y="164"/>
                  <a:pt x="8" y="171"/>
                  <a:pt x="19" y="173"/>
                </a:cubicBezTo>
                <a:cubicBezTo>
                  <a:pt x="19" y="193"/>
                  <a:pt x="19" y="193"/>
                  <a:pt x="19" y="193"/>
                </a:cubicBezTo>
                <a:cubicBezTo>
                  <a:pt x="8" y="195"/>
                  <a:pt x="0" y="201"/>
                  <a:pt x="0" y="210"/>
                </a:cubicBezTo>
                <a:cubicBezTo>
                  <a:pt x="0" y="218"/>
                  <a:pt x="8" y="225"/>
                  <a:pt x="19" y="227"/>
                </a:cubicBezTo>
                <a:cubicBezTo>
                  <a:pt x="19" y="247"/>
                  <a:pt x="19" y="247"/>
                  <a:pt x="19" y="247"/>
                </a:cubicBezTo>
                <a:cubicBezTo>
                  <a:pt x="8" y="249"/>
                  <a:pt x="0" y="256"/>
                  <a:pt x="0" y="264"/>
                </a:cubicBezTo>
                <a:cubicBezTo>
                  <a:pt x="0" y="273"/>
                  <a:pt x="8" y="279"/>
                  <a:pt x="19" y="281"/>
                </a:cubicBezTo>
                <a:cubicBezTo>
                  <a:pt x="19" y="301"/>
                  <a:pt x="19" y="301"/>
                  <a:pt x="19" y="301"/>
                </a:cubicBezTo>
                <a:cubicBezTo>
                  <a:pt x="8" y="303"/>
                  <a:pt x="0" y="310"/>
                  <a:pt x="0" y="318"/>
                </a:cubicBezTo>
                <a:cubicBezTo>
                  <a:pt x="0" y="327"/>
                  <a:pt x="8" y="334"/>
                  <a:pt x="19" y="336"/>
                </a:cubicBezTo>
                <a:cubicBezTo>
                  <a:pt x="19" y="355"/>
                  <a:pt x="19" y="355"/>
                  <a:pt x="19" y="355"/>
                </a:cubicBezTo>
                <a:cubicBezTo>
                  <a:pt x="8" y="357"/>
                  <a:pt x="0" y="364"/>
                  <a:pt x="0" y="373"/>
                </a:cubicBezTo>
                <a:cubicBezTo>
                  <a:pt x="0" y="381"/>
                  <a:pt x="8" y="388"/>
                  <a:pt x="19" y="390"/>
                </a:cubicBezTo>
                <a:cubicBezTo>
                  <a:pt x="19" y="407"/>
                  <a:pt x="19" y="407"/>
                  <a:pt x="19" y="407"/>
                </a:cubicBezTo>
                <a:cubicBezTo>
                  <a:pt x="19" y="411"/>
                  <a:pt x="22" y="414"/>
                  <a:pt x="26" y="414"/>
                </a:cubicBezTo>
                <a:cubicBezTo>
                  <a:pt x="294" y="414"/>
                  <a:pt x="294" y="414"/>
                  <a:pt x="294" y="414"/>
                </a:cubicBezTo>
                <a:cubicBezTo>
                  <a:pt x="335" y="414"/>
                  <a:pt x="368" y="381"/>
                  <a:pt x="368" y="340"/>
                </a:cubicBezTo>
                <a:cubicBezTo>
                  <a:pt x="368" y="74"/>
                  <a:pt x="368" y="74"/>
                  <a:pt x="368" y="74"/>
                </a:cubicBezTo>
                <a:cubicBezTo>
                  <a:pt x="368" y="33"/>
                  <a:pt x="335" y="0"/>
                  <a:pt x="294" y="0"/>
                </a:cubicBezTo>
                <a:close/>
                <a:moveTo>
                  <a:pt x="15" y="47"/>
                </a:moveTo>
                <a:cubicBezTo>
                  <a:pt x="15" y="47"/>
                  <a:pt x="17" y="46"/>
                  <a:pt x="19" y="45"/>
                </a:cubicBezTo>
                <a:cubicBezTo>
                  <a:pt x="19" y="50"/>
                  <a:pt x="19" y="50"/>
                  <a:pt x="19" y="50"/>
                </a:cubicBezTo>
                <a:cubicBezTo>
                  <a:pt x="17" y="49"/>
                  <a:pt x="15" y="48"/>
                  <a:pt x="15" y="47"/>
                </a:cubicBezTo>
                <a:close/>
                <a:moveTo>
                  <a:pt x="15" y="102"/>
                </a:moveTo>
                <a:cubicBezTo>
                  <a:pt x="15" y="101"/>
                  <a:pt x="17" y="100"/>
                  <a:pt x="19" y="99"/>
                </a:cubicBezTo>
                <a:cubicBezTo>
                  <a:pt x="19" y="104"/>
                  <a:pt x="19" y="104"/>
                  <a:pt x="19" y="104"/>
                </a:cubicBezTo>
                <a:cubicBezTo>
                  <a:pt x="17" y="103"/>
                  <a:pt x="15" y="102"/>
                  <a:pt x="15" y="102"/>
                </a:cubicBezTo>
                <a:close/>
                <a:moveTo>
                  <a:pt x="15" y="156"/>
                </a:moveTo>
                <a:cubicBezTo>
                  <a:pt x="15" y="155"/>
                  <a:pt x="17" y="154"/>
                  <a:pt x="19" y="154"/>
                </a:cubicBezTo>
                <a:cubicBezTo>
                  <a:pt x="19" y="158"/>
                  <a:pt x="19" y="158"/>
                  <a:pt x="19" y="158"/>
                </a:cubicBezTo>
                <a:cubicBezTo>
                  <a:pt x="17" y="157"/>
                  <a:pt x="15" y="156"/>
                  <a:pt x="15" y="156"/>
                </a:cubicBezTo>
                <a:close/>
                <a:moveTo>
                  <a:pt x="15" y="210"/>
                </a:moveTo>
                <a:cubicBezTo>
                  <a:pt x="15" y="209"/>
                  <a:pt x="17" y="209"/>
                  <a:pt x="19" y="208"/>
                </a:cubicBezTo>
                <a:cubicBezTo>
                  <a:pt x="19" y="212"/>
                  <a:pt x="19" y="212"/>
                  <a:pt x="19" y="212"/>
                </a:cubicBezTo>
                <a:cubicBezTo>
                  <a:pt x="17" y="211"/>
                  <a:pt x="15" y="211"/>
                  <a:pt x="15" y="210"/>
                </a:cubicBezTo>
                <a:close/>
                <a:moveTo>
                  <a:pt x="15" y="264"/>
                </a:moveTo>
                <a:cubicBezTo>
                  <a:pt x="15" y="264"/>
                  <a:pt x="17" y="263"/>
                  <a:pt x="19" y="262"/>
                </a:cubicBezTo>
                <a:cubicBezTo>
                  <a:pt x="19" y="266"/>
                  <a:pt x="19" y="266"/>
                  <a:pt x="19" y="266"/>
                </a:cubicBezTo>
                <a:cubicBezTo>
                  <a:pt x="17" y="266"/>
                  <a:pt x="15" y="265"/>
                  <a:pt x="15" y="264"/>
                </a:cubicBezTo>
                <a:close/>
                <a:moveTo>
                  <a:pt x="15" y="318"/>
                </a:moveTo>
                <a:cubicBezTo>
                  <a:pt x="15" y="318"/>
                  <a:pt x="17" y="317"/>
                  <a:pt x="19" y="316"/>
                </a:cubicBezTo>
                <a:cubicBezTo>
                  <a:pt x="19" y="321"/>
                  <a:pt x="19" y="321"/>
                  <a:pt x="19" y="321"/>
                </a:cubicBezTo>
                <a:cubicBezTo>
                  <a:pt x="17" y="320"/>
                  <a:pt x="15" y="319"/>
                  <a:pt x="15" y="318"/>
                </a:cubicBezTo>
                <a:close/>
                <a:moveTo>
                  <a:pt x="15" y="373"/>
                </a:moveTo>
                <a:cubicBezTo>
                  <a:pt x="15" y="372"/>
                  <a:pt x="17" y="371"/>
                  <a:pt x="19" y="370"/>
                </a:cubicBezTo>
                <a:cubicBezTo>
                  <a:pt x="19" y="375"/>
                  <a:pt x="19" y="375"/>
                  <a:pt x="19" y="375"/>
                </a:cubicBezTo>
                <a:cubicBezTo>
                  <a:pt x="17" y="374"/>
                  <a:pt x="15" y="373"/>
                  <a:pt x="15" y="373"/>
                </a:cubicBezTo>
                <a:close/>
                <a:moveTo>
                  <a:pt x="353" y="340"/>
                </a:moveTo>
                <a:cubicBezTo>
                  <a:pt x="353" y="373"/>
                  <a:pt x="326" y="400"/>
                  <a:pt x="294" y="400"/>
                </a:cubicBezTo>
                <a:cubicBezTo>
                  <a:pt x="34" y="400"/>
                  <a:pt x="34" y="400"/>
                  <a:pt x="34" y="400"/>
                </a:cubicBezTo>
                <a:cubicBezTo>
                  <a:pt x="34" y="370"/>
                  <a:pt x="34" y="370"/>
                  <a:pt x="34" y="370"/>
                </a:cubicBezTo>
                <a:cubicBezTo>
                  <a:pt x="36" y="371"/>
                  <a:pt x="37" y="372"/>
                  <a:pt x="38" y="373"/>
                </a:cubicBezTo>
                <a:cubicBezTo>
                  <a:pt x="38" y="374"/>
                  <a:pt x="39" y="375"/>
                  <a:pt x="38" y="378"/>
                </a:cubicBezTo>
                <a:cubicBezTo>
                  <a:pt x="52" y="382"/>
                  <a:pt x="52" y="382"/>
                  <a:pt x="52" y="382"/>
                </a:cubicBezTo>
                <a:cubicBezTo>
                  <a:pt x="55" y="374"/>
                  <a:pt x="52" y="368"/>
                  <a:pt x="50" y="364"/>
                </a:cubicBezTo>
                <a:cubicBezTo>
                  <a:pt x="46" y="360"/>
                  <a:pt x="41" y="357"/>
                  <a:pt x="34" y="355"/>
                </a:cubicBezTo>
                <a:cubicBezTo>
                  <a:pt x="34" y="316"/>
                  <a:pt x="34" y="316"/>
                  <a:pt x="34" y="316"/>
                </a:cubicBezTo>
                <a:cubicBezTo>
                  <a:pt x="36" y="317"/>
                  <a:pt x="37" y="318"/>
                  <a:pt x="38" y="319"/>
                </a:cubicBezTo>
                <a:cubicBezTo>
                  <a:pt x="38" y="319"/>
                  <a:pt x="39" y="321"/>
                  <a:pt x="38" y="324"/>
                </a:cubicBezTo>
                <a:cubicBezTo>
                  <a:pt x="52" y="328"/>
                  <a:pt x="52" y="328"/>
                  <a:pt x="52" y="328"/>
                </a:cubicBezTo>
                <a:cubicBezTo>
                  <a:pt x="55" y="320"/>
                  <a:pt x="52" y="314"/>
                  <a:pt x="50" y="310"/>
                </a:cubicBezTo>
                <a:cubicBezTo>
                  <a:pt x="46" y="306"/>
                  <a:pt x="41" y="302"/>
                  <a:pt x="34" y="301"/>
                </a:cubicBezTo>
                <a:cubicBezTo>
                  <a:pt x="34" y="262"/>
                  <a:pt x="34" y="262"/>
                  <a:pt x="34" y="262"/>
                </a:cubicBezTo>
                <a:cubicBezTo>
                  <a:pt x="36" y="263"/>
                  <a:pt x="37" y="264"/>
                  <a:pt x="38" y="265"/>
                </a:cubicBezTo>
                <a:cubicBezTo>
                  <a:pt x="38" y="265"/>
                  <a:pt x="39" y="266"/>
                  <a:pt x="38" y="269"/>
                </a:cubicBezTo>
                <a:cubicBezTo>
                  <a:pt x="52" y="274"/>
                  <a:pt x="52" y="274"/>
                  <a:pt x="52" y="274"/>
                </a:cubicBezTo>
                <a:cubicBezTo>
                  <a:pt x="55" y="265"/>
                  <a:pt x="52" y="260"/>
                  <a:pt x="50" y="256"/>
                </a:cubicBezTo>
                <a:cubicBezTo>
                  <a:pt x="46" y="251"/>
                  <a:pt x="41" y="248"/>
                  <a:pt x="34" y="247"/>
                </a:cubicBezTo>
                <a:cubicBezTo>
                  <a:pt x="34" y="208"/>
                  <a:pt x="34" y="208"/>
                  <a:pt x="34" y="208"/>
                </a:cubicBezTo>
                <a:cubicBezTo>
                  <a:pt x="36" y="209"/>
                  <a:pt x="37" y="210"/>
                  <a:pt x="38" y="211"/>
                </a:cubicBezTo>
                <a:cubicBezTo>
                  <a:pt x="38" y="211"/>
                  <a:pt x="39" y="212"/>
                  <a:pt x="38" y="215"/>
                </a:cubicBezTo>
                <a:cubicBezTo>
                  <a:pt x="52" y="220"/>
                  <a:pt x="52" y="220"/>
                  <a:pt x="52" y="220"/>
                </a:cubicBezTo>
                <a:cubicBezTo>
                  <a:pt x="55" y="211"/>
                  <a:pt x="52" y="205"/>
                  <a:pt x="50" y="202"/>
                </a:cubicBezTo>
                <a:cubicBezTo>
                  <a:pt x="46" y="197"/>
                  <a:pt x="41" y="194"/>
                  <a:pt x="34" y="193"/>
                </a:cubicBezTo>
                <a:cubicBezTo>
                  <a:pt x="34" y="154"/>
                  <a:pt x="34" y="154"/>
                  <a:pt x="34" y="154"/>
                </a:cubicBezTo>
                <a:cubicBezTo>
                  <a:pt x="36" y="154"/>
                  <a:pt x="37" y="155"/>
                  <a:pt x="38" y="157"/>
                </a:cubicBezTo>
                <a:cubicBezTo>
                  <a:pt x="38" y="157"/>
                  <a:pt x="39" y="158"/>
                  <a:pt x="38" y="161"/>
                </a:cubicBezTo>
                <a:cubicBezTo>
                  <a:pt x="52" y="165"/>
                  <a:pt x="52" y="165"/>
                  <a:pt x="52" y="165"/>
                </a:cubicBezTo>
                <a:cubicBezTo>
                  <a:pt x="55" y="157"/>
                  <a:pt x="52" y="151"/>
                  <a:pt x="50" y="148"/>
                </a:cubicBezTo>
                <a:cubicBezTo>
                  <a:pt x="46" y="143"/>
                  <a:pt x="41" y="140"/>
                  <a:pt x="34" y="138"/>
                </a:cubicBezTo>
                <a:cubicBezTo>
                  <a:pt x="34" y="100"/>
                  <a:pt x="34" y="100"/>
                  <a:pt x="34" y="100"/>
                </a:cubicBezTo>
                <a:cubicBezTo>
                  <a:pt x="36" y="100"/>
                  <a:pt x="37" y="101"/>
                  <a:pt x="38" y="102"/>
                </a:cubicBezTo>
                <a:cubicBezTo>
                  <a:pt x="38" y="103"/>
                  <a:pt x="39" y="104"/>
                  <a:pt x="38" y="107"/>
                </a:cubicBezTo>
                <a:cubicBezTo>
                  <a:pt x="52" y="111"/>
                  <a:pt x="52" y="111"/>
                  <a:pt x="52" y="111"/>
                </a:cubicBezTo>
                <a:cubicBezTo>
                  <a:pt x="55" y="103"/>
                  <a:pt x="52" y="97"/>
                  <a:pt x="50" y="94"/>
                </a:cubicBezTo>
                <a:cubicBezTo>
                  <a:pt x="46" y="89"/>
                  <a:pt x="41" y="86"/>
                  <a:pt x="34" y="84"/>
                </a:cubicBezTo>
                <a:cubicBezTo>
                  <a:pt x="34" y="45"/>
                  <a:pt x="34" y="45"/>
                  <a:pt x="34" y="45"/>
                </a:cubicBezTo>
                <a:cubicBezTo>
                  <a:pt x="36" y="46"/>
                  <a:pt x="37" y="47"/>
                  <a:pt x="38" y="48"/>
                </a:cubicBezTo>
                <a:cubicBezTo>
                  <a:pt x="38" y="49"/>
                  <a:pt x="39" y="50"/>
                  <a:pt x="38" y="53"/>
                </a:cubicBezTo>
                <a:cubicBezTo>
                  <a:pt x="52" y="57"/>
                  <a:pt x="52" y="57"/>
                  <a:pt x="52" y="57"/>
                </a:cubicBezTo>
                <a:cubicBezTo>
                  <a:pt x="55" y="49"/>
                  <a:pt x="52" y="43"/>
                  <a:pt x="50" y="39"/>
                </a:cubicBezTo>
                <a:cubicBezTo>
                  <a:pt x="46" y="35"/>
                  <a:pt x="41" y="31"/>
                  <a:pt x="34" y="30"/>
                </a:cubicBezTo>
                <a:cubicBezTo>
                  <a:pt x="34" y="15"/>
                  <a:pt x="34" y="15"/>
                  <a:pt x="34" y="15"/>
                </a:cubicBezTo>
                <a:cubicBezTo>
                  <a:pt x="294" y="15"/>
                  <a:pt x="294" y="15"/>
                  <a:pt x="294" y="15"/>
                </a:cubicBezTo>
                <a:cubicBezTo>
                  <a:pt x="326" y="15"/>
                  <a:pt x="353" y="41"/>
                  <a:pt x="353" y="74"/>
                </a:cubicBezTo>
                <a:lnTo>
                  <a:pt x="353" y="340"/>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24" name="TextBox 5"/>
          <p:cNvSpPr txBox="1"/>
          <p:nvPr/>
        </p:nvSpPr>
        <p:spPr>
          <a:xfrm>
            <a:off x="4426169" y="3417055"/>
            <a:ext cx="6216441" cy="1689675"/>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1.</a:t>
            </a:r>
            <a:r>
              <a:rPr lang="zh-CN" altLang="en-US" sz="2400" dirty="0" smtClean="0">
                <a:solidFill>
                  <a:srgbClr val="4B89F0">
                    <a:alpha val="99000"/>
                  </a:srgbClr>
                </a:solidFill>
                <a:latin typeface="Yuanti SC" charset="-122"/>
                <a:ea typeface="Yuanti SC" charset="-122"/>
                <a:cs typeface="Yuanti SC" charset="-122"/>
              </a:rPr>
              <a:t> 研究背景</a:t>
            </a:r>
            <a:endParaRPr lang="nl-BE" sz="2400" dirty="0">
              <a:solidFill>
                <a:srgbClr val="4B89F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2.</a:t>
            </a:r>
            <a:r>
              <a:rPr lang="zh-CN" altLang="en-US" sz="2400" dirty="0" smtClean="0">
                <a:solidFill>
                  <a:srgbClr val="4B89F0">
                    <a:alpha val="99000"/>
                  </a:srgbClr>
                </a:solidFill>
                <a:latin typeface="Yuanti SC" charset="-122"/>
                <a:ea typeface="Yuanti SC" charset="-122"/>
                <a:cs typeface="Yuanti SC" charset="-122"/>
              </a:rPr>
              <a:t> 整体分析</a:t>
            </a:r>
            <a:endParaRPr lang="en-US" altLang="zh-CN" sz="2400" dirty="0" smtClean="0">
              <a:solidFill>
                <a:srgbClr val="4B89F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3.</a:t>
            </a:r>
            <a:r>
              <a:rPr lang="zh-CN" altLang="en-US" sz="2400" dirty="0" smtClean="0">
                <a:solidFill>
                  <a:srgbClr val="4B89F0">
                    <a:alpha val="99000"/>
                  </a:srgbClr>
                </a:solidFill>
                <a:latin typeface="Yuanti SC" charset="-122"/>
                <a:ea typeface="Yuanti SC" charset="-122"/>
                <a:cs typeface="Yuanti SC" charset="-122"/>
              </a:rPr>
              <a:t> 模块分析</a:t>
            </a:r>
            <a:endParaRPr lang="en-US" altLang="zh-CN" sz="2400" dirty="0" smtClean="0">
              <a:solidFill>
                <a:srgbClr val="4B89F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4.</a:t>
            </a:r>
            <a:r>
              <a:rPr lang="zh-CN" altLang="en-US" sz="2400" dirty="0" smtClean="0">
                <a:solidFill>
                  <a:srgbClr val="4B89F0">
                    <a:alpha val="99000"/>
                  </a:srgbClr>
                </a:solidFill>
                <a:latin typeface="Yuanti SC" charset="-122"/>
                <a:ea typeface="Yuanti SC" charset="-122"/>
                <a:cs typeface="Yuanti SC" charset="-122"/>
              </a:rPr>
              <a:t> 关键技术</a:t>
            </a:r>
            <a:endParaRPr lang="nl-BE" sz="2400" dirty="0">
              <a:solidFill>
                <a:srgbClr val="4B89F0">
                  <a:alpha val="99000"/>
                </a:srgbClr>
              </a:solidFill>
              <a:latin typeface="Yuanti SC" charset="-122"/>
              <a:ea typeface="Yuanti SC" charset="-122"/>
              <a:cs typeface="Yuanti SC" charset="-122"/>
            </a:endParaRPr>
          </a:p>
        </p:txBody>
      </p:sp>
    </p:spTree>
    <p:extLst>
      <p:ext uri="{BB962C8B-B14F-4D97-AF65-F5344CB8AC3E}">
        <p14:creationId xmlns:p14="http://schemas.microsoft.com/office/powerpoint/2010/main" val="11877977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9" name="文本框 8"/>
          <p:cNvSpPr txBox="1"/>
          <p:nvPr/>
        </p:nvSpPr>
        <p:spPr>
          <a:xfrm>
            <a:off x="3144370" y="2921168"/>
            <a:ext cx="5903259" cy="1015663"/>
          </a:xfrm>
          <a:prstGeom prst="rect">
            <a:avLst/>
          </a:prstGeom>
          <a:noFill/>
        </p:spPr>
        <p:txBody>
          <a:bodyPr wrap="square" rtlCol="0">
            <a:spAutoFit/>
          </a:bodyPr>
          <a:lstStyle/>
          <a:p>
            <a:pPr algn="ctr"/>
            <a:r>
              <a:rPr kumimoji="1" lang="en-US" altLang="zh-CN" sz="6000" dirty="0" smtClean="0">
                <a:solidFill>
                  <a:schemeClr val="bg1"/>
                </a:solidFill>
              </a:rPr>
              <a:t>End</a:t>
            </a:r>
            <a:endParaRPr kumimoji="1" lang="zh-CN" altLang="en-US" sz="6000" dirty="0">
              <a:solidFill>
                <a:schemeClr val="bg1"/>
              </a:solidFill>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1950442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 name="矩形 2"/>
          <p:cNvSpPr/>
          <p:nvPr/>
        </p:nvSpPr>
        <p:spPr>
          <a:xfrm>
            <a:off x="-1" y="2529000"/>
            <a:ext cx="1800000" cy="1800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Freeform 79"/>
          <p:cNvSpPr>
            <a:spLocks noEditPoints="1"/>
          </p:cNvSpPr>
          <p:nvPr/>
        </p:nvSpPr>
        <p:spPr bwMode="black">
          <a:xfrm>
            <a:off x="467342" y="2921168"/>
            <a:ext cx="865314" cy="1073485"/>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61735" tIns="30867" rIns="61735" bIns="30867" numCol="1" anchor="t" anchorCtr="0" compatLnSpc="1">
            <a:prstTxWarp prst="textNoShape">
              <a:avLst/>
            </a:prstTxWarp>
          </a:bodyPr>
          <a:lstStyle/>
          <a:p>
            <a:pPr defTabSz="685487"/>
            <a:endParaRPr lang="en-US" sz="1200">
              <a:solidFill>
                <a:srgbClr val="FFFFFF"/>
              </a:solidFill>
              <a:latin typeface="Segoe UI"/>
            </a:endParaRPr>
          </a:p>
        </p:txBody>
      </p:sp>
      <p:sp>
        <p:nvSpPr>
          <p:cNvPr id="24" name="文本框 23"/>
          <p:cNvSpPr txBox="1"/>
          <p:nvPr/>
        </p:nvSpPr>
        <p:spPr>
          <a:xfrm>
            <a:off x="3793190" y="2967468"/>
            <a:ext cx="4605617" cy="923330"/>
          </a:xfrm>
          <a:prstGeom prst="rect">
            <a:avLst/>
          </a:prstGeom>
          <a:noFill/>
        </p:spPr>
        <p:txBody>
          <a:bodyPr wrap="square" rtlCol="0">
            <a:spAutoFit/>
          </a:bodyPr>
          <a:lstStyle/>
          <a:p>
            <a:pPr algn="ctr"/>
            <a:r>
              <a:rPr kumimoji="1" lang="en-US" altLang="zh-CN" sz="5400" dirty="0" smtClean="0">
                <a:solidFill>
                  <a:schemeClr val="bg1"/>
                </a:solidFill>
                <a:latin typeface="Yuanti SC Light" charset="-122"/>
                <a:ea typeface="Yuanti SC Light" charset="-122"/>
                <a:cs typeface="Yuanti SC Light" charset="-122"/>
              </a:rPr>
              <a:t>1.</a:t>
            </a:r>
            <a:r>
              <a:rPr kumimoji="1" lang="zh-CN" altLang="en-US" sz="5400" dirty="0" smtClean="0">
                <a:solidFill>
                  <a:schemeClr val="bg1"/>
                </a:solidFill>
                <a:latin typeface="Yuanti SC Light" charset="-122"/>
                <a:ea typeface="Yuanti SC Light" charset="-122"/>
                <a:cs typeface="Yuanti SC Light" charset="-122"/>
              </a:rPr>
              <a:t> 研究背景</a:t>
            </a:r>
            <a:endParaRPr kumimoji="1" lang="zh-CN" altLang="en-US" sz="5400" dirty="0">
              <a:solidFill>
                <a:schemeClr val="bg1"/>
              </a:solidFill>
              <a:latin typeface="Yuanti SC Light" charset="-122"/>
              <a:ea typeface="Yuanti SC Light" charset="-122"/>
              <a:cs typeface="Yuanti SC Light" charset="-122"/>
            </a:endParaRPr>
          </a:p>
        </p:txBody>
      </p:sp>
      <p:sp>
        <p:nvSpPr>
          <p:cNvPr id="9" name="文本框 8"/>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1762924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3" y="1379578"/>
            <a:ext cx="4251967" cy="923330"/>
          </a:xfrm>
          <a:prstGeom prst="rect">
            <a:avLst/>
          </a:prstGeom>
          <a:noFill/>
        </p:spPr>
        <p:txBody>
          <a:bodyPr wrap="square" rtlCol="0">
            <a:spAutoFit/>
          </a:bodyPr>
          <a:lstStyle/>
          <a:p>
            <a:r>
              <a:rPr kumimoji="1" lang="en-US" altLang="zh-CN" sz="5400" dirty="0" smtClean="0">
                <a:solidFill>
                  <a:schemeClr val="bg1"/>
                </a:solidFill>
                <a:latin typeface="Yuanti SC Light" charset="-122"/>
                <a:ea typeface="Yuanti SC Light" charset="-122"/>
                <a:cs typeface="Yuanti SC Light" charset="-122"/>
              </a:rPr>
              <a:t>1.</a:t>
            </a:r>
            <a:r>
              <a:rPr kumimoji="1" lang="zh-CN" altLang="en-US" sz="5400" dirty="0" smtClean="0">
                <a:solidFill>
                  <a:schemeClr val="bg1"/>
                </a:solidFill>
                <a:latin typeface="Yuanti SC Light" charset="-122"/>
                <a:ea typeface="Yuanti SC Light" charset="-122"/>
                <a:cs typeface="Yuanti SC Light" charset="-122"/>
              </a:rPr>
              <a:t> 研究背景</a:t>
            </a:r>
            <a:endParaRPr kumimoji="1" lang="zh-CN" altLang="en-US" sz="5400" dirty="0">
              <a:solidFill>
                <a:schemeClr val="bg1"/>
              </a:solidFill>
              <a:latin typeface="Yuanti SC Light" charset="-122"/>
              <a:ea typeface="Yuanti SC Light" charset="-122"/>
              <a:cs typeface="Yuanti SC Light" charset="-122"/>
            </a:endParaRPr>
          </a:p>
        </p:txBody>
      </p:sp>
      <p:sp>
        <p:nvSpPr>
          <p:cNvPr id="15" name="矩形 14"/>
          <p:cNvSpPr/>
          <p:nvPr/>
        </p:nvSpPr>
        <p:spPr>
          <a:xfrm>
            <a:off x="4061011" y="2622816"/>
            <a:ext cx="6925236" cy="32272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Freeform 79"/>
          <p:cNvSpPr>
            <a:spLocks noEditPoints="1"/>
          </p:cNvSpPr>
          <p:nvPr/>
        </p:nvSpPr>
        <p:spPr bwMode="black">
          <a:xfrm>
            <a:off x="2127855" y="3661196"/>
            <a:ext cx="865314" cy="1073485"/>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61735" tIns="30867" rIns="61735" bIns="30867" numCol="1" anchor="t" anchorCtr="0" compatLnSpc="1">
            <a:prstTxWarp prst="textNoShape">
              <a:avLst/>
            </a:prstTxWarp>
          </a:bodyPr>
          <a:lstStyle/>
          <a:p>
            <a:pPr defTabSz="685487"/>
            <a:endParaRPr lang="en-US" sz="1200">
              <a:solidFill>
                <a:srgbClr val="FFFFFF"/>
              </a:solidFill>
              <a:latin typeface="Segoe UI"/>
            </a:endParaRPr>
          </a:p>
        </p:txBody>
      </p:sp>
      <p:sp>
        <p:nvSpPr>
          <p:cNvPr id="20" name="TextBox 5"/>
          <p:cNvSpPr txBox="1"/>
          <p:nvPr/>
        </p:nvSpPr>
        <p:spPr>
          <a:xfrm>
            <a:off x="4426169" y="3924849"/>
            <a:ext cx="6216441" cy="477485"/>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92D050">
                    <a:alpha val="99000"/>
                  </a:srgbClr>
                </a:solidFill>
                <a:latin typeface="Yuanti SC" charset="-122"/>
                <a:ea typeface="Yuanti SC" charset="-122"/>
                <a:cs typeface="Yuanti SC" charset="-122"/>
              </a:rPr>
              <a:t>1.1</a:t>
            </a:r>
            <a:r>
              <a:rPr lang="zh-CN" altLang="en-US" sz="2400" dirty="0" smtClean="0">
                <a:solidFill>
                  <a:srgbClr val="92D050">
                    <a:alpha val="99000"/>
                  </a:srgbClr>
                </a:solidFill>
                <a:latin typeface="Yuanti SC" charset="-122"/>
                <a:ea typeface="Yuanti SC" charset="-122"/>
                <a:cs typeface="Yuanti SC" charset="-122"/>
              </a:rPr>
              <a:t> 研究背景</a:t>
            </a:r>
            <a:endParaRPr lang="zh-CN" altLang="en-US" sz="2400" dirty="0">
              <a:solidFill>
                <a:srgbClr val="92D050">
                  <a:alpha val="99000"/>
                </a:srgbClr>
              </a:solidFill>
              <a:latin typeface="Yuanti SC" charset="-122"/>
              <a:ea typeface="Yuanti SC" charset="-122"/>
              <a:cs typeface="Yuanti SC" charset="-122"/>
            </a:endParaRPr>
          </a:p>
        </p:txBody>
      </p:sp>
      <p:sp>
        <p:nvSpPr>
          <p:cNvPr id="18" name="矩形 17"/>
          <p:cNvSpPr/>
          <p:nvPr/>
        </p:nvSpPr>
        <p:spPr>
          <a:xfrm>
            <a:off x="1156446" y="1203263"/>
            <a:ext cx="2729754" cy="12774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p:cNvSpPr txBox="1"/>
          <p:nvPr/>
        </p:nvSpPr>
        <p:spPr>
          <a:xfrm>
            <a:off x="1436541" y="1794876"/>
            <a:ext cx="2155371" cy="369332"/>
          </a:xfrm>
          <a:prstGeom prst="rect">
            <a:avLst/>
          </a:prstGeom>
          <a:noFill/>
        </p:spPr>
        <p:txBody>
          <a:bodyPr wrap="square" rtlCol="0">
            <a:spAutoFit/>
          </a:bodyPr>
          <a:lstStyle/>
          <a:p>
            <a:pPr algn="ctr"/>
            <a:r>
              <a:rPr kumimoji="1" lang="en-US" altLang="zh-CN" dirty="0" smtClean="0">
                <a:solidFill>
                  <a:srgbClr val="0070C0"/>
                </a:solidFill>
              </a:rPr>
              <a:t>RQAlpha</a:t>
            </a:r>
            <a:r>
              <a:rPr kumimoji="1" lang="zh-CN" altLang="en-US" dirty="0" smtClean="0">
                <a:solidFill>
                  <a:srgbClr val="0070C0"/>
                </a:solidFill>
              </a:rPr>
              <a:t> </a:t>
            </a:r>
            <a:r>
              <a:rPr kumimoji="1" lang="en-US" altLang="zh-CN" dirty="0" smtClean="0">
                <a:solidFill>
                  <a:srgbClr val="0070C0"/>
                </a:solidFill>
              </a:rPr>
              <a:t>Research</a:t>
            </a:r>
            <a:endParaRPr kumimoji="1" lang="zh-CN" altLang="en-US" dirty="0">
              <a:solidFill>
                <a:srgbClr val="0070C0"/>
              </a:solidFill>
            </a:endParaRPr>
          </a:p>
        </p:txBody>
      </p:sp>
      <p:sp>
        <p:nvSpPr>
          <p:cNvPr id="23" name="文本框 22"/>
          <p:cNvSpPr txBox="1"/>
          <p:nvPr/>
        </p:nvSpPr>
        <p:spPr>
          <a:xfrm>
            <a:off x="1583689" y="1449017"/>
            <a:ext cx="2053781"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Tree>
    <p:extLst>
      <p:ext uri="{BB962C8B-B14F-4D97-AF65-F5344CB8AC3E}">
        <p14:creationId xmlns:p14="http://schemas.microsoft.com/office/powerpoint/2010/main" val="1691643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a:solidFill>
                  <a:schemeClr val="bg1"/>
                </a:solidFill>
                <a:latin typeface="Yuanti SC Light" charset="-122"/>
                <a:ea typeface="Yuanti SC Light" charset="-122"/>
                <a:cs typeface="Yuanti SC Light" charset="-122"/>
              </a:rPr>
              <a:t>1</a:t>
            </a:r>
            <a:r>
              <a:rPr kumimoji="1" lang="en-US" altLang="zh-CN" sz="4000" dirty="0" smtClean="0">
                <a:solidFill>
                  <a:schemeClr val="bg1"/>
                </a:solidFill>
                <a:latin typeface="Yuanti SC Light" charset="-122"/>
                <a:ea typeface="Yuanti SC Light" charset="-122"/>
                <a:cs typeface="Yuanti SC Light" charset="-122"/>
              </a:rPr>
              <a:t>.1</a:t>
            </a:r>
            <a:r>
              <a:rPr kumimoji="1" lang="zh-CN" altLang="en-US" sz="4000" dirty="0" smtClean="0">
                <a:solidFill>
                  <a:schemeClr val="bg1"/>
                </a:solidFill>
                <a:latin typeface="Yuanti SC Light" charset="-122"/>
                <a:ea typeface="Yuanti SC Light" charset="-122"/>
                <a:cs typeface="Yuanti SC Light" charset="-122"/>
              </a:rPr>
              <a:t> 研究背景</a:t>
            </a:r>
            <a:endParaRPr kumimoji="1" lang="zh-CN" altLang="en-US" sz="4000" dirty="0">
              <a:solidFill>
                <a:schemeClr val="bg1"/>
              </a:solidFill>
              <a:latin typeface="Yuanti SC Light" charset="-122"/>
              <a:ea typeface="Yuanti SC Light" charset="-122"/>
              <a:cs typeface="Yuanti SC Light" charset="-122"/>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724854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4370427"/>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1.1</a:t>
            </a:r>
            <a:r>
              <a:rPr lang="zh-CN" altLang="en-US" sz="2800" dirty="0" smtClean="0">
                <a:solidFill>
                  <a:schemeClr val="bg1"/>
                </a:solidFill>
                <a:latin typeface="Yuanti SC" charset="-122"/>
                <a:ea typeface="Yuanti SC" charset="-122"/>
                <a:cs typeface="Yuanti SC" charset="-122"/>
              </a:rPr>
              <a:t> 研究背景</a:t>
            </a:r>
            <a:endParaRPr lang="zh-CN" altLang="en-US" sz="2800" dirty="0">
              <a:solidFill>
                <a:schemeClr val="bg1"/>
              </a:solidFill>
              <a:latin typeface="Yuanti SC" charset="-122"/>
              <a:ea typeface="Yuanti SC" charset="-122"/>
              <a:cs typeface="Yuanti SC" charset="-122"/>
            </a:endParaRPr>
          </a:p>
          <a:p>
            <a:endParaRPr lang="zh-CN" altLang="en-US"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Stellar</a:t>
            </a:r>
            <a:r>
              <a:rPr lang="zh-CN" altLang="en-US" sz="1600" dirty="0" smtClean="0">
                <a:solidFill>
                  <a:schemeClr val="bg1"/>
                </a:solidFill>
                <a:latin typeface="Yuanti SC Light" charset="-122"/>
                <a:ea typeface="Yuanti SC Light" charset="-122"/>
                <a:cs typeface="Yuanti SC Light" charset="-122"/>
              </a:rPr>
              <a:t> </a:t>
            </a:r>
            <a:r>
              <a:rPr lang="en-US" altLang="zh-CN" sz="1600" dirty="0" smtClean="0">
                <a:solidFill>
                  <a:schemeClr val="bg1"/>
                </a:solidFill>
                <a:latin typeface="Yuanti SC Light" charset="-122"/>
                <a:ea typeface="Yuanti SC Light" charset="-122"/>
                <a:cs typeface="Yuanti SC Light" charset="-122"/>
              </a:rPr>
              <a:t>0.1</a:t>
            </a:r>
            <a:r>
              <a:rPr lang="zh-CN" altLang="en-US" sz="1600" dirty="0" smtClean="0">
                <a:solidFill>
                  <a:schemeClr val="bg1"/>
                </a:solidFill>
                <a:latin typeface="Yuanti SC Light" charset="-122"/>
                <a:ea typeface="Yuanti SC Light" charset="-122"/>
                <a:cs typeface="Yuanti SC Light" charset="-122"/>
              </a:rPr>
              <a:t>要实现一个非常困难的需求：策略回测。基于历史行情数据，对指定的策略进行回测模拟交易，收集回测结果数据，统计相应指标，测评策略的有效性。</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目前并没有太多的参考资料，基本是从零开始，需要大量的金融算法、大数据处理能力。碰巧，国内的量化投资研究平台</a:t>
            </a:r>
            <a:r>
              <a:rPr lang="zh-CN" altLang="en-US" sz="1600" dirty="0">
                <a:solidFill>
                  <a:schemeClr val="bg1"/>
                </a:solidFill>
                <a:latin typeface="Yuanti SC Light" charset="-122"/>
                <a:ea typeface="Yuanti SC Light" charset="-122"/>
                <a:cs typeface="Yuanti SC Light" charset="-122"/>
              </a:rPr>
              <a:t>：</a:t>
            </a:r>
            <a:r>
              <a:rPr lang="zh-CN" altLang="en-US" sz="1600" b="1" dirty="0">
                <a:solidFill>
                  <a:srgbClr val="FFFF00"/>
                </a:solidFill>
                <a:latin typeface="Yuanti SC Light" charset="-122"/>
                <a:ea typeface="Yuanti SC Light" charset="-122"/>
                <a:cs typeface="Yuanti SC Light" charset="-122"/>
              </a:rPr>
              <a:t>米筐</a:t>
            </a:r>
            <a:r>
              <a:rPr lang="zh-CN" altLang="en-US" sz="1600" dirty="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https://</a:t>
            </a:r>
            <a:r>
              <a:rPr lang="en-US" altLang="zh-CN" sz="1600" dirty="0" err="1" smtClean="0">
                <a:solidFill>
                  <a:schemeClr val="bg1"/>
                </a:solidFill>
                <a:latin typeface="Yuanti SC Light" charset="-122"/>
                <a:ea typeface="Yuanti SC Light" charset="-122"/>
                <a:cs typeface="Yuanti SC Light" charset="-122"/>
              </a:rPr>
              <a:t>www.ricequant.com</a:t>
            </a:r>
            <a:r>
              <a:rPr lang="zh-CN" altLang="en-US" sz="1600" dirty="0" smtClean="0">
                <a:solidFill>
                  <a:schemeClr val="bg1"/>
                </a:solidFill>
                <a:latin typeface="Yuanti SC Light" charset="-122"/>
                <a:ea typeface="Yuanti SC Light" charset="-122"/>
                <a:cs typeface="Yuanti SC Light" charset="-122"/>
              </a:rPr>
              <a:t>）开源了他们的回测框架</a:t>
            </a:r>
            <a:r>
              <a:rPr lang="en-US" altLang="zh-CN" sz="1600" dirty="0" smtClean="0">
                <a:solidFill>
                  <a:schemeClr val="bg1"/>
                </a:solidFill>
                <a:latin typeface="Yuanti SC Light" charset="-122"/>
                <a:ea typeface="Yuanti SC Light" charset="-122"/>
                <a:cs typeface="Yuanti SC Light" charset="-122"/>
              </a:rPr>
              <a:t>RQAlpha</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smtClean="0">
                <a:solidFill>
                  <a:srgbClr val="92D050"/>
                </a:solidFill>
                <a:latin typeface="Yuanti SC Light" charset="-122"/>
                <a:ea typeface="Yuanti SC Light" charset="-122"/>
                <a:cs typeface="Yuanti SC Light" charset="-122"/>
              </a:rPr>
              <a:t>https://</a:t>
            </a:r>
            <a:r>
              <a:rPr lang="en-US" altLang="zh-CN" sz="1600" dirty="0" err="1" smtClean="0">
                <a:solidFill>
                  <a:srgbClr val="92D050"/>
                </a:solidFill>
                <a:latin typeface="Yuanti SC Light" charset="-122"/>
                <a:ea typeface="Yuanti SC Light" charset="-122"/>
                <a:cs typeface="Yuanti SC Light" charset="-122"/>
              </a:rPr>
              <a:t>github.com</a:t>
            </a:r>
            <a:r>
              <a:rPr lang="en-US" altLang="zh-CN" sz="1600" dirty="0" smtClean="0">
                <a:solidFill>
                  <a:srgbClr val="92D050"/>
                </a:solidFill>
                <a:latin typeface="Yuanti SC Light" charset="-122"/>
                <a:ea typeface="Yuanti SC Light" charset="-122"/>
                <a:cs typeface="Yuanti SC Light" charset="-122"/>
              </a:rPr>
              <a:t>/</a:t>
            </a:r>
            <a:r>
              <a:rPr lang="en-US" altLang="zh-CN" sz="1600" dirty="0" err="1" smtClean="0">
                <a:solidFill>
                  <a:srgbClr val="92D050"/>
                </a:solidFill>
                <a:latin typeface="Yuanti SC Light" charset="-122"/>
                <a:ea typeface="Yuanti SC Light" charset="-122"/>
                <a:cs typeface="Yuanti SC Light" charset="-122"/>
              </a:rPr>
              <a:t>ricequant</a:t>
            </a:r>
            <a:r>
              <a:rPr lang="en-US" altLang="zh-CN" sz="1600" dirty="0" smtClean="0">
                <a:solidFill>
                  <a:srgbClr val="92D050"/>
                </a:solidFill>
                <a:latin typeface="Yuanti SC Light" charset="-122"/>
                <a:ea typeface="Yuanti SC Light" charset="-122"/>
                <a:cs typeface="Yuanti SC Light" charset="-122"/>
              </a:rPr>
              <a:t>/</a:t>
            </a:r>
            <a:r>
              <a:rPr lang="en-US" altLang="zh-CN" sz="1600" dirty="0" err="1" smtClean="0">
                <a:solidFill>
                  <a:srgbClr val="92D050"/>
                </a:solidFill>
                <a:latin typeface="Yuanti SC Light" charset="-122"/>
                <a:ea typeface="Yuanti SC Light" charset="-122"/>
                <a:cs typeface="Yuanti SC Light" charset="-122"/>
              </a:rPr>
              <a:t>rqalpha</a:t>
            </a:r>
            <a:endParaRPr lang="en-US" altLang="zh-CN" sz="1600" dirty="0">
              <a:solidFill>
                <a:srgbClr val="92D050"/>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他山之石，可以攻玉，这样成熟的应用框架非常值得好好研究学习，本文档就是用来记录整个研究过程的。</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谢谢米宽！</a:t>
            </a:r>
            <a:endParaRPr lang="zh-CN" altLang="en-US" sz="1600"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1222827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 name="矩形 2"/>
          <p:cNvSpPr/>
          <p:nvPr/>
        </p:nvSpPr>
        <p:spPr>
          <a:xfrm>
            <a:off x="-1" y="2529000"/>
            <a:ext cx="1800000" cy="1800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文本框 23"/>
          <p:cNvSpPr txBox="1"/>
          <p:nvPr/>
        </p:nvSpPr>
        <p:spPr>
          <a:xfrm>
            <a:off x="3793190" y="2967468"/>
            <a:ext cx="4605617" cy="923330"/>
          </a:xfrm>
          <a:prstGeom prst="rect">
            <a:avLst/>
          </a:prstGeom>
          <a:noFill/>
        </p:spPr>
        <p:txBody>
          <a:bodyPr wrap="square" rtlCol="0">
            <a:spAutoFit/>
          </a:bodyPr>
          <a:lstStyle/>
          <a:p>
            <a:pPr algn="ctr"/>
            <a:r>
              <a:rPr kumimoji="1" lang="en-US" altLang="zh-CN" sz="5400" dirty="0" smtClean="0">
                <a:solidFill>
                  <a:schemeClr val="bg1"/>
                </a:solidFill>
                <a:latin typeface="Yuanti SC Light" charset="-122"/>
                <a:ea typeface="Yuanti SC Light" charset="-122"/>
                <a:cs typeface="Yuanti SC Light" charset="-122"/>
              </a:rPr>
              <a:t>2.</a:t>
            </a:r>
            <a:r>
              <a:rPr kumimoji="1" lang="zh-CN" altLang="en-US" sz="5400" dirty="0" smtClean="0">
                <a:solidFill>
                  <a:schemeClr val="bg1"/>
                </a:solidFill>
                <a:latin typeface="Yuanti SC Light" charset="-122"/>
                <a:ea typeface="Yuanti SC Light" charset="-122"/>
                <a:cs typeface="Yuanti SC Light" charset="-122"/>
              </a:rPr>
              <a:t> 整体分析</a:t>
            </a:r>
            <a:endParaRPr kumimoji="1" lang="zh-CN" altLang="en-US" sz="5400" dirty="0">
              <a:solidFill>
                <a:schemeClr val="bg1"/>
              </a:solidFill>
              <a:latin typeface="Yuanti SC Light" charset="-122"/>
              <a:ea typeface="Yuanti SC Light" charset="-122"/>
              <a:cs typeface="Yuanti SC Light" charset="-122"/>
            </a:endParaRPr>
          </a:p>
        </p:txBody>
      </p:sp>
      <p:grpSp>
        <p:nvGrpSpPr>
          <p:cNvPr id="89" name="Group 20"/>
          <p:cNvGrpSpPr/>
          <p:nvPr/>
        </p:nvGrpSpPr>
        <p:grpSpPr>
          <a:xfrm>
            <a:off x="332977" y="2887046"/>
            <a:ext cx="1081792" cy="1083906"/>
            <a:chOff x="6563042" y="1919069"/>
            <a:chExt cx="1134038" cy="1136551"/>
          </a:xfrm>
        </p:grpSpPr>
        <p:grpSp>
          <p:nvGrpSpPr>
            <p:cNvPr id="90" name="Group 21"/>
            <p:cNvGrpSpPr/>
            <p:nvPr/>
          </p:nvGrpSpPr>
          <p:grpSpPr>
            <a:xfrm>
              <a:off x="6851824" y="1919069"/>
              <a:ext cx="845256" cy="916435"/>
              <a:chOff x="7000705" y="1812217"/>
              <a:chExt cx="914400" cy="991402"/>
            </a:xfrm>
          </p:grpSpPr>
          <p:sp>
            <p:nvSpPr>
              <p:cNvPr id="102" name="Oval 33"/>
              <p:cNvSpPr/>
              <p:nvPr/>
            </p:nvSpPr>
            <p:spPr>
              <a:xfrm>
                <a:off x="7192225" y="2251319"/>
                <a:ext cx="155418" cy="147836"/>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103" name="Trapezoid 34"/>
              <p:cNvSpPr/>
              <p:nvPr/>
            </p:nvSpPr>
            <p:spPr>
              <a:xfrm>
                <a:off x="7193281" y="2374325"/>
                <a:ext cx="154362" cy="258385"/>
              </a:xfrm>
              <a:prstGeom prst="trapezoid">
                <a:avLst>
                  <a:gd name="adj" fmla="val 16772"/>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104" name="Rectangle 35"/>
              <p:cNvSpPr/>
              <p:nvPr/>
            </p:nvSpPr>
            <p:spPr>
              <a:xfrm rot="900000">
                <a:off x="7000705" y="2157056"/>
                <a:ext cx="914400" cy="646563"/>
              </a:xfrm>
              <a:prstGeom prst="rect">
                <a:avLst/>
              </a:prstGeom>
              <a:noFill/>
              <a:ln w="28575"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05" name="Straight Connector 36"/>
              <p:cNvCxnSpPr/>
              <p:nvPr/>
            </p:nvCxnSpPr>
            <p:spPr>
              <a:xfrm>
                <a:off x="7147560" y="2514600"/>
                <a:ext cx="547052" cy="152400"/>
              </a:xfrm>
              <a:prstGeom prst="line">
                <a:avLst/>
              </a:prstGeom>
              <a:noFill/>
              <a:ln w="9525" cap="flat" cmpd="sng" algn="ctr">
                <a:solidFill>
                  <a:srgbClr val="FFFFFF"/>
                </a:solidFill>
                <a:prstDash val="solid"/>
              </a:ln>
              <a:effectLst/>
            </p:spPr>
          </p:cxnSp>
          <p:sp>
            <p:nvSpPr>
              <p:cNvPr id="106" name="Oval 37"/>
              <p:cNvSpPr/>
              <p:nvPr/>
            </p:nvSpPr>
            <p:spPr>
              <a:xfrm>
                <a:off x="7121576" y="2341282"/>
                <a:ext cx="310345" cy="310345"/>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07" name="Straight Connector 38"/>
              <p:cNvCxnSpPr/>
              <p:nvPr/>
            </p:nvCxnSpPr>
            <p:spPr>
              <a:xfrm flipV="1">
                <a:off x="7574280" y="2538095"/>
                <a:ext cx="32068" cy="92710"/>
              </a:xfrm>
              <a:prstGeom prst="line">
                <a:avLst/>
              </a:prstGeom>
              <a:noFill/>
              <a:ln w="9525" cap="flat" cmpd="sng" algn="ctr">
                <a:solidFill>
                  <a:srgbClr val="FFFFFF"/>
                </a:solidFill>
                <a:prstDash val="solid"/>
              </a:ln>
              <a:effectLst/>
            </p:spPr>
          </p:cxnSp>
          <p:cxnSp>
            <p:nvCxnSpPr>
              <p:cNvPr id="108" name="Straight Connector 39"/>
              <p:cNvCxnSpPr/>
              <p:nvPr/>
            </p:nvCxnSpPr>
            <p:spPr>
              <a:xfrm flipV="1">
                <a:off x="7685404" y="2569210"/>
                <a:ext cx="32068" cy="92710"/>
              </a:xfrm>
              <a:prstGeom prst="line">
                <a:avLst/>
              </a:prstGeom>
              <a:noFill/>
              <a:ln w="9525" cap="flat" cmpd="sng" algn="ctr">
                <a:solidFill>
                  <a:srgbClr val="FFFFFF"/>
                </a:solidFill>
                <a:prstDash val="solid"/>
              </a:ln>
              <a:effectLst/>
            </p:spPr>
          </p:cxnSp>
          <p:cxnSp>
            <p:nvCxnSpPr>
              <p:cNvPr id="109" name="Straight Connector 40"/>
              <p:cNvCxnSpPr/>
              <p:nvPr/>
            </p:nvCxnSpPr>
            <p:spPr>
              <a:xfrm flipV="1">
                <a:off x="7457905" y="2505075"/>
                <a:ext cx="32068" cy="92710"/>
              </a:xfrm>
              <a:prstGeom prst="line">
                <a:avLst/>
              </a:prstGeom>
              <a:noFill/>
              <a:ln w="9525" cap="flat" cmpd="sng" algn="ctr">
                <a:solidFill>
                  <a:srgbClr val="FFFFFF"/>
                </a:solidFill>
                <a:prstDash val="solid"/>
              </a:ln>
              <a:effectLst/>
            </p:spPr>
          </p:cxnSp>
          <p:cxnSp>
            <p:nvCxnSpPr>
              <p:cNvPr id="110" name="Straight Connector 41"/>
              <p:cNvCxnSpPr/>
              <p:nvPr/>
            </p:nvCxnSpPr>
            <p:spPr>
              <a:xfrm flipV="1">
                <a:off x="7344309" y="2472627"/>
                <a:ext cx="32068" cy="92710"/>
              </a:xfrm>
              <a:prstGeom prst="line">
                <a:avLst/>
              </a:prstGeom>
              <a:noFill/>
              <a:ln w="9525" cap="flat" cmpd="sng" algn="ctr">
                <a:solidFill>
                  <a:srgbClr val="FFFFFF"/>
                </a:solidFill>
                <a:prstDash val="solid"/>
              </a:ln>
              <a:effectLst/>
            </p:spPr>
          </p:cxnSp>
          <p:cxnSp>
            <p:nvCxnSpPr>
              <p:cNvPr id="111" name="Straight Connector 42"/>
              <p:cNvCxnSpPr/>
              <p:nvPr/>
            </p:nvCxnSpPr>
            <p:spPr>
              <a:xfrm flipH="1">
                <a:off x="7147560" y="2209800"/>
                <a:ext cx="89852" cy="304800"/>
              </a:xfrm>
              <a:prstGeom prst="line">
                <a:avLst/>
              </a:prstGeom>
              <a:noFill/>
              <a:ln w="9525" cap="flat" cmpd="sng" algn="ctr">
                <a:solidFill>
                  <a:srgbClr val="FFFFFF"/>
                </a:solidFill>
                <a:prstDash val="solid"/>
              </a:ln>
              <a:effectLst/>
            </p:spPr>
          </p:cxnSp>
          <p:sp>
            <p:nvSpPr>
              <p:cNvPr id="112" name="Rectangle 43"/>
              <p:cNvSpPr/>
              <p:nvPr/>
            </p:nvSpPr>
            <p:spPr>
              <a:xfrm rot="900000">
                <a:off x="7387126" y="2674459"/>
                <a:ext cx="228600" cy="113155"/>
              </a:xfrm>
              <a:prstGeom prst="rect">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13" name="Straight Connector 44"/>
              <p:cNvCxnSpPr/>
              <p:nvPr/>
            </p:nvCxnSpPr>
            <p:spPr>
              <a:xfrm>
                <a:off x="7296845" y="2209800"/>
                <a:ext cx="566995" cy="164525"/>
              </a:xfrm>
              <a:prstGeom prst="line">
                <a:avLst/>
              </a:prstGeom>
              <a:noFill/>
              <a:ln w="9525" cap="flat" cmpd="sng" algn="ctr">
                <a:solidFill>
                  <a:srgbClr val="FFFFFF"/>
                </a:solidFill>
                <a:prstDash val="sysDash"/>
              </a:ln>
              <a:effectLst/>
            </p:spPr>
          </p:cxnSp>
          <p:sp>
            <p:nvSpPr>
              <p:cNvPr id="114" name="Freeform 45"/>
              <p:cNvSpPr/>
              <p:nvPr/>
            </p:nvSpPr>
            <p:spPr>
              <a:xfrm rot="20700000">
                <a:off x="7451777" y="1812217"/>
                <a:ext cx="334954" cy="626744"/>
              </a:xfrm>
              <a:custGeom>
                <a:avLst/>
                <a:gdLst>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1137 h 968847"/>
                  <a:gd name="connsiteX1" fmla="*/ 0 w 472440"/>
                  <a:gd name="connsiteY1" fmla="*/ 925032 h 968847"/>
                  <a:gd name="connsiteX2" fmla="*/ 205740 w 472440"/>
                  <a:gd name="connsiteY2" fmla="*/ 376392 h 968847"/>
                  <a:gd name="connsiteX3" fmla="*/ 472440 w 472440"/>
                  <a:gd name="connsiteY3" fmla="*/ 968847 h 968847"/>
                  <a:gd name="connsiteX4" fmla="*/ 228600 w 472440"/>
                  <a:gd name="connsiteY4" fmla="*/ 252567 h 968847"/>
                  <a:gd name="connsiteX5" fmla="*/ 360045 w 472440"/>
                  <a:gd name="connsiteY5" fmla="*/ 126837 h 968847"/>
                  <a:gd name="connsiteX6" fmla="*/ 209550 w 472440"/>
                  <a:gd name="connsiteY6" fmla="*/ 1107 h 968847"/>
                  <a:gd name="connsiteX7" fmla="*/ 49530 w 472440"/>
                  <a:gd name="connsiteY7" fmla="*/ 103977 h 968847"/>
                  <a:gd name="connsiteX8" fmla="*/ 142875 w 472440"/>
                  <a:gd name="connsiteY8" fmla="*/ 241137 h 968847"/>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4480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3850 w 472440"/>
                  <a:gd name="connsiteY4" fmla="*/ 539017 h 969546"/>
                  <a:gd name="connsiteX5" fmla="*/ 228600 w 472440"/>
                  <a:gd name="connsiteY5" fmla="*/ 253266 h 969546"/>
                  <a:gd name="connsiteX6" fmla="*/ 344805 w 472440"/>
                  <a:gd name="connsiteY6" fmla="*/ 127536 h 969546"/>
                  <a:gd name="connsiteX7" fmla="*/ 209550 w 472440"/>
                  <a:gd name="connsiteY7" fmla="*/ 1806 h 969546"/>
                  <a:gd name="connsiteX8" fmla="*/ 49530 w 472440"/>
                  <a:gd name="connsiteY8" fmla="*/ 104676 h 969546"/>
                  <a:gd name="connsiteX9" fmla="*/ 142875 w 472440"/>
                  <a:gd name="connsiteY9"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228600 w 472440"/>
                  <a:gd name="connsiteY6" fmla="*/ 253266 h 969546"/>
                  <a:gd name="connsiteX7" fmla="*/ 344805 w 472440"/>
                  <a:gd name="connsiteY7" fmla="*/ 127536 h 969546"/>
                  <a:gd name="connsiteX8" fmla="*/ 209550 w 472440"/>
                  <a:gd name="connsiteY8" fmla="*/ 1806 h 969546"/>
                  <a:gd name="connsiteX9" fmla="*/ 49530 w 472440"/>
                  <a:gd name="connsiteY9" fmla="*/ 104676 h 969546"/>
                  <a:gd name="connsiteX10" fmla="*/ 142875 w 472440"/>
                  <a:gd name="connsiteY10"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312420 w 472440"/>
                  <a:gd name="connsiteY6" fmla="*/ 502822 h 969546"/>
                  <a:gd name="connsiteX7" fmla="*/ 228600 w 472440"/>
                  <a:gd name="connsiteY7" fmla="*/ 253266 h 969546"/>
                  <a:gd name="connsiteX8" fmla="*/ 344805 w 472440"/>
                  <a:gd name="connsiteY8" fmla="*/ 127536 h 969546"/>
                  <a:gd name="connsiteX9" fmla="*/ 209550 w 472440"/>
                  <a:gd name="connsiteY9" fmla="*/ 1806 h 969546"/>
                  <a:gd name="connsiteX10" fmla="*/ 49530 w 472440"/>
                  <a:gd name="connsiteY10" fmla="*/ 104676 h 969546"/>
                  <a:gd name="connsiteX11" fmla="*/ 142875 w 472440"/>
                  <a:gd name="connsiteY11"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333375 w 472440"/>
                  <a:gd name="connsiteY5" fmla="*/ 573307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1945 w 472440"/>
                  <a:gd name="connsiteY4" fmla="*/ 53330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1485 w 472440"/>
                  <a:gd name="connsiteY6" fmla="*/ 50472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81915 w 472440"/>
                  <a:gd name="connsiteY1" fmla="*/ 537112 h 969546"/>
                  <a:gd name="connsiteX2" fmla="*/ 0 w 472440"/>
                  <a:gd name="connsiteY2" fmla="*/ 925731 h 969546"/>
                  <a:gd name="connsiteX3" fmla="*/ 198120 w 472440"/>
                  <a:gd name="connsiteY3" fmla="*/ 375186 h 969546"/>
                  <a:gd name="connsiteX4" fmla="*/ 472440 w 472440"/>
                  <a:gd name="connsiteY4" fmla="*/ 969546 h 969546"/>
                  <a:gd name="connsiteX5" fmla="*/ 331470 w 472440"/>
                  <a:gd name="connsiteY5" fmla="*/ 537112 h 969546"/>
                  <a:gd name="connsiteX6" fmla="*/ 457200 w 472440"/>
                  <a:gd name="connsiteY6" fmla="*/ 533302 h 969546"/>
                  <a:gd name="connsiteX7" fmla="*/ 451485 w 472440"/>
                  <a:gd name="connsiteY7" fmla="*/ 504727 h 969546"/>
                  <a:gd name="connsiteX8" fmla="*/ 312420 w 472440"/>
                  <a:gd name="connsiteY8" fmla="*/ 502822 h 969546"/>
                  <a:gd name="connsiteX9" fmla="*/ 228600 w 472440"/>
                  <a:gd name="connsiteY9" fmla="*/ 253266 h 969546"/>
                  <a:gd name="connsiteX10" fmla="*/ 344805 w 472440"/>
                  <a:gd name="connsiteY10" fmla="*/ 127536 h 969546"/>
                  <a:gd name="connsiteX11" fmla="*/ 209550 w 472440"/>
                  <a:gd name="connsiteY11" fmla="*/ 1806 h 969546"/>
                  <a:gd name="connsiteX12" fmla="*/ 49530 w 472440"/>
                  <a:gd name="connsiteY12" fmla="*/ 104676 h 969546"/>
                  <a:gd name="connsiteX13" fmla="*/ 142875 w 472440"/>
                  <a:gd name="connsiteY13" fmla="*/ 241836 h 969546"/>
                  <a:gd name="connsiteX0" fmla="*/ 142875 w 472440"/>
                  <a:gd name="connsiteY0" fmla="*/ 241836 h 969546"/>
                  <a:gd name="connsiteX1" fmla="*/ 83820 w 472440"/>
                  <a:gd name="connsiteY1" fmla="*/ 512347 h 969546"/>
                  <a:gd name="connsiteX2" fmla="*/ 81915 w 472440"/>
                  <a:gd name="connsiteY2" fmla="*/ 537112 h 969546"/>
                  <a:gd name="connsiteX3" fmla="*/ 0 w 472440"/>
                  <a:gd name="connsiteY3" fmla="*/ 925731 h 969546"/>
                  <a:gd name="connsiteX4" fmla="*/ 198120 w 472440"/>
                  <a:gd name="connsiteY4" fmla="*/ 375186 h 969546"/>
                  <a:gd name="connsiteX5" fmla="*/ 472440 w 472440"/>
                  <a:gd name="connsiteY5" fmla="*/ 969546 h 969546"/>
                  <a:gd name="connsiteX6" fmla="*/ 331470 w 472440"/>
                  <a:gd name="connsiteY6" fmla="*/ 537112 h 969546"/>
                  <a:gd name="connsiteX7" fmla="*/ 457200 w 472440"/>
                  <a:gd name="connsiteY7" fmla="*/ 533302 h 969546"/>
                  <a:gd name="connsiteX8" fmla="*/ 451485 w 472440"/>
                  <a:gd name="connsiteY8" fmla="*/ 504727 h 969546"/>
                  <a:gd name="connsiteX9" fmla="*/ 312420 w 472440"/>
                  <a:gd name="connsiteY9" fmla="*/ 502822 h 969546"/>
                  <a:gd name="connsiteX10" fmla="*/ 228600 w 472440"/>
                  <a:gd name="connsiteY10" fmla="*/ 253266 h 969546"/>
                  <a:gd name="connsiteX11" fmla="*/ 344805 w 472440"/>
                  <a:gd name="connsiteY11" fmla="*/ 127536 h 969546"/>
                  <a:gd name="connsiteX12" fmla="*/ 209550 w 472440"/>
                  <a:gd name="connsiteY12" fmla="*/ 1806 h 969546"/>
                  <a:gd name="connsiteX13" fmla="*/ 49530 w 472440"/>
                  <a:gd name="connsiteY13" fmla="*/ 104676 h 969546"/>
                  <a:gd name="connsiteX14" fmla="*/ 142875 w 472440"/>
                  <a:gd name="connsiteY14" fmla="*/ 241836 h 969546"/>
                  <a:gd name="connsiteX0" fmla="*/ 142875 w 472440"/>
                  <a:gd name="connsiteY0" fmla="*/ 241836 h 969546"/>
                  <a:gd name="connsiteX1" fmla="*/ 85725 w 472440"/>
                  <a:gd name="connsiteY1" fmla="*/ 495202 h 969546"/>
                  <a:gd name="connsiteX2" fmla="*/ 83820 w 472440"/>
                  <a:gd name="connsiteY2" fmla="*/ 512347 h 969546"/>
                  <a:gd name="connsiteX3" fmla="*/ 81915 w 472440"/>
                  <a:gd name="connsiteY3" fmla="*/ 537112 h 969546"/>
                  <a:gd name="connsiteX4" fmla="*/ 0 w 472440"/>
                  <a:gd name="connsiteY4" fmla="*/ 925731 h 969546"/>
                  <a:gd name="connsiteX5" fmla="*/ 198120 w 472440"/>
                  <a:gd name="connsiteY5" fmla="*/ 375186 h 969546"/>
                  <a:gd name="connsiteX6" fmla="*/ 472440 w 472440"/>
                  <a:gd name="connsiteY6" fmla="*/ 969546 h 969546"/>
                  <a:gd name="connsiteX7" fmla="*/ 331470 w 472440"/>
                  <a:gd name="connsiteY7" fmla="*/ 537112 h 969546"/>
                  <a:gd name="connsiteX8" fmla="*/ 457200 w 472440"/>
                  <a:gd name="connsiteY8" fmla="*/ 533302 h 969546"/>
                  <a:gd name="connsiteX9" fmla="*/ 451485 w 472440"/>
                  <a:gd name="connsiteY9" fmla="*/ 504727 h 969546"/>
                  <a:gd name="connsiteX10" fmla="*/ 312420 w 472440"/>
                  <a:gd name="connsiteY10" fmla="*/ 502822 h 969546"/>
                  <a:gd name="connsiteX11" fmla="*/ 228600 w 472440"/>
                  <a:gd name="connsiteY11" fmla="*/ 253266 h 969546"/>
                  <a:gd name="connsiteX12" fmla="*/ 344805 w 472440"/>
                  <a:gd name="connsiteY12" fmla="*/ 127536 h 969546"/>
                  <a:gd name="connsiteX13" fmla="*/ 209550 w 472440"/>
                  <a:gd name="connsiteY13" fmla="*/ 1806 h 969546"/>
                  <a:gd name="connsiteX14" fmla="*/ 49530 w 472440"/>
                  <a:gd name="connsiteY14" fmla="*/ 104676 h 969546"/>
                  <a:gd name="connsiteX15" fmla="*/ 142875 w 472440"/>
                  <a:gd name="connsiteY15" fmla="*/ 241836 h 969546"/>
                  <a:gd name="connsiteX0" fmla="*/ 142875 w 472440"/>
                  <a:gd name="connsiteY0" fmla="*/ 241836 h 969546"/>
                  <a:gd name="connsiteX1" fmla="*/ 91440 w 472440"/>
                  <a:gd name="connsiteY1" fmla="*/ 468532 h 969546"/>
                  <a:gd name="connsiteX2" fmla="*/ 85725 w 472440"/>
                  <a:gd name="connsiteY2" fmla="*/ 495202 h 969546"/>
                  <a:gd name="connsiteX3" fmla="*/ 83820 w 472440"/>
                  <a:gd name="connsiteY3" fmla="*/ 512347 h 969546"/>
                  <a:gd name="connsiteX4" fmla="*/ 81915 w 472440"/>
                  <a:gd name="connsiteY4" fmla="*/ 537112 h 969546"/>
                  <a:gd name="connsiteX5" fmla="*/ 0 w 472440"/>
                  <a:gd name="connsiteY5" fmla="*/ 925731 h 969546"/>
                  <a:gd name="connsiteX6" fmla="*/ 198120 w 472440"/>
                  <a:gd name="connsiteY6" fmla="*/ 375186 h 969546"/>
                  <a:gd name="connsiteX7" fmla="*/ 472440 w 472440"/>
                  <a:gd name="connsiteY7" fmla="*/ 969546 h 969546"/>
                  <a:gd name="connsiteX8" fmla="*/ 331470 w 472440"/>
                  <a:gd name="connsiteY8" fmla="*/ 537112 h 969546"/>
                  <a:gd name="connsiteX9" fmla="*/ 457200 w 472440"/>
                  <a:gd name="connsiteY9" fmla="*/ 533302 h 969546"/>
                  <a:gd name="connsiteX10" fmla="*/ 451485 w 472440"/>
                  <a:gd name="connsiteY10" fmla="*/ 504727 h 969546"/>
                  <a:gd name="connsiteX11" fmla="*/ 312420 w 472440"/>
                  <a:gd name="connsiteY11" fmla="*/ 502822 h 969546"/>
                  <a:gd name="connsiteX12" fmla="*/ 228600 w 472440"/>
                  <a:gd name="connsiteY12" fmla="*/ 253266 h 969546"/>
                  <a:gd name="connsiteX13" fmla="*/ 344805 w 472440"/>
                  <a:gd name="connsiteY13" fmla="*/ 127536 h 969546"/>
                  <a:gd name="connsiteX14" fmla="*/ 209550 w 472440"/>
                  <a:gd name="connsiteY14" fmla="*/ 1806 h 969546"/>
                  <a:gd name="connsiteX15" fmla="*/ 49530 w 472440"/>
                  <a:gd name="connsiteY15" fmla="*/ 104676 h 969546"/>
                  <a:gd name="connsiteX16" fmla="*/ 142875 w 47244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56210 w 544830"/>
                  <a:gd name="connsiteY3" fmla="*/ 51234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14252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196215 w 525780"/>
                  <a:gd name="connsiteY0" fmla="*/ 241836 h 969546"/>
                  <a:gd name="connsiteX1" fmla="*/ 146685 w 525780"/>
                  <a:gd name="connsiteY1" fmla="*/ 499012 h 969546"/>
                  <a:gd name="connsiteX2" fmla="*/ 7620 w 525780"/>
                  <a:gd name="connsiteY2" fmla="*/ 487582 h 969546"/>
                  <a:gd name="connsiteX3" fmla="*/ 0 w 525780"/>
                  <a:gd name="connsiteY3" fmla="*/ 514252 h 969546"/>
                  <a:gd name="connsiteX4" fmla="*/ 139065 w 525780"/>
                  <a:gd name="connsiteY4" fmla="*/ 529492 h 969546"/>
                  <a:gd name="connsiteX5" fmla="*/ 53340 w 525780"/>
                  <a:gd name="connsiteY5" fmla="*/ 925731 h 969546"/>
                  <a:gd name="connsiteX6" fmla="*/ 251460 w 525780"/>
                  <a:gd name="connsiteY6" fmla="*/ 375186 h 969546"/>
                  <a:gd name="connsiteX7" fmla="*/ 525780 w 525780"/>
                  <a:gd name="connsiteY7" fmla="*/ 969546 h 969546"/>
                  <a:gd name="connsiteX8" fmla="*/ 384810 w 525780"/>
                  <a:gd name="connsiteY8" fmla="*/ 537112 h 969546"/>
                  <a:gd name="connsiteX9" fmla="*/ 510540 w 525780"/>
                  <a:gd name="connsiteY9" fmla="*/ 533302 h 969546"/>
                  <a:gd name="connsiteX10" fmla="*/ 504825 w 525780"/>
                  <a:gd name="connsiteY10" fmla="*/ 504727 h 969546"/>
                  <a:gd name="connsiteX11" fmla="*/ 365760 w 525780"/>
                  <a:gd name="connsiteY11" fmla="*/ 502822 h 969546"/>
                  <a:gd name="connsiteX12" fmla="*/ 281940 w 525780"/>
                  <a:gd name="connsiteY12" fmla="*/ 253266 h 969546"/>
                  <a:gd name="connsiteX13" fmla="*/ 398145 w 525780"/>
                  <a:gd name="connsiteY13" fmla="*/ 127536 h 969546"/>
                  <a:gd name="connsiteX14" fmla="*/ 262890 w 525780"/>
                  <a:gd name="connsiteY14" fmla="*/ 1806 h 969546"/>
                  <a:gd name="connsiteX15" fmla="*/ 102870 w 525780"/>
                  <a:gd name="connsiteY15" fmla="*/ 104676 h 969546"/>
                  <a:gd name="connsiteX16" fmla="*/ 196215 w 525780"/>
                  <a:gd name="connsiteY16" fmla="*/ 241836 h 969546"/>
                  <a:gd name="connsiteX0" fmla="*/ 188595 w 518160"/>
                  <a:gd name="connsiteY0" fmla="*/ 241836 h 969546"/>
                  <a:gd name="connsiteX1" fmla="*/ 139065 w 518160"/>
                  <a:gd name="connsiteY1" fmla="*/ 499012 h 969546"/>
                  <a:gd name="connsiteX2" fmla="*/ 0 w 518160"/>
                  <a:gd name="connsiteY2" fmla="*/ 48758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 name="connsiteX0" fmla="*/ 188595 w 518160"/>
                  <a:gd name="connsiteY0" fmla="*/ 241836 h 969546"/>
                  <a:gd name="connsiteX1" fmla="*/ 139065 w 518160"/>
                  <a:gd name="connsiteY1" fmla="*/ 499012 h 969546"/>
                  <a:gd name="connsiteX2" fmla="*/ 3810 w 518160"/>
                  <a:gd name="connsiteY2" fmla="*/ 49901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8160" h="969546">
                    <a:moveTo>
                      <a:pt x="188595" y="241836"/>
                    </a:moveTo>
                    <a:lnTo>
                      <a:pt x="139065" y="499012"/>
                    </a:lnTo>
                    <a:lnTo>
                      <a:pt x="3810" y="499012"/>
                    </a:lnTo>
                    <a:lnTo>
                      <a:pt x="0" y="527587"/>
                    </a:lnTo>
                    <a:lnTo>
                      <a:pt x="131445" y="529492"/>
                    </a:lnTo>
                    <a:lnTo>
                      <a:pt x="45720" y="925731"/>
                    </a:lnTo>
                    <a:lnTo>
                      <a:pt x="243840" y="375186"/>
                    </a:lnTo>
                    <a:lnTo>
                      <a:pt x="518160" y="969546"/>
                    </a:lnTo>
                    <a:lnTo>
                      <a:pt x="377190" y="537112"/>
                    </a:lnTo>
                    <a:lnTo>
                      <a:pt x="502920" y="533302"/>
                    </a:lnTo>
                    <a:lnTo>
                      <a:pt x="497205" y="504727"/>
                    </a:lnTo>
                    <a:lnTo>
                      <a:pt x="358140" y="502822"/>
                    </a:lnTo>
                    <a:lnTo>
                      <a:pt x="274320" y="253266"/>
                    </a:lnTo>
                    <a:cubicBezTo>
                      <a:pt x="340995" y="249456"/>
                      <a:pt x="382905" y="182781"/>
                      <a:pt x="390525" y="127536"/>
                    </a:cubicBezTo>
                    <a:cubicBezTo>
                      <a:pt x="386080" y="38001"/>
                      <a:pt x="307340" y="7521"/>
                      <a:pt x="255270" y="1806"/>
                    </a:cubicBezTo>
                    <a:cubicBezTo>
                      <a:pt x="203835" y="-9624"/>
                      <a:pt x="106680" y="34191"/>
                      <a:pt x="95250" y="104676"/>
                    </a:cubicBezTo>
                    <a:cubicBezTo>
                      <a:pt x="78740" y="171351"/>
                      <a:pt x="130810" y="222786"/>
                      <a:pt x="188595" y="241836"/>
                    </a:cubicBezTo>
                    <a:close/>
                  </a:path>
                </a:pathLst>
              </a:cu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grpSp>
        <p:sp>
          <p:nvSpPr>
            <p:cNvPr id="91" name="Freeform 22"/>
            <p:cNvSpPr/>
            <p:nvPr/>
          </p:nvSpPr>
          <p:spPr>
            <a:xfrm>
              <a:off x="6563042" y="2228850"/>
              <a:ext cx="605790" cy="826770"/>
            </a:xfrm>
            <a:custGeom>
              <a:avLst/>
              <a:gdLst>
                <a:gd name="connsiteX0" fmla="*/ 163830 w 617220"/>
                <a:gd name="connsiteY0" fmla="*/ 114300 h 815340"/>
                <a:gd name="connsiteX1" fmla="*/ 521970 w 617220"/>
                <a:gd name="connsiteY1" fmla="*/ 815340 h 815340"/>
                <a:gd name="connsiteX2" fmla="*/ 617220 w 617220"/>
                <a:gd name="connsiteY2" fmla="*/ 765810 h 815340"/>
                <a:gd name="connsiteX3" fmla="*/ 266700 w 617220"/>
                <a:gd name="connsiteY3" fmla="*/ 102870 h 815340"/>
                <a:gd name="connsiteX4" fmla="*/ 434340 w 617220"/>
                <a:gd name="connsiteY4" fmla="*/ 45720 h 815340"/>
                <a:gd name="connsiteX5" fmla="*/ 300990 w 617220"/>
                <a:gd name="connsiteY5" fmla="*/ 0 h 815340"/>
                <a:gd name="connsiteX6" fmla="*/ 45720 w 617220"/>
                <a:gd name="connsiteY6" fmla="*/ 76200 h 815340"/>
                <a:gd name="connsiteX7" fmla="*/ 0 w 617220"/>
                <a:gd name="connsiteY7" fmla="*/ 160020 h 815340"/>
                <a:gd name="connsiteX8" fmla="*/ 163830 w 617220"/>
                <a:gd name="connsiteY8" fmla="*/ 114300 h 815340"/>
                <a:gd name="connsiteX0" fmla="*/ 160020 w 613410"/>
                <a:gd name="connsiteY0" fmla="*/ 11430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60020 w 613410"/>
                <a:gd name="connsiteY8" fmla="*/ 114300 h 815340"/>
                <a:gd name="connsiteX0" fmla="*/ 179070 w 613410"/>
                <a:gd name="connsiteY0" fmla="*/ 13716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79070 w 61341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7620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9144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8382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10668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95250 h 815340"/>
                <a:gd name="connsiteX7" fmla="*/ 0 w 605790"/>
                <a:gd name="connsiteY7" fmla="*/ 190500 h 815340"/>
                <a:gd name="connsiteX8" fmla="*/ 171450 w 605790"/>
                <a:gd name="connsiteY8" fmla="*/ 137160 h 815340"/>
                <a:gd name="connsiteX0" fmla="*/ 171450 w 605790"/>
                <a:gd name="connsiteY0" fmla="*/ 137160 h 822960"/>
                <a:gd name="connsiteX1" fmla="*/ 502920 w 605790"/>
                <a:gd name="connsiteY1" fmla="*/ 822960 h 822960"/>
                <a:gd name="connsiteX2" fmla="*/ 605790 w 605790"/>
                <a:gd name="connsiteY2" fmla="*/ 765810 h 822960"/>
                <a:gd name="connsiteX3" fmla="*/ 255270 w 605790"/>
                <a:gd name="connsiteY3" fmla="*/ 102870 h 822960"/>
                <a:gd name="connsiteX4" fmla="*/ 422910 w 605790"/>
                <a:gd name="connsiteY4" fmla="*/ 45720 h 822960"/>
                <a:gd name="connsiteX5" fmla="*/ 289560 w 605790"/>
                <a:gd name="connsiteY5" fmla="*/ 0 h 822960"/>
                <a:gd name="connsiteX6" fmla="*/ 11430 w 605790"/>
                <a:gd name="connsiteY6" fmla="*/ 95250 h 822960"/>
                <a:gd name="connsiteX7" fmla="*/ 0 w 605790"/>
                <a:gd name="connsiteY7" fmla="*/ 190500 h 822960"/>
                <a:gd name="connsiteX8" fmla="*/ 171450 w 605790"/>
                <a:gd name="connsiteY8" fmla="*/ 137160 h 82296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3147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2004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790" h="826770">
                  <a:moveTo>
                    <a:pt x="171450" y="140970"/>
                  </a:moveTo>
                  <a:lnTo>
                    <a:pt x="502920" y="826770"/>
                  </a:lnTo>
                  <a:lnTo>
                    <a:pt x="605790" y="769620"/>
                  </a:lnTo>
                  <a:lnTo>
                    <a:pt x="255270" y="106680"/>
                  </a:lnTo>
                  <a:lnTo>
                    <a:pt x="422910" y="49530"/>
                  </a:lnTo>
                  <a:lnTo>
                    <a:pt x="320040" y="0"/>
                  </a:lnTo>
                  <a:lnTo>
                    <a:pt x="11430" y="99060"/>
                  </a:lnTo>
                  <a:lnTo>
                    <a:pt x="0" y="194310"/>
                  </a:lnTo>
                  <a:lnTo>
                    <a:pt x="171450" y="140970"/>
                  </a:lnTo>
                  <a:close/>
                </a:path>
              </a:pathLst>
            </a:custGeom>
            <a:noFill/>
            <a:ln w="1905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92" name="Straight Connector 23"/>
            <p:cNvCxnSpPr/>
            <p:nvPr/>
          </p:nvCxnSpPr>
          <p:spPr>
            <a:xfrm flipH="1">
              <a:off x="6788880" y="2363002"/>
              <a:ext cx="41910" cy="17145"/>
            </a:xfrm>
            <a:prstGeom prst="line">
              <a:avLst/>
            </a:prstGeom>
            <a:noFill/>
            <a:ln w="19050" cap="flat" cmpd="sng" algn="ctr">
              <a:solidFill>
                <a:srgbClr val="FFFFFF"/>
              </a:solidFill>
              <a:prstDash val="solid"/>
            </a:ln>
            <a:effectLst/>
          </p:spPr>
        </p:cxnSp>
        <p:cxnSp>
          <p:nvCxnSpPr>
            <p:cNvPr id="93" name="Straight Connector 24"/>
            <p:cNvCxnSpPr/>
            <p:nvPr/>
          </p:nvCxnSpPr>
          <p:spPr>
            <a:xfrm flipH="1">
              <a:off x="6820997" y="2424456"/>
              <a:ext cx="41910" cy="17145"/>
            </a:xfrm>
            <a:prstGeom prst="line">
              <a:avLst/>
            </a:prstGeom>
            <a:noFill/>
            <a:ln w="19050" cap="flat" cmpd="sng" algn="ctr">
              <a:solidFill>
                <a:srgbClr val="FFFFFF"/>
              </a:solidFill>
              <a:prstDash val="solid"/>
            </a:ln>
            <a:effectLst/>
          </p:spPr>
        </p:cxnSp>
        <p:cxnSp>
          <p:nvCxnSpPr>
            <p:cNvPr id="94" name="Straight Connector 25"/>
            <p:cNvCxnSpPr/>
            <p:nvPr/>
          </p:nvCxnSpPr>
          <p:spPr>
            <a:xfrm flipH="1">
              <a:off x="6854162" y="2487153"/>
              <a:ext cx="41910" cy="17145"/>
            </a:xfrm>
            <a:prstGeom prst="line">
              <a:avLst/>
            </a:prstGeom>
            <a:noFill/>
            <a:ln w="19050" cap="flat" cmpd="sng" algn="ctr">
              <a:solidFill>
                <a:srgbClr val="FFFFFF"/>
              </a:solidFill>
              <a:prstDash val="solid"/>
            </a:ln>
            <a:effectLst/>
          </p:spPr>
        </p:cxnSp>
        <p:cxnSp>
          <p:nvCxnSpPr>
            <p:cNvPr id="95" name="Straight Connector 26"/>
            <p:cNvCxnSpPr/>
            <p:nvPr/>
          </p:nvCxnSpPr>
          <p:spPr>
            <a:xfrm flipH="1">
              <a:off x="6896072" y="2551567"/>
              <a:ext cx="41910" cy="17145"/>
            </a:xfrm>
            <a:prstGeom prst="line">
              <a:avLst/>
            </a:prstGeom>
            <a:noFill/>
            <a:ln w="19050" cap="flat" cmpd="sng" algn="ctr">
              <a:solidFill>
                <a:srgbClr val="FFFFFF"/>
              </a:solidFill>
              <a:prstDash val="solid"/>
            </a:ln>
            <a:effectLst/>
          </p:spPr>
        </p:cxnSp>
        <p:cxnSp>
          <p:nvCxnSpPr>
            <p:cNvPr id="96" name="Straight Connector 27"/>
            <p:cNvCxnSpPr/>
            <p:nvPr/>
          </p:nvCxnSpPr>
          <p:spPr>
            <a:xfrm flipH="1">
              <a:off x="6925500" y="2610247"/>
              <a:ext cx="41910" cy="17145"/>
            </a:xfrm>
            <a:prstGeom prst="line">
              <a:avLst/>
            </a:prstGeom>
            <a:noFill/>
            <a:ln w="19050" cap="flat" cmpd="sng" algn="ctr">
              <a:solidFill>
                <a:srgbClr val="FFFFFF"/>
              </a:solidFill>
              <a:prstDash val="solid"/>
            </a:ln>
            <a:effectLst/>
          </p:spPr>
        </p:cxnSp>
        <p:cxnSp>
          <p:nvCxnSpPr>
            <p:cNvPr id="97" name="Straight Connector 28"/>
            <p:cNvCxnSpPr/>
            <p:nvPr/>
          </p:nvCxnSpPr>
          <p:spPr>
            <a:xfrm flipH="1">
              <a:off x="6949725" y="2667185"/>
              <a:ext cx="41910" cy="17145"/>
            </a:xfrm>
            <a:prstGeom prst="line">
              <a:avLst/>
            </a:prstGeom>
            <a:noFill/>
            <a:ln w="19050" cap="flat" cmpd="sng" algn="ctr">
              <a:solidFill>
                <a:srgbClr val="FFFFFF"/>
              </a:solidFill>
              <a:prstDash val="solid"/>
            </a:ln>
            <a:effectLst/>
          </p:spPr>
        </p:cxnSp>
        <p:cxnSp>
          <p:nvCxnSpPr>
            <p:cNvPr id="98" name="Straight Connector 29"/>
            <p:cNvCxnSpPr/>
            <p:nvPr/>
          </p:nvCxnSpPr>
          <p:spPr>
            <a:xfrm flipH="1">
              <a:off x="6981285" y="2724952"/>
              <a:ext cx="41910" cy="17145"/>
            </a:xfrm>
            <a:prstGeom prst="line">
              <a:avLst/>
            </a:prstGeom>
            <a:noFill/>
            <a:ln w="19050" cap="flat" cmpd="sng" algn="ctr">
              <a:solidFill>
                <a:srgbClr val="FFFFFF"/>
              </a:solidFill>
              <a:prstDash val="solid"/>
            </a:ln>
            <a:effectLst/>
          </p:spPr>
        </p:cxnSp>
        <p:cxnSp>
          <p:nvCxnSpPr>
            <p:cNvPr id="99" name="Straight Connector 30"/>
            <p:cNvCxnSpPr/>
            <p:nvPr/>
          </p:nvCxnSpPr>
          <p:spPr>
            <a:xfrm flipH="1">
              <a:off x="7004145" y="2780197"/>
              <a:ext cx="41910" cy="17145"/>
            </a:xfrm>
            <a:prstGeom prst="line">
              <a:avLst/>
            </a:prstGeom>
            <a:noFill/>
            <a:ln w="19050" cap="flat" cmpd="sng" algn="ctr">
              <a:solidFill>
                <a:srgbClr val="FFFFFF"/>
              </a:solidFill>
              <a:prstDash val="solid"/>
            </a:ln>
            <a:effectLst/>
          </p:spPr>
        </p:cxnSp>
        <p:cxnSp>
          <p:nvCxnSpPr>
            <p:cNvPr id="100" name="Straight Connector 31"/>
            <p:cNvCxnSpPr/>
            <p:nvPr/>
          </p:nvCxnSpPr>
          <p:spPr>
            <a:xfrm flipH="1">
              <a:off x="7032720" y="2841157"/>
              <a:ext cx="41910" cy="17145"/>
            </a:xfrm>
            <a:prstGeom prst="line">
              <a:avLst/>
            </a:prstGeom>
            <a:noFill/>
            <a:ln w="19050" cap="flat" cmpd="sng" algn="ctr">
              <a:solidFill>
                <a:srgbClr val="FFFFFF"/>
              </a:solidFill>
              <a:prstDash val="solid"/>
            </a:ln>
            <a:effectLst/>
          </p:spPr>
        </p:cxnSp>
        <p:cxnSp>
          <p:nvCxnSpPr>
            <p:cNvPr id="101" name="Straight Connector 32"/>
            <p:cNvCxnSpPr/>
            <p:nvPr/>
          </p:nvCxnSpPr>
          <p:spPr>
            <a:xfrm flipH="1">
              <a:off x="7068915" y="2902117"/>
              <a:ext cx="41910" cy="17145"/>
            </a:xfrm>
            <a:prstGeom prst="line">
              <a:avLst/>
            </a:prstGeom>
            <a:noFill/>
            <a:ln w="19050" cap="flat" cmpd="sng" algn="ctr">
              <a:solidFill>
                <a:srgbClr val="FFFFFF"/>
              </a:solidFill>
              <a:prstDash val="solid"/>
            </a:ln>
            <a:effectLst/>
          </p:spPr>
        </p:cxnSp>
      </p:grpSp>
      <p:sp>
        <p:nvSpPr>
          <p:cNvPr id="34" name="文本框 33"/>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1883555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EAAF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3" y="1379578"/>
            <a:ext cx="4251967" cy="923330"/>
          </a:xfrm>
          <a:prstGeom prst="rect">
            <a:avLst/>
          </a:prstGeom>
          <a:noFill/>
        </p:spPr>
        <p:txBody>
          <a:bodyPr wrap="square" rtlCol="0">
            <a:spAutoFit/>
          </a:bodyPr>
          <a:lstStyle/>
          <a:p>
            <a:r>
              <a:rPr kumimoji="1" lang="en-US" altLang="zh-CN" sz="5400" dirty="0" smtClean="0">
                <a:solidFill>
                  <a:schemeClr val="bg1"/>
                </a:solidFill>
                <a:latin typeface="Yuanti SC Light" charset="-122"/>
                <a:ea typeface="Yuanti SC Light" charset="-122"/>
                <a:cs typeface="Yuanti SC Light" charset="-122"/>
              </a:rPr>
              <a:t>2.</a:t>
            </a:r>
            <a:r>
              <a:rPr kumimoji="1" lang="zh-CN" altLang="en-US" sz="5400" dirty="0" smtClean="0">
                <a:solidFill>
                  <a:schemeClr val="bg1"/>
                </a:solidFill>
                <a:latin typeface="Yuanti SC Light" charset="-122"/>
                <a:ea typeface="Yuanti SC Light" charset="-122"/>
                <a:cs typeface="Yuanti SC Light" charset="-122"/>
              </a:rPr>
              <a:t> 整体分析</a:t>
            </a:r>
            <a:endParaRPr kumimoji="1" lang="zh-CN" altLang="en-US" sz="5400" dirty="0">
              <a:solidFill>
                <a:schemeClr val="bg1"/>
              </a:solidFill>
              <a:latin typeface="Yuanti SC Light" charset="-122"/>
              <a:ea typeface="Yuanti SC Light" charset="-122"/>
              <a:cs typeface="Yuanti SC Light" charset="-122"/>
            </a:endParaRPr>
          </a:p>
        </p:txBody>
      </p:sp>
      <p:sp>
        <p:nvSpPr>
          <p:cNvPr id="15" name="矩形 14"/>
          <p:cNvSpPr/>
          <p:nvPr/>
        </p:nvSpPr>
        <p:spPr>
          <a:xfrm>
            <a:off x="4061011" y="2622816"/>
            <a:ext cx="6925236" cy="32272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EAAF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TextBox 5"/>
          <p:cNvSpPr txBox="1"/>
          <p:nvPr/>
        </p:nvSpPr>
        <p:spPr>
          <a:xfrm>
            <a:off x="4415406" y="3396716"/>
            <a:ext cx="5932361" cy="1689675"/>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2.1</a:t>
            </a:r>
            <a:r>
              <a:rPr lang="zh-CN" altLang="en-US" sz="2400" dirty="0" smtClean="0">
                <a:solidFill>
                  <a:srgbClr val="EAAF07">
                    <a:alpha val="99000"/>
                  </a:srgbClr>
                </a:solidFill>
                <a:latin typeface="Yuanti SC" charset="-122"/>
                <a:ea typeface="Yuanti SC" charset="-122"/>
                <a:cs typeface="Yuanti SC" charset="-122"/>
              </a:rPr>
              <a:t> 整体介绍</a:t>
            </a: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2.2</a:t>
            </a:r>
            <a:r>
              <a:rPr lang="zh-CN" altLang="en-US" sz="2400" dirty="0" smtClean="0">
                <a:solidFill>
                  <a:srgbClr val="EAAF07">
                    <a:alpha val="99000"/>
                  </a:srgbClr>
                </a:solidFill>
                <a:latin typeface="Yuanti SC" charset="-122"/>
                <a:ea typeface="Yuanti SC" charset="-122"/>
                <a:cs typeface="Yuanti SC" charset="-122"/>
              </a:rPr>
              <a:t> 代码分析</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2.3</a:t>
            </a:r>
            <a:r>
              <a:rPr lang="zh-CN" altLang="en-US" sz="2400" dirty="0" smtClean="0">
                <a:solidFill>
                  <a:srgbClr val="EAAF07">
                    <a:alpha val="99000"/>
                  </a:srgbClr>
                </a:solidFill>
                <a:latin typeface="Yuanti SC" charset="-122"/>
                <a:ea typeface="Yuanti SC" charset="-122"/>
                <a:cs typeface="Yuanti SC" charset="-122"/>
              </a:rPr>
              <a:t> 关键问题</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2.4</a:t>
            </a:r>
            <a:r>
              <a:rPr lang="zh-CN" altLang="en-US" sz="2400" dirty="0" smtClean="0">
                <a:solidFill>
                  <a:srgbClr val="EAAF07">
                    <a:alpha val="99000"/>
                  </a:srgbClr>
                </a:solidFill>
                <a:latin typeface="Yuanti SC" charset="-122"/>
                <a:ea typeface="Yuanti SC" charset="-122"/>
                <a:cs typeface="Yuanti SC" charset="-122"/>
              </a:rPr>
              <a:t> 关键设计</a:t>
            </a:r>
          </a:p>
        </p:txBody>
      </p:sp>
      <p:grpSp>
        <p:nvGrpSpPr>
          <p:cNvPr id="21" name="Group 20"/>
          <p:cNvGrpSpPr/>
          <p:nvPr/>
        </p:nvGrpSpPr>
        <p:grpSpPr>
          <a:xfrm>
            <a:off x="1980427" y="3585460"/>
            <a:ext cx="1081792" cy="1083906"/>
            <a:chOff x="6563042" y="1919069"/>
            <a:chExt cx="1134038" cy="1136551"/>
          </a:xfrm>
        </p:grpSpPr>
        <p:grpSp>
          <p:nvGrpSpPr>
            <p:cNvPr id="22" name="Group 21"/>
            <p:cNvGrpSpPr/>
            <p:nvPr/>
          </p:nvGrpSpPr>
          <p:grpSpPr>
            <a:xfrm>
              <a:off x="6851824" y="1919069"/>
              <a:ext cx="845256" cy="916435"/>
              <a:chOff x="7000705" y="1812217"/>
              <a:chExt cx="914400" cy="991402"/>
            </a:xfrm>
          </p:grpSpPr>
          <p:sp>
            <p:nvSpPr>
              <p:cNvPr id="34" name="Oval 33"/>
              <p:cNvSpPr/>
              <p:nvPr/>
            </p:nvSpPr>
            <p:spPr>
              <a:xfrm>
                <a:off x="7192225" y="2251319"/>
                <a:ext cx="155418" cy="147836"/>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35" name="Trapezoid 34"/>
              <p:cNvSpPr/>
              <p:nvPr/>
            </p:nvSpPr>
            <p:spPr>
              <a:xfrm>
                <a:off x="7193281" y="2374325"/>
                <a:ext cx="154362" cy="258385"/>
              </a:xfrm>
              <a:prstGeom prst="trapezoid">
                <a:avLst>
                  <a:gd name="adj" fmla="val 16772"/>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36" name="Rectangle 35"/>
              <p:cNvSpPr/>
              <p:nvPr/>
            </p:nvSpPr>
            <p:spPr>
              <a:xfrm rot="900000">
                <a:off x="7000705" y="2157056"/>
                <a:ext cx="914400" cy="646563"/>
              </a:xfrm>
              <a:prstGeom prst="rect">
                <a:avLst/>
              </a:prstGeom>
              <a:noFill/>
              <a:ln w="28575"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37" name="Straight Connector 36"/>
              <p:cNvCxnSpPr/>
              <p:nvPr/>
            </p:nvCxnSpPr>
            <p:spPr>
              <a:xfrm>
                <a:off x="7147560" y="2514600"/>
                <a:ext cx="547052" cy="152400"/>
              </a:xfrm>
              <a:prstGeom prst="line">
                <a:avLst/>
              </a:prstGeom>
              <a:noFill/>
              <a:ln w="9525" cap="flat" cmpd="sng" algn="ctr">
                <a:solidFill>
                  <a:srgbClr val="FFFFFF"/>
                </a:solidFill>
                <a:prstDash val="solid"/>
              </a:ln>
              <a:effectLst/>
            </p:spPr>
          </p:cxnSp>
          <p:sp>
            <p:nvSpPr>
              <p:cNvPr id="38" name="Oval 37"/>
              <p:cNvSpPr/>
              <p:nvPr/>
            </p:nvSpPr>
            <p:spPr>
              <a:xfrm>
                <a:off x="7121576" y="2341282"/>
                <a:ext cx="310345" cy="310345"/>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39" name="Straight Connector 38"/>
              <p:cNvCxnSpPr/>
              <p:nvPr/>
            </p:nvCxnSpPr>
            <p:spPr>
              <a:xfrm flipV="1">
                <a:off x="7574280" y="2538095"/>
                <a:ext cx="32068" cy="92710"/>
              </a:xfrm>
              <a:prstGeom prst="line">
                <a:avLst/>
              </a:prstGeom>
              <a:noFill/>
              <a:ln w="9525" cap="flat" cmpd="sng" algn="ctr">
                <a:solidFill>
                  <a:srgbClr val="FFFFFF"/>
                </a:solidFill>
                <a:prstDash val="solid"/>
              </a:ln>
              <a:effectLst/>
            </p:spPr>
          </p:cxnSp>
          <p:cxnSp>
            <p:nvCxnSpPr>
              <p:cNvPr id="40" name="Straight Connector 39"/>
              <p:cNvCxnSpPr/>
              <p:nvPr/>
            </p:nvCxnSpPr>
            <p:spPr>
              <a:xfrm flipV="1">
                <a:off x="7685404" y="2569210"/>
                <a:ext cx="32068" cy="92710"/>
              </a:xfrm>
              <a:prstGeom prst="line">
                <a:avLst/>
              </a:prstGeom>
              <a:noFill/>
              <a:ln w="9525" cap="flat" cmpd="sng" algn="ctr">
                <a:solidFill>
                  <a:srgbClr val="FFFFFF"/>
                </a:solidFill>
                <a:prstDash val="solid"/>
              </a:ln>
              <a:effectLst/>
            </p:spPr>
          </p:cxnSp>
          <p:cxnSp>
            <p:nvCxnSpPr>
              <p:cNvPr id="41" name="Straight Connector 40"/>
              <p:cNvCxnSpPr/>
              <p:nvPr/>
            </p:nvCxnSpPr>
            <p:spPr>
              <a:xfrm flipV="1">
                <a:off x="7457905" y="2505075"/>
                <a:ext cx="32068" cy="92710"/>
              </a:xfrm>
              <a:prstGeom prst="line">
                <a:avLst/>
              </a:prstGeom>
              <a:noFill/>
              <a:ln w="9525" cap="flat" cmpd="sng" algn="ctr">
                <a:solidFill>
                  <a:srgbClr val="FFFFFF"/>
                </a:solidFill>
                <a:prstDash val="solid"/>
              </a:ln>
              <a:effectLst/>
            </p:spPr>
          </p:cxnSp>
          <p:cxnSp>
            <p:nvCxnSpPr>
              <p:cNvPr id="42" name="Straight Connector 41"/>
              <p:cNvCxnSpPr/>
              <p:nvPr/>
            </p:nvCxnSpPr>
            <p:spPr>
              <a:xfrm flipV="1">
                <a:off x="7344309" y="2472627"/>
                <a:ext cx="32068" cy="92710"/>
              </a:xfrm>
              <a:prstGeom prst="line">
                <a:avLst/>
              </a:prstGeom>
              <a:noFill/>
              <a:ln w="9525" cap="flat" cmpd="sng" algn="ctr">
                <a:solidFill>
                  <a:srgbClr val="FFFFFF"/>
                </a:solidFill>
                <a:prstDash val="solid"/>
              </a:ln>
              <a:effectLst/>
            </p:spPr>
          </p:cxnSp>
          <p:cxnSp>
            <p:nvCxnSpPr>
              <p:cNvPr id="43" name="Straight Connector 42"/>
              <p:cNvCxnSpPr/>
              <p:nvPr/>
            </p:nvCxnSpPr>
            <p:spPr>
              <a:xfrm flipH="1">
                <a:off x="7147560" y="2209800"/>
                <a:ext cx="89852" cy="304800"/>
              </a:xfrm>
              <a:prstGeom prst="line">
                <a:avLst/>
              </a:prstGeom>
              <a:noFill/>
              <a:ln w="9525" cap="flat" cmpd="sng" algn="ctr">
                <a:solidFill>
                  <a:srgbClr val="FFFFFF"/>
                </a:solidFill>
                <a:prstDash val="solid"/>
              </a:ln>
              <a:effectLst/>
            </p:spPr>
          </p:cxnSp>
          <p:sp>
            <p:nvSpPr>
              <p:cNvPr id="44" name="Rectangle 43"/>
              <p:cNvSpPr/>
              <p:nvPr/>
            </p:nvSpPr>
            <p:spPr>
              <a:xfrm rot="900000">
                <a:off x="7387126" y="2674459"/>
                <a:ext cx="228600" cy="113155"/>
              </a:xfrm>
              <a:prstGeom prst="rect">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45" name="Straight Connector 44"/>
              <p:cNvCxnSpPr/>
              <p:nvPr/>
            </p:nvCxnSpPr>
            <p:spPr>
              <a:xfrm>
                <a:off x="7296845" y="2209800"/>
                <a:ext cx="566995" cy="164525"/>
              </a:xfrm>
              <a:prstGeom prst="line">
                <a:avLst/>
              </a:prstGeom>
              <a:noFill/>
              <a:ln w="9525" cap="flat" cmpd="sng" algn="ctr">
                <a:solidFill>
                  <a:srgbClr val="FFFFFF"/>
                </a:solidFill>
                <a:prstDash val="sysDash"/>
              </a:ln>
              <a:effectLst/>
            </p:spPr>
          </p:cxnSp>
          <p:sp>
            <p:nvSpPr>
              <p:cNvPr id="46" name="Freeform 45"/>
              <p:cNvSpPr/>
              <p:nvPr/>
            </p:nvSpPr>
            <p:spPr>
              <a:xfrm rot="20700000">
                <a:off x="7451777" y="1812217"/>
                <a:ext cx="334954" cy="626744"/>
              </a:xfrm>
              <a:custGeom>
                <a:avLst/>
                <a:gdLst>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1137 h 968847"/>
                  <a:gd name="connsiteX1" fmla="*/ 0 w 472440"/>
                  <a:gd name="connsiteY1" fmla="*/ 925032 h 968847"/>
                  <a:gd name="connsiteX2" fmla="*/ 205740 w 472440"/>
                  <a:gd name="connsiteY2" fmla="*/ 376392 h 968847"/>
                  <a:gd name="connsiteX3" fmla="*/ 472440 w 472440"/>
                  <a:gd name="connsiteY3" fmla="*/ 968847 h 968847"/>
                  <a:gd name="connsiteX4" fmla="*/ 228600 w 472440"/>
                  <a:gd name="connsiteY4" fmla="*/ 252567 h 968847"/>
                  <a:gd name="connsiteX5" fmla="*/ 360045 w 472440"/>
                  <a:gd name="connsiteY5" fmla="*/ 126837 h 968847"/>
                  <a:gd name="connsiteX6" fmla="*/ 209550 w 472440"/>
                  <a:gd name="connsiteY6" fmla="*/ 1107 h 968847"/>
                  <a:gd name="connsiteX7" fmla="*/ 49530 w 472440"/>
                  <a:gd name="connsiteY7" fmla="*/ 103977 h 968847"/>
                  <a:gd name="connsiteX8" fmla="*/ 142875 w 472440"/>
                  <a:gd name="connsiteY8" fmla="*/ 241137 h 968847"/>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4480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3850 w 472440"/>
                  <a:gd name="connsiteY4" fmla="*/ 539017 h 969546"/>
                  <a:gd name="connsiteX5" fmla="*/ 228600 w 472440"/>
                  <a:gd name="connsiteY5" fmla="*/ 253266 h 969546"/>
                  <a:gd name="connsiteX6" fmla="*/ 344805 w 472440"/>
                  <a:gd name="connsiteY6" fmla="*/ 127536 h 969546"/>
                  <a:gd name="connsiteX7" fmla="*/ 209550 w 472440"/>
                  <a:gd name="connsiteY7" fmla="*/ 1806 h 969546"/>
                  <a:gd name="connsiteX8" fmla="*/ 49530 w 472440"/>
                  <a:gd name="connsiteY8" fmla="*/ 104676 h 969546"/>
                  <a:gd name="connsiteX9" fmla="*/ 142875 w 472440"/>
                  <a:gd name="connsiteY9"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228600 w 472440"/>
                  <a:gd name="connsiteY6" fmla="*/ 253266 h 969546"/>
                  <a:gd name="connsiteX7" fmla="*/ 344805 w 472440"/>
                  <a:gd name="connsiteY7" fmla="*/ 127536 h 969546"/>
                  <a:gd name="connsiteX8" fmla="*/ 209550 w 472440"/>
                  <a:gd name="connsiteY8" fmla="*/ 1806 h 969546"/>
                  <a:gd name="connsiteX9" fmla="*/ 49530 w 472440"/>
                  <a:gd name="connsiteY9" fmla="*/ 104676 h 969546"/>
                  <a:gd name="connsiteX10" fmla="*/ 142875 w 472440"/>
                  <a:gd name="connsiteY10"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312420 w 472440"/>
                  <a:gd name="connsiteY6" fmla="*/ 502822 h 969546"/>
                  <a:gd name="connsiteX7" fmla="*/ 228600 w 472440"/>
                  <a:gd name="connsiteY7" fmla="*/ 253266 h 969546"/>
                  <a:gd name="connsiteX8" fmla="*/ 344805 w 472440"/>
                  <a:gd name="connsiteY8" fmla="*/ 127536 h 969546"/>
                  <a:gd name="connsiteX9" fmla="*/ 209550 w 472440"/>
                  <a:gd name="connsiteY9" fmla="*/ 1806 h 969546"/>
                  <a:gd name="connsiteX10" fmla="*/ 49530 w 472440"/>
                  <a:gd name="connsiteY10" fmla="*/ 104676 h 969546"/>
                  <a:gd name="connsiteX11" fmla="*/ 142875 w 472440"/>
                  <a:gd name="connsiteY11"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333375 w 472440"/>
                  <a:gd name="connsiteY5" fmla="*/ 573307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1945 w 472440"/>
                  <a:gd name="connsiteY4" fmla="*/ 53330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1485 w 472440"/>
                  <a:gd name="connsiteY6" fmla="*/ 50472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81915 w 472440"/>
                  <a:gd name="connsiteY1" fmla="*/ 537112 h 969546"/>
                  <a:gd name="connsiteX2" fmla="*/ 0 w 472440"/>
                  <a:gd name="connsiteY2" fmla="*/ 925731 h 969546"/>
                  <a:gd name="connsiteX3" fmla="*/ 198120 w 472440"/>
                  <a:gd name="connsiteY3" fmla="*/ 375186 h 969546"/>
                  <a:gd name="connsiteX4" fmla="*/ 472440 w 472440"/>
                  <a:gd name="connsiteY4" fmla="*/ 969546 h 969546"/>
                  <a:gd name="connsiteX5" fmla="*/ 331470 w 472440"/>
                  <a:gd name="connsiteY5" fmla="*/ 537112 h 969546"/>
                  <a:gd name="connsiteX6" fmla="*/ 457200 w 472440"/>
                  <a:gd name="connsiteY6" fmla="*/ 533302 h 969546"/>
                  <a:gd name="connsiteX7" fmla="*/ 451485 w 472440"/>
                  <a:gd name="connsiteY7" fmla="*/ 504727 h 969546"/>
                  <a:gd name="connsiteX8" fmla="*/ 312420 w 472440"/>
                  <a:gd name="connsiteY8" fmla="*/ 502822 h 969546"/>
                  <a:gd name="connsiteX9" fmla="*/ 228600 w 472440"/>
                  <a:gd name="connsiteY9" fmla="*/ 253266 h 969546"/>
                  <a:gd name="connsiteX10" fmla="*/ 344805 w 472440"/>
                  <a:gd name="connsiteY10" fmla="*/ 127536 h 969546"/>
                  <a:gd name="connsiteX11" fmla="*/ 209550 w 472440"/>
                  <a:gd name="connsiteY11" fmla="*/ 1806 h 969546"/>
                  <a:gd name="connsiteX12" fmla="*/ 49530 w 472440"/>
                  <a:gd name="connsiteY12" fmla="*/ 104676 h 969546"/>
                  <a:gd name="connsiteX13" fmla="*/ 142875 w 472440"/>
                  <a:gd name="connsiteY13" fmla="*/ 241836 h 969546"/>
                  <a:gd name="connsiteX0" fmla="*/ 142875 w 472440"/>
                  <a:gd name="connsiteY0" fmla="*/ 241836 h 969546"/>
                  <a:gd name="connsiteX1" fmla="*/ 83820 w 472440"/>
                  <a:gd name="connsiteY1" fmla="*/ 512347 h 969546"/>
                  <a:gd name="connsiteX2" fmla="*/ 81915 w 472440"/>
                  <a:gd name="connsiteY2" fmla="*/ 537112 h 969546"/>
                  <a:gd name="connsiteX3" fmla="*/ 0 w 472440"/>
                  <a:gd name="connsiteY3" fmla="*/ 925731 h 969546"/>
                  <a:gd name="connsiteX4" fmla="*/ 198120 w 472440"/>
                  <a:gd name="connsiteY4" fmla="*/ 375186 h 969546"/>
                  <a:gd name="connsiteX5" fmla="*/ 472440 w 472440"/>
                  <a:gd name="connsiteY5" fmla="*/ 969546 h 969546"/>
                  <a:gd name="connsiteX6" fmla="*/ 331470 w 472440"/>
                  <a:gd name="connsiteY6" fmla="*/ 537112 h 969546"/>
                  <a:gd name="connsiteX7" fmla="*/ 457200 w 472440"/>
                  <a:gd name="connsiteY7" fmla="*/ 533302 h 969546"/>
                  <a:gd name="connsiteX8" fmla="*/ 451485 w 472440"/>
                  <a:gd name="connsiteY8" fmla="*/ 504727 h 969546"/>
                  <a:gd name="connsiteX9" fmla="*/ 312420 w 472440"/>
                  <a:gd name="connsiteY9" fmla="*/ 502822 h 969546"/>
                  <a:gd name="connsiteX10" fmla="*/ 228600 w 472440"/>
                  <a:gd name="connsiteY10" fmla="*/ 253266 h 969546"/>
                  <a:gd name="connsiteX11" fmla="*/ 344805 w 472440"/>
                  <a:gd name="connsiteY11" fmla="*/ 127536 h 969546"/>
                  <a:gd name="connsiteX12" fmla="*/ 209550 w 472440"/>
                  <a:gd name="connsiteY12" fmla="*/ 1806 h 969546"/>
                  <a:gd name="connsiteX13" fmla="*/ 49530 w 472440"/>
                  <a:gd name="connsiteY13" fmla="*/ 104676 h 969546"/>
                  <a:gd name="connsiteX14" fmla="*/ 142875 w 472440"/>
                  <a:gd name="connsiteY14" fmla="*/ 241836 h 969546"/>
                  <a:gd name="connsiteX0" fmla="*/ 142875 w 472440"/>
                  <a:gd name="connsiteY0" fmla="*/ 241836 h 969546"/>
                  <a:gd name="connsiteX1" fmla="*/ 85725 w 472440"/>
                  <a:gd name="connsiteY1" fmla="*/ 495202 h 969546"/>
                  <a:gd name="connsiteX2" fmla="*/ 83820 w 472440"/>
                  <a:gd name="connsiteY2" fmla="*/ 512347 h 969546"/>
                  <a:gd name="connsiteX3" fmla="*/ 81915 w 472440"/>
                  <a:gd name="connsiteY3" fmla="*/ 537112 h 969546"/>
                  <a:gd name="connsiteX4" fmla="*/ 0 w 472440"/>
                  <a:gd name="connsiteY4" fmla="*/ 925731 h 969546"/>
                  <a:gd name="connsiteX5" fmla="*/ 198120 w 472440"/>
                  <a:gd name="connsiteY5" fmla="*/ 375186 h 969546"/>
                  <a:gd name="connsiteX6" fmla="*/ 472440 w 472440"/>
                  <a:gd name="connsiteY6" fmla="*/ 969546 h 969546"/>
                  <a:gd name="connsiteX7" fmla="*/ 331470 w 472440"/>
                  <a:gd name="connsiteY7" fmla="*/ 537112 h 969546"/>
                  <a:gd name="connsiteX8" fmla="*/ 457200 w 472440"/>
                  <a:gd name="connsiteY8" fmla="*/ 533302 h 969546"/>
                  <a:gd name="connsiteX9" fmla="*/ 451485 w 472440"/>
                  <a:gd name="connsiteY9" fmla="*/ 504727 h 969546"/>
                  <a:gd name="connsiteX10" fmla="*/ 312420 w 472440"/>
                  <a:gd name="connsiteY10" fmla="*/ 502822 h 969546"/>
                  <a:gd name="connsiteX11" fmla="*/ 228600 w 472440"/>
                  <a:gd name="connsiteY11" fmla="*/ 253266 h 969546"/>
                  <a:gd name="connsiteX12" fmla="*/ 344805 w 472440"/>
                  <a:gd name="connsiteY12" fmla="*/ 127536 h 969546"/>
                  <a:gd name="connsiteX13" fmla="*/ 209550 w 472440"/>
                  <a:gd name="connsiteY13" fmla="*/ 1806 h 969546"/>
                  <a:gd name="connsiteX14" fmla="*/ 49530 w 472440"/>
                  <a:gd name="connsiteY14" fmla="*/ 104676 h 969546"/>
                  <a:gd name="connsiteX15" fmla="*/ 142875 w 472440"/>
                  <a:gd name="connsiteY15" fmla="*/ 241836 h 969546"/>
                  <a:gd name="connsiteX0" fmla="*/ 142875 w 472440"/>
                  <a:gd name="connsiteY0" fmla="*/ 241836 h 969546"/>
                  <a:gd name="connsiteX1" fmla="*/ 91440 w 472440"/>
                  <a:gd name="connsiteY1" fmla="*/ 468532 h 969546"/>
                  <a:gd name="connsiteX2" fmla="*/ 85725 w 472440"/>
                  <a:gd name="connsiteY2" fmla="*/ 495202 h 969546"/>
                  <a:gd name="connsiteX3" fmla="*/ 83820 w 472440"/>
                  <a:gd name="connsiteY3" fmla="*/ 512347 h 969546"/>
                  <a:gd name="connsiteX4" fmla="*/ 81915 w 472440"/>
                  <a:gd name="connsiteY4" fmla="*/ 537112 h 969546"/>
                  <a:gd name="connsiteX5" fmla="*/ 0 w 472440"/>
                  <a:gd name="connsiteY5" fmla="*/ 925731 h 969546"/>
                  <a:gd name="connsiteX6" fmla="*/ 198120 w 472440"/>
                  <a:gd name="connsiteY6" fmla="*/ 375186 h 969546"/>
                  <a:gd name="connsiteX7" fmla="*/ 472440 w 472440"/>
                  <a:gd name="connsiteY7" fmla="*/ 969546 h 969546"/>
                  <a:gd name="connsiteX8" fmla="*/ 331470 w 472440"/>
                  <a:gd name="connsiteY8" fmla="*/ 537112 h 969546"/>
                  <a:gd name="connsiteX9" fmla="*/ 457200 w 472440"/>
                  <a:gd name="connsiteY9" fmla="*/ 533302 h 969546"/>
                  <a:gd name="connsiteX10" fmla="*/ 451485 w 472440"/>
                  <a:gd name="connsiteY10" fmla="*/ 504727 h 969546"/>
                  <a:gd name="connsiteX11" fmla="*/ 312420 w 472440"/>
                  <a:gd name="connsiteY11" fmla="*/ 502822 h 969546"/>
                  <a:gd name="connsiteX12" fmla="*/ 228600 w 472440"/>
                  <a:gd name="connsiteY12" fmla="*/ 253266 h 969546"/>
                  <a:gd name="connsiteX13" fmla="*/ 344805 w 472440"/>
                  <a:gd name="connsiteY13" fmla="*/ 127536 h 969546"/>
                  <a:gd name="connsiteX14" fmla="*/ 209550 w 472440"/>
                  <a:gd name="connsiteY14" fmla="*/ 1806 h 969546"/>
                  <a:gd name="connsiteX15" fmla="*/ 49530 w 472440"/>
                  <a:gd name="connsiteY15" fmla="*/ 104676 h 969546"/>
                  <a:gd name="connsiteX16" fmla="*/ 142875 w 47244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56210 w 544830"/>
                  <a:gd name="connsiteY3" fmla="*/ 51234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14252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196215 w 525780"/>
                  <a:gd name="connsiteY0" fmla="*/ 241836 h 969546"/>
                  <a:gd name="connsiteX1" fmla="*/ 146685 w 525780"/>
                  <a:gd name="connsiteY1" fmla="*/ 499012 h 969546"/>
                  <a:gd name="connsiteX2" fmla="*/ 7620 w 525780"/>
                  <a:gd name="connsiteY2" fmla="*/ 487582 h 969546"/>
                  <a:gd name="connsiteX3" fmla="*/ 0 w 525780"/>
                  <a:gd name="connsiteY3" fmla="*/ 514252 h 969546"/>
                  <a:gd name="connsiteX4" fmla="*/ 139065 w 525780"/>
                  <a:gd name="connsiteY4" fmla="*/ 529492 h 969546"/>
                  <a:gd name="connsiteX5" fmla="*/ 53340 w 525780"/>
                  <a:gd name="connsiteY5" fmla="*/ 925731 h 969546"/>
                  <a:gd name="connsiteX6" fmla="*/ 251460 w 525780"/>
                  <a:gd name="connsiteY6" fmla="*/ 375186 h 969546"/>
                  <a:gd name="connsiteX7" fmla="*/ 525780 w 525780"/>
                  <a:gd name="connsiteY7" fmla="*/ 969546 h 969546"/>
                  <a:gd name="connsiteX8" fmla="*/ 384810 w 525780"/>
                  <a:gd name="connsiteY8" fmla="*/ 537112 h 969546"/>
                  <a:gd name="connsiteX9" fmla="*/ 510540 w 525780"/>
                  <a:gd name="connsiteY9" fmla="*/ 533302 h 969546"/>
                  <a:gd name="connsiteX10" fmla="*/ 504825 w 525780"/>
                  <a:gd name="connsiteY10" fmla="*/ 504727 h 969546"/>
                  <a:gd name="connsiteX11" fmla="*/ 365760 w 525780"/>
                  <a:gd name="connsiteY11" fmla="*/ 502822 h 969546"/>
                  <a:gd name="connsiteX12" fmla="*/ 281940 w 525780"/>
                  <a:gd name="connsiteY12" fmla="*/ 253266 h 969546"/>
                  <a:gd name="connsiteX13" fmla="*/ 398145 w 525780"/>
                  <a:gd name="connsiteY13" fmla="*/ 127536 h 969546"/>
                  <a:gd name="connsiteX14" fmla="*/ 262890 w 525780"/>
                  <a:gd name="connsiteY14" fmla="*/ 1806 h 969546"/>
                  <a:gd name="connsiteX15" fmla="*/ 102870 w 525780"/>
                  <a:gd name="connsiteY15" fmla="*/ 104676 h 969546"/>
                  <a:gd name="connsiteX16" fmla="*/ 196215 w 525780"/>
                  <a:gd name="connsiteY16" fmla="*/ 241836 h 969546"/>
                  <a:gd name="connsiteX0" fmla="*/ 188595 w 518160"/>
                  <a:gd name="connsiteY0" fmla="*/ 241836 h 969546"/>
                  <a:gd name="connsiteX1" fmla="*/ 139065 w 518160"/>
                  <a:gd name="connsiteY1" fmla="*/ 499012 h 969546"/>
                  <a:gd name="connsiteX2" fmla="*/ 0 w 518160"/>
                  <a:gd name="connsiteY2" fmla="*/ 48758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 name="connsiteX0" fmla="*/ 188595 w 518160"/>
                  <a:gd name="connsiteY0" fmla="*/ 241836 h 969546"/>
                  <a:gd name="connsiteX1" fmla="*/ 139065 w 518160"/>
                  <a:gd name="connsiteY1" fmla="*/ 499012 h 969546"/>
                  <a:gd name="connsiteX2" fmla="*/ 3810 w 518160"/>
                  <a:gd name="connsiteY2" fmla="*/ 49901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8160" h="969546">
                    <a:moveTo>
                      <a:pt x="188595" y="241836"/>
                    </a:moveTo>
                    <a:lnTo>
                      <a:pt x="139065" y="499012"/>
                    </a:lnTo>
                    <a:lnTo>
                      <a:pt x="3810" y="499012"/>
                    </a:lnTo>
                    <a:lnTo>
                      <a:pt x="0" y="527587"/>
                    </a:lnTo>
                    <a:lnTo>
                      <a:pt x="131445" y="529492"/>
                    </a:lnTo>
                    <a:lnTo>
                      <a:pt x="45720" y="925731"/>
                    </a:lnTo>
                    <a:lnTo>
                      <a:pt x="243840" y="375186"/>
                    </a:lnTo>
                    <a:lnTo>
                      <a:pt x="518160" y="969546"/>
                    </a:lnTo>
                    <a:lnTo>
                      <a:pt x="377190" y="537112"/>
                    </a:lnTo>
                    <a:lnTo>
                      <a:pt x="502920" y="533302"/>
                    </a:lnTo>
                    <a:lnTo>
                      <a:pt x="497205" y="504727"/>
                    </a:lnTo>
                    <a:lnTo>
                      <a:pt x="358140" y="502822"/>
                    </a:lnTo>
                    <a:lnTo>
                      <a:pt x="274320" y="253266"/>
                    </a:lnTo>
                    <a:cubicBezTo>
                      <a:pt x="340995" y="249456"/>
                      <a:pt x="382905" y="182781"/>
                      <a:pt x="390525" y="127536"/>
                    </a:cubicBezTo>
                    <a:cubicBezTo>
                      <a:pt x="386080" y="38001"/>
                      <a:pt x="307340" y="7521"/>
                      <a:pt x="255270" y="1806"/>
                    </a:cubicBezTo>
                    <a:cubicBezTo>
                      <a:pt x="203835" y="-9624"/>
                      <a:pt x="106680" y="34191"/>
                      <a:pt x="95250" y="104676"/>
                    </a:cubicBezTo>
                    <a:cubicBezTo>
                      <a:pt x="78740" y="171351"/>
                      <a:pt x="130810" y="222786"/>
                      <a:pt x="188595" y="241836"/>
                    </a:cubicBezTo>
                    <a:close/>
                  </a:path>
                </a:pathLst>
              </a:cu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grpSp>
        <p:sp>
          <p:nvSpPr>
            <p:cNvPr id="23" name="Freeform 22"/>
            <p:cNvSpPr/>
            <p:nvPr/>
          </p:nvSpPr>
          <p:spPr>
            <a:xfrm>
              <a:off x="6563042" y="2228850"/>
              <a:ext cx="605790" cy="826770"/>
            </a:xfrm>
            <a:custGeom>
              <a:avLst/>
              <a:gdLst>
                <a:gd name="connsiteX0" fmla="*/ 163830 w 617220"/>
                <a:gd name="connsiteY0" fmla="*/ 114300 h 815340"/>
                <a:gd name="connsiteX1" fmla="*/ 521970 w 617220"/>
                <a:gd name="connsiteY1" fmla="*/ 815340 h 815340"/>
                <a:gd name="connsiteX2" fmla="*/ 617220 w 617220"/>
                <a:gd name="connsiteY2" fmla="*/ 765810 h 815340"/>
                <a:gd name="connsiteX3" fmla="*/ 266700 w 617220"/>
                <a:gd name="connsiteY3" fmla="*/ 102870 h 815340"/>
                <a:gd name="connsiteX4" fmla="*/ 434340 w 617220"/>
                <a:gd name="connsiteY4" fmla="*/ 45720 h 815340"/>
                <a:gd name="connsiteX5" fmla="*/ 300990 w 617220"/>
                <a:gd name="connsiteY5" fmla="*/ 0 h 815340"/>
                <a:gd name="connsiteX6" fmla="*/ 45720 w 617220"/>
                <a:gd name="connsiteY6" fmla="*/ 76200 h 815340"/>
                <a:gd name="connsiteX7" fmla="*/ 0 w 617220"/>
                <a:gd name="connsiteY7" fmla="*/ 160020 h 815340"/>
                <a:gd name="connsiteX8" fmla="*/ 163830 w 617220"/>
                <a:gd name="connsiteY8" fmla="*/ 114300 h 815340"/>
                <a:gd name="connsiteX0" fmla="*/ 160020 w 613410"/>
                <a:gd name="connsiteY0" fmla="*/ 11430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60020 w 613410"/>
                <a:gd name="connsiteY8" fmla="*/ 114300 h 815340"/>
                <a:gd name="connsiteX0" fmla="*/ 179070 w 613410"/>
                <a:gd name="connsiteY0" fmla="*/ 13716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79070 w 61341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7620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9144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8382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10668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95250 h 815340"/>
                <a:gd name="connsiteX7" fmla="*/ 0 w 605790"/>
                <a:gd name="connsiteY7" fmla="*/ 190500 h 815340"/>
                <a:gd name="connsiteX8" fmla="*/ 171450 w 605790"/>
                <a:gd name="connsiteY8" fmla="*/ 137160 h 815340"/>
                <a:gd name="connsiteX0" fmla="*/ 171450 w 605790"/>
                <a:gd name="connsiteY0" fmla="*/ 137160 h 822960"/>
                <a:gd name="connsiteX1" fmla="*/ 502920 w 605790"/>
                <a:gd name="connsiteY1" fmla="*/ 822960 h 822960"/>
                <a:gd name="connsiteX2" fmla="*/ 605790 w 605790"/>
                <a:gd name="connsiteY2" fmla="*/ 765810 h 822960"/>
                <a:gd name="connsiteX3" fmla="*/ 255270 w 605790"/>
                <a:gd name="connsiteY3" fmla="*/ 102870 h 822960"/>
                <a:gd name="connsiteX4" fmla="*/ 422910 w 605790"/>
                <a:gd name="connsiteY4" fmla="*/ 45720 h 822960"/>
                <a:gd name="connsiteX5" fmla="*/ 289560 w 605790"/>
                <a:gd name="connsiteY5" fmla="*/ 0 h 822960"/>
                <a:gd name="connsiteX6" fmla="*/ 11430 w 605790"/>
                <a:gd name="connsiteY6" fmla="*/ 95250 h 822960"/>
                <a:gd name="connsiteX7" fmla="*/ 0 w 605790"/>
                <a:gd name="connsiteY7" fmla="*/ 190500 h 822960"/>
                <a:gd name="connsiteX8" fmla="*/ 171450 w 605790"/>
                <a:gd name="connsiteY8" fmla="*/ 137160 h 82296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3147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2004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790" h="826770">
                  <a:moveTo>
                    <a:pt x="171450" y="140970"/>
                  </a:moveTo>
                  <a:lnTo>
                    <a:pt x="502920" y="826770"/>
                  </a:lnTo>
                  <a:lnTo>
                    <a:pt x="605790" y="769620"/>
                  </a:lnTo>
                  <a:lnTo>
                    <a:pt x="255270" y="106680"/>
                  </a:lnTo>
                  <a:lnTo>
                    <a:pt x="422910" y="49530"/>
                  </a:lnTo>
                  <a:lnTo>
                    <a:pt x="320040" y="0"/>
                  </a:lnTo>
                  <a:lnTo>
                    <a:pt x="11430" y="99060"/>
                  </a:lnTo>
                  <a:lnTo>
                    <a:pt x="0" y="194310"/>
                  </a:lnTo>
                  <a:lnTo>
                    <a:pt x="171450" y="140970"/>
                  </a:lnTo>
                  <a:close/>
                </a:path>
              </a:pathLst>
            </a:custGeom>
            <a:noFill/>
            <a:ln w="1905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24" name="Straight Connector 23"/>
            <p:cNvCxnSpPr/>
            <p:nvPr/>
          </p:nvCxnSpPr>
          <p:spPr>
            <a:xfrm flipH="1">
              <a:off x="6788880" y="2363002"/>
              <a:ext cx="41910" cy="17145"/>
            </a:xfrm>
            <a:prstGeom prst="line">
              <a:avLst/>
            </a:prstGeom>
            <a:noFill/>
            <a:ln w="19050" cap="flat" cmpd="sng" algn="ctr">
              <a:solidFill>
                <a:srgbClr val="FFFFFF"/>
              </a:solidFill>
              <a:prstDash val="solid"/>
            </a:ln>
            <a:effectLst/>
          </p:spPr>
        </p:cxnSp>
        <p:cxnSp>
          <p:nvCxnSpPr>
            <p:cNvPr id="25" name="Straight Connector 24"/>
            <p:cNvCxnSpPr/>
            <p:nvPr/>
          </p:nvCxnSpPr>
          <p:spPr>
            <a:xfrm flipH="1">
              <a:off x="6820997" y="2424456"/>
              <a:ext cx="41910" cy="17145"/>
            </a:xfrm>
            <a:prstGeom prst="line">
              <a:avLst/>
            </a:prstGeom>
            <a:noFill/>
            <a:ln w="19050" cap="flat" cmpd="sng" algn="ctr">
              <a:solidFill>
                <a:srgbClr val="FFFFFF"/>
              </a:solidFill>
              <a:prstDash val="solid"/>
            </a:ln>
            <a:effectLst/>
          </p:spPr>
        </p:cxnSp>
        <p:cxnSp>
          <p:nvCxnSpPr>
            <p:cNvPr id="26" name="Straight Connector 25"/>
            <p:cNvCxnSpPr/>
            <p:nvPr/>
          </p:nvCxnSpPr>
          <p:spPr>
            <a:xfrm flipH="1">
              <a:off x="6854162" y="2487153"/>
              <a:ext cx="41910" cy="17145"/>
            </a:xfrm>
            <a:prstGeom prst="line">
              <a:avLst/>
            </a:prstGeom>
            <a:noFill/>
            <a:ln w="19050" cap="flat" cmpd="sng" algn="ctr">
              <a:solidFill>
                <a:srgbClr val="FFFFFF"/>
              </a:solidFill>
              <a:prstDash val="solid"/>
            </a:ln>
            <a:effectLst/>
          </p:spPr>
        </p:cxnSp>
        <p:cxnSp>
          <p:nvCxnSpPr>
            <p:cNvPr id="27" name="Straight Connector 26"/>
            <p:cNvCxnSpPr/>
            <p:nvPr/>
          </p:nvCxnSpPr>
          <p:spPr>
            <a:xfrm flipH="1">
              <a:off x="6896072" y="2551567"/>
              <a:ext cx="41910" cy="17145"/>
            </a:xfrm>
            <a:prstGeom prst="line">
              <a:avLst/>
            </a:prstGeom>
            <a:noFill/>
            <a:ln w="19050" cap="flat" cmpd="sng" algn="ctr">
              <a:solidFill>
                <a:srgbClr val="FFFFFF"/>
              </a:solidFill>
              <a:prstDash val="solid"/>
            </a:ln>
            <a:effectLst/>
          </p:spPr>
        </p:cxnSp>
        <p:cxnSp>
          <p:nvCxnSpPr>
            <p:cNvPr id="28" name="Straight Connector 27"/>
            <p:cNvCxnSpPr/>
            <p:nvPr/>
          </p:nvCxnSpPr>
          <p:spPr>
            <a:xfrm flipH="1">
              <a:off x="6925500" y="2610247"/>
              <a:ext cx="41910" cy="17145"/>
            </a:xfrm>
            <a:prstGeom prst="line">
              <a:avLst/>
            </a:prstGeom>
            <a:noFill/>
            <a:ln w="19050" cap="flat" cmpd="sng" algn="ctr">
              <a:solidFill>
                <a:srgbClr val="FFFFFF"/>
              </a:solidFill>
              <a:prstDash val="solid"/>
            </a:ln>
            <a:effectLst/>
          </p:spPr>
        </p:cxnSp>
        <p:cxnSp>
          <p:nvCxnSpPr>
            <p:cNvPr id="29" name="Straight Connector 28"/>
            <p:cNvCxnSpPr/>
            <p:nvPr/>
          </p:nvCxnSpPr>
          <p:spPr>
            <a:xfrm flipH="1">
              <a:off x="6949725" y="2667185"/>
              <a:ext cx="41910" cy="17145"/>
            </a:xfrm>
            <a:prstGeom prst="line">
              <a:avLst/>
            </a:prstGeom>
            <a:noFill/>
            <a:ln w="19050" cap="flat" cmpd="sng" algn="ctr">
              <a:solidFill>
                <a:srgbClr val="FFFFFF"/>
              </a:solidFill>
              <a:prstDash val="solid"/>
            </a:ln>
            <a:effectLst/>
          </p:spPr>
        </p:cxnSp>
        <p:cxnSp>
          <p:nvCxnSpPr>
            <p:cNvPr id="30" name="Straight Connector 29"/>
            <p:cNvCxnSpPr/>
            <p:nvPr/>
          </p:nvCxnSpPr>
          <p:spPr>
            <a:xfrm flipH="1">
              <a:off x="6981285" y="2724952"/>
              <a:ext cx="41910" cy="17145"/>
            </a:xfrm>
            <a:prstGeom prst="line">
              <a:avLst/>
            </a:prstGeom>
            <a:noFill/>
            <a:ln w="19050" cap="flat" cmpd="sng" algn="ctr">
              <a:solidFill>
                <a:srgbClr val="FFFFFF"/>
              </a:solidFill>
              <a:prstDash val="solid"/>
            </a:ln>
            <a:effectLst/>
          </p:spPr>
        </p:cxnSp>
        <p:cxnSp>
          <p:nvCxnSpPr>
            <p:cNvPr id="31" name="Straight Connector 30"/>
            <p:cNvCxnSpPr/>
            <p:nvPr/>
          </p:nvCxnSpPr>
          <p:spPr>
            <a:xfrm flipH="1">
              <a:off x="7004145" y="2780197"/>
              <a:ext cx="41910" cy="17145"/>
            </a:xfrm>
            <a:prstGeom prst="line">
              <a:avLst/>
            </a:prstGeom>
            <a:noFill/>
            <a:ln w="19050" cap="flat" cmpd="sng" algn="ctr">
              <a:solidFill>
                <a:srgbClr val="FFFFFF"/>
              </a:solidFill>
              <a:prstDash val="solid"/>
            </a:ln>
            <a:effectLst/>
          </p:spPr>
        </p:cxnSp>
        <p:cxnSp>
          <p:nvCxnSpPr>
            <p:cNvPr id="32" name="Straight Connector 31"/>
            <p:cNvCxnSpPr/>
            <p:nvPr/>
          </p:nvCxnSpPr>
          <p:spPr>
            <a:xfrm flipH="1">
              <a:off x="7032720" y="2841157"/>
              <a:ext cx="41910" cy="17145"/>
            </a:xfrm>
            <a:prstGeom prst="line">
              <a:avLst/>
            </a:prstGeom>
            <a:noFill/>
            <a:ln w="19050" cap="flat" cmpd="sng" algn="ctr">
              <a:solidFill>
                <a:srgbClr val="FFFFFF"/>
              </a:solidFill>
              <a:prstDash val="solid"/>
            </a:ln>
            <a:effectLst/>
          </p:spPr>
        </p:cxnSp>
        <p:cxnSp>
          <p:nvCxnSpPr>
            <p:cNvPr id="33" name="Straight Connector 32"/>
            <p:cNvCxnSpPr/>
            <p:nvPr/>
          </p:nvCxnSpPr>
          <p:spPr>
            <a:xfrm flipH="1">
              <a:off x="7068915" y="2902117"/>
              <a:ext cx="41910" cy="17145"/>
            </a:xfrm>
            <a:prstGeom prst="line">
              <a:avLst/>
            </a:prstGeom>
            <a:noFill/>
            <a:ln w="19050" cap="flat" cmpd="sng" algn="ctr">
              <a:solidFill>
                <a:srgbClr val="FFFFFF"/>
              </a:solidFill>
              <a:prstDash val="solid"/>
            </a:ln>
            <a:effectLst/>
          </p:spPr>
        </p:cxnSp>
      </p:grpSp>
      <p:sp>
        <p:nvSpPr>
          <p:cNvPr id="49" name="矩形 48"/>
          <p:cNvSpPr/>
          <p:nvPr/>
        </p:nvSpPr>
        <p:spPr>
          <a:xfrm>
            <a:off x="1156446" y="1203263"/>
            <a:ext cx="2729754" cy="12774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文本框 49"/>
          <p:cNvSpPr txBox="1"/>
          <p:nvPr/>
        </p:nvSpPr>
        <p:spPr>
          <a:xfrm>
            <a:off x="1436541" y="1794876"/>
            <a:ext cx="2155371" cy="369332"/>
          </a:xfrm>
          <a:prstGeom prst="rect">
            <a:avLst/>
          </a:prstGeom>
          <a:noFill/>
        </p:spPr>
        <p:txBody>
          <a:bodyPr wrap="square" rtlCol="0">
            <a:spAutoFit/>
          </a:bodyPr>
          <a:lstStyle/>
          <a:p>
            <a:pPr algn="ctr"/>
            <a:r>
              <a:rPr kumimoji="1" lang="en-US" altLang="zh-CN" dirty="0" smtClean="0">
                <a:solidFill>
                  <a:srgbClr val="0070C0"/>
                </a:solidFill>
              </a:rPr>
              <a:t>RQAlpha</a:t>
            </a:r>
            <a:r>
              <a:rPr kumimoji="1" lang="zh-CN" altLang="en-US" dirty="0" smtClean="0">
                <a:solidFill>
                  <a:srgbClr val="0070C0"/>
                </a:solidFill>
              </a:rPr>
              <a:t> </a:t>
            </a:r>
            <a:r>
              <a:rPr kumimoji="1" lang="en-US" altLang="zh-CN" dirty="0" smtClean="0">
                <a:solidFill>
                  <a:srgbClr val="0070C0"/>
                </a:solidFill>
              </a:rPr>
              <a:t>Research</a:t>
            </a:r>
            <a:endParaRPr kumimoji="1" lang="zh-CN" altLang="en-US" dirty="0">
              <a:solidFill>
                <a:srgbClr val="0070C0"/>
              </a:solidFill>
            </a:endParaRPr>
          </a:p>
        </p:txBody>
      </p:sp>
      <p:sp>
        <p:nvSpPr>
          <p:cNvPr id="51" name="文本框 50"/>
          <p:cNvSpPr txBox="1"/>
          <p:nvPr/>
        </p:nvSpPr>
        <p:spPr>
          <a:xfrm>
            <a:off x="1583689" y="1449017"/>
            <a:ext cx="2053781"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Tree>
    <p:extLst>
      <p:ext uri="{BB962C8B-B14F-4D97-AF65-F5344CB8AC3E}">
        <p14:creationId xmlns:p14="http://schemas.microsoft.com/office/powerpoint/2010/main" val="7481392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kumimoji="1" sz="2000" dirty="0" err="1"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6736</TotalTime>
  <Words>2494</Words>
  <Application>Microsoft Macintosh PowerPoint</Application>
  <PresentationFormat>宽屏</PresentationFormat>
  <Paragraphs>590</Paragraphs>
  <Slides>30</Slides>
  <Notes>30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Calibri</vt:lpstr>
      <vt:lpstr>Calibri Light</vt:lpstr>
      <vt:lpstr>Segoe UI</vt:lpstr>
      <vt:lpstr>Segoe UI Semibold</vt:lpstr>
      <vt:lpstr>Yuanti SC</vt:lpstr>
      <vt:lpstr>Yuanti SC Light</vt:lpstr>
      <vt:lpstr>宋体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1212</cp:revision>
  <dcterms:created xsi:type="dcterms:W3CDTF">2016-07-16T06:00:02Z</dcterms:created>
  <dcterms:modified xsi:type="dcterms:W3CDTF">2016-09-07T09:46:35Z</dcterms:modified>
</cp:coreProperties>
</file>