
<file path=[Content_Types].xml><?xml version="1.0" encoding="utf-8"?>
<Types xmlns="http://schemas.openxmlformats.org/package/2006/content-types">
  <Default Extension="xml" ContentType="application/xml"/>
  <Default Extension="rels" ContentType="application/vnd.openxmlformats-package.relationships+xml"/>
  <Default Extension="emf" ContentType="image/x-emf"/>
  <Default Extension="xlsx" ContentType="application/vnd.openxmlformats-officedocument.spreadsheetml.sheet"/>
  <Default Extension="vml" ContentType="application/vnd.openxmlformats-officedocument.vmlDrawing"/>
  <Default Extension="xls" ContentType="application/vnd.ms-excel"/>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83"/>
  </p:notesMasterIdLst>
  <p:sldIdLst>
    <p:sldId id="276" r:id="rId2"/>
    <p:sldId id="314" r:id="rId3"/>
    <p:sldId id="275" r:id="rId4"/>
    <p:sldId id="258" r:id="rId5"/>
    <p:sldId id="274" r:id="rId6"/>
    <p:sldId id="390" r:id="rId7"/>
    <p:sldId id="269" r:id="rId8"/>
    <p:sldId id="392" r:id="rId9"/>
    <p:sldId id="393" r:id="rId10"/>
    <p:sldId id="263" r:id="rId11"/>
    <p:sldId id="297" r:id="rId12"/>
    <p:sldId id="391" r:id="rId13"/>
    <p:sldId id="321" r:id="rId14"/>
    <p:sldId id="406" r:id="rId15"/>
    <p:sldId id="407" r:id="rId16"/>
    <p:sldId id="408" r:id="rId17"/>
    <p:sldId id="409" r:id="rId18"/>
    <p:sldId id="410" r:id="rId19"/>
    <p:sldId id="411" r:id="rId20"/>
    <p:sldId id="412" r:id="rId21"/>
    <p:sldId id="413" r:id="rId22"/>
    <p:sldId id="414" r:id="rId23"/>
    <p:sldId id="415" r:id="rId24"/>
    <p:sldId id="416" r:id="rId25"/>
    <p:sldId id="417" r:id="rId26"/>
    <p:sldId id="418" r:id="rId27"/>
    <p:sldId id="419" r:id="rId28"/>
    <p:sldId id="420" r:id="rId29"/>
    <p:sldId id="422" r:id="rId30"/>
    <p:sldId id="421" r:id="rId31"/>
    <p:sldId id="423" r:id="rId32"/>
    <p:sldId id="424" r:id="rId33"/>
    <p:sldId id="425" r:id="rId34"/>
    <p:sldId id="426" r:id="rId35"/>
    <p:sldId id="427" r:id="rId36"/>
    <p:sldId id="428" r:id="rId37"/>
    <p:sldId id="429" r:id="rId38"/>
    <p:sldId id="430" r:id="rId39"/>
    <p:sldId id="431" r:id="rId40"/>
    <p:sldId id="432" r:id="rId41"/>
    <p:sldId id="433" r:id="rId42"/>
    <p:sldId id="434" r:id="rId43"/>
    <p:sldId id="435" r:id="rId44"/>
    <p:sldId id="436" r:id="rId45"/>
    <p:sldId id="437" r:id="rId46"/>
    <p:sldId id="438" r:id="rId47"/>
    <p:sldId id="439" r:id="rId48"/>
    <p:sldId id="440" r:id="rId49"/>
    <p:sldId id="441" r:id="rId50"/>
    <p:sldId id="442" r:id="rId51"/>
    <p:sldId id="443" r:id="rId52"/>
    <p:sldId id="444" r:id="rId53"/>
    <p:sldId id="445" r:id="rId54"/>
    <p:sldId id="446" r:id="rId55"/>
    <p:sldId id="447" r:id="rId56"/>
    <p:sldId id="448" r:id="rId57"/>
    <p:sldId id="449" r:id="rId58"/>
    <p:sldId id="450" r:id="rId59"/>
    <p:sldId id="451" r:id="rId60"/>
    <p:sldId id="452" r:id="rId61"/>
    <p:sldId id="453" r:id="rId62"/>
    <p:sldId id="454" r:id="rId63"/>
    <p:sldId id="455" r:id="rId64"/>
    <p:sldId id="456" r:id="rId65"/>
    <p:sldId id="457" r:id="rId66"/>
    <p:sldId id="458" r:id="rId67"/>
    <p:sldId id="459" r:id="rId68"/>
    <p:sldId id="460" r:id="rId69"/>
    <p:sldId id="461" r:id="rId70"/>
    <p:sldId id="462" r:id="rId71"/>
    <p:sldId id="463" r:id="rId72"/>
    <p:sldId id="464" r:id="rId73"/>
    <p:sldId id="466" r:id="rId74"/>
    <p:sldId id="497" r:id="rId75"/>
    <p:sldId id="498" r:id="rId76"/>
    <p:sldId id="499" r:id="rId77"/>
    <p:sldId id="500" r:id="rId78"/>
    <p:sldId id="501" r:id="rId79"/>
    <p:sldId id="502" r:id="rId80"/>
    <p:sldId id="503" r:id="rId81"/>
    <p:sldId id="349" r:id="rId8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B89F0"/>
    <a:srgbClr val="0087FF"/>
    <a:srgbClr val="ED532B"/>
    <a:srgbClr val="CB4423"/>
    <a:srgbClr val="FF4F69"/>
    <a:srgbClr val="5960FD"/>
    <a:srgbClr val="EAAF07"/>
    <a:srgbClr val="FF621E"/>
    <a:srgbClr val="ED5326"/>
    <a:srgbClr val="D94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06799F8-075E-4A3A-A7F6-7FBC6576F1A4}" styleName="主题样式 2 - 个性色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F2DE63D5-997A-4646-A377-4702673A728D}" styleName="浅色样式 2 - 强调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浅色样式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16DA210-FB5B-4158-B5E0-FEB733F419BA}" styleName="浅色样式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8799B23B-EC83-4686-B30A-512413B5E67A}" styleName="浅色样式 3 - 强调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22838BEF-8BB2-4498-84A7-C5851F593DF1}" styleName="中度样式 4 - 强调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5DA37D80-6434-44D0-A028-1B22A696006F}" styleName="浅色样式 3 - 强调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C083E6E3-FA7D-4D7B-A595-EF9225AFEA82}" styleName="浅色样式 1 - 强调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69C7853C-536D-4A76-A0AE-DD22124D55A5}" styleName="主题样式 1 - 个性色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69012ECD-51FC-41F1-AA8D-1B2483CD663E}" styleName="浅色样式 2 - 强调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1FECB4D8-DB02-4DC6-A0A2-4F2EBAE1DC90}" styleName="中度样式 1 - 强调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742"/>
    <p:restoredTop sz="92747" autoAdjust="0"/>
  </p:normalViewPr>
  <p:slideViewPr>
    <p:cSldViewPr snapToGrid="0" snapToObjects="1">
      <p:cViewPr varScale="1">
        <p:scale>
          <a:sx n="116" d="100"/>
          <a:sy n="116" d="100"/>
        </p:scale>
        <p:origin x="208" y="6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notesMaster" Target="notesMasters/notesMaster1.xml"/><Relationship Id="rId84" Type="http://schemas.openxmlformats.org/officeDocument/2006/relationships/presProps" Target="presProps.xml"/><Relationship Id="rId85" Type="http://schemas.openxmlformats.org/officeDocument/2006/relationships/viewProps" Target="viewProps.xml"/><Relationship Id="rId86" Type="http://schemas.openxmlformats.org/officeDocument/2006/relationships/theme" Target="theme/theme1.xml"/><Relationship Id="rId87"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 Id="rId2" Type="http://schemas.openxmlformats.org/officeDocument/2006/relationships/image" Target="../media/image7.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9.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8613DB-8F97-1741-9118-0D4449739394}" type="datetimeFigureOut">
              <a:rPr kumimoji="1" lang="zh-CN" altLang="en-US" smtClean="0"/>
              <a:t>16/9/28</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D51102C-5B02-9E42-B7BA-D19F32FE7002}" type="slidenum">
              <a:rPr kumimoji="1" lang="zh-CN" altLang="en-US" smtClean="0"/>
              <a:t>‹#›</a:t>
            </a:fld>
            <a:endParaRPr kumimoji="1" lang="zh-CN" altLang="en-US"/>
          </a:p>
        </p:txBody>
      </p:sp>
    </p:spTree>
    <p:extLst>
      <p:ext uri="{BB962C8B-B14F-4D97-AF65-F5344CB8AC3E}">
        <p14:creationId xmlns:p14="http://schemas.microsoft.com/office/powerpoint/2010/main" val="3964737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6.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7.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8.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0.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2.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3.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4.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5.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6.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7.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8.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0.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1</a:t>
            </a:fld>
            <a:endParaRPr kumimoji="1" lang="zh-CN" altLang="en-US"/>
          </a:p>
        </p:txBody>
      </p:sp>
    </p:spTree>
    <p:extLst>
      <p:ext uri="{BB962C8B-B14F-4D97-AF65-F5344CB8AC3E}">
        <p14:creationId xmlns:p14="http://schemas.microsoft.com/office/powerpoint/2010/main" val="4942202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10</a:t>
            </a:fld>
            <a:endParaRPr kumimoji="1" lang="zh-CN" altLang="en-US"/>
          </a:p>
        </p:txBody>
      </p:sp>
    </p:spTree>
    <p:extLst>
      <p:ext uri="{BB962C8B-B14F-4D97-AF65-F5344CB8AC3E}">
        <p14:creationId xmlns:p14="http://schemas.microsoft.com/office/powerpoint/2010/main" val="12491529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11</a:t>
            </a:fld>
            <a:endParaRPr kumimoji="1" lang="zh-CN" altLang="en-US"/>
          </a:p>
        </p:txBody>
      </p:sp>
    </p:spTree>
    <p:extLst>
      <p:ext uri="{BB962C8B-B14F-4D97-AF65-F5344CB8AC3E}">
        <p14:creationId xmlns:p14="http://schemas.microsoft.com/office/powerpoint/2010/main" val="11262605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12</a:t>
            </a:fld>
            <a:endParaRPr kumimoji="1" lang="zh-CN" altLang="en-US"/>
          </a:p>
        </p:txBody>
      </p:sp>
    </p:spTree>
    <p:extLst>
      <p:ext uri="{BB962C8B-B14F-4D97-AF65-F5344CB8AC3E}">
        <p14:creationId xmlns:p14="http://schemas.microsoft.com/office/powerpoint/2010/main" val="2593098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13</a:t>
            </a:fld>
            <a:endParaRPr kumimoji="1" lang="zh-CN" altLang="en-US"/>
          </a:p>
        </p:txBody>
      </p:sp>
    </p:spTree>
    <p:extLst>
      <p:ext uri="{BB962C8B-B14F-4D97-AF65-F5344CB8AC3E}">
        <p14:creationId xmlns:p14="http://schemas.microsoft.com/office/powerpoint/2010/main" val="20862067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14</a:t>
            </a:fld>
            <a:endParaRPr kumimoji="1" lang="zh-CN" altLang="en-US"/>
          </a:p>
        </p:txBody>
      </p:sp>
    </p:spTree>
    <p:extLst>
      <p:ext uri="{BB962C8B-B14F-4D97-AF65-F5344CB8AC3E}">
        <p14:creationId xmlns:p14="http://schemas.microsoft.com/office/powerpoint/2010/main" val="4174303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15</a:t>
            </a:fld>
            <a:endParaRPr kumimoji="1" lang="zh-CN" altLang="en-US"/>
          </a:p>
        </p:txBody>
      </p:sp>
    </p:spTree>
    <p:extLst>
      <p:ext uri="{BB962C8B-B14F-4D97-AF65-F5344CB8AC3E}">
        <p14:creationId xmlns:p14="http://schemas.microsoft.com/office/powerpoint/2010/main" val="9665119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16</a:t>
            </a:fld>
            <a:endParaRPr kumimoji="1" lang="zh-CN" altLang="en-US"/>
          </a:p>
        </p:txBody>
      </p:sp>
    </p:spTree>
    <p:extLst>
      <p:ext uri="{BB962C8B-B14F-4D97-AF65-F5344CB8AC3E}">
        <p14:creationId xmlns:p14="http://schemas.microsoft.com/office/powerpoint/2010/main" val="36646355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17</a:t>
            </a:fld>
            <a:endParaRPr kumimoji="1" lang="zh-CN" altLang="en-US"/>
          </a:p>
        </p:txBody>
      </p:sp>
    </p:spTree>
    <p:extLst>
      <p:ext uri="{BB962C8B-B14F-4D97-AF65-F5344CB8AC3E}">
        <p14:creationId xmlns:p14="http://schemas.microsoft.com/office/powerpoint/2010/main" val="180972139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18</a:t>
            </a:fld>
            <a:endParaRPr kumimoji="1" lang="zh-CN" altLang="en-US"/>
          </a:p>
        </p:txBody>
      </p:sp>
    </p:spTree>
    <p:extLst>
      <p:ext uri="{BB962C8B-B14F-4D97-AF65-F5344CB8AC3E}">
        <p14:creationId xmlns:p14="http://schemas.microsoft.com/office/powerpoint/2010/main" val="175187220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19</a:t>
            </a:fld>
            <a:endParaRPr kumimoji="1" lang="zh-CN" altLang="en-US"/>
          </a:p>
        </p:txBody>
      </p:sp>
    </p:spTree>
    <p:extLst>
      <p:ext uri="{BB962C8B-B14F-4D97-AF65-F5344CB8AC3E}">
        <p14:creationId xmlns:p14="http://schemas.microsoft.com/office/powerpoint/2010/main" val="7242975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2</a:t>
            </a:fld>
            <a:endParaRPr kumimoji="1" lang="zh-CN" altLang="en-US"/>
          </a:p>
        </p:txBody>
      </p:sp>
    </p:spTree>
    <p:extLst>
      <p:ext uri="{BB962C8B-B14F-4D97-AF65-F5344CB8AC3E}">
        <p14:creationId xmlns:p14="http://schemas.microsoft.com/office/powerpoint/2010/main" val="123030967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20</a:t>
            </a:fld>
            <a:endParaRPr kumimoji="1" lang="zh-CN" altLang="en-US"/>
          </a:p>
        </p:txBody>
      </p:sp>
    </p:spTree>
    <p:extLst>
      <p:ext uri="{BB962C8B-B14F-4D97-AF65-F5344CB8AC3E}">
        <p14:creationId xmlns:p14="http://schemas.microsoft.com/office/powerpoint/2010/main" val="49278130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21</a:t>
            </a:fld>
            <a:endParaRPr kumimoji="1" lang="zh-CN" altLang="en-US"/>
          </a:p>
        </p:txBody>
      </p:sp>
    </p:spTree>
    <p:extLst>
      <p:ext uri="{BB962C8B-B14F-4D97-AF65-F5344CB8AC3E}">
        <p14:creationId xmlns:p14="http://schemas.microsoft.com/office/powerpoint/2010/main" val="104811657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22</a:t>
            </a:fld>
            <a:endParaRPr kumimoji="1" lang="zh-CN" altLang="en-US"/>
          </a:p>
        </p:txBody>
      </p:sp>
    </p:spTree>
    <p:extLst>
      <p:ext uri="{BB962C8B-B14F-4D97-AF65-F5344CB8AC3E}">
        <p14:creationId xmlns:p14="http://schemas.microsoft.com/office/powerpoint/2010/main" val="51184193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23</a:t>
            </a:fld>
            <a:endParaRPr kumimoji="1" lang="zh-CN" altLang="en-US"/>
          </a:p>
        </p:txBody>
      </p:sp>
    </p:spTree>
    <p:extLst>
      <p:ext uri="{BB962C8B-B14F-4D97-AF65-F5344CB8AC3E}">
        <p14:creationId xmlns:p14="http://schemas.microsoft.com/office/powerpoint/2010/main" val="113934884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24</a:t>
            </a:fld>
            <a:endParaRPr kumimoji="1" lang="zh-CN" altLang="en-US"/>
          </a:p>
        </p:txBody>
      </p:sp>
    </p:spTree>
    <p:extLst>
      <p:ext uri="{BB962C8B-B14F-4D97-AF65-F5344CB8AC3E}">
        <p14:creationId xmlns:p14="http://schemas.microsoft.com/office/powerpoint/2010/main" val="110856908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25</a:t>
            </a:fld>
            <a:endParaRPr kumimoji="1" lang="zh-CN" altLang="en-US"/>
          </a:p>
        </p:txBody>
      </p:sp>
    </p:spTree>
    <p:extLst>
      <p:ext uri="{BB962C8B-B14F-4D97-AF65-F5344CB8AC3E}">
        <p14:creationId xmlns:p14="http://schemas.microsoft.com/office/powerpoint/2010/main" val="28268485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26</a:t>
            </a:fld>
            <a:endParaRPr kumimoji="1" lang="zh-CN" altLang="en-US"/>
          </a:p>
        </p:txBody>
      </p:sp>
    </p:spTree>
    <p:extLst>
      <p:ext uri="{BB962C8B-B14F-4D97-AF65-F5344CB8AC3E}">
        <p14:creationId xmlns:p14="http://schemas.microsoft.com/office/powerpoint/2010/main" val="11388548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27</a:t>
            </a:fld>
            <a:endParaRPr kumimoji="1" lang="zh-CN" altLang="en-US"/>
          </a:p>
        </p:txBody>
      </p:sp>
    </p:spTree>
    <p:extLst>
      <p:ext uri="{BB962C8B-B14F-4D97-AF65-F5344CB8AC3E}">
        <p14:creationId xmlns:p14="http://schemas.microsoft.com/office/powerpoint/2010/main" val="16824305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28</a:t>
            </a:fld>
            <a:endParaRPr kumimoji="1" lang="zh-CN" altLang="en-US"/>
          </a:p>
        </p:txBody>
      </p:sp>
    </p:spTree>
    <p:extLst>
      <p:ext uri="{BB962C8B-B14F-4D97-AF65-F5344CB8AC3E}">
        <p14:creationId xmlns:p14="http://schemas.microsoft.com/office/powerpoint/2010/main" val="203428106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29</a:t>
            </a:fld>
            <a:endParaRPr kumimoji="1" lang="zh-CN" altLang="en-US"/>
          </a:p>
        </p:txBody>
      </p:sp>
    </p:spTree>
    <p:extLst>
      <p:ext uri="{BB962C8B-B14F-4D97-AF65-F5344CB8AC3E}">
        <p14:creationId xmlns:p14="http://schemas.microsoft.com/office/powerpoint/2010/main" val="20642453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3</a:t>
            </a:fld>
            <a:endParaRPr kumimoji="1" lang="zh-CN" altLang="en-US"/>
          </a:p>
        </p:txBody>
      </p:sp>
    </p:spTree>
    <p:extLst>
      <p:ext uri="{BB962C8B-B14F-4D97-AF65-F5344CB8AC3E}">
        <p14:creationId xmlns:p14="http://schemas.microsoft.com/office/powerpoint/2010/main" val="70713446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30</a:t>
            </a:fld>
            <a:endParaRPr kumimoji="1" lang="zh-CN" altLang="en-US"/>
          </a:p>
        </p:txBody>
      </p:sp>
    </p:spTree>
    <p:extLst>
      <p:ext uri="{BB962C8B-B14F-4D97-AF65-F5344CB8AC3E}">
        <p14:creationId xmlns:p14="http://schemas.microsoft.com/office/powerpoint/2010/main" val="80681203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31</a:t>
            </a:fld>
            <a:endParaRPr kumimoji="1" lang="zh-CN" altLang="en-US"/>
          </a:p>
        </p:txBody>
      </p:sp>
    </p:spTree>
    <p:extLst>
      <p:ext uri="{BB962C8B-B14F-4D97-AF65-F5344CB8AC3E}">
        <p14:creationId xmlns:p14="http://schemas.microsoft.com/office/powerpoint/2010/main" val="46998690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32</a:t>
            </a:fld>
            <a:endParaRPr kumimoji="1" lang="zh-CN" altLang="en-US"/>
          </a:p>
        </p:txBody>
      </p:sp>
    </p:spTree>
    <p:extLst>
      <p:ext uri="{BB962C8B-B14F-4D97-AF65-F5344CB8AC3E}">
        <p14:creationId xmlns:p14="http://schemas.microsoft.com/office/powerpoint/2010/main" val="189686503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33</a:t>
            </a:fld>
            <a:endParaRPr kumimoji="1" lang="zh-CN" altLang="en-US"/>
          </a:p>
        </p:txBody>
      </p:sp>
    </p:spTree>
    <p:extLst>
      <p:ext uri="{BB962C8B-B14F-4D97-AF65-F5344CB8AC3E}">
        <p14:creationId xmlns:p14="http://schemas.microsoft.com/office/powerpoint/2010/main" val="211441159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34</a:t>
            </a:fld>
            <a:endParaRPr kumimoji="1" lang="zh-CN" altLang="en-US"/>
          </a:p>
        </p:txBody>
      </p:sp>
    </p:spTree>
    <p:extLst>
      <p:ext uri="{BB962C8B-B14F-4D97-AF65-F5344CB8AC3E}">
        <p14:creationId xmlns:p14="http://schemas.microsoft.com/office/powerpoint/2010/main" val="13267559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35</a:t>
            </a:fld>
            <a:endParaRPr kumimoji="1" lang="zh-CN" altLang="en-US"/>
          </a:p>
        </p:txBody>
      </p:sp>
    </p:spTree>
    <p:extLst>
      <p:ext uri="{BB962C8B-B14F-4D97-AF65-F5344CB8AC3E}">
        <p14:creationId xmlns:p14="http://schemas.microsoft.com/office/powerpoint/2010/main" val="56188623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36</a:t>
            </a:fld>
            <a:endParaRPr kumimoji="1" lang="zh-CN" altLang="en-US"/>
          </a:p>
        </p:txBody>
      </p:sp>
    </p:spTree>
    <p:extLst>
      <p:ext uri="{BB962C8B-B14F-4D97-AF65-F5344CB8AC3E}">
        <p14:creationId xmlns:p14="http://schemas.microsoft.com/office/powerpoint/2010/main" val="77485242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37</a:t>
            </a:fld>
            <a:endParaRPr kumimoji="1" lang="zh-CN" altLang="en-US"/>
          </a:p>
        </p:txBody>
      </p:sp>
    </p:spTree>
    <p:extLst>
      <p:ext uri="{BB962C8B-B14F-4D97-AF65-F5344CB8AC3E}">
        <p14:creationId xmlns:p14="http://schemas.microsoft.com/office/powerpoint/2010/main" val="201260113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38</a:t>
            </a:fld>
            <a:endParaRPr kumimoji="1" lang="zh-CN" altLang="en-US"/>
          </a:p>
        </p:txBody>
      </p:sp>
    </p:spTree>
    <p:extLst>
      <p:ext uri="{BB962C8B-B14F-4D97-AF65-F5344CB8AC3E}">
        <p14:creationId xmlns:p14="http://schemas.microsoft.com/office/powerpoint/2010/main" val="173593289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39</a:t>
            </a:fld>
            <a:endParaRPr kumimoji="1" lang="zh-CN" altLang="en-US"/>
          </a:p>
        </p:txBody>
      </p:sp>
    </p:spTree>
    <p:extLst>
      <p:ext uri="{BB962C8B-B14F-4D97-AF65-F5344CB8AC3E}">
        <p14:creationId xmlns:p14="http://schemas.microsoft.com/office/powerpoint/2010/main" val="2935325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4</a:t>
            </a:fld>
            <a:endParaRPr kumimoji="1" lang="zh-CN" altLang="en-US"/>
          </a:p>
        </p:txBody>
      </p:sp>
    </p:spTree>
    <p:extLst>
      <p:ext uri="{BB962C8B-B14F-4D97-AF65-F5344CB8AC3E}">
        <p14:creationId xmlns:p14="http://schemas.microsoft.com/office/powerpoint/2010/main" val="207961179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40</a:t>
            </a:fld>
            <a:endParaRPr kumimoji="1" lang="zh-CN" altLang="en-US"/>
          </a:p>
        </p:txBody>
      </p:sp>
    </p:spTree>
    <p:extLst>
      <p:ext uri="{BB962C8B-B14F-4D97-AF65-F5344CB8AC3E}">
        <p14:creationId xmlns:p14="http://schemas.microsoft.com/office/powerpoint/2010/main" val="55717264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41</a:t>
            </a:fld>
            <a:endParaRPr kumimoji="1" lang="zh-CN" altLang="en-US"/>
          </a:p>
        </p:txBody>
      </p:sp>
    </p:spTree>
    <p:extLst>
      <p:ext uri="{BB962C8B-B14F-4D97-AF65-F5344CB8AC3E}">
        <p14:creationId xmlns:p14="http://schemas.microsoft.com/office/powerpoint/2010/main" val="167217276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42</a:t>
            </a:fld>
            <a:endParaRPr kumimoji="1" lang="zh-CN" altLang="en-US"/>
          </a:p>
        </p:txBody>
      </p:sp>
    </p:spTree>
    <p:extLst>
      <p:ext uri="{BB962C8B-B14F-4D97-AF65-F5344CB8AC3E}">
        <p14:creationId xmlns:p14="http://schemas.microsoft.com/office/powerpoint/2010/main" val="128156416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43</a:t>
            </a:fld>
            <a:endParaRPr kumimoji="1" lang="zh-CN" altLang="en-US"/>
          </a:p>
        </p:txBody>
      </p:sp>
    </p:spTree>
    <p:extLst>
      <p:ext uri="{BB962C8B-B14F-4D97-AF65-F5344CB8AC3E}">
        <p14:creationId xmlns:p14="http://schemas.microsoft.com/office/powerpoint/2010/main" val="21853505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44</a:t>
            </a:fld>
            <a:endParaRPr kumimoji="1" lang="zh-CN" altLang="en-US"/>
          </a:p>
        </p:txBody>
      </p:sp>
    </p:spTree>
    <p:extLst>
      <p:ext uri="{BB962C8B-B14F-4D97-AF65-F5344CB8AC3E}">
        <p14:creationId xmlns:p14="http://schemas.microsoft.com/office/powerpoint/2010/main" val="196096181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45</a:t>
            </a:fld>
            <a:endParaRPr kumimoji="1" lang="zh-CN" altLang="en-US"/>
          </a:p>
        </p:txBody>
      </p:sp>
    </p:spTree>
    <p:extLst>
      <p:ext uri="{BB962C8B-B14F-4D97-AF65-F5344CB8AC3E}">
        <p14:creationId xmlns:p14="http://schemas.microsoft.com/office/powerpoint/2010/main" val="53424678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46</a:t>
            </a:fld>
            <a:endParaRPr kumimoji="1" lang="zh-CN" altLang="en-US"/>
          </a:p>
        </p:txBody>
      </p:sp>
    </p:spTree>
    <p:extLst>
      <p:ext uri="{BB962C8B-B14F-4D97-AF65-F5344CB8AC3E}">
        <p14:creationId xmlns:p14="http://schemas.microsoft.com/office/powerpoint/2010/main" val="83004234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47</a:t>
            </a:fld>
            <a:endParaRPr kumimoji="1" lang="zh-CN" altLang="en-US"/>
          </a:p>
        </p:txBody>
      </p:sp>
    </p:spTree>
    <p:extLst>
      <p:ext uri="{BB962C8B-B14F-4D97-AF65-F5344CB8AC3E}">
        <p14:creationId xmlns:p14="http://schemas.microsoft.com/office/powerpoint/2010/main" val="170548882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48</a:t>
            </a:fld>
            <a:endParaRPr kumimoji="1" lang="zh-CN" altLang="en-US"/>
          </a:p>
        </p:txBody>
      </p:sp>
    </p:spTree>
    <p:extLst>
      <p:ext uri="{BB962C8B-B14F-4D97-AF65-F5344CB8AC3E}">
        <p14:creationId xmlns:p14="http://schemas.microsoft.com/office/powerpoint/2010/main" val="72533758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49</a:t>
            </a:fld>
            <a:endParaRPr kumimoji="1" lang="zh-CN" altLang="en-US"/>
          </a:p>
        </p:txBody>
      </p:sp>
    </p:spTree>
    <p:extLst>
      <p:ext uri="{BB962C8B-B14F-4D97-AF65-F5344CB8AC3E}">
        <p14:creationId xmlns:p14="http://schemas.microsoft.com/office/powerpoint/2010/main" val="1262601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5</a:t>
            </a:fld>
            <a:endParaRPr kumimoji="1" lang="zh-CN" altLang="en-US"/>
          </a:p>
        </p:txBody>
      </p:sp>
    </p:spTree>
    <p:extLst>
      <p:ext uri="{BB962C8B-B14F-4D97-AF65-F5344CB8AC3E}">
        <p14:creationId xmlns:p14="http://schemas.microsoft.com/office/powerpoint/2010/main" val="121253431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50</a:t>
            </a:fld>
            <a:endParaRPr kumimoji="1" lang="zh-CN" altLang="en-US"/>
          </a:p>
        </p:txBody>
      </p:sp>
    </p:spTree>
    <p:extLst>
      <p:ext uri="{BB962C8B-B14F-4D97-AF65-F5344CB8AC3E}">
        <p14:creationId xmlns:p14="http://schemas.microsoft.com/office/powerpoint/2010/main" val="26398611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51</a:t>
            </a:fld>
            <a:endParaRPr kumimoji="1" lang="zh-CN" altLang="en-US"/>
          </a:p>
        </p:txBody>
      </p:sp>
    </p:spTree>
    <p:extLst>
      <p:ext uri="{BB962C8B-B14F-4D97-AF65-F5344CB8AC3E}">
        <p14:creationId xmlns:p14="http://schemas.microsoft.com/office/powerpoint/2010/main" val="47421091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52</a:t>
            </a:fld>
            <a:endParaRPr kumimoji="1" lang="zh-CN" altLang="en-US"/>
          </a:p>
        </p:txBody>
      </p:sp>
    </p:spTree>
    <p:extLst>
      <p:ext uri="{BB962C8B-B14F-4D97-AF65-F5344CB8AC3E}">
        <p14:creationId xmlns:p14="http://schemas.microsoft.com/office/powerpoint/2010/main" val="122218507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53</a:t>
            </a:fld>
            <a:endParaRPr kumimoji="1" lang="zh-CN" altLang="en-US"/>
          </a:p>
        </p:txBody>
      </p:sp>
    </p:spTree>
    <p:extLst>
      <p:ext uri="{BB962C8B-B14F-4D97-AF65-F5344CB8AC3E}">
        <p14:creationId xmlns:p14="http://schemas.microsoft.com/office/powerpoint/2010/main" val="173301489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54</a:t>
            </a:fld>
            <a:endParaRPr kumimoji="1" lang="zh-CN" altLang="en-US"/>
          </a:p>
        </p:txBody>
      </p:sp>
    </p:spTree>
    <p:extLst>
      <p:ext uri="{BB962C8B-B14F-4D97-AF65-F5344CB8AC3E}">
        <p14:creationId xmlns:p14="http://schemas.microsoft.com/office/powerpoint/2010/main" val="430974736"/>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55</a:t>
            </a:fld>
            <a:endParaRPr kumimoji="1" lang="zh-CN" altLang="en-US"/>
          </a:p>
        </p:txBody>
      </p:sp>
    </p:spTree>
    <p:extLst>
      <p:ext uri="{BB962C8B-B14F-4D97-AF65-F5344CB8AC3E}">
        <p14:creationId xmlns:p14="http://schemas.microsoft.com/office/powerpoint/2010/main" val="1254037594"/>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56</a:t>
            </a:fld>
            <a:endParaRPr kumimoji="1" lang="zh-CN" altLang="en-US"/>
          </a:p>
        </p:txBody>
      </p:sp>
    </p:spTree>
    <p:extLst>
      <p:ext uri="{BB962C8B-B14F-4D97-AF65-F5344CB8AC3E}">
        <p14:creationId xmlns:p14="http://schemas.microsoft.com/office/powerpoint/2010/main" val="33978614"/>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57</a:t>
            </a:fld>
            <a:endParaRPr kumimoji="1" lang="zh-CN" altLang="en-US"/>
          </a:p>
        </p:txBody>
      </p:sp>
    </p:spTree>
    <p:extLst>
      <p:ext uri="{BB962C8B-B14F-4D97-AF65-F5344CB8AC3E}">
        <p14:creationId xmlns:p14="http://schemas.microsoft.com/office/powerpoint/2010/main" val="662413436"/>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58</a:t>
            </a:fld>
            <a:endParaRPr kumimoji="1" lang="zh-CN" altLang="en-US"/>
          </a:p>
        </p:txBody>
      </p:sp>
    </p:spTree>
    <p:extLst>
      <p:ext uri="{BB962C8B-B14F-4D97-AF65-F5344CB8AC3E}">
        <p14:creationId xmlns:p14="http://schemas.microsoft.com/office/powerpoint/2010/main" val="1331686371"/>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59</a:t>
            </a:fld>
            <a:endParaRPr kumimoji="1" lang="zh-CN" altLang="en-US"/>
          </a:p>
        </p:txBody>
      </p:sp>
    </p:spTree>
    <p:extLst>
      <p:ext uri="{BB962C8B-B14F-4D97-AF65-F5344CB8AC3E}">
        <p14:creationId xmlns:p14="http://schemas.microsoft.com/office/powerpoint/2010/main" val="1603994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6</a:t>
            </a:fld>
            <a:endParaRPr kumimoji="1" lang="zh-CN" altLang="en-US"/>
          </a:p>
        </p:txBody>
      </p:sp>
    </p:spTree>
    <p:extLst>
      <p:ext uri="{BB962C8B-B14F-4D97-AF65-F5344CB8AC3E}">
        <p14:creationId xmlns:p14="http://schemas.microsoft.com/office/powerpoint/2010/main" val="2099898701"/>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60</a:t>
            </a:fld>
            <a:endParaRPr kumimoji="1" lang="zh-CN" altLang="en-US"/>
          </a:p>
        </p:txBody>
      </p:sp>
    </p:spTree>
    <p:extLst>
      <p:ext uri="{BB962C8B-B14F-4D97-AF65-F5344CB8AC3E}">
        <p14:creationId xmlns:p14="http://schemas.microsoft.com/office/powerpoint/2010/main" val="1490116083"/>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61</a:t>
            </a:fld>
            <a:endParaRPr kumimoji="1" lang="zh-CN" altLang="en-US"/>
          </a:p>
        </p:txBody>
      </p:sp>
    </p:spTree>
    <p:extLst>
      <p:ext uri="{BB962C8B-B14F-4D97-AF65-F5344CB8AC3E}">
        <p14:creationId xmlns:p14="http://schemas.microsoft.com/office/powerpoint/2010/main" val="787634442"/>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62</a:t>
            </a:fld>
            <a:endParaRPr kumimoji="1" lang="zh-CN" altLang="en-US"/>
          </a:p>
        </p:txBody>
      </p:sp>
    </p:spTree>
    <p:extLst>
      <p:ext uri="{BB962C8B-B14F-4D97-AF65-F5344CB8AC3E}">
        <p14:creationId xmlns:p14="http://schemas.microsoft.com/office/powerpoint/2010/main" val="1573667100"/>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63</a:t>
            </a:fld>
            <a:endParaRPr kumimoji="1" lang="zh-CN" altLang="en-US"/>
          </a:p>
        </p:txBody>
      </p:sp>
    </p:spTree>
    <p:extLst>
      <p:ext uri="{BB962C8B-B14F-4D97-AF65-F5344CB8AC3E}">
        <p14:creationId xmlns:p14="http://schemas.microsoft.com/office/powerpoint/2010/main" val="355904694"/>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64</a:t>
            </a:fld>
            <a:endParaRPr kumimoji="1" lang="zh-CN" altLang="en-US"/>
          </a:p>
        </p:txBody>
      </p:sp>
    </p:spTree>
    <p:extLst>
      <p:ext uri="{BB962C8B-B14F-4D97-AF65-F5344CB8AC3E}">
        <p14:creationId xmlns:p14="http://schemas.microsoft.com/office/powerpoint/2010/main" val="666291205"/>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65</a:t>
            </a:fld>
            <a:endParaRPr kumimoji="1" lang="zh-CN" altLang="en-US"/>
          </a:p>
        </p:txBody>
      </p:sp>
    </p:spTree>
    <p:extLst>
      <p:ext uri="{BB962C8B-B14F-4D97-AF65-F5344CB8AC3E}">
        <p14:creationId xmlns:p14="http://schemas.microsoft.com/office/powerpoint/2010/main" val="1505655685"/>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66</a:t>
            </a:fld>
            <a:endParaRPr kumimoji="1" lang="zh-CN" altLang="en-US"/>
          </a:p>
        </p:txBody>
      </p:sp>
    </p:spTree>
    <p:extLst>
      <p:ext uri="{BB962C8B-B14F-4D97-AF65-F5344CB8AC3E}">
        <p14:creationId xmlns:p14="http://schemas.microsoft.com/office/powerpoint/2010/main" val="1742146518"/>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67</a:t>
            </a:fld>
            <a:endParaRPr kumimoji="1" lang="zh-CN" altLang="en-US"/>
          </a:p>
        </p:txBody>
      </p:sp>
    </p:spTree>
    <p:extLst>
      <p:ext uri="{BB962C8B-B14F-4D97-AF65-F5344CB8AC3E}">
        <p14:creationId xmlns:p14="http://schemas.microsoft.com/office/powerpoint/2010/main" val="115870440"/>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68</a:t>
            </a:fld>
            <a:endParaRPr kumimoji="1" lang="zh-CN" altLang="en-US"/>
          </a:p>
        </p:txBody>
      </p:sp>
    </p:spTree>
    <p:extLst>
      <p:ext uri="{BB962C8B-B14F-4D97-AF65-F5344CB8AC3E}">
        <p14:creationId xmlns:p14="http://schemas.microsoft.com/office/powerpoint/2010/main" val="857758620"/>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69</a:t>
            </a:fld>
            <a:endParaRPr kumimoji="1" lang="zh-CN" altLang="en-US"/>
          </a:p>
        </p:txBody>
      </p:sp>
    </p:spTree>
    <p:extLst>
      <p:ext uri="{BB962C8B-B14F-4D97-AF65-F5344CB8AC3E}">
        <p14:creationId xmlns:p14="http://schemas.microsoft.com/office/powerpoint/2010/main" val="13515232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7</a:t>
            </a:fld>
            <a:endParaRPr kumimoji="1" lang="zh-CN" altLang="en-US"/>
          </a:p>
        </p:txBody>
      </p:sp>
    </p:spTree>
    <p:extLst>
      <p:ext uri="{BB962C8B-B14F-4D97-AF65-F5344CB8AC3E}">
        <p14:creationId xmlns:p14="http://schemas.microsoft.com/office/powerpoint/2010/main" val="1683673949"/>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70</a:t>
            </a:fld>
            <a:endParaRPr kumimoji="1" lang="zh-CN" altLang="en-US"/>
          </a:p>
        </p:txBody>
      </p:sp>
    </p:spTree>
    <p:extLst>
      <p:ext uri="{BB962C8B-B14F-4D97-AF65-F5344CB8AC3E}">
        <p14:creationId xmlns:p14="http://schemas.microsoft.com/office/powerpoint/2010/main" val="637439899"/>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71</a:t>
            </a:fld>
            <a:endParaRPr kumimoji="1" lang="zh-CN" altLang="en-US"/>
          </a:p>
        </p:txBody>
      </p:sp>
    </p:spTree>
    <p:extLst>
      <p:ext uri="{BB962C8B-B14F-4D97-AF65-F5344CB8AC3E}">
        <p14:creationId xmlns:p14="http://schemas.microsoft.com/office/powerpoint/2010/main" val="816259403"/>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72</a:t>
            </a:fld>
            <a:endParaRPr kumimoji="1" lang="zh-CN" altLang="en-US"/>
          </a:p>
        </p:txBody>
      </p:sp>
    </p:spTree>
    <p:extLst>
      <p:ext uri="{BB962C8B-B14F-4D97-AF65-F5344CB8AC3E}">
        <p14:creationId xmlns:p14="http://schemas.microsoft.com/office/powerpoint/2010/main" val="352061397"/>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73</a:t>
            </a:fld>
            <a:endParaRPr kumimoji="1" lang="zh-CN" altLang="en-US"/>
          </a:p>
        </p:txBody>
      </p:sp>
    </p:spTree>
    <p:extLst>
      <p:ext uri="{BB962C8B-B14F-4D97-AF65-F5344CB8AC3E}">
        <p14:creationId xmlns:p14="http://schemas.microsoft.com/office/powerpoint/2010/main" val="836458149"/>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74</a:t>
            </a:fld>
            <a:endParaRPr kumimoji="1" lang="zh-CN" altLang="en-US"/>
          </a:p>
        </p:txBody>
      </p:sp>
    </p:spTree>
    <p:extLst>
      <p:ext uri="{BB962C8B-B14F-4D97-AF65-F5344CB8AC3E}">
        <p14:creationId xmlns:p14="http://schemas.microsoft.com/office/powerpoint/2010/main" val="291154660"/>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75</a:t>
            </a:fld>
            <a:endParaRPr kumimoji="1" lang="zh-CN" altLang="en-US"/>
          </a:p>
        </p:txBody>
      </p:sp>
    </p:spTree>
    <p:extLst>
      <p:ext uri="{BB962C8B-B14F-4D97-AF65-F5344CB8AC3E}">
        <p14:creationId xmlns:p14="http://schemas.microsoft.com/office/powerpoint/2010/main" val="126145815"/>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76</a:t>
            </a:fld>
            <a:endParaRPr kumimoji="1" lang="zh-CN" altLang="en-US"/>
          </a:p>
        </p:txBody>
      </p:sp>
    </p:spTree>
    <p:extLst>
      <p:ext uri="{BB962C8B-B14F-4D97-AF65-F5344CB8AC3E}">
        <p14:creationId xmlns:p14="http://schemas.microsoft.com/office/powerpoint/2010/main" val="1049297108"/>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77</a:t>
            </a:fld>
            <a:endParaRPr kumimoji="1" lang="zh-CN" altLang="en-US"/>
          </a:p>
        </p:txBody>
      </p:sp>
    </p:spTree>
    <p:extLst>
      <p:ext uri="{BB962C8B-B14F-4D97-AF65-F5344CB8AC3E}">
        <p14:creationId xmlns:p14="http://schemas.microsoft.com/office/powerpoint/2010/main" val="874296406"/>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78</a:t>
            </a:fld>
            <a:endParaRPr kumimoji="1" lang="zh-CN" altLang="en-US"/>
          </a:p>
        </p:txBody>
      </p:sp>
    </p:spTree>
    <p:extLst>
      <p:ext uri="{BB962C8B-B14F-4D97-AF65-F5344CB8AC3E}">
        <p14:creationId xmlns:p14="http://schemas.microsoft.com/office/powerpoint/2010/main" val="1369152478"/>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79</a:t>
            </a:fld>
            <a:endParaRPr kumimoji="1" lang="zh-CN" altLang="en-US"/>
          </a:p>
        </p:txBody>
      </p:sp>
    </p:spTree>
    <p:extLst>
      <p:ext uri="{BB962C8B-B14F-4D97-AF65-F5344CB8AC3E}">
        <p14:creationId xmlns:p14="http://schemas.microsoft.com/office/powerpoint/2010/main" val="5372647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8</a:t>
            </a:fld>
            <a:endParaRPr kumimoji="1" lang="zh-CN" altLang="en-US"/>
          </a:p>
        </p:txBody>
      </p:sp>
    </p:spTree>
    <p:extLst>
      <p:ext uri="{BB962C8B-B14F-4D97-AF65-F5344CB8AC3E}">
        <p14:creationId xmlns:p14="http://schemas.microsoft.com/office/powerpoint/2010/main" val="1664669713"/>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80</a:t>
            </a:fld>
            <a:endParaRPr kumimoji="1" lang="zh-CN" altLang="en-US"/>
          </a:p>
        </p:txBody>
      </p:sp>
    </p:spTree>
    <p:extLst>
      <p:ext uri="{BB962C8B-B14F-4D97-AF65-F5344CB8AC3E}">
        <p14:creationId xmlns:p14="http://schemas.microsoft.com/office/powerpoint/2010/main" val="1644408288"/>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81</a:t>
            </a:fld>
            <a:endParaRPr kumimoji="1" lang="zh-CN" altLang="en-US"/>
          </a:p>
        </p:txBody>
      </p:sp>
    </p:spTree>
    <p:extLst>
      <p:ext uri="{BB962C8B-B14F-4D97-AF65-F5344CB8AC3E}">
        <p14:creationId xmlns:p14="http://schemas.microsoft.com/office/powerpoint/2010/main" val="19000374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9</a:t>
            </a:fld>
            <a:endParaRPr kumimoji="1" lang="zh-CN" altLang="en-US"/>
          </a:p>
        </p:txBody>
      </p:sp>
    </p:spTree>
    <p:extLst>
      <p:ext uri="{BB962C8B-B14F-4D97-AF65-F5344CB8AC3E}">
        <p14:creationId xmlns:p14="http://schemas.microsoft.com/office/powerpoint/2010/main" val="16600233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p:cNvSpPr>
            <a:spLocks noGrp="1"/>
          </p:cNvSpPr>
          <p:nvPr>
            <p:ph type="dt" sz="half" idx="10"/>
          </p:nvPr>
        </p:nvSpPr>
        <p:spPr/>
        <p:txBody>
          <a:bodyPr/>
          <a:lstStyle/>
          <a:p>
            <a:fld id="{3B59D8F7-997B-304D-A0DA-493074199D5A}" type="datetimeFigureOut">
              <a:rPr kumimoji="1" lang="zh-CN" altLang="en-US" smtClean="0"/>
              <a:t>16/9/28</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B423031D-1AC5-4340-A4E2-08BB5F1665AD}" type="slidenum">
              <a:rPr kumimoji="1" lang="zh-CN" altLang="en-US" smtClean="0"/>
              <a:t>‹#›</a:t>
            </a:fld>
            <a:endParaRPr kumimoji="1" lang="zh-CN" altLang="en-US"/>
          </a:p>
        </p:txBody>
      </p:sp>
    </p:spTree>
    <p:extLst>
      <p:ext uri="{BB962C8B-B14F-4D97-AF65-F5344CB8AC3E}">
        <p14:creationId xmlns:p14="http://schemas.microsoft.com/office/powerpoint/2010/main" val="14472676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竖排文本占位符 2"/>
          <p:cNvSpPr>
            <a:spLocks noGrp="1"/>
          </p:cNvSpPr>
          <p:nvPr>
            <p:ph type="body" orient="vert" idx="1"/>
          </p:nvPr>
        </p:nvSpPr>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p:txBody>
          <a:bodyPr/>
          <a:lstStyle/>
          <a:p>
            <a:fld id="{3B59D8F7-997B-304D-A0DA-493074199D5A}" type="datetimeFigureOut">
              <a:rPr kumimoji="1" lang="zh-CN" altLang="en-US" smtClean="0"/>
              <a:t>16/9/28</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B423031D-1AC5-4340-A4E2-08BB5F1665AD}" type="slidenum">
              <a:rPr kumimoji="1" lang="zh-CN" altLang="en-US" smtClean="0"/>
              <a:t>‹#›</a:t>
            </a:fld>
            <a:endParaRPr kumimoji="1" lang="zh-CN" altLang="en-US"/>
          </a:p>
        </p:txBody>
      </p:sp>
    </p:spTree>
    <p:extLst>
      <p:ext uri="{BB962C8B-B14F-4D97-AF65-F5344CB8AC3E}">
        <p14:creationId xmlns:p14="http://schemas.microsoft.com/office/powerpoint/2010/main" val="126107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kumimoji="1" lang="zh-CN" altLang="en-US"/>
              <a:t>单击此处编辑母版标题样式</a:t>
            </a:r>
          </a:p>
        </p:txBody>
      </p:sp>
      <p:sp>
        <p:nvSpPr>
          <p:cNvPr id="3" name="竖排文本占位符 2"/>
          <p:cNvSpPr>
            <a:spLocks noGrp="1"/>
          </p:cNvSpPr>
          <p:nvPr>
            <p:ph type="body" orient="vert" idx="1"/>
          </p:nvPr>
        </p:nvSpPr>
        <p:spPr>
          <a:xfrm>
            <a:off x="838200" y="365125"/>
            <a:ext cx="7734300" cy="5811838"/>
          </a:xfr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p:txBody>
          <a:bodyPr/>
          <a:lstStyle/>
          <a:p>
            <a:fld id="{3B59D8F7-997B-304D-A0DA-493074199D5A}" type="datetimeFigureOut">
              <a:rPr kumimoji="1" lang="zh-CN" altLang="en-US" smtClean="0"/>
              <a:t>16/9/28</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B423031D-1AC5-4340-A4E2-08BB5F1665AD}" type="slidenum">
              <a:rPr kumimoji="1" lang="zh-CN" altLang="en-US" smtClean="0"/>
              <a:t>‹#›</a:t>
            </a:fld>
            <a:endParaRPr kumimoji="1" lang="zh-CN" altLang="en-US"/>
          </a:p>
        </p:txBody>
      </p:sp>
    </p:spTree>
    <p:extLst>
      <p:ext uri="{BB962C8B-B14F-4D97-AF65-F5344CB8AC3E}">
        <p14:creationId xmlns:p14="http://schemas.microsoft.com/office/powerpoint/2010/main" val="1594730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内容占位符 2"/>
          <p:cNvSpPr>
            <a:spLocks noGrp="1"/>
          </p:cNvSpPr>
          <p:nvPr>
            <p:ph idx="1"/>
          </p:nvPr>
        </p:nvSpPr>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p:txBody>
          <a:bodyPr/>
          <a:lstStyle/>
          <a:p>
            <a:fld id="{3B59D8F7-997B-304D-A0DA-493074199D5A}" type="datetimeFigureOut">
              <a:rPr kumimoji="1" lang="zh-CN" altLang="en-US" smtClean="0"/>
              <a:t>16/9/28</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B423031D-1AC5-4340-A4E2-08BB5F1665AD}" type="slidenum">
              <a:rPr kumimoji="1" lang="zh-CN" altLang="en-US" smtClean="0"/>
              <a:t>‹#›</a:t>
            </a:fld>
            <a:endParaRPr kumimoji="1" lang="zh-CN" altLang="en-US"/>
          </a:p>
        </p:txBody>
      </p:sp>
    </p:spTree>
    <p:extLst>
      <p:ext uri="{BB962C8B-B14F-4D97-AF65-F5344CB8AC3E}">
        <p14:creationId xmlns:p14="http://schemas.microsoft.com/office/powerpoint/2010/main" val="374877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p>
        </p:txBody>
      </p:sp>
      <p:sp>
        <p:nvSpPr>
          <p:cNvPr id="4" name="日期占位符 3"/>
          <p:cNvSpPr>
            <a:spLocks noGrp="1"/>
          </p:cNvSpPr>
          <p:nvPr>
            <p:ph type="dt" sz="half" idx="10"/>
          </p:nvPr>
        </p:nvSpPr>
        <p:spPr/>
        <p:txBody>
          <a:bodyPr/>
          <a:lstStyle/>
          <a:p>
            <a:fld id="{3B59D8F7-997B-304D-A0DA-493074199D5A}" type="datetimeFigureOut">
              <a:rPr kumimoji="1" lang="zh-CN" altLang="en-US" smtClean="0"/>
              <a:t>16/9/28</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B423031D-1AC5-4340-A4E2-08BB5F1665AD}" type="slidenum">
              <a:rPr kumimoji="1" lang="zh-CN" altLang="en-US" smtClean="0"/>
              <a:t>‹#›</a:t>
            </a:fld>
            <a:endParaRPr kumimoji="1" lang="zh-CN" altLang="en-US"/>
          </a:p>
        </p:txBody>
      </p:sp>
    </p:spTree>
    <p:extLst>
      <p:ext uri="{BB962C8B-B14F-4D97-AF65-F5344CB8AC3E}">
        <p14:creationId xmlns:p14="http://schemas.microsoft.com/office/powerpoint/2010/main" val="15410272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日期占位符 4"/>
          <p:cNvSpPr>
            <a:spLocks noGrp="1"/>
          </p:cNvSpPr>
          <p:nvPr>
            <p:ph type="dt" sz="half" idx="10"/>
          </p:nvPr>
        </p:nvSpPr>
        <p:spPr/>
        <p:txBody>
          <a:bodyPr/>
          <a:lstStyle/>
          <a:p>
            <a:fld id="{3B59D8F7-997B-304D-A0DA-493074199D5A}" type="datetimeFigureOut">
              <a:rPr kumimoji="1" lang="zh-CN" altLang="en-US" smtClean="0"/>
              <a:t>16/9/28</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B423031D-1AC5-4340-A4E2-08BB5F1665AD}" type="slidenum">
              <a:rPr kumimoji="1" lang="zh-CN" altLang="en-US" smtClean="0"/>
              <a:t>‹#›</a:t>
            </a:fld>
            <a:endParaRPr kumimoji="1" lang="zh-CN" altLang="en-US"/>
          </a:p>
        </p:txBody>
      </p:sp>
    </p:spTree>
    <p:extLst>
      <p:ext uri="{BB962C8B-B14F-4D97-AF65-F5344CB8AC3E}">
        <p14:creationId xmlns:p14="http://schemas.microsoft.com/office/powerpoint/2010/main" val="12320568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kumimoji="1"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日期占位符 6"/>
          <p:cNvSpPr>
            <a:spLocks noGrp="1"/>
          </p:cNvSpPr>
          <p:nvPr>
            <p:ph type="dt" sz="half" idx="10"/>
          </p:nvPr>
        </p:nvSpPr>
        <p:spPr/>
        <p:txBody>
          <a:bodyPr/>
          <a:lstStyle/>
          <a:p>
            <a:fld id="{3B59D8F7-997B-304D-A0DA-493074199D5A}" type="datetimeFigureOut">
              <a:rPr kumimoji="1" lang="zh-CN" altLang="en-US" smtClean="0"/>
              <a:t>16/9/28</a:t>
            </a:fld>
            <a:endParaRPr kumimoji="1" lang="zh-CN" altLang="en-US"/>
          </a:p>
        </p:txBody>
      </p:sp>
      <p:sp>
        <p:nvSpPr>
          <p:cNvPr id="8" name="页脚占位符 7"/>
          <p:cNvSpPr>
            <a:spLocks noGrp="1"/>
          </p:cNvSpPr>
          <p:nvPr>
            <p:ph type="ftr" sz="quarter" idx="11"/>
          </p:nvPr>
        </p:nvSpPr>
        <p:spPr/>
        <p:txBody>
          <a:bodyPr/>
          <a:lstStyle/>
          <a:p>
            <a:endParaRPr kumimoji="1" lang="zh-CN" altLang="en-US"/>
          </a:p>
        </p:txBody>
      </p:sp>
      <p:sp>
        <p:nvSpPr>
          <p:cNvPr id="9" name="幻灯片编号占位符 8"/>
          <p:cNvSpPr>
            <a:spLocks noGrp="1"/>
          </p:cNvSpPr>
          <p:nvPr>
            <p:ph type="sldNum" sz="quarter" idx="12"/>
          </p:nvPr>
        </p:nvSpPr>
        <p:spPr/>
        <p:txBody>
          <a:bodyPr/>
          <a:lstStyle/>
          <a:p>
            <a:fld id="{B423031D-1AC5-4340-A4E2-08BB5F1665AD}" type="slidenum">
              <a:rPr kumimoji="1" lang="zh-CN" altLang="en-US" smtClean="0"/>
              <a:t>‹#›</a:t>
            </a:fld>
            <a:endParaRPr kumimoji="1" lang="zh-CN" altLang="en-US"/>
          </a:p>
        </p:txBody>
      </p:sp>
    </p:spTree>
    <p:extLst>
      <p:ext uri="{BB962C8B-B14F-4D97-AF65-F5344CB8AC3E}">
        <p14:creationId xmlns:p14="http://schemas.microsoft.com/office/powerpoint/2010/main" val="17457904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日期占位符 2"/>
          <p:cNvSpPr>
            <a:spLocks noGrp="1"/>
          </p:cNvSpPr>
          <p:nvPr>
            <p:ph type="dt" sz="half" idx="10"/>
          </p:nvPr>
        </p:nvSpPr>
        <p:spPr/>
        <p:txBody>
          <a:bodyPr/>
          <a:lstStyle/>
          <a:p>
            <a:fld id="{3B59D8F7-997B-304D-A0DA-493074199D5A}" type="datetimeFigureOut">
              <a:rPr kumimoji="1" lang="zh-CN" altLang="en-US" smtClean="0"/>
              <a:t>16/9/28</a:t>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幻灯片编号占位符 4"/>
          <p:cNvSpPr>
            <a:spLocks noGrp="1"/>
          </p:cNvSpPr>
          <p:nvPr>
            <p:ph type="sldNum" sz="quarter" idx="12"/>
          </p:nvPr>
        </p:nvSpPr>
        <p:spPr/>
        <p:txBody>
          <a:bodyPr/>
          <a:lstStyle/>
          <a:p>
            <a:fld id="{B423031D-1AC5-4340-A4E2-08BB5F1665AD}" type="slidenum">
              <a:rPr kumimoji="1" lang="zh-CN" altLang="en-US" smtClean="0"/>
              <a:t>‹#›</a:t>
            </a:fld>
            <a:endParaRPr kumimoji="1" lang="zh-CN" altLang="en-US"/>
          </a:p>
        </p:txBody>
      </p:sp>
    </p:spTree>
    <p:extLst>
      <p:ext uri="{BB962C8B-B14F-4D97-AF65-F5344CB8AC3E}">
        <p14:creationId xmlns:p14="http://schemas.microsoft.com/office/powerpoint/2010/main" val="12513006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B59D8F7-997B-304D-A0DA-493074199D5A}" type="datetimeFigureOut">
              <a:rPr kumimoji="1" lang="zh-CN" altLang="en-US" smtClean="0"/>
              <a:t>16/9/28</a:t>
            </a:fld>
            <a:endParaRPr kumimoji="1" lang="zh-CN" altLang="en-US"/>
          </a:p>
        </p:txBody>
      </p:sp>
      <p:sp>
        <p:nvSpPr>
          <p:cNvPr id="3" name="页脚占位符 2"/>
          <p:cNvSpPr>
            <a:spLocks noGrp="1"/>
          </p:cNvSpPr>
          <p:nvPr>
            <p:ph type="ftr" sz="quarter" idx="11"/>
          </p:nvPr>
        </p:nvSpPr>
        <p:spPr/>
        <p:txBody>
          <a:bodyPr/>
          <a:lstStyle/>
          <a:p>
            <a:endParaRPr kumimoji="1" lang="zh-CN" altLang="en-US"/>
          </a:p>
        </p:txBody>
      </p:sp>
      <p:sp>
        <p:nvSpPr>
          <p:cNvPr id="4" name="幻灯片编号占位符 3"/>
          <p:cNvSpPr>
            <a:spLocks noGrp="1"/>
          </p:cNvSpPr>
          <p:nvPr>
            <p:ph type="sldNum" sz="quarter" idx="12"/>
          </p:nvPr>
        </p:nvSpPr>
        <p:spPr/>
        <p:txBody>
          <a:bodyPr/>
          <a:lstStyle/>
          <a:p>
            <a:fld id="{B423031D-1AC5-4340-A4E2-08BB5F1665AD}" type="slidenum">
              <a:rPr kumimoji="1" lang="zh-CN" altLang="en-US" smtClean="0"/>
              <a:t>‹#›</a:t>
            </a:fld>
            <a:endParaRPr kumimoji="1" lang="zh-CN" altLang="en-US"/>
          </a:p>
        </p:txBody>
      </p:sp>
    </p:spTree>
    <p:extLst>
      <p:ext uri="{BB962C8B-B14F-4D97-AF65-F5344CB8AC3E}">
        <p14:creationId xmlns:p14="http://schemas.microsoft.com/office/powerpoint/2010/main" val="9593722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p:cNvSpPr>
            <a:spLocks noGrp="1"/>
          </p:cNvSpPr>
          <p:nvPr>
            <p:ph type="dt" sz="half" idx="10"/>
          </p:nvPr>
        </p:nvSpPr>
        <p:spPr/>
        <p:txBody>
          <a:bodyPr/>
          <a:lstStyle/>
          <a:p>
            <a:fld id="{3B59D8F7-997B-304D-A0DA-493074199D5A}" type="datetimeFigureOut">
              <a:rPr kumimoji="1" lang="zh-CN" altLang="en-US" smtClean="0"/>
              <a:t>16/9/28</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B423031D-1AC5-4340-A4E2-08BB5F1665AD}" type="slidenum">
              <a:rPr kumimoji="1" lang="zh-CN" altLang="en-US" smtClean="0"/>
              <a:t>‹#›</a:t>
            </a:fld>
            <a:endParaRPr kumimoji="1" lang="zh-CN" altLang="en-US"/>
          </a:p>
        </p:txBody>
      </p:sp>
    </p:spTree>
    <p:extLst>
      <p:ext uri="{BB962C8B-B14F-4D97-AF65-F5344CB8AC3E}">
        <p14:creationId xmlns:p14="http://schemas.microsoft.com/office/powerpoint/2010/main" val="10251258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p:cNvSpPr>
            <a:spLocks noGrp="1"/>
          </p:cNvSpPr>
          <p:nvPr>
            <p:ph type="dt" sz="half" idx="10"/>
          </p:nvPr>
        </p:nvSpPr>
        <p:spPr/>
        <p:txBody>
          <a:bodyPr/>
          <a:lstStyle/>
          <a:p>
            <a:fld id="{3B59D8F7-997B-304D-A0DA-493074199D5A}" type="datetimeFigureOut">
              <a:rPr kumimoji="1" lang="zh-CN" altLang="en-US" smtClean="0"/>
              <a:t>16/9/28</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B423031D-1AC5-4340-A4E2-08BB5F1665AD}" type="slidenum">
              <a:rPr kumimoji="1" lang="zh-CN" altLang="en-US" smtClean="0"/>
              <a:t>‹#›</a:t>
            </a:fld>
            <a:endParaRPr kumimoji="1" lang="zh-CN" altLang="en-US"/>
          </a:p>
        </p:txBody>
      </p:sp>
    </p:spTree>
    <p:extLst>
      <p:ext uri="{BB962C8B-B14F-4D97-AF65-F5344CB8AC3E}">
        <p14:creationId xmlns:p14="http://schemas.microsoft.com/office/powerpoint/2010/main" val="213710023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B59D8F7-997B-304D-A0DA-493074199D5A}" type="datetimeFigureOut">
              <a:rPr kumimoji="1" lang="zh-CN" altLang="en-US" smtClean="0"/>
              <a:t>16/9/28</a:t>
            </a:fld>
            <a:endParaRPr kumimoji="1"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幻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423031D-1AC5-4340-A4E2-08BB5F1665AD}" type="slidenum">
              <a:rPr kumimoji="1" lang="zh-CN" altLang="en-US" smtClean="0"/>
              <a:t>‹#›</a:t>
            </a:fld>
            <a:endParaRPr kumimoji="1" lang="zh-CN" altLang="en-US"/>
          </a:p>
        </p:txBody>
      </p:sp>
    </p:spTree>
    <p:extLst>
      <p:ext uri="{BB962C8B-B14F-4D97-AF65-F5344CB8AC3E}">
        <p14:creationId xmlns:p14="http://schemas.microsoft.com/office/powerpoint/2010/main" val="14946138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4.png"/><Relationship Id="rId5" Type="http://schemas.openxmlformats.org/officeDocument/2006/relationships/image" Target="../media/image5.png"/><Relationship Id="rId1" Type="http://schemas.openxmlformats.org/officeDocument/2006/relationships/slideLayout" Target="../slideLayouts/slideLayout1.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0.xml"/><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1.xml"/><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2.xml"/><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3.xml"/><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4.xml"/><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5.xml"/><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6.xml"/><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7.xml"/><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8.xml"/><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9.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0.xml"/><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1.xml"/><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2.xml"/><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3.xml"/><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4.xml"/><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5.xml"/><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6.xml"/><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7.xml"/><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8.xml"/><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9.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0.xml"/><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1.xml"/><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2.xml"/><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3.xml"/><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4.xml"/><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5.xml"/><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6.xml"/><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7.xml"/><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8.xml"/><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9.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0.xml"/><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1.xml"/><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2.xml"/><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3.xml"/><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3" Type="http://schemas.openxmlformats.org/officeDocument/2006/relationships/notesSlide" Target="../notesSlides/notesSlide74.xml"/><Relationship Id="rId4" Type="http://schemas.openxmlformats.org/officeDocument/2006/relationships/image" Target="../media/image1.png"/><Relationship Id="rId5" Type="http://schemas.openxmlformats.org/officeDocument/2006/relationships/package" Target="../embeddings/Microsoft_Excel____1.xlsx"/><Relationship Id="rId6" Type="http://schemas.openxmlformats.org/officeDocument/2006/relationships/image" Target="../media/image6.emf"/><Relationship Id="rId7" Type="http://schemas.openxmlformats.org/officeDocument/2006/relationships/package" Target="../embeddings/Microsoft_Excel____2.xlsx"/><Relationship Id="rId8" Type="http://schemas.openxmlformats.org/officeDocument/2006/relationships/image" Target="../media/image7.emf"/><Relationship Id="rId1" Type="http://schemas.openxmlformats.org/officeDocument/2006/relationships/vmlDrawing" Target="../drawings/vmlDrawing1.vml"/><Relationship Id="rId2"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5.xml"/><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6.xml"/><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3" Type="http://schemas.openxmlformats.org/officeDocument/2006/relationships/notesSlide" Target="../notesSlides/notesSlide77.xml"/><Relationship Id="rId4" Type="http://schemas.openxmlformats.org/officeDocument/2006/relationships/image" Target="../media/image1.png"/><Relationship Id="rId5" Type="http://schemas.openxmlformats.org/officeDocument/2006/relationships/package" Target="../embeddings/Microsoft_Excel____3.xlsx"/><Relationship Id="rId6" Type="http://schemas.openxmlformats.org/officeDocument/2006/relationships/image" Target="../media/image8.emf"/><Relationship Id="rId1" Type="http://schemas.openxmlformats.org/officeDocument/2006/relationships/vmlDrawing" Target="../drawings/vmlDrawing2.vml"/><Relationship Id="rId2"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8.xml"/><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3" Type="http://schemas.openxmlformats.org/officeDocument/2006/relationships/notesSlide" Target="../notesSlides/notesSlide79.xml"/><Relationship Id="rId4" Type="http://schemas.openxmlformats.org/officeDocument/2006/relationships/image" Target="../media/image1.png"/><Relationship Id="rId5" Type="http://schemas.openxmlformats.org/officeDocument/2006/relationships/oleObject" Target="../embeddings/Microsoft_Excel_97_-_2004____1.xls"/><Relationship Id="rId6" Type="http://schemas.openxmlformats.org/officeDocument/2006/relationships/image" Target="../media/image9.emf"/><Relationship Id="rId1" Type="http://schemas.openxmlformats.org/officeDocument/2006/relationships/vmlDrawing" Target="../drawings/vmlDrawing3.vml"/><Relationship Id="rId2"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0.xml"/><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1.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7" name="文本框 6"/>
          <p:cNvSpPr txBox="1"/>
          <p:nvPr/>
        </p:nvSpPr>
        <p:spPr>
          <a:xfrm>
            <a:off x="797328" y="2844224"/>
            <a:ext cx="11205486" cy="1015663"/>
          </a:xfrm>
          <a:prstGeom prst="rect">
            <a:avLst/>
          </a:prstGeom>
          <a:noFill/>
        </p:spPr>
        <p:txBody>
          <a:bodyPr wrap="square" rtlCol="0">
            <a:spAutoFit/>
          </a:bodyPr>
          <a:lstStyle/>
          <a:p>
            <a:r>
              <a:rPr kumimoji="1" lang="en-US" altLang="zh-CN" sz="6000" dirty="0" smtClean="0">
                <a:solidFill>
                  <a:schemeClr val="bg1"/>
                </a:solidFill>
              </a:rPr>
              <a:t>Ricequant  Research</a:t>
            </a:r>
            <a:endParaRPr kumimoji="1" lang="zh-CN" altLang="en-US" sz="6000" dirty="0" smtClean="0">
              <a:solidFill>
                <a:schemeClr val="bg1"/>
              </a:solidFill>
            </a:endParaRPr>
          </a:p>
        </p:txBody>
      </p:sp>
      <p:sp>
        <p:nvSpPr>
          <p:cNvPr id="10" name="Text Placeholder 1"/>
          <p:cNvSpPr txBox="1">
            <a:spLocks/>
          </p:cNvSpPr>
          <p:nvPr/>
        </p:nvSpPr>
        <p:spPr>
          <a:xfrm>
            <a:off x="961799" y="4234820"/>
            <a:ext cx="5454333" cy="1855893"/>
          </a:xfrm>
          <a:prstGeom prst="rect">
            <a:avLst/>
          </a:prstGeom>
        </p:spPr>
        <p:txBody>
          <a:bodyPr vert="horz" wrap="square" lIns="0" tIns="0" rIns="0" bIns="0" rtlCol="0">
            <a:spAutoFit/>
          </a:bodyPr>
          <a:lstStyle>
            <a:lvl1pPr marL="0" indent="0" algn="l" defTabSz="914363" rtl="0" eaLnBrk="1" latinLnBrk="0" hangingPunct="1">
              <a:lnSpc>
                <a:spcPct val="90000"/>
              </a:lnSpc>
              <a:spcBef>
                <a:spcPct val="20000"/>
              </a:spcBef>
              <a:buClr>
                <a:srgbClr val="92D050"/>
              </a:buClr>
              <a:buSzPct val="120000"/>
              <a:buFont typeface="Arial" pitchFamily="34" charset="0"/>
              <a:buNone/>
              <a:defRPr sz="2400" kern="1200">
                <a:solidFill>
                  <a:schemeClr val="bg1">
                    <a:alpha val="98000"/>
                  </a:schemeClr>
                </a:solidFill>
                <a:latin typeface="+mj-lt"/>
                <a:ea typeface="+mn-ea"/>
                <a:cs typeface="+mn-cs"/>
              </a:defRPr>
            </a:lvl1pPr>
            <a:lvl2pPr marL="460375" indent="0" algn="l" defTabSz="914363" rtl="0" eaLnBrk="1" latinLnBrk="0" hangingPunct="1">
              <a:lnSpc>
                <a:spcPct val="90000"/>
              </a:lnSpc>
              <a:spcBef>
                <a:spcPct val="20000"/>
              </a:spcBef>
              <a:buClr>
                <a:srgbClr val="92D050"/>
              </a:buClr>
              <a:buSzPct val="120000"/>
              <a:buFont typeface="Arial" pitchFamily="34" charset="0"/>
              <a:buNone/>
              <a:defRPr sz="4000" kern="1200">
                <a:solidFill>
                  <a:schemeClr val="bg1"/>
                </a:solidFill>
                <a:latin typeface="+mn-lt"/>
                <a:ea typeface="+mn-ea"/>
                <a:cs typeface="+mn-cs"/>
              </a:defRPr>
            </a:lvl2pPr>
            <a:lvl3pPr marL="855663" indent="0" algn="l" defTabSz="914363" rtl="0" eaLnBrk="1" latinLnBrk="0" hangingPunct="1">
              <a:lnSpc>
                <a:spcPct val="90000"/>
              </a:lnSpc>
              <a:spcBef>
                <a:spcPct val="20000"/>
              </a:spcBef>
              <a:buClr>
                <a:srgbClr val="92D050"/>
              </a:buClr>
              <a:buSzPct val="120000"/>
              <a:buFont typeface="Arial" pitchFamily="34" charset="0"/>
              <a:buNone/>
              <a:defRPr sz="3600" kern="1200">
                <a:solidFill>
                  <a:schemeClr val="bg1"/>
                </a:solidFill>
                <a:latin typeface="+mn-lt"/>
                <a:ea typeface="+mn-ea"/>
                <a:cs typeface="+mn-cs"/>
              </a:defRPr>
            </a:lvl3pPr>
            <a:lvl4pPr marL="1258888" indent="0" algn="l" defTabSz="914363" rtl="0" eaLnBrk="1" latinLnBrk="0" hangingPunct="1">
              <a:lnSpc>
                <a:spcPct val="90000"/>
              </a:lnSpc>
              <a:spcBef>
                <a:spcPct val="20000"/>
              </a:spcBef>
              <a:buClr>
                <a:srgbClr val="92D050"/>
              </a:buClr>
              <a:buSzPct val="120000"/>
              <a:buFont typeface="Arial" pitchFamily="34" charset="0"/>
              <a:buNone/>
              <a:defRPr sz="3200" kern="1200">
                <a:solidFill>
                  <a:schemeClr val="bg1"/>
                </a:solidFill>
                <a:latin typeface="+mn-lt"/>
                <a:ea typeface="+mn-ea"/>
                <a:cs typeface="+mn-cs"/>
              </a:defRPr>
            </a:lvl4pPr>
            <a:lvl5pPr marL="1604963" indent="0" algn="l" defTabSz="914363" rtl="0" eaLnBrk="1" latinLnBrk="0" hangingPunct="1">
              <a:lnSpc>
                <a:spcPct val="90000"/>
              </a:lnSpc>
              <a:spcBef>
                <a:spcPct val="20000"/>
              </a:spcBef>
              <a:buClr>
                <a:srgbClr val="92D050"/>
              </a:buClr>
              <a:buSzPct val="120000"/>
              <a:buFont typeface="Arial" pitchFamily="34" charset="0"/>
              <a:buNone/>
              <a:defRPr sz="3200" kern="1200">
                <a:solidFill>
                  <a:schemeClr val="bg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363" rtl="0" eaLnBrk="1" fontAlgn="auto" latinLnBrk="0" hangingPunct="1">
              <a:lnSpc>
                <a:spcPct val="90000"/>
              </a:lnSpc>
              <a:spcBef>
                <a:spcPct val="20000"/>
              </a:spcBef>
              <a:spcAft>
                <a:spcPts val="0"/>
              </a:spcAft>
              <a:buClr>
                <a:srgbClr val="92D050"/>
              </a:buClr>
              <a:buSzPct val="120000"/>
              <a:buFont typeface="Arial" pitchFamily="34" charset="0"/>
              <a:buNone/>
              <a:tabLst/>
              <a:defRPr/>
            </a:pPr>
            <a:r>
              <a:rPr kumimoji="0" lang="zh-CN" altLang="en-US" u="none" strike="noStrike" kern="1200" cap="none" spc="0" normalizeH="0" baseline="0" noProof="0" dirty="0">
                <a:ln>
                  <a:noFill/>
                </a:ln>
                <a:solidFill>
                  <a:srgbClr val="FFFFFF">
                    <a:alpha val="98000"/>
                  </a:srgbClr>
                </a:solidFill>
                <a:effectLst/>
                <a:uLnTx/>
                <a:uFillTx/>
                <a:latin typeface="Yuanti SC Light" charset="-122"/>
                <a:ea typeface="Yuanti SC Light" charset="-122"/>
                <a:cs typeface="Yuanti SC Light" charset="-122"/>
              </a:rPr>
              <a:t>李煜煌</a:t>
            </a:r>
            <a:endParaRPr kumimoji="0" lang="en-US" u="none" strike="noStrike" kern="1200" cap="none" spc="0" normalizeH="0" baseline="0" noProof="0" dirty="0">
              <a:ln>
                <a:noFill/>
              </a:ln>
              <a:solidFill>
                <a:srgbClr val="FFFFFF">
                  <a:alpha val="98000"/>
                </a:srgbClr>
              </a:solidFill>
              <a:effectLst/>
              <a:uLnTx/>
              <a:uFillTx/>
              <a:latin typeface="Yuanti SC Light" charset="-122"/>
              <a:ea typeface="Yuanti SC Light" charset="-122"/>
              <a:cs typeface="Yuanti SC Light" charset="-122"/>
            </a:endParaRPr>
          </a:p>
          <a:p>
            <a:pPr marL="0" marR="0" lvl="0" indent="0" algn="l" defTabSz="914363" rtl="0" eaLnBrk="1" fontAlgn="auto" latinLnBrk="0" hangingPunct="1">
              <a:lnSpc>
                <a:spcPct val="90000"/>
              </a:lnSpc>
              <a:spcBef>
                <a:spcPct val="20000"/>
              </a:spcBef>
              <a:spcAft>
                <a:spcPts val="0"/>
              </a:spcAft>
              <a:buClr>
                <a:srgbClr val="92D050"/>
              </a:buClr>
              <a:buSzPct val="120000"/>
              <a:buFont typeface="Arial" pitchFamily="34" charset="0"/>
              <a:buNone/>
              <a:tabLst/>
              <a:defRPr/>
            </a:pPr>
            <a:r>
              <a:rPr kumimoji="0" lang="en-US" altLang="zh-CN" sz="1800" b="0" i="0" u="none" strike="noStrike" kern="1200" cap="none" spc="0" normalizeH="0" baseline="0" noProof="0" dirty="0">
                <a:ln>
                  <a:noFill/>
                </a:ln>
                <a:solidFill>
                  <a:srgbClr val="FFFFFF">
                    <a:lumMod val="40000"/>
                    <a:lumOff val="60000"/>
                    <a:alpha val="98000"/>
                  </a:srgbClr>
                </a:solidFill>
                <a:effectLst/>
                <a:uLnTx/>
                <a:uFillTx/>
                <a:latin typeface="Segoe UI"/>
                <a:ea typeface=""/>
                <a:cs typeface=""/>
              </a:rPr>
              <a:t>Leader</a:t>
            </a:r>
            <a:endParaRPr kumimoji="0" lang="en-US" sz="1800" b="0" i="0" u="none" strike="noStrike" kern="1200" cap="none" spc="0" normalizeH="0" baseline="0" noProof="0" dirty="0">
              <a:ln>
                <a:noFill/>
              </a:ln>
              <a:solidFill>
                <a:srgbClr val="FFFFFF">
                  <a:lumMod val="40000"/>
                  <a:lumOff val="60000"/>
                  <a:alpha val="98000"/>
                </a:srgbClr>
              </a:solidFill>
              <a:effectLst/>
              <a:uLnTx/>
              <a:uFillTx/>
              <a:latin typeface="Segoe UI"/>
              <a:ea typeface=""/>
              <a:cs typeface=""/>
            </a:endParaRPr>
          </a:p>
          <a:p>
            <a:pPr marL="0" marR="0" lvl="0" indent="0" algn="l" defTabSz="914363" rtl="0" eaLnBrk="1" fontAlgn="auto" latinLnBrk="0" hangingPunct="1">
              <a:lnSpc>
                <a:spcPct val="90000"/>
              </a:lnSpc>
              <a:spcBef>
                <a:spcPct val="20000"/>
              </a:spcBef>
              <a:spcAft>
                <a:spcPts val="0"/>
              </a:spcAft>
              <a:buClr>
                <a:srgbClr val="92D050"/>
              </a:buClr>
              <a:buSzPct val="120000"/>
              <a:buFont typeface="Arial" pitchFamily="34" charset="0"/>
              <a:buNone/>
              <a:tabLst/>
              <a:defRPr/>
            </a:pPr>
            <a:r>
              <a:rPr lang="en-US" altLang="zh-CN" sz="1800" dirty="0">
                <a:solidFill>
                  <a:srgbClr val="FFFFFF">
                    <a:lumMod val="40000"/>
                    <a:lumOff val="60000"/>
                    <a:alpha val="98000"/>
                  </a:srgbClr>
                </a:solidFill>
                <a:latin typeface="Segoe UI"/>
                <a:ea typeface=""/>
                <a:cs typeface=""/>
              </a:rPr>
              <a:t>SCITLAS</a:t>
            </a:r>
            <a:endParaRPr kumimoji="0" lang="en-US" sz="1800" b="0" i="0" u="none" strike="noStrike" kern="1200" cap="none" spc="0" normalizeH="0" baseline="0" noProof="0" dirty="0">
              <a:ln>
                <a:noFill/>
              </a:ln>
              <a:solidFill>
                <a:srgbClr val="FFFFFF">
                  <a:lumMod val="40000"/>
                  <a:lumOff val="60000"/>
                  <a:alpha val="98000"/>
                </a:srgbClr>
              </a:solidFill>
              <a:effectLst/>
              <a:uLnTx/>
              <a:uFillTx/>
              <a:latin typeface="Segoe UI"/>
              <a:ea typeface=""/>
              <a:cs typeface=""/>
            </a:endParaRPr>
          </a:p>
          <a:p>
            <a:pPr marL="0" marR="0" lvl="0" indent="0" algn="l" defTabSz="914363" rtl="0" eaLnBrk="1" fontAlgn="auto" latinLnBrk="0" hangingPunct="1">
              <a:lnSpc>
                <a:spcPct val="90000"/>
              </a:lnSpc>
              <a:spcBef>
                <a:spcPct val="20000"/>
              </a:spcBef>
              <a:spcAft>
                <a:spcPts val="0"/>
              </a:spcAft>
              <a:buClr>
                <a:srgbClr val="92D050"/>
              </a:buClr>
              <a:buSzPct val="120000"/>
              <a:buFont typeface="Arial" pitchFamily="34" charset="0"/>
              <a:buNone/>
              <a:tabLst/>
              <a:defRPr/>
            </a:pPr>
            <a:r>
              <a:rPr kumimoji="0" lang="en-US" sz="1800" b="0" i="0" u="none" strike="noStrike" kern="1200" cap="none" spc="0" normalizeH="0" baseline="0" noProof="0" dirty="0">
                <a:ln>
                  <a:noFill/>
                </a:ln>
                <a:solidFill>
                  <a:srgbClr val="FFFFFF">
                    <a:lumMod val="40000"/>
                    <a:lumOff val="60000"/>
                    <a:alpha val="98000"/>
                  </a:srgbClr>
                </a:solidFill>
                <a:effectLst/>
                <a:uLnTx/>
                <a:uFillTx/>
                <a:latin typeface="Segoe UI"/>
                <a:ea typeface=""/>
                <a:cs typeface=""/>
              </a:rPr>
              <a:t>Email: </a:t>
            </a:r>
            <a:r>
              <a:rPr kumimoji="0" lang="en-US" altLang="zh-CN" sz="1800" b="0" i="0" u="none" strike="noStrike" kern="1200" cap="none" spc="0" normalizeH="0" baseline="0" noProof="0" dirty="0">
                <a:ln>
                  <a:noFill/>
                </a:ln>
                <a:solidFill>
                  <a:srgbClr val="FFFFFF">
                    <a:lumMod val="40000"/>
                    <a:lumOff val="60000"/>
                    <a:alpha val="98000"/>
                  </a:srgbClr>
                </a:solidFill>
                <a:effectLst/>
                <a:uLnTx/>
                <a:uFillTx/>
                <a:latin typeface="Segoe UI"/>
                <a:ea typeface=""/>
                <a:cs typeface=""/>
              </a:rPr>
              <a:t>liyuhuang</a:t>
            </a:r>
            <a:r>
              <a:rPr kumimoji="0" lang="en-US" sz="1800" b="0" i="0" u="none" strike="noStrike" kern="1200" cap="none" spc="0" normalizeH="0" baseline="0" noProof="0" dirty="0">
                <a:ln>
                  <a:noFill/>
                </a:ln>
                <a:solidFill>
                  <a:srgbClr val="FFFFFF">
                    <a:lumMod val="40000"/>
                    <a:lumOff val="60000"/>
                    <a:alpha val="98000"/>
                  </a:srgbClr>
                </a:solidFill>
                <a:effectLst/>
                <a:uLnTx/>
                <a:uFillTx/>
                <a:latin typeface="Segoe UI"/>
                <a:ea typeface=""/>
                <a:cs typeface=""/>
              </a:rPr>
              <a:t>@</a:t>
            </a:r>
            <a:r>
              <a:rPr kumimoji="0" lang="en-US" altLang="zh-CN" sz="1800" b="0" i="0" u="none" strike="noStrike" kern="1200" cap="none" spc="0" normalizeH="0" baseline="0" noProof="0" dirty="0">
                <a:ln>
                  <a:noFill/>
                </a:ln>
                <a:solidFill>
                  <a:srgbClr val="FFFFFF">
                    <a:lumMod val="40000"/>
                    <a:lumOff val="60000"/>
                    <a:alpha val="98000"/>
                  </a:srgbClr>
                </a:solidFill>
                <a:effectLst/>
                <a:uLnTx/>
                <a:uFillTx/>
                <a:latin typeface="Segoe UI"/>
                <a:ea typeface=""/>
                <a:cs typeface=""/>
              </a:rPr>
              <a:t>scitlas</a:t>
            </a:r>
            <a:r>
              <a:rPr kumimoji="0" lang="en-US" sz="1800" b="0" i="0" u="none" strike="noStrike" kern="1200" cap="none" spc="0" normalizeH="0" baseline="0" noProof="0" dirty="0">
                <a:ln>
                  <a:noFill/>
                </a:ln>
                <a:solidFill>
                  <a:srgbClr val="FFFFFF">
                    <a:lumMod val="40000"/>
                    <a:lumOff val="60000"/>
                    <a:alpha val="98000"/>
                  </a:srgbClr>
                </a:solidFill>
                <a:effectLst/>
                <a:uLnTx/>
                <a:uFillTx/>
                <a:latin typeface="Segoe UI"/>
                <a:ea typeface=""/>
                <a:cs typeface=""/>
              </a:rPr>
              <a:t>.com</a:t>
            </a:r>
            <a:r>
              <a:rPr kumimoji="0" lang="zh-CN" altLang="en-US" sz="1800" b="0" i="0" u="none" strike="noStrike" kern="1200" cap="none" spc="0" normalizeH="0" baseline="0" noProof="0" dirty="0">
                <a:ln>
                  <a:noFill/>
                </a:ln>
                <a:solidFill>
                  <a:srgbClr val="FFFFFF">
                    <a:lumMod val="40000"/>
                    <a:lumOff val="60000"/>
                    <a:alpha val="98000"/>
                  </a:srgbClr>
                </a:solidFill>
                <a:effectLst/>
                <a:uLnTx/>
                <a:uFillTx/>
                <a:latin typeface="Segoe UI"/>
                <a:ea typeface=""/>
                <a:cs typeface=""/>
              </a:rPr>
              <a:t> </a:t>
            </a:r>
          </a:p>
          <a:p>
            <a:pPr marL="0" marR="0" lvl="0" indent="0" algn="l" defTabSz="914363" rtl="0" eaLnBrk="1" fontAlgn="auto" latinLnBrk="0" hangingPunct="1">
              <a:lnSpc>
                <a:spcPct val="90000"/>
              </a:lnSpc>
              <a:spcBef>
                <a:spcPct val="20000"/>
              </a:spcBef>
              <a:spcAft>
                <a:spcPts val="0"/>
              </a:spcAft>
              <a:buClr>
                <a:srgbClr val="92D050"/>
              </a:buClr>
              <a:buSzPct val="120000"/>
              <a:buFont typeface="Arial" pitchFamily="34" charset="0"/>
              <a:buNone/>
              <a:tabLst/>
              <a:defRPr/>
            </a:pPr>
            <a:endParaRPr kumimoji="0" lang="en-US" sz="1800" b="0" i="0" u="none" strike="noStrike" kern="1200" cap="none" spc="0" normalizeH="0" baseline="0" noProof="0" dirty="0">
              <a:ln>
                <a:noFill/>
              </a:ln>
              <a:solidFill>
                <a:srgbClr val="FFFFFF">
                  <a:lumMod val="40000"/>
                  <a:lumOff val="60000"/>
                  <a:alpha val="98000"/>
                </a:srgbClr>
              </a:solidFill>
              <a:effectLst/>
              <a:uLnTx/>
              <a:uFillTx/>
              <a:latin typeface="Segoe UI"/>
              <a:ea typeface=""/>
              <a:cs typeface=""/>
            </a:endParaRPr>
          </a:p>
          <a:p>
            <a:pPr marL="0" marR="0" lvl="0" indent="0" algn="l" defTabSz="914363" rtl="0" eaLnBrk="1" fontAlgn="auto" latinLnBrk="0" hangingPunct="1">
              <a:lnSpc>
                <a:spcPct val="90000"/>
              </a:lnSpc>
              <a:spcBef>
                <a:spcPct val="20000"/>
              </a:spcBef>
              <a:spcAft>
                <a:spcPts val="0"/>
              </a:spcAft>
              <a:buClr>
                <a:srgbClr val="92D050"/>
              </a:buClr>
              <a:buSzPct val="120000"/>
              <a:buFont typeface="Arial" pitchFamily="34" charset="0"/>
              <a:buNone/>
              <a:tabLst/>
              <a:defRPr/>
            </a:pPr>
            <a:r>
              <a:rPr kumimoji="0" lang="en-US" altLang="zh-CN" sz="1800" u="none" strike="noStrike" kern="1200" cap="none" spc="0" normalizeH="0" baseline="0" noProof="0" dirty="0" smtClean="0">
                <a:ln>
                  <a:noFill/>
                </a:ln>
                <a:solidFill>
                  <a:srgbClr val="FFFFFF">
                    <a:lumMod val="40000"/>
                    <a:lumOff val="60000"/>
                    <a:alpha val="98000"/>
                  </a:srgbClr>
                </a:solidFill>
                <a:effectLst/>
                <a:uLnTx/>
                <a:uFillTx/>
                <a:latin typeface="Yuanti SC" charset="-122"/>
                <a:ea typeface="Yuanti SC" charset="-122"/>
                <a:cs typeface="Yuanti SC" charset="-122"/>
              </a:rPr>
              <a:t>2016.8</a:t>
            </a:r>
            <a:endParaRPr kumimoji="0" lang="en-US" sz="1800" b="0" i="0" u="none" strike="noStrike" kern="1200" cap="none" spc="0" normalizeH="0" baseline="0" noProof="0" dirty="0">
              <a:ln>
                <a:noFill/>
              </a:ln>
              <a:solidFill>
                <a:srgbClr val="FFFFFF">
                  <a:lumMod val="40000"/>
                  <a:lumOff val="60000"/>
                  <a:alpha val="98000"/>
                </a:srgbClr>
              </a:solidFill>
              <a:effectLst/>
              <a:uLnTx/>
              <a:uFillTx/>
              <a:latin typeface="Segoe UI Semibold" charset="0"/>
              <a:ea typeface="Segoe UI Semibold" charset="0"/>
              <a:cs typeface="Segoe UI Semibold" charset="0"/>
            </a:endParaRPr>
          </a:p>
        </p:txBody>
      </p:sp>
      <p:sp>
        <p:nvSpPr>
          <p:cNvPr id="2" name="文本框 1"/>
          <p:cNvSpPr txBox="1"/>
          <p:nvPr/>
        </p:nvSpPr>
        <p:spPr>
          <a:xfrm>
            <a:off x="10567153" y="6447183"/>
            <a:ext cx="949940" cy="338554"/>
          </a:xfrm>
          <a:prstGeom prst="rect">
            <a:avLst/>
          </a:prstGeom>
          <a:noFill/>
        </p:spPr>
        <p:txBody>
          <a:bodyPr wrap="square" rtlCol="0">
            <a:spAutoFit/>
          </a:bodyPr>
          <a:lstStyle/>
          <a:p>
            <a:pPr algn="r"/>
            <a:r>
              <a:rPr kumimoji="1" lang="zh-CN" altLang="en-US" sz="1400" dirty="0">
                <a:solidFill>
                  <a:schemeClr val="bg1"/>
                </a:solidFill>
                <a:latin typeface="Yuanti SC" charset="-122"/>
                <a:ea typeface="Yuanti SC" charset="-122"/>
                <a:cs typeface="Yuanti SC" charset="-122"/>
              </a:rPr>
              <a:t>版本</a:t>
            </a:r>
            <a:r>
              <a:rPr kumimoji="1" lang="zh-CN" altLang="en-US" sz="1600" dirty="0">
                <a:solidFill>
                  <a:schemeClr val="bg1"/>
                </a:solidFill>
                <a:latin typeface="Yuanti SC" charset="-122"/>
                <a:ea typeface="Yuanti SC" charset="-122"/>
                <a:cs typeface="Yuanti SC" charset="-122"/>
              </a:rPr>
              <a:t> </a:t>
            </a:r>
            <a:endParaRPr kumimoji="1" lang="zh-CN" altLang="en-US" dirty="0">
              <a:solidFill>
                <a:schemeClr val="bg1"/>
              </a:solidFill>
              <a:latin typeface="Yuanti SC" charset="-122"/>
              <a:ea typeface="Yuanti SC" charset="-122"/>
              <a:cs typeface="Yuanti SC" charset="-122"/>
            </a:endParaRPr>
          </a:p>
        </p:txBody>
      </p:sp>
      <p:sp>
        <p:nvSpPr>
          <p:cNvPr id="8" name="文本框 7"/>
          <p:cNvSpPr txBox="1"/>
          <p:nvPr/>
        </p:nvSpPr>
        <p:spPr>
          <a:xfrm>
            <a:off x="11473549" y="6458069"/>
            <a:ext cx="710454" cy="338554"/>
          </a:xfrm>
          <a:prstGeom prst="rect">
            <a:avLst/>
          </a:prstGeom>
          <a:noFill/>
        </p:spPr>
        <p:txBody>
          <a:bodyPr wrap="square" rtlCol="0">
            <a:spAutoFit/>
          </a:bodyPr>
          <a:lstStyle/>
          <a:p>
            <a:r>
              <a:rPr lang="en-US" altLang="zh-CN" sz="1600" dirty="0" smtClean="0">
                <a:solidFill>
                  <a:srgbClr val="FFFFFF">
                    <a:lumMod val="40000"/>
                    <a:lumOff val="60000"/>
                    <a:alpha val="98000"/>
                  </a:srgbClr>
                </a:solidFill>
                <a:latin typeface="Segoe UI"/>
                <a:ea typeface=""/>
                <a:cs typeface=""/>
              </a:rPr>
              <a:t>0.1.0</a:t>
            </a:r>
            <a:r>
              <a:rPr lang="zh-CN" altLang="en-US" sz="1600" dirty="0" smtClean="0">
                <a:solidFill>
                  <a:srgbClr val="FFFFFF">
                    <a:lumMod val="40000"/>
                    <a:lumOff val="60000"/>
                    <a:alpha val="98000"/>
                  </a:srgbClr>
                </a:solidFill>
                <a:latin typeface="Segoe UI"/>
                <a:ea typeface=""/>
                <a:cs typeface=""/>
              </a:rPr>
              <a:t> </a:t>
            </a:r>
            <a:endParaRPr lang="zh-CN" altLang="en-US" sz="1600" dirty="0">
              <a:solidFill>
                <a:srgbClr val="FFFFFF">
                  <a:lumMod val="40000"/>
                  <a:lumOff val="60000"/>
                  <a:alpha val="98000"/>
                </a:srgbClr>
              </a:solidFill>
              <a:latin typeface="Segoe UI"/>
              <a:ea typeface=""/>
              <a:cs typeface=""/>
            </a:endParaRPr>
          </a:p>
        </p:txBody>
      </p:sp>
    </p:spTree>
    <p:extLst>
      <p:ext uri="{BB962C8B-B14F-4D97-AF65-F5344CB8AC3E}">
        <p14:creationId xmlns:p14="http://schemas.microsoft.com/office/powerpoint/2010/main" val="20634492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fade">
                                      <p:cBhvr>
                                        <p:cTn id="7" dur="500"/>
                                        <p:tgtEl>
                                          <p:spTgt spid="10">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xEl>
                                              <p:pRg st="1" end="1"/>
                                            </p:txEl>
                                          </p:spTgt>
                                        </p:tgtEl>
                                        <p:attrNameLst>
                                          <p:attrName>style.visibility</p:attrName>
                                        </p:attrNameLst>
                                      </p:cBhvr>
                                      <p:to>
                                        <p:strVal val="visible"/>
                                      </p:to>
                                    </p:set>
                                    <p:animEffect transition="in" filter="fade">
                                      <p:cBhvr>
                                        <p:cTn id="11" dur="500"/>
                                        <p:tgtEl>
                                          <p:spTgt spid="10">
                                            <p:txEl>
                                              <p:pRg st="1" end="1"/>
                                            </p:txEl>
                                          </p:spTgt>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10">
                                            <p:txEl>
                                              <p:pRg st="2" end="2"/>
                                            </p:txEl>
                                          </p:spTgt>
                                        </p:tgtEl>
                                        <p:attrNameLst>
                                          <p:attrName>style.visibility</p:attrName>
                                        </p:attrNameLst>
                                      </p:cBhvr>
                                      <p:to>
                                        <p:strVal val="visible"/>
                                      </p:to>
                                    </p:set>
                                    <p:animEffect transition="in" filter="fade">
                                      <p:cBhvr>
                                        <p:cTn id="14" dur="500"/>
                                        <p:tgtEl>
                                          <p:spTgt spid="10">
                                            <p:txEl>
                                              <p:pRg st="2" end="2"/>
                                            </p:txEl>
                                          </p:spTgt>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10">
                                            <p:txEl>
                                              <p:pRg st="3" end="3"/>
                                            </p:txEl>
                                          </p:spTgt>
                                        </p:tgtEl>
                                        <p:attrNameLst>
                                          <p:attrName>style.visibility</p:attrName>
                                        </p:attrNameLst>
                                      </p:cBhvr>
                                      <p:to>
                                        <p:strVal val="visible"/>
                                      </p:to>
                                    </p:set>
                                    <p:animEffect transition="in" filter="fade">
                                      <p:cBhvr>
                                        <p:cTn id="18" dur="500"/>
                                        <p:tgtEl>
                                          <p:spTgt spid="10">
                                            <p:txEl>
                                              <p:pRg st="3" end="3"/>
                                            </p:txEl>
                                          </p:spTgt>
                                        </p:tgtEl>
                                      </p:cBhvr>
                                    </p:animEffect>
                                  </p:childTnLst>
                                </p:cTn>
                              </p:par>
                            </p:childTnLst>
                          </p:cTn>
                        </p:par>
                        <p:par>
                          <p:cTn id="19" fill="hold">
                            <p:stCondLst>
                              <p:cond delay="1500"/>
                            </p:stCondLst>
                            <p:childTnLst>
                              <p:par>
                                <p:cTn id="20" presetID="10" presetClass="entr" presetSubtype="0" fill="hold" grpId="0" nodeType="afterEffect">
                                  <p:stCondLst>
                                    <p:cond delay="0"/>
                                  </p:stCondLst>
                                  <p:childTnLst>
                                    <p:set>
                                      <p:cBhvr>
                                        <p:cTn id="21" dur="1" fill="hold">
                                          <p:stCondLst>
                                            <p:cond delay="0"/>
                                          </p:stCondLst>
                                        </p:cTn>
                                        <p:tgtEl>
                                          <p:spTgt spid="10">
                                            <p:txEl>
                                              <p:pRg st="5" end="5"/>
                                            </p:txEl>
                                          </p:spTgt>
                                        </p:tgtEl>
                                        <p:attrNameLst>
                                          <p:attrName>style.visibility</p:attrName>
                                        </p:attrNameLst>
                                      </p:cBhvr>
                                      <p:to>
                                        <p:strVal val="visible"/>
                                      </p:to>
                                    </p:set>
                                    <p:animEffect transition="in" filter="fade">
                                      <p:cBhvr>
                                        <p:cTn id="22" dur="500"/>
                                        <p:tgtEl>
                                          <p:spTgt spid="10">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2" name="矩形 1"/>
          <p:cNvSpPr/>
          <p:nvPr/>
        </p:nvSpPr>
        <p:spPr>
          <a:xfrm>
            <a:off x="-2" y="2529000"/>
            <a:ext cx="12192002" cy="1800000"/>
          </a:xfrm>
          <a:prstGeom prst="rect">
            <a:avLst/>
          </a:prstGeom>
          <a:solidFill>
            <a:srgbClr val="4B89F0">
              <a:alpha val="3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bg1"/>
              </a:solidFill>
            </a:endParaRPr>
          </a:p>
        </p:txBody>
      </p:sp>
      <p:sp>
        <p:nvSpPr>
          <p:cNvPr id="3" name="矩形 2"/>
          <p:cNvSpPr/>
          <p:nvPr/>
        </p:nvSpPr>
        <p:spPr>
          <a:xfrm>
            <a:off x="-1" y="2529000"/>
            <a:ext cx="1800000" cy="18000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4" name="文本框 23"/>
          <p:cNvSpPr txBox="1"/>
          <p:nvPr/>
        </p:nvSpPr>
        <p:spPr>
          <a:xfrm>
            <a:off x="3793190" y="2967468"/>
            <a:ext cx="4605617" cy="923330"/>
          </a:xfrm>
          <a:prstGeom prst="rect">
            <a:avLst/>
          </a:prstGeom>
          <a:noFill/>
        </p:spPr>
        <p:txBody>
          <a:bodyPr wrap="square" rtlCol="0">
            <a:spAutoFit/>
          </a:bodyPr>
          <a:lstStyle/>
          <a:p>
            <a:pPr algn="ctr"/>
            <a:r>
              <a:rPr kumimoji="1" lang="en-US" altLang="zh-CN" sz="5400" dirty="0" smtClean="0">
                <a:solidFill>
                  <a:schemeClr val="bg1"/>
                </a:solidFill>
                <a:latin typeface="Yuanti SC Light" charset="-122"/>
                <a:ea typeface="Yuanti SC Light" charset="-122"/>
                <a:cs typeface="Yuanti SC Light" charset="-122"/>
              </a:rPr>
              <a:t>2.</a:t>
            </a:r>
            <a:r>
              <a:rPr kumimoji="1" lang="zh-CN" altLang="en-US" sz="5400" dirty="0" smtClean="0">
                <a:solidFill>
                  <a:schemeClr val="bg1"/>
                </a:solidFill>
                <a:latin typeface="Yuanti SC Light" charset="-122"/>
                <a:ea typeface="Yuanti SC Light" charset="-122"/>
                <a:cs typeface="Yuanti SC Light" charset="-122"/>
              </a:rPr>
              <a:t> 米筐研究</a:t>
            </a:r>
            <a:endParaRPr kumimoji="1" lang="zh-CN" altLang="en-US" sz="5400" dirty="0">
              <a:solidFill>
                <a:schemeClr val="bg1"/>
              </a:solidFill>
              <a:latin typeface="Yuanti SC Light" charset="-122"/>
              <a:ea typeface="Yuanti SC Light" charset="-122"/>
              <a:cs typeface="Yuanti SC Light" charset="-122"/>
            </a:endParaRPr>
          </a:p>
        </p:txBody>
      </p:sp>
      <p:grpSp>
        <p:nvGrpSpPr>
          <p:cNvPr id="89" name="Group 20"/>
          <p:cNvGrpSpPr/>
          <p:nvPr/>
        </p:nvGrpSpPr>
        <p:grpSpPr>
          <a:xfrm>
            <a:off x="332977" y="2887046"/>
            <a:ext cx="1081792" cy="1083906"/>
            <a:chOff x="6563042" y="1919069"/>
            <a:chExt cx="1134038" cy="1136551"/>
          </a:xfrm>
        </p:grpSpPr>
        <p:grpSp>
          <p:nvGrpSpPr>
            <p:cNvPr id="90" name="Group 21"/>
            <p:cNvGrpSpPr/>
            <p:nvPr/>
          </p:nvGrpSpPr>
          <p:grpSpPr>
            <a:xfrm>
              <a:off x="6851824" y="1919069"/>
              <a:ext cx="845256" cy="916435"/>
              <a:chOff x="7000705" y="1812217"/>
              <a:chExt cx="914400" cy="991402"/>
            </a:xfrm>
          </p:grpSpPr>
          <p:sp>
            <p:nvSpPr>
              <p:cNvPr id="102" name="Oval 33"/>
              <p:cNvSpPr/>
              <p:nvPr/>
            </p:nvSpPr>
            <p:spPr>
              <a:xfrm>
                <a:off x="7192225" y="2251319"/>
                <a:ext cx="155418" cy="147836"/>
              </a:xfrm>
              <a:prstGeom prst="ellipse">
                <a:avLst/>
              </a:prstGeom>
              <a:noFill/>
              <a:ln w="12700" cap="flat" cmpd="sng" algn="ctr">
                <a:solidFill>
                  <a:srgbClr val="FFFFFF"/>
                </a:solidFill>
                <a:prstDash val="solid"/>
              </a:ln>
              <a:effectLst/>
            </p:spPr>
            <p:txBody>
              <a:bodyPr rtlCol="0" anchor="ctr"/>
              <a:lstStyle/>
              <a:p>
                <a:pPr marL="0" marR="0" lvl="0" indent="0" algn="ctr" defTabSz="685487"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rgbClr val="FFFFFF"/>
                  </a:solidFill>
                  <a:effectLst/>
                  <a:uLnTx/>
                  <a:uFillTx/>
                  <a:latin typeface="Segoe UI"/>
                  <a:ea typeface=""/>
                  <a:cs typeface=""/>
                </a:endParaRPr>
              </a:p>
            </p:txBody>
          </p:sp>
          <p:sp>
            <p:nvSpPr>
              <p:cNvPr id="103" name="Trapezoid 34"/>
              <p:cNvSpPr/>
              <p:nvPr/>
            </p:nvSpPr>
            <p:spPr>
              <a:xfrm>
                <a:off x="7193281" y="2374325"/>
                <a:ext cx="154362" cy="258385"/>
              </a:xfrm>
              <a:prstGeom prst="trapezoid">
                <a:avLst>
                  <a:gd name="adj" fmla="val 16772"/>
                </a:avLst>
              </a:prstGeom>
              <a:noFill/>
              <a:ln w="12700" cap="flat" cmpd="sng" algn="ctr">
                <a:solidFill>
                  <a:srgbClr val="FFFFFF"/>
                </a:solidFill>
                <a:prstDash val="solid"/>
              </a:ln>
              <a:effectLst/>
            </p:spPr>
            <p:txBody>
              <a:bodyPr rtlCol="0" anchor="ctr"/>
              <a:lstStyle/>
              <a:p>
                <a:pPr marL="0" marR="0" lvl="0" indent="0" algn="ctr" defTabSz="685487"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rgbClr val="FFFFFF"/>
                  </a:solidFill>
                  <a:effectLst/>
                  <a:uLnTx/>
                  <a:uFillTx/>
                  <a:latin typeface="Segoe UI"/>
                  <a:ea typeface=""/>
                  <a:cs typeface=""/>
                </a:endParaRPr>
              </a:p>
            </p:txBody>
          </p:sp>
          <p:sp>
            <p:nvSpPr>
              <p:cNvPr id="104" name="Rectangle 35"/>
              <p:cNvSpPr/>
              <p:nvPr/>
            </p:nvSpPr>
            <p:spPr>
              <a:xfrm rot="900000">
                <a:off x="7000705" y="2157056"/>
                <a:ext cx="914400" cy="646563"/>
              </a:xfrm>
              <a:prstGeom prst="rect">
                <a:avLst/>
              </a:prstGeom>
              <a:noFill/>
              <a:ln w="28575" cap="flat" cmpd="sng" algn="ctr">
                <a:solidFill>
                  <a:srgbClr val="FFFFFF"/>
                </a:solidFill>
                <a:prstDash val="solid"/>
              </a:ln>
              <a:effectLst/>
            </p:spPr>
            <p:txBody>
              <a:bodyPr rtlCol="0" anchor="ctr"/>
              <a:lstStyle/>
              <a:p>
                <a:pPr marL="0" marR="0" lvl="0" indent="0" algn="ctr" defTabSz="685487"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rgbClr val="FFFFFF"/>
                  </a:solidFill>
                  <a:effectLst/>
                  <a:uLnTx/>
                  <a:uFillTx/>
                  <a:latin typeface="Segoe UI"/>
                  <a:ea typeface=""/>
                  <a:cs typeface=""/>
                </a:endParaRPr>
              </a:p>
            </p:txBody>
          </p:sp>
          <p:cxnSp>
            <p:nvCxnSpPr>
              <p:cNvPr id="105" name="Straight Connector 36"/>
              <p:cNvCxnSpPr/>
              <p:nvPr/>
            </p:nvCxnSpPr>
            <p:spPr>
              <a:xfrm>
                <a:off x="7147560" y="2514600"/>
                <a:ext cx="547052" cy="152400"/>
              </a:xfrm>
              <a:prstGeom prst="line">
                <a:avLst/>
              </a:prstGeom>
              <a:noFill/>
              <a:ln w="9525" cap="flat" cmpd="sng" algn="ctr">
                <a:solidFill>
                  <a:srgbClr val="FFFFFF"/>
                </a:solidFill>
                <a:prstDash val="solid"/>
              </a:ln>
              <a:effectLst/>
            </p:spPr>
          </p:cxnSp>
          <p:sp>
            <p:nvSpPr>
              <p:cNvPr id="106" name="Oval 37"/>
              <p:cNvSpPr/>
              <p:nvPr/>
            </p:nvSpPr>
            <p:spPr>
              <a:xfrm>
                <a:off x="7121576" y="2341282"/>
                <a:ext cx="310345" cy="310345"/>
              </a:xfrm>
              <a:prstGeom prst="ellipse">
                <a:avLst/>
              </a:prstGeom>
              <a:noFill/>
              <a:ln w="12700" cap="flat" cmpd="sng" algn="ctr">
                <a:solidFill>
                  <a:srgbClr val="FFFFFF"/>
                </a:solidFill>
                <a:prstDash val="solid"/>
              </a:ln>
              <a:effectLst/>
            </p:spPr>
            <p:txBody>
              <a:bodyPr rtlCol="0" anchor="ctr"/>
              <a:lstStyle/>
              <a:p>
                <a:pPr marL="0" marR="0" lvl="0" indent="0" algn="ctr" defTabSz="685487"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rgbClr val="FFFFFF"/>
                  </a:solidFill>
                  <a:effectLst/>
                  <a:uLnTx/>
                  <a:uFillTx/>
                  <a:latin typeface="Segoe UI"/>
                  <a:ea typeface=""/>
                  <a:cs typeface=""/>
                </a:endParaRPr>
              </a:p>
            </p:txBody>
          </p:sp>
          <p:cxnSp>
            <p:nvCxnSpPr>
              <p:cNvPr id="107" name="Straight Connector 38"/>
              <p:cNvCxnSpPr/>
              <p:nvPr/>
            </p:nvCxnSpPr>
            <p:spPr>
              <a:xfrm flipV="1">
                <a:off x="7574280" y="2538095"/>
                <a:ext cx="32068" cy="92710"/>
              </a:xfrm>
              <a:prstGeom prst="line">
                <a:avLst/>
              </a:prstGeom>
              <a:noFill/>
              <a:ln w="9525" cap="flat" cmpd="sng" algn="ctr">
                <a:solidFill>
                  <a:srgbClr val="FFFFFF"/>
                </a:solidFill>
                <a:prstDash val="solid"/>
              </a:ln>
              <a:effectLst/>
            </p:spPr>
          </p:cxnSp>
          <p:cxnSp>
            <p:nvCxnSpPr>
              <p:cNvPr id="108" name="Straight Connector 39"/>
              <p:cNvCxnSpPr/>
              <p:nvPr/>
            </p:nvCxnSpPr>
            <p:spPr>
              <a:xfrm flipV="1">
                <a:off x="7685404" y="2569210"/>
                <a:ext cx="32068" cy="92710"/>
              </a:xfrm>
              <a:prstGeom prst="line">
                <a:avLst/>
              </a:prstGeom>
              <a:noFill/>
              <a:ln w="9525" cap="flat" cmpd="sng" algn="ctr">
                <a:solidFill>
                  <a:srgbClr val="FFFFFF"/>
                </a:solidFill>
                <a:prstDash val="solid"/>
              </a:ln>
              <a:effectLst/>
            </p:spPr>
          </p:cxnSp>
          <p:cxnSp>
            <p:nvCxnSpPr>
              <p:cNvPr id="109" name="Straight Connector 40"/>
              <p:cNvCxnSpPr/>
              <p:nvPr/>
            </p:nvCxnSpPr>
            <p:spPr>
              <a:xfrm flipV="1">
                <a:off x="7457905" y="2505075"/>
                <a:ext cx="32068" cy="92710"/>
              </a:xfrm>
              <a:prstGeom prst="line">
                <a:avLst/>
              </a:prstGeom>
              <a:noFill/>
              <a:ln w="9525" cap="flat" cmpd="sng" algn="ctr">
                <a:solidFill>
                  <a:srgbClr val="FFFFFF"/>
                </a:solidFill>
                <a:prstDash val="solid"/>
              </a:ln>
              <a:effectLst/>
            </p:spPr>
          </p:cxnSp>
          <p:cxnSp>
            <p:nvCxnSpPr>
              <p:cNvPr id="110" name="Straight Connector 41"/>
              <p:cNvCxnSpPr/>
              <p:nvPr/>
            </p:nvCxnSpPr>
            <p:spPr>
              <a:xfrm flipV="1">
                <a:off x="7344309" y="2472627"/>
                <a:ext cx="32068" cy="92710"/>
              </a:xfrm>
              <a:prstGeom prst="line">
                <a:avLst/>
              </a:prstGeom>
              <a:noFill/>
              <a:ln w="9525" cap="flat" cmpd="sng" algn="ctr">
                <a:solidFill>
                  <a:srgbClr val="FFFFFF"/>
                </a:solidFill>
                <a:prstDash val="solid"/>
              </a:ln>
              <a:effectLst/>
            </p:spPr>
          </p:cxnSp>
          <p:cxnSp>
            <p:nvCxnSpPr>
              <p:cNvPr id="111" name="Straight Connector 42"/>
              <p:cNvCxnSpPr/>
              <p:nvPr/>
            </p:nvCxnSpPr>
            <p:spPr>
              <a:xfrm flipH="1">
                <a:off x="7147560" y="2209800"/>
                <a:ext cx="89852" cy="304800"/>
              </a:xfrm>
              <a:prstGeom prst="line">
                <a:avLst/>
              </a:prstGeom>
              <a:noFill/>
              <a:ln w="9525" cap="flat" cmpd="sng" algn="ctr">
                <a:solidFill>
                  <a:srgbClr val="FFFFFF"/>
                </a:solidFill>
                <a:prstDash val="solid"/>
              </a:ln>
              <a:effectLst/>
            </p:spPr>
          </p:cxnSp>
          <p:sp>
            <p:nvSpPr>
              <p:cNvPr id="112" name="Rectangle 43"/>
              <p:cNvSpPr/>
              <p:nvPr/>
            </p:nvSpPr>
            <p:spPr>
              <a:xfrm rot="900000">
                <a:off x="7387126" y="2674459"/>
                <a:ext cx="228600" cy="113155"/>
              </a:xfrm>
              <a:prstGeom prst="rect">
                <a:avLst/>
              </a:prstGeom>
              <a:noFill/>
              <a:ln w="12700" cap="flat" cmpd="sng" algn="ctr">
                <a:solidFill>
                  <a:srgbClr val="FFFFFF"/>
                </a:solidFill>
                <a:prstDash val="solid"/>
              </a:ln>
              <a:effectLst/>
            </p:spPr>
            <p:txBody>
              <a:bodyPr rtlCol="0" anchor="ctr"/>
              <a:lstStyle/>
              <a:p>
                <a:pPr marL="0" marR="0" lvl="0" indent="0" algn="ctr" defTabSz="685487"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rgbClr val="FFFFFF"/>
                  </a:solidFill>
                  <a:effectLst/>
                  <a:uLnTx/>
                  <a:uFillTx/>
                  <a:latin typeface="Segoe UI"/>
                  <a:ea typeface=""/>
                  <a:cs typeface=""/>
                </a:endParaRPr>
              </a:p>
            </p:txBody>
          </p:sp>
          <p:cxnSp>
            <p:nvCxnSpPr>
              <p:cNvPr id="113" name="Straight Connector 44"/>
              <p:cNvCxnSpPr/>
              <p:nvPr/>
            </p:nvCxnSpPr>
            <p:spPr>
              <a:xfrm>
                <a:off x="7296845" y="2209800"/>
                <a:ext cx="566995" cy="164525"/>
              </a:xfrm>
              <a:prstGeom prst="line">
                <a:avLst/>
              </a:prstGeom>
              <a:noFill/>
              <a:ln w="9525" cap="flat" cmpd="sng" algn="ctr">
                <a:solidFill>
                  <a:srgbClr val="FFFFFF"/>
                </a:solidFill>
                <a:prstDash val="sysDash"/>
              </a:ln>
              <a:effectLst/>
            </p:spPr>
          </p:cxnSp>
          <p:sp>
            <p:nvSpPr>
              <p:cNvPr id="114" name="Freeform 45"/>
              <p:cNvSpPr/>
              <p:nvPr/>
            </p:nvSpPr>
            <p:spPr>
              <a:xfrm rot="20700000">
                <a:off x="7451777" y="1812217"/>
                <a:ext cx="334954" cy="626744"/>
              </a:xfrm>
              <a:custGeom>
                <a:avLst/>
                <a:gdLst>
                  <a:gd name="connsiteX0" fmla="*/ 142875 w 472440"/>
                  <a:gd name="connsiteY0" fmla="*/ 240030 h 967740"/>
                  <a:gd name="connsiteX1" fmla="*/ 0 w 472440"/>
                  <a:gd name="connsiteY1" fmla="*/ 923925 h 967740"/>
                  <a:gd name="connsiteX2" fmla="*/ 205740 w 472440"/>
                  <a:gd name="connsiteY2" fmla="*/ 375285 h 967740"/>
                  <a:gd name="connsiteX3" fmla="*/ 472440 w 472440"/>
                  <a:gd name="connsiteY3" fmla="*/ 967740 h 967740"/>
                  <a:gd name="connsiteX4" fmla="*/ 228600 w 472440"/>
                  <a:gd name="connsiteY4" fmla="*/ 251460 h 967740"/>
                  <a:gd name="connsiteX5" fmla="*/ 360045 w 472440"/>
                  <a:gd name="connsiteY5" fmla="*/ 125730 h 967740"/>
                  <a:gd name="connsiteX6" fmla="*/ 209550 w 472440"/>
                  <a:gd name="connsiteY6" fmla="*/ 0 h 967740"/>
                  <a:gd name="connsiteX7" fmla="*/ 49530 w 472440"/>
                  <a:gd name="connsiteY7" fmla="*/ 102870 h 967740"/>
                  <a:gd name="connsiteX8" fmla="*/ 142875 w 472440"/>
                  <a:gd name="connsiteY8" fmla="*/ 240030 h 967740"/>
                  <a:gd name="connsiteX0" fmla="*/ 142875 w 472440"/>
                  <a:gd name="connsiteY0" fmla="*/ 240030 h 967740"/>
                  <a:gd name="connsiteX1" fmla="*/ 0 w 472440"/>
                  <a:gd name="connsiteY1" fmla="*/ 923925 h 967740"/>
                  <a:gd name="connsiteX2" fmla="*/ 205740 w 472440"/>
                  <a:gd name="connsiteY2" fmla="*/ 375285 h 967740"/>
                  <a:gd name="connsiteX3" fmla="*/ 472440 w 472440"/>
                  <a:gd name="connsiteY3" fmla="*/ 967740 h 967740"/>
                  <a:gd name="connsiteX4" fmla="*/ 228600 w 472440"/>
                  <a:gd name="connsiteY4" fmla="*/ 251460 h 967740"/>
                  <a:gd name="connsiteX5" fmla="*/ 360045 w 472440"/>
                  <a:gd name="connsiteY5" fmla="*/ 125730 h 967740"/>
                  <a:gd name="connsiteX6" fmla="*/ 209550 w 472440"/>
                  <a:gd name="connsiteY6" fmla="*/ 0 h 967740"/>
                  <a:gd name="connsiteX7" fmla="*/ 49530 w 472440"/>
                  <a:gd name="connsiteY7" fmla="*/ 102870 h 967740"/>
                  <a:gd name="connsiteX8" fmla="*/ 142875 w 472440"/>
                  <a:gd name="connsiteY8" fmla="*/ 240030 h 967740"/>
                  <a:gd name="connsiteX0" fmla="*/ 142875 w 472440"/>
                  <a:gd name="connsiteY0" fmla="*/ 240030 h 967740"/>
                  <a:gd name="connsiteX1" fmla="*/ 0 w 472440"/>
                  <a:gd name="connsiteY1" fmla="*/ 923925 h 967740"/>
                  <a:gd name="connsiteX2" fmla="*/ 205740 w 472440"/>
                  <a:gd name="connsiteY2" fmla="*/ 375285 h 967740"/>
                  <a:gd name="connsiteX3" fmla="*/ 472440 w 472440"/>
                  <a:gd name="connsiteY3" fmla="*/ 967740 h 967740"/>
                  <a:gd name="connsiteX4" fmla="*/ 228600 w 472440"/>
                  <a:gd name="connsiteY4" fmla="*/ 251460 h 967740"/>
                  <a:gd name="connsiteX5" fmla="*/ 360045 w 472440"/>
                  <a:gd name="connsiteY5" fmla="*/ 125730 h 967740"/>
                  <a:gd name="connsiteX6" fmla="*/ 209550 w 472440"/>
                  <a:gd name="connsiteY6" fmla="*/ 0 h 967740"/>
                  <a:gd name="connsiteX7" fmla="*/ 49530 w 472440"/>
                  <a:gd name="connsiteY7" fmla="*/ 102870 h 967740"/>
                  <a:gd name="connsiteX8" fmla="*/ 142875 w 472440"/>
                  <a:gd name="connsiteY8" fmla="*/ 240030 h 967740"/>
                  <a:gd name="connsiteX0" fmla="*/ 142875 w 472440"/>
                  <a:gd name="connsiteY0" fmla="*/ 240030 h 967740"/>
                  <a:gd name="connsiteX1" fmla="*/ 0 w 472440"/>
                  <a:gd name="connsiteY1" fmla="*/ 923925 h 967740"/>
                  <a:gd name="connsiteX2" fmla="*/ 205740 w 472440"/>
                  <a:gd name="connsiteY2" fmla="*/ 375285 h 967740"/>
                  <a:gd name="connsiteX3" fmla="*/ 472440 w 472440"/>
                  <a:gd name="connsiteY3" fmla="*/ 967740 h 967740"/>
                  <a:gd name="connsiteX4" fmla="*/ 228600 w 472440"/>
                  <a:gd name="connsiteY4" fmla="*/ 251460 h 967740"/>
                  <a:gd name="connsiteX5" fmla="*/ 360045 w 472440"/>
                  <a:gd name="connsiteY5" fmla="*/ 125730 h 967740"/>
                  <a:gd name="connsiteX6" fmla="*/ 209550 w 472440"/>
                  <a:gd name="connsiteY6" fmla="*/ 0 h 967740"/>
                  <a:gd name="connsiteX7" fmla="*/ 49530 w 472440"/>
                  <a:gd name="connsiteY7" fmla="*/ 102870 h 967740"/>
                  <a:gd name="connsiteX8" fmla="*/ 142875 w 472440"/>
                  <a:gd name="connsiteY8" fmla="*/ 240030 h 967740"/>
                  <a:gd name="connsiteX0" fmla="*/ 142875 w 472440"/>
                  <a:gd name="connsiteY0" fmla="*/ 240030 h 967740"/>
                  <a:gd name="connsiteX1" fmla="*/ 0 w 472440"/>
                  <a:gd name="connsiteY1" fmla="*/ 923925 h 967740"/>
                  <a:gd name="connsiteX2" fmla="*/ 205740 w 472440"/>
                  <a:gd name="connsiteY2" fmla="*/ 375285 h 967740"/>
                  <a:gd name="connsiteX3" fmla="*/ 472440 w 472440"/>
                  <a:gd name="connsiteY3" fmla="*/ 967740 h 967740"/>
                  <a:gd name="connsiteX4" fmla="*/ 228600 w 472440"/>
                  <a:gd name="connsiteY4" fmla="*/ 251460 h 967740"/>
                  <a:gd name="connsiteX5" fmla="*/ 360045 w 472440"/>
                  <a:gd name="connsiteY5" fmla="*/ 125730 h 967740"/>
                  <a:gd name="connsiteX6" fmla="*/ 209550 w 472440"/>
                  <a:gd name="connsiteY6" fmla="*/ 0 h 967740"/>
                  <a:gd name="connsiteX7" fmla="*/ 49530 w 472440"/>
                  <a:gd name="connsiteY7" fmla="*/ 102870 h 967740"/>
                  <a:gd name="connsiteX8" fmla="*/ 142875 w 472440"/>
                  <a:gd name="connsiteY8" fmla="*/ 240030 h 967740"/>
                  <a:gd name="connsiteX0" fmla="*/ 142875 w 472440"/>
                  <a:gd name="connsiteY0" fmla="*/ 240030 h 967740"/>
                  <a:gd name="connsiteX1" fmla="*/ 0 w 472440"/>
                  <a:gd name="connsiteY1" fmla="*/ 923925 h 967740"/>
                  <a:gd name="connsiteX2" fmla="*/ 205740 w 472440"/>
                  <a:gd name="connsiteY2" fmla="*/ 375285 h 967740"/>
                  <a:gd name="connsiteX3" fmla="*/ 472440 w 472440"/>
                  <a:gd name="connsiteY3" fmla="*/ 967740 h 967740"/>
                  <a:gd name="connsiteX4" fmla="*/ 228600 w 472440"/>
                  <a:gd name="connsiteY4" fmla="*/ 251460 h 967740"/>
                  <a:gd name="connsiteX5" fmla="*/ 360045 w 472440"/>
                  <a:gd name="connsiteY5" fmla="*/ 125730 h 967740"/>
                  <a:gd name="connsiteX6" fmla="*/ 209550 w 472440"/>
                  <a:gd name="connsiteY6" fmla="*/ 0 h 967740"/>
                  <a:gd name="connsiteX7" fmla="*/ 49530 w 472440"/>
                  <a:gd name="connsiteY7" fmla="*/ 102870 h 967740"/>
                  <a:gd name="connsiteX8" fmla="*/ 142875 w 472440"/>
                  <a:gd name="connsiteY8" fmla="*/ 240030 h 967740"/>
                  <a:gd name="connsiteX0" fmla="*/ 142875 w 472440"/>
                  <a:gd name="connsiteY0" fmla="*/ 241137 h 968847"/>
                  <a:gd name="connsiteX1" fmla="*/ 0 w 472440"/>
                  <a:gd name="connsiteY1" fmla="*/ 925032 h 968847"/>
                  <a:gd name="connsiteX2" fmla="*/ 205740 w 472440"/>
                  <a:gd name="connsiteY2" fmla="*/ 376392 h 968847"/>
                  <a:gd name="connsiteX3" fmla="*/ 472440 w 472440"/>
                  <a:gd name="connsiteY3" fmla="*/ 968847 h 968847"/>
                  <a:gd name="connsiteX4" fmla="*/ 228600 w 472440"/>
                  <a:gd name="connsiteY4" fmla="*/ 252567 h 968847"/>
                  <a:gd name="connsiteX5" fmla="*/ 360045 w 472440"/>
                  <a:gd name="connsiteY5" fmla="*/ 126837 h 968847"/>
                  <a:gd name="connsiteX6" fmla="*/ 209550 w 472440"/>
                  <a:gd name="connsiteY6" fmla="*/ 1107 h 968847"/>
                  <a:gd name="connsiteX7" fmla="*/ 49530 w 472440"/>
                  <a:gd name="connsiteY7" fmla="*/ 103977 h 968847"/>
                  <a:gd name="connsiteX8" fmla="*/ 142875 w 472440"/>
                  <a:gd name="connsiteY8" fmla="*/ 241137 h 968847"/>
                  <a:gd name="connsiteX0" fmla="*/ 142875 w 472440"/>
                  <a:gd name="connsiteY0" fmla="*/ 241836 h 969546"/>
                  <a:gd name="connsiteX1" fmla="*/ 0 w 472440"/>
                  <a:gd name="connsiteY1" fmla="*/ 925731 h 969546"/>
                  <a:gd name="connsiteX2" fmla="*/ 205740 w 472440"/>
                  <a:gd name="connsiteY2" fmla="*/ 377091 h 969546"/>
                  <a:gd name="connsiteX3" fmla="*/ 472440 w 472440"/>
                  <a:gd name="connsiteY3" fmla="*/ 969546 h 969546"/>
                  <a:gd name="connsiteX4" fmla="*/ 228600 w 472440"/>
                  <a:gd name="connsiteY4" fmla="*/ 253266 h 969546"/>
                  <a:gd name="connsiteX5" fmla="*/ 360045 w 472440"/>
                  <a:gd name="connsiteY5" fmla="*/ 127536 h 969546"/>
                  <a:gd name="connsiteX6" fmla="*/ 209550 w 472440"/>
                  <a:gd name="connsiteY6" fmla="*/ 1806 h 969546"/>
                  <a:gd name="connsiteX7" fmla="*/ 49530 w 472440"/>
                  <a:gd name="connsiteY7" fmla="*/ 104676 h 969546"/>
                  <a:gd name="connsiteX8" fmla="*/ 142875 w 472440"/>
                  <a:gd name="connsiteY8" fmla="*/ 241836 h 969546"/>
                  <a:gd name="connsiteX0" fmla="*/ 142875 w 472440"/>
                  <a:gd name="connsiteY0" fmla="*/ 241836 h 969546"/>
                  <a:gd name="connsiteX1" fmla="*/ 0 w 472440"/>
                  <a:gd name="connsiteY1" fmla="*/ 925731 h 969546"/>
                  <a:gd name="connsiteX2" fmla="*/ 205740 w 472440"/>
                  <a:gd name="connsiteY2" fmla="*/ 377091 h 969546"/>
                  <a:gd name="connsiteX3" fmla="*/ 472440 w 472440"/>
                  <a:gd name="connsiteY3" fmla="*/ 969546 h 969546"/>
                  <a:gd name="connsiteX4" fmla="*/ 228600 w 472440"/>
                  <a:gd name="connsiteY4" fmla="*/ 253266 h 969546"/>
                  <a:gd name="connsiteX5" fmla="*/ 360045 w 472440"/>
                  <a:gd name="connsiteY5" fmla="*/ 127536 h 969546"/>
                  <a:gd name="connsiteX6" fmla="*/ 209550 w 472440"/>
                  <a:gd name="connsiteY6" fmla="*/ 1806 h 969546"/>
                  <a:gd name="connsiteX7" fmla="*/ 49530 w 472440"/>
                  <a:gd name="connsiteY7" fmla="*/ 104676 h 969546"/>
                  <a:gd name="connsiteX8" fmla="*/ 142875 w 472440"/>
                  <a:gd name="connsiteY8" fmla="*/ 241836 h 969546"/>
                  <a:gd name="connsiteX0" fmla="*/ 142875 w 472440"/>
                  <a:gd name="connsiteY0" fmla="*/ 241836 h 969546"/>
                  <a:gd name="connsiteX1" fmla="*/ 0 w 472440"/>
                  <a:gd name="connsiteY1" fmla="*/ 925731 h 969546"/>
                  <a:gd name="connsiteX2" fmla="*/ 205740 w 472440"/>
                  <a:gd name="connsiteY2" fmla="*/ 377091 h 969546"/>
                  <a:gd name="connsiteX3" fmla="*/ 472440 w 472440"/>
                  <a:gd name="connsiteY3" fmla="*/ 969546 h 969546"/>
                  <a:gd name="connsiteX4" fmla="*/ 228600 w 472440"/>
                  <a:gd name="connsiteY4" fmla="*/ 253266 h 969546"/>
                  <a:gd name="connsiteX5" fmla="*/ 360045 w 472440"/>
                  <a:gd name="connsiteY5" fmla="*/ 127536 h 969546"/>
                  <a:gd name="connsiteX6" fmla="*/ 209550 w 472440"/>
                  <a:gd name="connsiteY6" fmla="*/ 1806 h 969546"/>
                  <a:gd name="connsiteX7" fmla="*/ 49530 w 472440"/>
                  <a:gd name="connsiteY7" fmla="*/ 104676 h 969546"/>
                  <a:gd name="connsiteX8" fmla="*/ 142875 w 472440"/>
                  <a:gd name="connsiteY8" fmla="*/ 241836 h 969546"/>
                  <a:gd name="connsiteX0" fmla="*/ 142875 w 472440"/>
                  <a:gd name="connsiteY0" fmla="*/ 241836 h 969546"/>
                  <a:gd name="connsiteX1" fmla="*/ 0 w 472440"/>
                  <a:gd name="connsiteY1" fmla="*/ 925731 h 969546"/>
                  <a:gd name="connsiteX2" fmla="*/ 198120 w 472440"/>
                  <a:gd name="connsiteY2" fmla="*/ 375186 h 969546"/>
                  <a:gd name="connsiteX3" fmla="*/ 472440 w 472440"/>
                  <a:gd name="connsiteY3" fmla="*/ 969546 h 969546"/>
                  <a:gd name="connsiteX4" fmla="*/ 228600 w 472440"/>
                  <a:gd name="connsiteY4" fmla="*/ 253266 h 969546"/>
                  <a:gd name="connsiteX5" fmla="*/ 360045 w 472440"/>
                  <a:gd name="connsiteY5" fmla="*/ 127536 h 969546"/>
                  <a:gd name="connsiteX6" fmla="*/ 209550 w 472440"/>
                  <a:gd name="connsiteY6" fmla="*/ 1806 h 969546"/>
                  <a:gd name="connsiteX7" fmla="*/ 49530 w 472440"/>
                  <a:gd name="connsiteY7" fmla="*/ 104676 h 969546"/>
                  <a:gd name="connsiteX8" fmla="*/ 142875 w 472440"/>
                  <a:gd name="connsiteY8" fmla="*/ 241836 h 969546"/>
                  <a:gd name="connsiteX0" fmla="*/ 142875 w 472440"/>
                  <a:gd name="connsiteY0" fmla="*/ 241836 h 969546"/>
                  <a:gd name="connsiteX1" fmla="*/ 0 w 472440"/>
                  <a:gd name="connsiteY1" fmla="*/ 925731 h 969546"/>
                  <a:gd name="connsiteX2" fmla="*/ 198120 w 472440"/>
                  <a:gd name="connsiteY2" fmla="*/ 375186 h 969546"/>
                  <a:gd name="connsiteX3" fmla="*/ 472440 w 472440"/>
                  <a:gd name="connsiteY3" fmla="*/ 969546 h 969546"/>
                  <a:gd name="connsiteX4" fmla="*/ 228600 w 472440"/>
                  <a:gd name="connsiteY4" fmla="*/ 253266 h 969546"/>
                  <a:gd name="connsiteX5" fmla="*/ 344805 w 472440"/>
                  <a:gd name="connsiteY5" fmla="*/ 127536 h 969546"/>
                  <a:gd name="connsiteX6" fmla="*/ 209550 w 472440"/>
                  <a:gd name="connsiteY6" fmla="*/ 1806 h 969546"/>
                  <a:gd name="connsiteX7" fmla="*/ 49530 w 472440"/>
                  <a:gd name="connsiteY7" fmla="*/ 104676 h 969546"/>
                  <a:gd name="connsiteX8" fmla="*/ 142875 w 472440"/>
                  <a:gd name="connsiteY8" fmla="*/ 241836 h 969546"/>
                  <a:gd name="connsiteX0" fmla="*/ 142875 w 472440"/>
                  <a:gd name="connsiteY0" fmla="*/ 241836 h 969546"/>
                  <a:gd name="connsiteX1" fmla="*/ 0 w 472440"/>
                  <a:gd name="connsiteY1" fmla="*/ 925731 h 969546"/>
                  <a:gd name="connsiteX2" fmla="*/ 198120 w 472440"/>
                  <a:gd name="connsiteY2" fmla="*/ 375186 h 969546"/>
                  <a:gd name="connsiteX3" fmla="*/ 472440 w 472440"/>
                  <a:gd name="connsiteY3" fmla="*/ 969546 h 969546"/>
                  <a:gd name="connsiteX4" fmla="*/ 323850 w 472440"/>
                  <a:gd name="connsiteY4" fmla="*/ 539017 h 969546"/>
                  <a:gd name="connsiteX5" fmla="*/ 228600 w 472440"/>
                  <a:gd name="connsiteY5" fmla="*/ 253266 h 969546"/>
                  <a:gd name="connsiteX6" fmla="*/ 344805 w 472440"/>
                  <a:gd name="connsiteY6" fmla="*/ 127536 h 969546"/>
                  <a:gd name="connsiteX7" fmla="*/ 209550 w 472440"/>
                  <a:gd name="connsiteY7" fmla="*/ 1806 h 969546"/>
                  <a:gd name="connsiteX8" fmla="*/ 49530 w 472440"/>
                  <a:gd name="connsiteY8" fmla="*/ 104676 h 969546"/>
                  <a:gd name="connsiteX9" fmla="*/ 142875 w 472440"/>
                  <a:gd name="connsiteY9" fmla="*/ 241836 h 969546"/>
                  <a:gd name="connsiteX0" fmla="*/ 142875 w 472440"/>
                  <a:gd name="connsiteY0" fmla="*/ 241836 h 969546"/>
                  <a:gd name="connsiteX1" fmla="*/ 0 w 472440"/>
                  <a:gd name="connsiteY1" fmla="*/ 925731 h 969546"/>
                  <a:gd name="connsiteX2" fmla="*/ 198120 w 472440"/>
                  <a:gd name="connsiteY2" fmla="*/ 375186 h 969546"/>
                  <a:gd name="connsiteX3" fmla="*/ 472440 w 472440"/>
                  <a:gd name="connsiteY3" fmla="*/ 969546 h 969546"/>
                  <a:gd name="connsiteX4" fmla="*/ 333375 w 472440"/>
                  <a:gd name="connsiteY4" fmla="*/ 573307 h 969546"/>
                  <a:gd name="connsiteX5" fmla="*/ 323850 w 472440"/>
                  <a:gd name="connsiteY5" fmla="*/ 539017 h 969546"/>
                  <a:gd name="connsiteX6" fmla="*/ 228600 w 472440"/>
                  <a:gd name="connsiteY6" fmla="*/ 253266 h 969546"/>
                  <a:gd name="connsiteX7" fmla="*/ 344805 w 472440"/>
                  <a:gd name="connsiteY7" fmla="*/ 127536 h 969546"/>
                  <a:gd name="connsiteX8" fmla="*/ 209550 w 472440"/>
                  <a:gd name="connsiteY8" fmla="*/ 1806 h 969546"/>
                  <a:gd name="connsiteX9" fmla="*/ 49530 w 472440"/>
                  <a:gd name="connsiteY9" fmla="*/ 104676 h 969546"/>
                  <a:gd name="connsiteX10" fmla="*/ 142875 w 472440"/>
                  <a:gd name="connsiteY10" fmla="*/ 241836 h 969546"/>
                  <a:gd name="connsiteX0" fmla="*/ 142875 w 472440"/>
                  <a:gd name="connsiteY0" fmla="*/ 241836 h 969546"/>
                  <a:gd name="connsiteX1" fmla="*/ 0 w 472440"/>
                  <a:gd name="connsiteY1" fmla="*/ 925731 h 969546"/>
                  <a:gd name="connsiteX2" fmla="*/ 198120 w 472440"/>
                  <a:gd name="connsiteY2" fmla="*/ 375186 h 969546"/>
                  <a:gd name="connsiteX3" fmla="*/ 472440 w 472440"/>
                  <a:gd name="connsiteY3" fmla="*/ 969546 h 969546"/>
                  <a:gd name="connsiteX4" fmla="*/ 333375 w 472440"/>
                  <a:gd name="connsiteY4" fmla="*/ 573307 h 969546"/>
                  <a:gd name="connsiteX5" fmla="*/ 323850 w 472440"/>
                  <a:gd name="connsiteY5" fmla="*/ 539017 h 969546"/>
                  <a:gd name="connsiteX6" fmla="*/ 312420 w 472440"/>
                  <a:gd name="connsiteY6" fmla="*/ 502822 h 969546"/>
                  <a:gd name="connsiteX7" fmla="*/ 228600 w 472440"/>
                  <a:gd name="connsiteY7" fmla="*/ 253266 h 969546"/>
                  <a:gd name="connsiteX8" fmla="*/ 344805 w 472440"/>
                  <a:gd name="connsiteY8" fmla="*/ 127536 h 969546"/>
                  <a:gd name="connsiteX9" fmla="*/ 209550 w 472440"/>
                  <a:gd name="connsiteY9" fmla="*/ 1806 h 969546"/>
                  <a:gd name="connsiteX10" fmla="*/ 49530 w 472440"/>
                  <a:gd name="connsiteY10" fmla="*/ 104676 h 969546"/>
                  <a:gd name="connsiteX11" fmla="*/ 142875 w 472440"/>
                  <a:gd name="connsiteY11" fmla="*/ 241836 h 969546"/>
                  <a:gd name="connsiteX0" fmla="*/ 142875 w 472440"/>
                  <a:gd name="connsiteY0" fmla="*/ 241836 h 969546"/>
                  <a:gd name="connsiteX1" fmla="*/ 0 w 472440"/>
                  <a:gd name="connsiteY1" fmla="*/ 925731 h 969546"/>
                  <a:gd name="connsiteX2" fmla="*/ 198120 w 472440"/>
                  <a:gd name="connsiteY2" fmla="*/ 375186 h 969546"/>
                  <a:gd name="connsiteX3" fmla="*/ 472440 w 472440"/>
                  <a:gd name="connsiteY3" fmla="*/ 969546 h 969546"/>
                  <a:gd name="connsiteX4" fmla="*/ 339090 w 472440"/>
                  <a:gd name="connsiteY4" fmla="*/ 594262 h 969546"/>
                  <a:gd name="connsiteX5" fmla="*/ 333375 w 472440"/>
                  <a:gd name="connsiteY5" fmla="*/ 573307 h 969546"/>
                  <a:gd name="connsiteX6" fmla="*/ 323850 w 472440"/>
                  <a:gd name="connsiteY6" fmla="*/ 539017 h 969546"/>
                  <a:gd name="connsiteX7" fmla="*/ 312420 w 472440"/>
                  <a:gd name="connsiteY7" fmla="*/ 502822 h 969546"/>
                  <a:gd name="connsiteX8" fmla="*/ 228600 w 472440"/>
                  <a:gd name="connsiteY8" fmla="*/ 253266 h 969546"/>
                  <a:gd name="connsiteX9" fmla="*/ 344805 w 472440"/>
                  <a:gd name="connsiteY9" fmla="*/ 127536 h 969546"/>
                  <a:gd name="connsiteX10" fmla="*/ 209550 w 472440"/>
                  <a:gd name="connsiteY10" fmla="*/ 1806 h 969546"/>
                  <a:gd name="connsiteX11" fmla="*/ 49530 w 472440"/>
                  <a:gd name="connsiteY11" fmla="*/ 104676 h 969546"/>
                  <a:gd name="connsiteX12" fmla="*/ 142875 w 472440"/>
                  <a:gd name="connsiteY12" fmla="*/ 241836 h 969546"/>
                  <a:gd name="connsiteX0" fmla="*/ 142875 w 472440"/>
                  <a:gd name="connsiteY0" fmla="*/ 241836 h 969546"/>
                  <a:gd name="connsiteX1" fmla="*/ 0 w 472440"/>
                  <a:gd name="connsiteY1" fmla="*/ 925731 h 969546"/>
                  <a:gd name="connsiteX2" fmla="*/ 198120 w 472440"/>
                  <a:gd name="connsiteY2" fmla="*/ 375186 h 969546"/>
                  <a:gd name="connsiteX3" fmla="*/ 472440 w 472440"/>
                  <a:gd name="connsiteY3" fmla="*/ 969546 h 969546"/>
                  <a:gd name="connsiteX4" fmla="*/ 339090 w 472440"/>
                  <a:gd name="connsiteY4" fmla="*/ 594262 h 969546"/>
                  <a:gd name="connsiteX5" fmla="*/ 468630 w 472440"/>
                  <a:gd name="connsiteY5" fmla="*/ 548542 h 969546"/>
                  <a:gd name="connsiteX6" fmla="*/ 323850 w 472440"/>
                  <a:gd name="connsiteY6" fmla="*/ 539017 h 969546"/>
                  <a:gd name="connsiteX7" fmla="*/ 312420 w 472440"/>
                  <a:gd name="connsiteY7" fmla="*/ 502822 h 969546"/>
                  <a:gd name="connsiteX8" fmla="*/ 228600 w 472440"/>
                  <a:gd name="connsiteY8" fmla="*/ 253266 h 969546"/>
                  <a:gd name="connsiteX9" fmla="*/ 344805 w 472440"/>
                  <a:gd name="connsiteY9" fmla="*/ 127536 h 969546"/>
                  <a:gd name="connsiteX10" fmla="*/ 209550 w 472440"/>
                  <a:gd name="connsiteY10" fmla="*/ 1806 h 969546"/>
                  <a:gd name="connsiteX11" fmla="*/ 49530 w 472440"/>
                  <a:gd name="connsiteY11" fmla="*/ 104676 h 969546"/>
                  <a:gd name="connsiteX12" fmla="*/ 142875 w 472440"/>
                  <a:gd name="connsiteY12" fmla="*/ 241836 h 969546"/>
                  <a:gd name="connsiteX0" fmla="*/ 142875 w 472440"/>
                  <a:gd name="connsiteY0" fmla="*/ 241836 h 969546"/>
                  <a:gd name="connsiteX1" fmla="*/ 0 w 472440"/>
                  <a:gd name="connsiteY1" fmla="*/ 925731 h 969546"/>
                  <a:gd name="connsiteX2" fmla="*/ 198120 w 472440"/>
                  <a:gd name="connsiteY2" fmla="*/ 375186 h 969546"/>
                  <a:gd name="connsiteX3" fmla="*/ 472440 w 472440"/>
                  <a:gd name="connsiteY3" fmla="*/ 969546 h 969546"/>
                  <a:gd name="connsiteX4" fmla="*/ 339090 w 472440"/>
                  <a:gd name="connsiteY4" fmla="*/ 594262 h 969546"/>
                  <a:gd name="connsiteX5" fmla="*/ 468630 w 472440"/>
                  <a:gd name="connsiteY5" fmla="*/ 548542 h 969546"/>
                  <a:gd name="connsiteX6" fmla="*/ 470535 w 472440"/>
                  <a:gd name="connsiteY6" fmla="*/ 516157 h 969546"/>
                  <a:gd name="connsiteX7" fmla="*/ 312420 w 472440"/>
                  <a:gd name="connsiteY7" fmla="*/ 502822 h 969546"/>
                  <a:gd name="connsiteX8" fmla="*/ 228600 w 472440"/>
                  <a:gd name="connsiteY8" fmla="*/ 253266 h 969546"/>
                  <a:gd name="connsiteX9" fmla="*/ 344805 w 472440"/>
                  <a:gd name="connsiteY9" fmla="*/ 127536 h 969546"/>
                  <a:gd name="connsiteX10" fmla="*/ 209550 w 472440"/>
                  <a:gd name="connsiteY10" fmla="*/ 1806 h 969546"/>
                  <a:gd name="connsiteX11" fmla="*/ 49530 w 472440"/>
                  <a:gd name="connsiteY11" fmla="*/ 104676 h 969546"/>
                  <a:gd name="connsiteX12" fmla="*/ 142875 w 472440"/>
                  <a:gd name="connsiteY12" fmla="*/ 241836 h 969546"/>
                  <a:gd name="connsiteX0" fmla="*/ 142875 w 472440"/>
                  <a:gd name="connsiteY0" fmla="*/ 241836 h 969546"/>
                  <a:gd name="connsiteX1" fmla="*/ 0 w 472440"/>
                  <a:gd name="connsiteY1" fmla="*/ 925731 h 969546"/>
                  <a:gd name="connsiteX2" fmla="*/ 198120 w 472440"/>
                  <a:gd name="connsiteY2" fmla="*/ 375186 h 969546"/>
                  <a:gd name="connsiteX3" fmla="*/ 472440 w 472440"/>
                  <a:gd name="connsiteY3" fmla="*/ 969546 h 969546"/>
                  <a:gd name="connsiteX4" fmla="*/ 329565 w 472440"/>
                  <a:gd name="connsiteY4" fmla="*/ 542827 h 969546"/>
                  <a:gd name="connsiteX5" fmla="*/ 468630 w 472440"/>
                  <a:gd name="connsiteY5" fmla="*/ 548542 h 969546"/>
                  <a:gd name="connsiteX6" fmla="*/ 470535 w 472440"/>
                  <a:gd name="connsiteY6" fmla="*/ 516157 h 969546"/>
                  <a:gd name="connsiteX7" fmla="*/ 312420 w 472440"/>
                  <a:gd name="connsiteY7" fmla="*/ 502822 h 969546"/>
                  <a:gd name="connsiteX8" fmla="*/ 228600 w 472440"/>
                  <a:gd name="connsiteY8" fmla="*/ 253266 h 969546"/>
                  <a:gd name="connsiteX9" fmla="*/ 344805 w 472440"/>
                  <a:gd name="connsiteY9" fmla="*/ 127536 h 969546"/>
                  <a:gd name="connsiteX10" fmla="*/ 209550 w 472440"/>
                  <a:gd name="connsiteY10" fmla="*/ 1806 h 969546"/>
                  <a:gd name="connsiteX11" fmla="*/ 49530 w 472440"/>
                  <a:gd name="connsiteY11" fmla="*/ 104676 h 969546"/>
                  <a:gd name="connsiteX12" fmla="*/ 142875 w 472440"/>
                  <a:gd name="connsiteY12" fmla="*/ 241836 h 969546"/>
                  <a:gd name="connsiteX0" fmla="*/ 142875 w 472440"/>
                  <a:gd name="connsiteY0" fmla="*/ 241836 h 969546"/>
                  <a:gd name="connsiteX1" fmla="*/ 0 w 472440"/>
                  <a:gd name="connsiteY1" fmla="*/ 925731 h 969546"/>
                  <a:gd name="connsiteX2" fmla="*/ 198120 w 472440"/>
                  <a:gd name="connsiteY2" fmla="*/ 375186 h 969546"/>
                  <a:gd name="connsiteX3" fmla="*/ 472440 w 472440"/>
                  <a:gd name="connsiteY3" fmla="*/ 969546 h 969546"/>
                  <a:gd name="connsiteX4" fmla="*/ 329565 w 472440"/>
                  <a:gd name="connsiteY4" fmla="*/ 542827 h 969546"/>
                  <a:gd name="connsiteX5" fmla="*/ 468630 w 472440"/>
                  <a:gd name="connsiteY5" fmla="*/ 548542 h 969546"/>
                  <a:gd name="connsiteX6" fmla="*/ 453390 w 472440"/>
                  <a:gd name="connsiteY6" fmla="*/ 499012 h 969546"/>
                  <a:gd name="connsiteX7" fmla="*/ 312420 w 472440"/>
                  <a:gd name="connsiteY7" fmla="*/ 502822 h 969546"/>
                  <a:gd name="connsiteX8" fmla="*/ 228600 w 472440"/>
                  <a:gd name="connsiteY8" fmla="*/ 253266 h 969546"/>
                  <a:gd name="connsiteX9" fmla="*/ 344805 w 472440"/>
                  <a:gd name="connsiteY9" fmla="*/ 127536 h 969546"/>
                  <a:gd name="connsiteX10" fmla="*/ 209550 w 472440"/>
                  <a:gd name="connsiteY10" fmla="*/ 1806 h 969546"/>
                  <a:gd name="connsiteX11" fmla="*/ 49530 w 472440"/>
                  <a:gd name="connsiteY11" fmla="*/ 104676 h 969546"/>
                  <a:gd name="connsiteX12" fmla="*/ 142875 w 472440"/>
                  <a:gd name="connsiteY12" fmla="*/ 241836 h 969546"/>
                  <a:gd name="connsiteX0" fmla="*/ 142875 w 472440"/>
                  <a:gd name="connsiteY0" fmla="*/ 241836 h 969546"/>
                  <a:gd name="connsiteX1" fmla="*/ 0 w 472440"/>
                  <a:gd name="connsiteY1" fmla="*/ 925731 h 969546"/>
                  <a:gd name="connsiteX2" fmla="*/ 198120 w 472440"/>
                  <a:gd name="connsiteY2" fmla="*/ 375186 h 969546"/>
                  <a:gd name="connsiteX3" fmla="*/ 472440 w 472440"/>
                  <a:gd name="connsiteY3" fmla="*/ 969546 h 969546"/>
                  <a:gd name="connsiteX4" fmla="*/ 329565 w 472440"/>
                  <a:gd name="connsiteY4" fmla="*/ 542827 h 969546"/>
                  <a:gd name="connsiteX5" fmla="*/ 457200 w 472440"/>
                  <a:gd name="connsiteY5" fmla="*/ 539017 h 969546"/>
                  <a:gd name="connsiteX6" fmla="*/ 453390 w 472440"/>
                  <a:gd name="connsiteY6" fmla="*/ 499012 h 969546"/>
                  <a:gd name="connsiteX7" fmla="*/ 312420 w 472440"/>
                  <a:gd name="connsiteY7" fmla="*/ 502822 h 969546"/>
                  <a:gd name="connsiteX8" fmla="*/ 228600 w 472440"/>
                  <a:gd name="connsiteY8" fmla="*/ 253266 h 969546"/>
                  <a:gd name="connsiteX9" fmla="*/ 344805 w 472440"/>
                  <a:gd name="connsiteY9" fmla="*/ 127536 h 969546"/>
                  <a:gd name="connsiteX10" fmla="*/ 209550 w 472440"/>
                  <a:gd name="connsiteY10" fmla="*/ 1806 h 969546"/>
                  <a:gd name="connsiteX11" fmla="*/ 49530 w 472440"/>
                  <a:gd name="connsiteY11" fmla="*/ 104676 h 969546"/>
                  <a:gd name="connsiteX12" fmla="*/ 142875 w 472440"/>
                  <a:gd name="connsiteY12" fmla="*/ 241836 h 969546"/>
                  <a:gd name="connsiteX0" fmla="*/ 142875 w 472440"/>
                  <a:gd name="connsiteY0" fmla="*/ 241836 h 969546"/>
                  <a:gd name="connsiteX1" fmla="*/ 0 w 472440"/>
                  <a:gd name="connsiteY1" fmla="*/ 925731 h 969546"/>
                  <a:gd name="connsiteX2" fmla="*/ 198120 w 472440"/>
                  <a:gd name="connsiteY2" fmla="*/ 375186 h 969546"/>
                  <a:gd name="connsiteX3" fmla="*/ 472440 w 472440"/>
                  <a:gd name="connsiteY3" fmla="*/ 969546 h 969546"/>
                  <a:gd name="connsiteX4" fmla="*/ 321945 w 472440"/>
                  <a:gd name="connsiteY4" fmla="*/ 533302 h 969546"/>
                  <a:gd name="connsiteX5" fmla="*/ 457200 w 472440"/>
                  <a:gd name="connsiteY5" fmla="*/ 539017 h 969546"/>
                  <a:gd name="connsiteX6" fmla="*/ 453390 w 472440"/>
                  <a:gd name="connsiteY6" fmla="*/ 499012 h 969546"/>
                  <a:gd name="connsiteX7" fmla="*/ 312420 w 472440"/>
                  <a:gd name="connsiteY7" fmla="*/ 502822 h 969546"/>
                  <a:gd name="connsiteX8" fmla="*/ 228600 w 472440"/>
                  <a:gd name="connsiteY8" fmla="*/ 253266 h 969546"/>
                  <a:gd name="connsiteX9" fmla="*/ 344805 w 472440"/>
                  <a:gd name="connsiteY9" fmla="*/ 127536 h 969546"/>
                  <a:gd name="connsiteX10" fmla="*/ 209550 w 472440"/>
                  <a:gd name="connsiteY10" fmla="*/ 1806 h 969546"/>
                  <a:gd name="connsiteX11" fmla="*/ 49530 w 472440"/>
                  <a:gd name="connsiteY11" fmla="*/ 104676 h 969546"/>
                  <a:gd name="connsiteX12" fmla="*/ 142875 w 472440"/>
                  <a:gd name="connsiteY12" fmla="*/ 241836 h 969546"/>
                  <a:gd name="connsiteX0" fmla="*/ 142875 w 472440"/>
                  <a:gd name="connsiteY0" fmla="*/ 241836 h 969546"/>
                  <a:gd name="connsiteX1" fmla="*/ 0 w 472440"/>
                  <a:gd name="connsiteY1" fmla="*/ 925731 h 969546"/>
                  <a:gd name="connsiteX2" fmla="*/ 198120 w 472440"/>
                  <a:gd name="connsiteY2" fmla="*/ 375186 h 969546"/>
                  <a:gd name="connsiteX3" fmla="*/ 472440 w 472440"/>
                  <a:gd name="connsiteY3" fmla="*/ 969546 h 969546"/>
                  <a:gd name="connsiteX4" fmla="*/ 331470 w 472440"/>
                  <a:gd name="connsiteY4" fmla="*/ 537112 h 969546"/>
                  <a:gd name="connsiteX5" fmla="*/ 457200 w 472440"/>
                  <a:gd name="connsiteY5" fmla="*/ 539017 h 969546"/>
                  <a:gd name="connsiteX6" fmla="*/ 453390 w 472440"/>
                  <a:gd name="connsiteY6" fmla="*/ 499012 h 969546"/>
                  <a:gd name="connsiteX7" fmla="*/ 312420 w 472440"/>
                  <a:gd name="connsiteY7" fmla="*/ 502822 h 969546"/>
                  <a:gd name="connsiteX8" fmla="*/ 228600 w 472440"/>
                  <a:gd name="connsiteY8" fmla="*/ 253266 h 969546"/>
                  <a:gd name="connsiteX9" fmla="*/ 344805 w 472440"/>
                  <a:gd name="connsiteY9" fmla="*/ 127536 h 969546"/>
                  <a:gd name="connsiteX10" fmla="*/ 209550 w 472440"/>
                  <a:gd name="connsiteY10" fmla="*/ 1806 h 969546"/>
                  <a:gd name="connsiteX11" fmla="*/ 49530 w 472440"/>
                  <a:gd name="connsiteY11" fmla="*/ 104676 h 969546"/>
                  <a:gd name="connsiteX12" fmla="*/ 142875 w 472440"/>
                  <a:gd name="connsiteY12" fmla="*/ 241836 h 969546"/>
                  <a:gd name="connsiteX0" fmla="*/ 142875 w 472440"/>
                  <a:gd name="connsiteY0" fmla="*/ 241836 h 969546"/>
                  <a:gd name="connsiteX1" fmla="*/ 0 w 472440"/>
                  <a:gd name="connsiteY1" fmla="*/ 925731 h 969546"/>
                  <a:gd name="connsiteX2" fmla="*/ 198120 w 472440"/>
                  <a:gd name="connsiteY2" fmla="*/ 375186 h 969546"/>
                  <a:gd name="connsiteX3" fmla="*/ 472440 w 472440"/>
                  <a:gd name="connsiteY3" fmla="*/ 969546 h 969546"/>
                  <a:gd name="connsiteX4" fmla="*/ 331470 w 472440"/>
                  <a:gd name="connsiteY4" fmla="*/ 537112 h 969546"/>
                  <a:gd name="connsiteX5" fmla="*/ 457200 w 472440"/>
                  <a:gd name="connsiteY5" fmla="*/ 533302 h 969546"/>
                  <a:gd name="connsiteX6" fmla="*/ 453390 w 472440"/>
                  <a:gd name="connsiteY6" fmla="*/ 499012 h 969546"/>
                  <a:gd name="connsiteX7" fmla="*/ 312420 w 472440"/>
                  <a:gd name="connsiteY7" fmla="*/ 502822 h 969546"/>
                  <a:gd name="connsiteX8" fmla="*/ 228600 w 472440"/>
                  <a:gd name="connsiteY8" fmla="*/ 253266 h 969546"/>
                  <a:gd name="connsiteX9" fmla="*/ 344805 w 472440"/>
                  <a:gd name="connsiteY9" fmla="*/ 127536 h 969546"/>
                  <a:gd name="connsiteX10" fmla="*/ 209550 w 472440"/>
                  <a:gd name="connsiteY10" fmla="*/ 1806 h 969546"/>
                  <a:gd name="connsiteX11" fmla="*/ 49530 w 472440"/>
                  <a:gd name="connsiteY11" fmla="*/ 104676 h 969546"/>
                  <a:gd name="connsiteX12" fmla="*/ 142875 w 472440"/>
                  <a:gd name="connsiteY12" fmla="*/ 241836 h 969546"/>
                  <a:gd name="connsiteX0" fmla="*/ 142875 w 472440"/>
                  <a:gd name="connsiteY0" fmla="*/ 241836 h 969546"/>
                  <a:gd name="connsiteX1" fmla="*/ 0 w 472440"/>
                  <a:gd name="connsiteY1" fmla="*/ 925731 h 969546"/>
                  <a:gd name="connsiteX2" fmla="*/ 198120 w 472440"/>
                  <a:gd name="connsiteY2" fmla="*/ 375186 h 969546"/>
                  <a:gd name="connsiteX3" fmla="*/ 472440 w 472440"/>
                  <a:gd name="connsiteY3" fmla="*/ 969546 h 969546"/>
                  <a:gd name="connsiteX4" fmla="*/ 331470 w 472440"/>
                  <a:gd name="connsiteY4" fmla="*/ 537112 h 969546"/>
                  <a:gd name="connsiteX5" fmla="*/ 457200 w 472440"/>
                  <a:gd name="connsiteY5" fmla="*/ 533302 h 969546"/>
                  <a:gd name="connsiteX6" fmla="*/ 451485 w 472440"/>
                  <a:gd name="connsiteY6" fmla="*/ 504727 h 969546"/>
                  <a:gd name="connsiteX7" fmla="*/ 312420 w 472440"/>
                  <a:gd name="connsiteY7" fmla="*/ 502822 h 969546"/>
                  <a:gd name="connsiteX8" fmla="*/ 228600 w 472440"/>
                  <a:gd name="connsiteY8" fmla="*/ 253266 h 969546"/>
                  <a:gd name="connsiteX9" fmla="*/ 344805 w 472440"/>
                  <a:gd name="connsiteY9" fmla="*/ 127536 h 969546"/>
                  <a:gd name="connsiteX10" fmla="*/ 209550 w 472440"/>
                  <a:gd name="connsiteY10" fmla="*/ 1806 h 969546"/>
                  <a:gd name="connsiteX11" fmla="*/ 49530 w 472440"/>
                  <a:gd name="connsiteY11" fmla="*/ 104676 h 969546"/>
                  <a:gd name="connsiteX12" fmla="*/ 142875 w 472440"/>
                  <a:gd name="connsiteY12" fmla="*/ 241836 h 969546"/>
                  <a:gd name="connsiteX0" fmla="*/ 142875 w 472440"/>
                  <a:gd name="connsiteY0" fmla="*/ 241836 h 969546"/>
                  <a:gd name="connsiteX1" fmla="*/ 81915 w 472440"/>
                  <a:gd name="connsiteY1" fmla="*/ 537112 h 969546"/>
                  <a:gd name="connsiteX2" fmla="*/ 0 w 472440"/>
                  <a:gd name="connsiteY2" fmla="*/ 925731 h 969546"/>
                  <a:gd name="connsiteX3" fmla="*/ 198120 w 472440"/>
                  <a:gd name="connsiteY3" fmla="*/ 375186 h 969546"/>
                  <a:gd name="connsiteX4" fmla="*/ 472440 w 472440"/>
                  <a:gd name="connsiteY4" fmla="*/ 969546 h 969546"/>
                  <a:gd name="connsiteX5" fmla="*/ 331470 w 472440"/>
                  <a:gd name="connsiteY5" fmla="*/ 537112 h 969546"/>
                  <a:gd name="connsiteX6" fmla="*/ 457200 w 472440"/>
                  <a:gd name="connsiteY6" fmla="*/ 533302 h 969546"/>
                  <a:gd name="connsiteX7" fmla="*/ 451485 w 472440"/>
                  <a:gd name="connsiteY7" fmla="*/ 504727 h 969546"/>
                  <a:gd name="connsiteX8" fmla="*/ 312420 w 472440"/>
                  <a:gd name="connsiteY8" fmla="*/ 502822 h 969546"/>
                  <a:gd name="connsiteX9" fmla="*/ 228600 w 472440"/>
                  <a:gd name="connsiteY9" fmla="*/ 253266 h 969546"/>
                  <a:gd name="connsiteX10" fmla="*/ 344805 w 472440"/>
                  <a:gd name="connsiteY10" fmla="*/ 127536 h 969546"/>
                  <a:gd name="connsiteX11" fmla="*/ 209550 w 472440"/>
                  <a:gd name="connsiteY11" fmla="*/ 1806 h 969546"/>
                  <a:gd name="connsiteX12" fmla="*/ 49530 w 472440"/>
                  <a:gd name="connsiteY12" fmla="*/ 104676 h 969546"/>
                  <a:gd name="connsiteX13" fmla="*/ 142875 w 472440"/>
                  <a:gd name="connsiteY13" fmla="*/ 241836 h 969546"/>
                  <a:gd name="connsiteX0" fmla="*/ 142875 w 472440"/>
                  <a:gd name="connsiteY0" fmla="*/ 241836 h 969546"/>
                  <a:gd name="connsiteX1" fmla="*/ 83820 w 472440"/>
                  <a:gd name="connsiteY1" fmla="*/ 512347 h 969546"/>
                  <a:gd name="connsiteX2" fmla="*/ 81915 w 472440"/>
                  <a:gd name="connsiteY2" fmla="*/ 537112 h 969546"/>
                  <a:gd name="connsiteX3" fmla="*/ 0 w 472440"/>
                  <a:gd name="connsiteY3" fmla="*/ 925731 h 969546"/>
                  <a:gd name="connsiteX4" fmla="*/ 198120 w 472440"/>
                  <a:gd name="connsiteY4" fmla="*/ 375186 h 969546"/>
                  <a:gd name="connsiteX5" fmla="*/ 472440 w 472440"/>
                  <a:gd name="connsiteY5" fmla="*/ 969546 h 969546"/>
                  <a:gd name="connsiteX6" fmla="*/ 331470 w 472440"/>
                  <a:gd name="connsiteY6" fmla="*/ 537112 h 969546"/>
                  <a:gd name="connsiteX7" fmla="*/ 457200 w 472440"/>
                  <a:gd name="connsiteY7" fmla="*/ 533302 h 969546"/>
                  <a:gd name="connsiteX8" fmla="*/ 451485 w 472440"/>
                  <a:gd name="connsiteY8" fmla="*/ 504727 h 969546"/>
                  <a:gd name="connsiteX9" fmla="*/ 312420 w 472440"/>
                  <a:gd name="connsiteY9" fmla="*/ 502822 h 969546"/>
                  <a:gd name="connsiteX10" fmla="*/ 228600 w 472440"/>
                  <a:gd name="connsiteY10" fmla="*/ 253266 h 969546"/>
                  <a:gd name="connsiteX11" fmla="*/ 344805 w 472440"/>
                  <a:gd name="connsiteY11" fmla="*/ 127536 h 969546"/>
                  <a:gd name="connsiteX12" fmla="*/ 209550 w 472440"/>
                  <a:gd name="connsiteY12" fmla="*/ 1806 h 969546"/>
                  <a:gd name="connsiteX13" fmla="*/ 49530 w 472440"/>
                  <a:gd name="connsiteY13" fmla="*/ 104676 h 969546"/>
                  <a:gd name="connsiteX14" fmla="*/ 142875 w 472440"/>
                  <a:gd name="connsiteY14" fmla="*/ 241836 h 969546"/>
                  <a:gd name="connsiteX0" fmla="*/ 142875 w 472440"/>
                  <a:gd name="connsiteY0" fmla="*/ 241836 h 969546"/>
                  <a:gd name="connsiteX1" fmla="*/ 85725 w 472440"/>
                  <a:gd name="connsiteY1" fmla="*/ 495202 h 969546"/>
                  <a:gd name="connsiteX2" fmla="*/ 83820 w 472440"/>
                  <a:gd name="connsiteY2" fmla="*/ 512347 h 969546"/>
                  <a:gd name="connsiteX3" fmla="*/ 81915 w 472440"/>
                  <a:gd name="connsiteY3" fmla="*/ 537112 h 969546"/>
                  <a:gd name="connsiteX4" fmla="*/ 0 w 472440"/>
                  <a:gd name="connsiteY4" fmla="*/ 925731 h 969546"/>
                  <a:gd name="connsiteX5" fmla="*/ 198120 w 472440"/>
                  <a:gd name="connsiteY5" fmla="*/ 375186 h 969546"/>
                  <a:gd name="connsiteX6" fmla="*/ 472440 w 472440"/>
                  <a:gd name="connsiteY6" fmla="*/ 969546 h 969546"/>
                  <a:gd name="connsiteX7" fmla="*/ 331470 w 472440"/>
                  <a:gd name="connsiteY7" fmla="*/ 537112 h 969546"/>
                  <a:gd name="connsiteX8" fmla="*/ 457200 w 472440"/>
                  <a:gd name="connsiteY8" fmla="*/ 533302 h 969546"/>
                  <a:gd name="connsiteX9" fmla="*/ 451485 w 472440"/>
                  <a:gd name="connsiteY9" fmla="*/ 504727 h 969546"/>
                  <a:gd name="connsiteX10" fmla="*/ 312420 w 472440"/>
                  <a:gd name="connsiteY10" fmla="*/ 502822 h 969546"/>
                  <a:gd name="connsiteX11" fmla="*/ 228600 w 472440"/>
                  <a:gd name="connsiteY11" fmla="*/ 253266 h 969546"/>
                  <a:gd name="connsiteX12" fmla="*/ 344805 w 472440"/>
                  <a:gd name="connsiteY12" fmla="*/ 127536 h 969546"/>
                  <a:gd name="connsiteX13" fmla="*/ 209550 w 472440"/>
                  <a:gd name="connsiteY13" fmla="*/ 1806 h 969546"/>
                  <a:gd name="connsiteX14" fmla="*/ 49530 w 472440"/>
                  <a:gd name="connsiteY14" fmla="*/ 104676 h 969546"/>
                  <a:gd name="connsiteX15" fmla="*/ 142875 w 472440"/>
                  <a:gd name="connsiteY15" fmla="*/ 241836 h 969546"/>
                  <a:gd name="connsiteX0" fmla="*/ 142875 w 472440"/>
                  <a:gd name="connsiteY0" fmla="*/ 241836 h 969546"/>
                  <a:gd name="connsiteX1" fmla="*/ 91440 w 472440"/>
                  <a:gd name="connsiteY1" fmla="*/ 468532 h 969546"/>
                  <a:gd name="connsiteX2" fmla="*/ 85725 w 472440"/>
                  <a:gd name="connsiteY2" fmla="*/ 495202 h 969546"/>
                  <a:gd name="connsiteX3" fmla="*/ 83820 w 472440"/>
                  <a:gd name="connsiteY3" fmla="*/ 512347 h 969546"/>
                  <a:gd name="connsiteX4" fmla="*/ 81915 w 472440"/>
                  <a:gd name="connsiteY4" fmla="*/ 537112 h 969546"/>
                  <a:gd name="connsiteX5" fmla="*/ 0 w 472440"/>
                  <a:gd name="connsiteY5" fmla="*/ 925731 h 969546"/>
                  <a:gd name="connsiteX6" fmla="*/ 198120 w 472440"/>
                  <a:gd name="connsiteY6" fmla="*/ 375186 h 969546"/>
                  <a:gd name="connsiteX7" fmla="*/ 472440 w 472440"/>
                  <a:gd name="connsiteY7" fmla="*/ 969546 h 969546"/>
                  <a:gd name="connsiteX8" fmla="*/ 331470 w 472440"/>
                  <a:gd name="connsiteY8" fmla="*/ 537112 h 969546"/>
                  <a:gd name="connsiteX9" fmla="*/ 457200 w 472440"/>
                  <a:gd name="connsiteY9" fmla="*/ 533302 h 969546"/>
                  <a:gd name="connsiteX10" fmla="*/ 451485 w 472440"/>
                  <a:gd name="connsiteY10" fmla="*/ 504727 h 969546"/>
                  <a:gd name="connsiteX11" fmla="*/ 312420 w 472440"/>
                  <a:gd name="connsiteY11" fmla="*/ 502822 h 969546"/>
                  <a:gd name="connsiteX12" fmla="*/ 228600 w 472440"/>
                  <a:gd name="connsiteY12" fmla="*/ 253266 h 969546"/>
                  <a:gd name="connsiteX13" fmla="*/ 344805 w 472440"/>
                  <a:gd name="connsiteY13" fmla="*/ 127536 h 969546"/>
                  <a:gd name="connsiteX14" fmla="*/ 209550 w 472440"/>
                  <a:gd name="connsiteY14" fmla="*/ 1806 h 969546"/>
                  <a:gd name="connsiteX15" fmla="*/ 49530 w 472440"/>
                  <a:gd name="connsiteY15" fmla="*/ 104676 h 969546"/>
                  <a:gd name="connsiteX16" fmla="*/ 142875 w 472440"/>
                  <a:gd name="connsiteY16" fmla="*/ 241836 h 969546"/>
                  <a:gd name="connsiteX0" fmla="*/ 215265 w 544830"/>
                  <a:gd name="connsiteY0" fmla="*/ 241836 h 969546"/>
                  <a:gd name="connsiteX1" fmla="*/ 163830 w 544830"/>
                  <a:gd name="connsiteY1" fmla="*/ 468532 h 969546"/>
                  <a:gd name="connsiteX2" fmla="*/ 0 w 544830"/>
                  <a:gd name="connsiteY2" fmla="*/ 481867 h 969546"/>
                  <a:gd name="connsiteX3" fmla="*/ 156210 w 544830"/>
                  <a:gd name="connsiteY3" fmla="*/ 512347 h 969546"/>
                  <a:gd name="connsiteX4" fmla="*/ 154305 w 544830"/>
                  <a:gd name="connsiteY4" fmla="*/ 537112 h 969546"/>
                  <a:gd name="connsiteX5" fmla="*/ 72390 w 544830"/>
                  <a:gd name="connsiteY5" fmla="*/ 925731 h 969546"/>
                  <a:gd name="connsiteX6" fmla="*/ 270510 w 544830"/>
                  <a:gd name="connsiteY6" fmla="*/ 375186 h 969546"/>
                  <a:gd name="connsiteX7" fmla="*/ 544830 w 544830"/>
                  <a:gd name="connsiteY7" fmla="*/ 969546 h 969546"/>
                  <a:gd name="connsiteX8" fmla="*/ 403860 w 544830"/>
                  <a:gd name="connsiteY8" fmla="*/ 537112 h 969546"/>
                  <a:gd name="connsiteX9" fmla="*/ 529590 w 544830"/>
                  <a:gd name="connsiteY9" fmla="*/ 533302 h 969546"/>
                  <a:gd name="connsiteX10" fmla="*/ 523875 w 544830"/>
                  <a:gd name="connsiteY10" fmla="*/ 504727 h 969546"/>
                  <a:gd name="connsiteX11" fmla="*/ 384810 w 544830"/>
                  <a:gd name="connsiteY11" fmla="*/ 502822 h 969546"/>
                  <a:gd name="connsiteX12" fmla="*/ 300990 w 544830"/>
                  <a:gd name="connsiteY12" fmla="*/ 253266 h 969546"/>
                  <a:gd name="connsiteX13" fmla="*/ 417195 w 544830"/>
                  <a:gd name="connsiteY13" fmla="*/ 127536 h 969546"/>
                  <a:gd name="connsiteX14" fmla="*/ 281940 w 544830"/>
                  <a:gd name="connsiteY14" fmla="*/ 1806 h 969546"/>
                  <a:gd name="connsiteX15" fmla="*/ 121920 w 544830"/>
                  <a:gd name="connsiteY15" fmla="*/ 104676 h 969546"/>
                  <a:gd name="connsiteX16" fmla="*/ 215265 w 544830"/>
                  <a:gd name="connsiteY16" fmla="*/ 241836 h 969546"/>
                  <a:gd name="connsiteX0" fmla="*/ 215265 w 544830"/>
                  <a:gd name="connsiteY0" fmla="*/ 241836 h 969546"/>
                  <a:gd name="connsiteX1" fmla="*/ 163830 w 544830"/>
                  <a:gd name="connsiteY1" fmla="*/ 468532 h 969546"/>
                  <a:gd name="connsiteX2" fmla="*/ 0 w 544830"/>
                  <a:gd name="connsiteY2" fmla="*/ 481867 h 969546"/>
                  <a:gd name="connsiteX3" fmla="*/ 19050 w 544830"/>
                  <a:gd name="connsiteY3" fmla="*/ 531397 h 969546"/>
                  <a:gd name="connsiteX4" fmla="*/ 154305 w 544830"/>
                  <a:gd name="connsiteY4" fmla="*/ 537112 h 969546"/>
                  <a:gd name="connsiteX5" fmla="*/ 72390 w 544830"/>
                  <a:gd name="connsiteY5" fmla="*/ 925731 h 969546"/>
                  <a:gd name="connsiteX6" fmla="*/ 270510 w 544830"/>
                  <a:gd name="connsiteY6" fmla="*/ 375186 h 969546"/>
                  <a:gd name="connsiteX7" fmla="*/ 544830 w 544830"/>
                  <a:gd name="connsiteY7" fmla="*/ 969546 h 969546"/>
                  <a:gd name="connsiteX8" fmla="*/ 403860 w 544830"/>
                  <a:gd name="connsiteY8" fmla="*/ 537112 h 969546"/>
                  <a:gd name="connsiteX9" fmla="*/ 529590 w 544830"/>
                  <a:gd name="connsiteY9" fmla="*/ 533302 h 969546"/>
                  <a:gd name="connsiteX10" fmla="*/ 523875 w 544830"/>
                  <a:gd name="connsiteY10" fmla="*/ 504727 h 969546"/>
                  <a:gd name="connsiteX11" fmla="*/ 384810 w 544830"/>
                  <a:gd name="connsiteY11" fmla="*/ 502822 h 969546"/>
                  <a:gd name="connsiteX12" fmla="*/ 300990 w 544830"/>
                  <a:gd name="connsiteY12" fmla="*/ 253266 h 969546"/>
                  <a:gd name="connsiteX13" fmla="*/ 417195 w 544830"/>
                  <a:gd name="connsiteY13" fmla="*/ 127536 h 969546"/>
                  <a:gd name="connsiteX14" fmla="*/ 281940 w 544830"/>
                  <a:gd name="connsiteY14" fmla="*/ 1806 h 969546"/>
                  <a:gd name="connsiteX15" fmla="*/ 121920 w 544830"/>
                  <a:gd name="connsiteY15" fmla="*/ 104676 h 969546"/>
                  <a:gd name="connsiteX16" fmla="*/ 215265 w 544830"/>
                  <a:gd name="connsiteY16" fmla="*/ 241836 h 969546"/>
                  <a:gd name="connsiteX0" fmla="*/ 215265 w 544830"/>
                  <a:gd name="connsiteY0" fmla="*/ 241836 h 969546"/>
                  <a:gd name="connsiteX1" fmla="*/ 165735 w 544830"/>
                  <a:gd name="connsiteY1" fmla="*/ 499012 h 969546"/>
                  <a:gd name="connsiteX2" fmla="*/ 0 w 544830"/>
                  <a:gd name="connsiteY2" fmla="*/ 481867 h 969546"/>
                  <a:gd name="connsiteX3" fmla="*/ 19050 w 544830"/>
                  <a:gd name="connsiteY3" fmla="*/ 531397 h 969546"/>
                  <a:gd name="connsiteX4" fmla="*/ 154305 w 544830"/>
                  <a:gd name="connsiteY4" fmla="*/ 537112 h 969546"/>
                  <a:gd name="connsiteX5" fmla="*/ 72390 w 544830"/>
                  <a:gd name="connsiteY5" fmla="*/ 925731 h 969546"/>
                  <a:gd name="connsiteX6" fmla="*/ 270510 w 544830"/>
                  <a:gd name="connsiteY6" fmla="*/ 375186 h 969546"/>
                  <a:gd name="connsiteX7" fmla="*/ 544830 w 544830"/>
                  <a:gd name="connsiteY7" fmla="*/ 969546 h 969546"/>
                  <a:gd name="connsiteX8" fmla="*/ 403860 w 544830"/>
                  <a:gd name="connsiteY8" fmla="*/ 537112 h 969546"/>
                  <a:gd name="connsiteX9" fmla="*/ 529590 w 544830"/>
                  <a:gd name="connsiteY9" fmla="*/ 533302 h 969546"/>
                  <a:gd name="connsiteX10" fmla="*/ 523875 w 544830"/>
                  <a:gd name="connsiteY10" fmla="*/ 504727 h 969546"/>
                  <a:gd name="connsiteX11" fmla="*/ 384810 w 544830"/>
                  <a:gd name="connsiteY11" fmla="*/ 502822 h 969546"/>
                  <a:gd name="connsiteX12" fmla="*/ 300990 w 544830"/>
                  <a:gd name="connsiteY12" fmla="*/ 253266 h 969546"/>
                  <a:gd name="connsiteX13" fmla="*/ 417195 w 544830"/>
                  <a:gd name="connsiteY13" fmla="*/ 127536 h 969546"/>
                  <a:gd name="connsiteX14" fmla="*/ 281940 w 544830"/>
                  <a:gd name="connsiteY14" fmla="*/ 1806 h 969546"/>
                  <a:gd name="connsiteX15" fmla="*/ 121920 w 544830"/>
                  <a:gd name="connsiteY15" fmla="*/ 104676 h 969546"/>
                  <a:gd name="connsiteX16" fmla="*/ 215265 w 544830"/>
                  <a:gd name="connsiteY16" fmla="*/ 241836 h 969546"/>
                  <a:gd name="connsiteX0" fmla="*/ 215265 w 544830"/>
                  <a:gd name="connsiteY0" fmla="*/ 241836 h 969546"/>
                  <a:gd name="connsiteX1" fmla="*/ 165735 w 544830"/>
                  <a:gd name="connsiteY1" fmla="*/ 499012 h 969546"/>
                  <a:gd name="connsiteX2" fmla="*/ 0 w 544830"/>
                  <a:gd name="connsiteY2" fmla="*/ 481867 h 969546"/>
                  <a:gd name="connsiteX3" fmla="*/ 19050 w 544830"/>
                  <a:gd name="connsiteY3" fmla="*/ 531397 h 969546"/>
                  <a:gd name="connsiteX4" fmla="*/ 158115 w 544830"/>
                  <a:gd name="connsiteY4" fmla="*/ 529492 h 969546"/>
                  <a:gd name="connsiteX5" fmla="*/ 72390 w 544830"/>
                  <a:gd name="connsiteY5" fmla="*/ 925731 h 969546"/>
                  <a:gd name="connsiteX6" fmla="*/ 270510 w 544830"/>
                  <a:gd name="connsiteY6" fmla="*/ 375186 h 969546"/>
                  <a:gd name="connsiteX7" fmla="*/ 544830 w 544830"/>
                  <a:gd name="connsiteY7" fmla="*/ 969546 h 969546"/>
                  <a:gd name="connsiteX8" fmla="*/ 403860 w 544830"/>
                  <a:gd name="connsiteY8" fmla="*/ 537112 h 969546"/>
                  <a:gd name="connsiteX9" fmla="*/ 529590 w 544830"/>
                  <a:gd name="connsiteY9" fmla="*/ 533302 h 969546"/>
                  <a:gd name="connsiteX10" fmla="*/ 523875 w 544830"/>
                  <a:gd name="connsiteY10" fmla="*/ 504727 h 969546"/>
                  <a:gd name="connsiteX11" fmla="*/ 384810 w 544830"/>
                  <a:gd name="connsiteY11" fmla="*/ 502822 h 969546"/>
                  <a:gd name="connsiteX12" fmla="*/ 300990 w 544830"/>
                  <a:gd name="connsiteY12" fmla="*/ 253266 h 969546"/>
                  <a:gd name="connsiteX13" fmla="*/ 417195 w 544830"/>
                  <a:gd name="connsiteY13" fmla="*/ 127536 h 969546"/>
                  <a:gd name="connsiteX14" fmla="*/ 281940 w 544830"/>
                  <a:gd name="connsiteY14" fmla="*/ 1806 h 969546"/>
                  <a:gd name="connsiteX15" fmla="*/ 121920 w 544830"/>
                  <a:gd name="connsiteY15" fmla="*/ 104676 h 969546"/>
                  <a:gd name="connsiteX16" fmla="*/ 215265 w 544830"/>
                  <a:gd name="connsiteY16" fmla="*/ 241836 h 969546"/>
                  <a:gd name="connsiteX0" fmla="*/ 215265 w 544830"/>
                  <a:gd name="connsiteY0" fmla="*/ 241836 h 969546"/>
                  <a:gd name="connsiteX1" fmla="*/ 165735 w 544830"/>
                  <a:gd name="connsiteY1" fmla="*/ 499012 h 969546"/>
                  <a:gd name="connsiteX2" fmla="*/ 0 w 544830"/>
                  <a:gd name="connsiteY2" fmla="*/ 481867 h 969546"/>
                  <a:gd name="connsiteX3" fmla="*/ 19050 w 544830"/>
                  <a:gd name="connsiteY3" fmla="*/ 514252 h 969546"/>
                  <a:gd name="connsiteX4" fmla="*/ 158115 w 544830"/>
                  <a:gd name="connsiteY4" fmla="*/ 529492 h 969546"/>
                  <a:gd name="connsiteX5" fmla="*/ 72390 w 544830"/>
                  <a:gd name="connsiteY5" fmla="*/ 925731 h 969546"/>
                  <a:gd name="connsiteX6" fmla="*/ 270510 w 544830"/>
                  <a:gd name="connsiteY6" fmla="*/ 375186 h 969546"/>
                  <a:gd name="connsiteX7" fmla="*/ 544830 w 544830"/>
                  <a:gd name="connsiteY7" fmla="*/ 969546 h 969546"/>
                  <a:gd name="connsiteX8" fmla="*/ 403860 w 544830"/>
                  <a:gd name="connsiteY8" fmla="*/ 537112 h 969546"/>
                  <a:gd name="connsiteX9" fmla="*/ 529590 w 544830"/>
                  <a:gd name="connsiteY9" fmla="*/ 533302 h 969546"/>
                  <a:gd name="connsiteX10" fmla="*/ 523875 w 544830"/>
                  <a:gd name="connsiteY10" fmla="*/ 504727 h 969546"/>
                  <a:gd name="connsiteX11" fmla="*/ 384810 w 544830"/>
                  <a:gd name="connsiteY11" fmla="*/ 502822 h 969546"/>
                  <a:gd name="connsiteX12" fmla="*/ 300990 w 544830"/>
                  <a:gd name="connsiteY12" fmla="*/ 253266 h 969546"/>
                  <a:gd name="connsiteX13" fmla="*/ 417195 w 544830"/>
                  <a:gd name="connsiteY13" fmla="*/ 127536 h 969546"/>
                  <a:gd name="connsiteX14" fmla="*/ 281940 w 544830"/>
                  <a:gd name="connsiteY14" fmla="*/ 1806 h 969546"/>
                  <a:gd name="connsiteX15" fmla="*/ 121920 w 544830"/>
                  <a:gd name="connsiteY15" fmla="*/ 104676 h 969546"/>
                  <a:gd name="connsiteX16" fmla="*/ 215265 w 544830"/>
                  <a:gd name="connsiteY16" fmla="*/ 241836 h 969546"/>
                  <a:gd name="connsiteX0" fmla="*/ 196215 w 525780"/>
                  <a:gd name="connsiteY0" fmla="*/ 241836 h 969546"/>
                  <a:gd name="connsiteX1" fmla="*/ 146685 w 525780"/>
                  <a:gd name="connsiteY1" fmla="*/ 499012 h 969546"/>
                  <a:gd name="connsiteX2" fmla="*/ 7620 w 525780"/>
                  <a:gd name="connsiteY2" fmla="*/ 487582 h 969546"/>
                  <a:gd name="connsiteX3" fmla="*/ 0 w 525780"/>
                  <a:gd name="connsiteY3" fmla="*/ 514252 h 969546"/>
                  <a:gd name="connsiteX4" fmla="*/ 139065 w 525780"/>
                  <a:gd name="connsiteY4" fmla="*/ 529492 h 969546"/>
                  <a:gd name="connsiteX5" fmla="*/ 53340 w 525780"/>
                  <a:gd name="connsiteY5" fmla="*/ 925731 h 969546"/>
                  <a:gd name="connsiteX6" fmla="*/ 251460 w 525780"/>
                  <a:gd name="connsiteY6" fmla="*/ 375186 h 969546"/>
                  <a:gd name="connsiteX7" fmla="*/ 525780 w 525780"/>
                  <a:gd name="connsiteY7" fmla="*/ 969546 h 969546"/>
                  <a:gd name="connsiteX8" fmla="*/ 384810 w 525780"/>
                  <a:gd name="connsiteY8" fmla="*/ 537112 h 969546"/>
                  <a:gd name="connsiteX9" fmla="*/ 510540 w 525780"/>
                  <a:gd name="connsiteY9" fmla="*/ 533302 h 969546"/>
                  <a:gd name="connsiteX10" fmla="*/ 504825 w 525780"/>
                  <a:gd name="connsiteY10" fmla="*/ 504727 h 969546"/>
                  <a:gd name="connsiteX11" fmla="*/ 365760 w 525780"/>
                  <a:gd name="connsiteY11" fmla="*/ 502822 h 969546"/>
                  <a:gd name="connsiteX12" fmla="*/ 281940 w 525780"/>
                  <a:gd name="connsiteY12" fmla="*/ 253266 h 969546"/>
                  <a:gd name="connsiteX13" fmla="*/ 398145 w 525780"/>
                  <a:gd name="connsiteY13" fmla="*/ 127536 h 969546"/>
                  <a:gd name="connsiteX14" fmla="*/ 262890 w 525780"/>
                  <a:gd name="connsiteY14" fmla="*/ 1806 h 969546"/>
                  <a:gd name="connsiteX15" fmla="*/ 102870 w 525780"/>
                  <a:gd name="connsiteY15" fmla="*/ 104676 h 969546"/>
                  <a:gd name="connsiteX16" fmla="*/ 196215 w 525780"/>
                  <a:gd name="connsiteY16" fmla="*/ 241836 h 969546"/>
                  <a:gd name="connsiteX0" fmla="*/ 188595 w 518160"/>
                  <a:gd name="connsiteY0" fmla="*/ 241836 h 969546"/>
                  <a:gd name="connsiteX1" fmla="*/ 139065 w 518160"/>
                  <a:gd name="connsiteY1" fmla="*/ 499012 h 969546"/>
                  <a:gd name="connsiteX2" fmla="*/ 0 w 518160"/>
                  <a:gd name="connsiteY2" fmla="*/ 487582 h 969546"/>
                  <a:gd name="connsiteX3" fmla="*/ 0 w 518160"/>
                  <a:gd name="connsiteY3" fmla="*/ 527587 h 969546"/>
                  <a:gd name="connsiteX4" fmla="*/ 131445 w 518160"/>
                  <a:gd name="connsiteY4" fmla="*/ 529492 h 969546"/>
                  <a:gd name="connsiteX5" fmla="*/ 45720 w 518160"/>
                  <a:gd name="connsiteY5" fmla="*/ 925731 h 969546"/>
                  <a:gd name="connsiteX6" fmla="*/ 243840 w 518160"/>
                  <a:gd name="connsiteY6" fmla="*/ 375186 h 969546"/>
                  <a:gd name="connsiteX7" fmla="*/ 518160 w 518160"/>
                  <a:gd name="connsiteY7" fmla="*/ 969546 h 969546"/>
                  <a:gd name="connsiteX8" fmla="*/ 377190 w 518160"/>
                  <a:gd name="connsiteY8" fmla="*/ 537112 h 969546"/>
                  <a:gd name="connsiteX9" fmla="*/ 502920 w 518160"/>
                  <a:gd name="connsiteY9" fmla="*/ 533302 h 969546"/>
                  <a:gd name="connsiteX10" fmla="*/ 497205 w 518160"/>
                  <a:gd name="connsiteY10" fmla="*/ 504727 h 969546"/>
                  <a:gd name="connsiteX11" fmla="*/ 358140 w 518160"/>
                  <a:gd name="connsiteY11" fmla="*/ 502822 h 969546"/>
                  <a:gd name="connsiteX12" fmla="*/ 274320 w 518160"/>
                  <a:gd name="connsiteY12" fmla="*/ 253266 h 969546"/>
                  <a:gd name="connsiteX13" fmla="*/ 390525 w 518160"/>
                  <a:gd name="connsiteY13" fmla="*/ 127536 h 969546"/>
                  <a:gd name="connsiteX14" fmla="*/ 255270 w 518160"/>
                  <a:gd name="connsiteY14" fmla="*/ 1806 h 969546"/>
                  <a:gd name="connsiteX15" fmla="*/ 95250 w 518160"/>
                  <a:gd name="connsiteY15" fmla="*/ 104676 h 969546"/>
                  <a:gd name="connsiteX16" fmla="*/ 188595 w 518160"/>
                  <a:gd name="connsiteY16" fmla="*/ 241836 h 969546"/>
                  <a:gd name="connsiteX0" fmla="*/ 188595 w 518160"/>
                  <a:gd name="connsiteY0" fmla="*/ 241836 h 969546"/>
                  <a:gd name="connsiteX1" fmla="*/ 139065 w 518160"/>
                  <a:gd name="connsiteY1" fmla="*/ 499012 h 969546"/>
                  <a:gd name="connsiteX2" fmla="*/ 3810 w 518160"/>
                  <a:gd name="connsiteY2" fmla="*/ 499012 h 969546"/>
                  <a:gd name="connsiteX3" fmla="*/ 0 w 518160"/>
                  <a:gd name="connsiteY3" fmla="*/ 527587 h 969546"/>
                  <a:gd name="connsiteX4" fmla="*/ 131445 w 518160"/>
                  <a:gd name="connsiteY4" fmla="*/ 529492 h 969546"/>
                  <a:gd name="connsiteX5" fmla="*/ 45720 w 518160"/>
                  <a:gd name="connsiteY5" fmla="*/ 925731 h 969546"/>
                  <a:gd name="connsiteX6" fmla="*/ 243840 w 518160"/>
                  <a:gd name="connsiteY6" fmla="*/ 375186 h 969546"/>
                  <a:gd name="connsiteX7" fmla="*/ 518160 w 518160"/>
                  <a:gd name="connsiteY7" fmla="*/ 969546 h 969546"/>
                  <a:gd name="connsiteX8" fmla="*/ 377190 w 518160"/>
                  <a:gd name="connsiteY8" fmla="*/ 537112 h 969546"/>
                  <a:gd name="connsiteX9" fmla="*/ 502920 w 518160"/>
                  <a:gd name="connsiteY9" fmla="*/ 533302 h 969546"/>
                  <a:gd name="connsiteX10" fmla="*/ 497205 w 518160"/>
                  <a:gd name="connsiteY10" fmla="*/ 504727 h 969546"/>
                  <a:gd name="connsiteX11" fmla="*/ 358140 w 518160"/>
                  <a:gd name="connsiteY11" fmla="*/ 502822 h 969546"/>
                  <a:gd name="connsiteX12" fmla="*/ 274320 w 518160"/>
                  <a:gd name="connsiteY12" fmla="*/ 253266 h 969546"/>
                  <a:gd name="connsiteX13" fmla="*/ 390525 w 518160"/>
                  <a:gd name="connsiteY13" fmla="*/ 127536 h 969546"/>
                  <a:gd name="connsiteX14" fmla="*/ 255270 w 518160"/>
                  <a:gd name="connsiteY14" fmla="*/ 1806 h 969546"/>
                  <a:gd name="connsiteX15" fmla="*/ 95250 w 518160"/>
                  <a:gd name="connsiteY15" fmla="*/ 104676 h 969546"/>
                  <a:gd name="connsiteX16" fmla="*/ 188595 w 518160"/>
                  <a:gd name="connsiteY16" fmla="*/ 241836 h 9695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518160" h="969546">
                    <a:moveTo>
                      <a:pt x="188595" y="241836"/>
                    </a:moveTo>
                    <a:lnTo>
                      <a:pt x="139065" y="499012"/>
                    </a:lnTo>
                    <a:lnTo>
                      <a:pt x="3810" y="499012"/>
                    </a:lnTo>
                    <a:lnTo>
                      <a:pt x="0" y="527587"/>
                    </a:lnTo>
                    <a:lnTo>
                      <a:pt x="131445" y="529492"/>
                    </a:lnTo>
                    <a:lnTo>
                      <a:pt x="45720" y="925731"/>
                    </a:lnTo>
                    <a:lnTo>
                      <a:pt x="243840" y="375186"/>
                    </a:lnTo>
                    <a:lnTo>
                      <a:pt x="518160" y="969546"/>
                    </a:lnTo>
                    <a:lnTo>
                      <a:pt x="377190" y="537112"/>
                    </a:lnTo>
                    <a:lnTo>
                      <a:pt x="502920" y="533302"/>
                    </a:lnTo>
                    <a:lnTo>
                      <a:pt x="497205" y="504727"/>
                    </a:lnTo>
                    <a:lnTo>
                      <a:pt x="358140" y="502822"/>
                    </a:lnTo>
                    <a:lnTo>
                      <a:pt x="274320" y="253266"/>
                    </a:lnTo>
                    <a:cubicBezTo>
                      <a:pt x="340995" y="249456"/>
                      <a:pt x="382905" y="182781"/>
                      <a:pt x="390525" y="127536"/>
                    </a:cubicBezTo>
                    <a:cubicBezTo>
                      <a:pt x="386080" y="38001"/>
                      <a:pt x="307340" y="7521"/>
                      <a:pt x="255270" y="1806"/>
                    </a:cubicBezTo>
                    <a:cubicBezTo>
                      <a:pt x="203835" y="-9624"/>
                      <a:pt x="106680" y="34191"/>
                      <a:pt x="95250" y="104676"/>
                    </a:cubicBezTo>
                    <a:cubicBezTo>
                      <a:pt x="78740" y="171351"/>
                      <a:pt x="130810" y="222786"/>
                      <a:pt x="188595" y="241836"/>
                    </a:cubicBezTo>
                    <a:close/>
                  </a:path>
                </a:pathLst>
              </a:custGeom>
              <a:noFill/>
              <a:ln w="12700" cap="flat" cmpd="sng" algn="ctr">
                <a:solidFill>
                  <a:srgbClr val="FFFFFF"/>
                </a:solidFill>
                <a:prstDash val="solid"/>
              </a:ln>
              <a:effectLst/>
            </p:spPr>
            <p:txBody>
              <a:bodyPr rtlCol="0" anchor="ctr"/>
              <a:lstStyle/>
              <a:p>
                <a:pPr marL="0" marR="0" lvl="0" indent="0" algn="ctr" defTabSz="685487"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rgbClr val="FFFFFF"/>
                  </a:solidFill>
                  <a:effectLst/>
                  <a:uLnTx/>
                  <a:uFillTx/>
                  <a:latin typeface="Segoe UI"/>
                  <a:ea typeface=""/>
                  <a:cs typeface=""/>
                </a:endParaRPr>
              </a:p>
            </p:txBody>
          </p:sp>
        </p:grpSp>
        <p:sp>
          <p:nvSpPr>
            <p:cNvPr id="91" name="Freeform 22"/>
            <p:cNvSpPr/>
            <p:nvPr/>
          </p:nvSpPr>
          <p:spPr>
            <a:xfrm>
              <a:off x="6563042" y="2228850"/>
              <a:ext cx="605790" cy="826770"/>
            </a:xfrm>
            <a:custGeom>
              <a:avLst/>
              <a:gdLst>
                <a:gd name="connsiteX0" fmla="*/ 163830 w 617220"/>
                <a:gd name="connsiteY0" fmla="*/ 114300 h 815340"/>
                <a:gd name="connsiteX1" fmla="*/ 521970 w 617220"/>
                <a:gd name="connsiteY1" fmla="*/ 815340 h 815340"/>
                <a:gd name="connsiteX2" fmla="*/ 617220 w 617220"/>
                <a:gd name="connsiteY2" fmla="*/ 765810 h 815340"/>
                <a:gd name="connsiteX3" fmla="*/ 266700 w 617220"/>
                <a:gd name="connsiteY3" fmla="*/ 102870 h 815340"/>
                <a:gd name="connsiteX4" fmla="*/ 434340 w 617220"/>
                <a:gd name="connsiteY4" fmla="*/ 45720 h 815340"/>
                <a:gd name="connsiteX5" fmla="*/ 300990 w 617220"/>
                <a:gd name="connsiteY5" fmla="*/ 0 h 815340"/>
                <a:gd name="connsiteX6" fmla="*/ 45720 w 617220"/>
                <a:gd name="connsiteY6" fmla="*/ 76200 h 815340"/>
                <a:gd name="connsiteX7" fmla="*/ 0 w 617220"/>
                <a:gd name="connsiteY7" fmla="*/ 160020 h 815340"/>
                <a:gd name="connsiteX8" fmla="*/ 163830 w 617220"/>
                <a:gd name="connsiteY8" fmla="*/ 114300 h 815340"/>
                <a:gd name="connsiteX0" fmla="*/ 160020 w 613410"/>
                <a:gd name="connsiteY0" fmla="*/ 114300 h 815340"/>
                <a:gd name="connsiteX1" fmla="*/ 518160 w 613410"/>
                <a:gd name="connsiteY1" fmla="*/ 815340 h 815340"/>
                <a:gd name="connsiteX2" fmla="*/ 613410 w 613410"/>
                <a:gd name="connsiteY2" fmla="*/ 765810 h 815340"/>
                <a:gd name="connsiteX3" fmla="*/ 262890 w 613410"/>
                <a:gd name="connsiteY3" fmla="*/ 102870 h 815340"/>
                <a:gd name="connsiteX4" fmla="*/ 430530 w 613410"/>
                <a:gd name="connsiteY4" fmla="*/ 45720 h 815340"/>
                <a:gd name="connsiteX5" fmla="*/ 297180 w 613410"/>
                <a:gd name="connsiteY5" fmla="*/ 0 h 815340"/>
                <a:gd name="connsiteX6" fmla="*/ 41910 w 613410"/>
                <a:gd name="connsiteY6" fmla="*/ 76200 h 815340"/>
                <a:gd name="connsiteX7" fmla="*/ 0 w 613410"/>
                <a:gd name="connsiteY7" fmla="*/ 167640 h 815340"/>
                <a:gd name="connsiteX8" fmla="*/ 160020 w 613410"/>
                <a:gd name="connsiteY8" fmla="*/ 114300 h 815340"/>
                <a:gd name="connsiteX0" fmla="*/ 179070 w 613410"/>
                <a:gd name="connsiteY0" fmla="*/ 137160 h 815340"/>
                <a:gd name="connsiteX1" fmla="*/ 518160 w 613410"/>
                <a:gd name="connsiteY1" fmla="*/ 815340 h 815340"/>
                <a:gd name="connsiteX2" fmla="*/ 613410 w 613410"/>
                <a:gd name="connsiteY2" fmla="*/ 765810 h 815340"/>
                <a:gd name="connsiteX3" fmla="*/ 262890 w 613410"/>
                <a:gd name="connsiteY3" fmla="*/ 102870 h 815340"/>
                <a:gd name="connsiteX4" fmla="*/ 430530 w 613410"/>
                <a:gd name="connsiteY4" fmla="*/ 45720 h 815340"/>
                <a:gd name="connsiteX5" fmla="*/ 297180 w 613410"/>
                <a:gd name="connsiteY5" fmla="*/ 0 h 815340"/>
                <a:gd name="connsiteX6" fmla="*/ 41910 w 613410"/>
                <a:gd name="connsiteY6" fmla="*/ 76200 h 815340"/>
                <a:gd name="connsiteX7" fmla="*/ 0 w 613410"/>
                <a:gd name="connsiteY7" fmla="*/ 167640 h 815340"/>
                <a:gd name="connsiteX8" fmla="*/ 179070 w 613410"/>
                <a:gd name="connsiteY8" fmla="*/ 137160 h 815340"/>
                <a:gd name="connsiteX0" fmla="*/ 171450 w 605790"/>
                <a:gd name="connsiteY0" fmla="*/ 137160 h 815340"/>
                <a:gd name="connsiteX1" fmla="*/ 510540 w 605790"/>
                <a:gd name="connsiteY1" fmla="*/ 815340 h 815340"/>
                <a:gd name="connsiteX2" fmla="*/ 605790 w 605790"/>
                <a:gd name="connsiteY2" fmla="*/ 765810 h 815340"/>
                <a:gd name="connsiteX3" fmla="*/ 255270 w 605790"/>
                <a:gd name="connsiteY3" fmla="*/ 102870 h 815340"/>
                <a:gd name="connsiteX4" fmla="*/ 422910 w 605790"/>
                <a:gd name="connsiteY4" fmla="*/ 45720 h 815340"/>
                <a:gd name="connsiteX5" fmla="*/ 289560 w 605790"/>
                <a:gd name="connsiteY5" fmla="*/ 0 h 815340"/>
                <a:gd name="connsiteX6" fmla="*/ 34290 w 605790"/>
                <a:gd name="connsiteY6" fmla="*/ 76200 h 815340"/>
                <a:gd name="connsiteX7" fmla="*/ 0 w 605790"/>
                <a:gd name="connsiteY7" fmla="*/ 190500 h 815340"/>
                <a:gd name="connsiteX8" fmla="*/ 171450 w 605790"/>
                <a:gd name="connsiteY8" fmla="*/ 137160 h 815340"/>
                <a:gd name="connsiteX0" fmla="*/ 171450 w 605790"/>
                <a:gd name="connsiteY0" fmla="*/ 137160 h 815340"/>
                <a:gd name="connsiteX1" fmla="*/ 510540 w 605790"/>
                <a:gd name="connsiteY1" fmla="*/ 815340 h 815340"/>
                <a:gd name="connsiteX2" fmla="*/ 605790 w 605790"/>
                <a:gd name="connsiteY2" fmla="*/ 765810 h 815340"/>
                <a:gd name="connsiteX3" fmla="*/ 255270 w 605790"/>
                <a:gd name="connsiteY3" fmla="*/ 102870 h 815340"/>
                <a:gd name="connsiteX4" fmla="*/ 422910 w 605790"/>
                <a:gd name="connsiteY4" fmla="*/ 45720 h 815340"/>
                <a:gd name="connsiteX5" fmla="*/ 289560 w 605790"/>
                <a:gd name="connsiteY5" fmla="*/ 0 h 815340"/>
                <a:gd name="connsiteX6" fmla="*/ 34290 w 605790"/>
                <a:gd name="connsiteY6" fmla="*/ 91440 h 815340"/>
                <a:gd name="connsiteX7" fmla="*/ 0 w 605790"/>
                <a:gd name="connsiteY7" fmla="*/ 190500 h 815340"/>
                <a:gd name="connsiteX8" fmla="*/ 171450 w 605790"/>
                <a:gd name="connsiteY8" fmla="*/ 137160 h 815340"/>
                <a:gd name="connsiteX0" fmla="*/ 171450 w 605790"/>
                <a:gd name="connsiteY0" fmla="*/ 137160 h 815340"/>
                <a:gd name="connsiteX1" fmla="*/ 510540 w 605790"/>
                <a:gd name="connsiteY1" fmla="*/ 815340 h 815340"/>
                <a:gd name="connsiteX2" fmla="*/ 605790 w 605790"/>
                <a:gd name="connsiteY2" fmla="*/ 765810 h 815340"/>
                <a:gd name="connsiteX3" fmla="*/ 255270 w 605790"/>
                <a:gd name="connsiteY3" fmla="*/ 102870 h 815340"/>
                <a:gd name="connsiteX4" fmla="*/ 422910 w 605790"/>
                <a:gd name="connsiteY4" fmla="*/ 45720 h 815340"/>
                <a:gd name="connsiteX5" fmla="*/ 289560 w 605790"/>
                <a:gd name="connsiteY5" fmla="*/ 0 h 815340"/>
                <a:gd name="connsiteX6" fmla="*/ 11430 w 605790"/>
                <a:gd name="connsiteY6" fmla="*/ 83820 h 815340"/>
                <a:gd name="connsiteX7" fmla="*/ 0 w 605790"/>
                <a:gd name="connsiteY7" fmla="*/ 190500 h 815340"/>
                <a:gd name="connsiteX8" fmla="*/ 171450 w 605790"/>
                <a:gd name="connsiteY8" fmla="*/ 137160 h 815340"/>
                <a:gd name="connsiteX0" fmla="*/ 171450 w 605790"/>
                <a:gd name="connsiteY0" fmla="*/ 137160 h 815340"/>
                <a:gd name="connsiteX1" fmla="*/ 510540 w 605790"/>
                <a:gd name="connsiteY1" fmla="*/ 815340 h 815340"/>
                <a:gd name="connsiteX2" fmla="*/ 605790 w 605790"/>
                <a:gd name="connsiteY2" fmla="*/ 765810 h 815340"/>
                <a:gd name="connsiteX3" fmla="*/ 255270 w 605790"/>
                <a:gd name="connsiteY3" fmla="*/ 102870 h 815340"/>
                <a:gd name="connsiteX4" fmla="*/ 422910 w 605790"/>
                <a:gd name="connsiteY4" fmla="*/ 45720 h 815340"/>
                <a:gd name="connsiteX5" fmla="*/ 289560 w 605790"/>
                <a:gd name="connsiteY5" fmla="*/ 0 h 815340"/>
                <a:gd name="connsiteX6" fmla="*/ 11430 w 605790"/>
                <a:gd name="connsiteY6" fmla="*/ 106680 h 815340"/>
                <a:gd name="connsiteX7" fmla="*/ 0 w 605790"/>
                <a:gd name="connsiteY7" fmla="*/ 190500 h 815340"/>
                <a:gd name="connsiteX8" fmla="*/ 171450 w 605790"/>
                <a:gd name="connsiteY8" fmla="*/ 137160 h 815340"/>
                <a:gd name="connsiteX0" fmla="*/ 171450 w 605790"/>
                <a:gd name="connsiteY0" fmla="*/ 137160 h 815340"/>
                <a:gd name="connsiteX1" fmla="*/ 510540 w 605790"/>
                <a:gd name="connsiteY1" fmla="*/ 815340 h 815340"/>
                <a:gd name="connsiteX2" fmla="*/ 605790 w 605790"/>
                <a:gd name="connsiteY2" fmla="*/ 765810 h 815340"/>
                <a:gd name="connsiteX3" fmla="*/ 255270 w 605790"/>
                <a:gd name="connsiteY3" fmla="*/ 102870 h 815340"/>
                <a:gd name="connsiteX4" fmla="*/ 422910 w 605790"/>
                <a:gd name="connsiteY4" fmla="*/ 45720 h 815340"/>
                <a:gd name="connsiteX5" fmla="*/ 289560 w 605790"/>
                <a:gd name="connsiteY5" fmla="*/ 0 h 815340"/>
                <a:gd name="connsiteX6" fmla="*/ 11430 w 605790"/>
                <a:gd name="connsiteY6" fmla="*/ 95250 h 815340"/>
                <a:gd name="connsiteX7" fmla="*/ 0 w 605790"/>
                <a:gd name="connsiteY7" fmla="*/ 190500 h 815340"/>
                <a:gd name="connsiteX8" fmla="*/ 171450 w 605790"/>
                <a:gd name="connsiteY8" fmla="*/ 137160 h 815340"/>
                <a:gd name="connsiteX0" fmla="*/ 171450 w 605790"/>
                <a:gd name="connsiteY0" fmla="*/ 137160 h 822960"/>
                <a:gd name="connsiteX1" fmla="*/ 502920 w 605790"/>
                <a:gd name="connsiteY1" fmla="*/ 822960 h 822960"/>
                <a:gd name="connsiteX2" fmla="*/ 605790 w 605790"/>
                <a:gd name="connsiteY2" fmla="*/ 765810 h 822960"/>
                <a:gd name="connsiteX3" fmla="*/ 255270 w 605790"/>
                <a:gd name="connsiteY3" fmla="*/ 102870 h 822960"/>
                <a:gd name="connsiteX4" fmla="*/ 422910 w 605790"/>
                <a:gd name="connsiteY4" fmla="*/ 45720 h 822960"/>
                <a:gd name="connsiteX5" fmla="*/ 289560 w 605790"/>
                <a:gd name="connsiteY5" fmla="*/ 0 h 822960"/>
                <a:gd name="connsiteX6" fmla="*/ 11430 w 605790"/>
                <a:gd name="connsiteY6" fmla="*/ 95250 h 822960"/>
                <a:gd name="connsiteX7" fmla="*/ 0 w 605790"/>
                <a:gd name="connsiteY7" fmla="*/ 190500 h 822960"/>
                <a:gd name="connsiteX8" fmla="*/ 171450 w 605790"/>
                <a:gd name="connsiteY8" fmla="*/ 137160 h 822960"/>
                <a:gd name="connsiteX0" fmla="*/ 171450 w 605790"/>
                <a:gd name="connsiteY0" fmla="*/ 140970 h 826770"/>
                <a:gd name="connsiteX1" fmla="*/ 502920 w 605790"/>
                <a:gd name="connsiteY1" fmla="*/ 826770 h 826770"/>
                <a:gd name="connsiteX2" fmla="*/ 605790 w 605790"/>
                <a:gd name="connsiteY2" fmla="*/ 769620 h 826770"/>
                <a:gd name="connsiteX3" fmla="*/ 255270 w 605790"/>
                <a:gd name="connsiteY3" fmla="*/ 106680 h 826770"/>
                <a:gd name="connsiteX4" fmla="*/ 422910 w 605790"/>
                <a:gd name="connsiteY4" fmla="*/ 49530 h 826770"/>
                <a:gd name="connsiteX5" fmla="*/ 331470 w 605790"/>
                <a:gd name="connsiteY5" fmla="*/ 0 h 826770"/>
                <a:gd name="connsiteX6" fmla="*/ 11430 w 605790"/>
                <a:gd name="connsiteY6" fmla="*/ 99060 h 826770"/>
                <a:gd name="connsiteX7" fmla="*/ 0 w 605790"/>
                <a:gd name="connsiteY7" fmla="*/ 194310 h 826770"/>
                <a:gd name="connsiteX8" fmla="*/ 171450 w 605790"/>
                <a:gd name="connsiteY8" fmla="*/ 140970 h 826770"/>
                <a:gd name="connsiteX0" fmla="*/ 171450 w 605790"/>
                <a:gd name="connsiteY0" fmla="*/ 140970 h 826770"/>
                <a:gd name="connsiteX1" fmla="*/ 502920 w 605790"/>
                <a:gd name="connsiteY1" fmla="*/ 826770 h 826770"/>
                <a:gd name="connsiteX2" fmla="*/ 605790 w 605790"/>
                <a:gd name="connsiteY2" fmla="*/ 769620 h 826770"/>
                <a:gd name="connsiteX3" fmla="*/ 255270 w 605790"/>
                <a:gd name="connsiteY3" fmla="*/ 106680 h 826770"/>
                <a:gd name="connsiteX4" fmla="*/ 422910 w 605790"/>
                <a:gd name="connsiteY4" fmla="*/ 49530 h 826770"/>
                <a:gd name="connsiteX5" fmla="*/ 320040 w 605790"/>
                <a:gd name="connsiteY5" fmla="*/ 0 h 826770"/>
                <a:gd name="connsiteX6" fmla="*/ 11430 w 605790"/>
                <a:gd name="connsiteY6" fmla="*/ 99060 h 826770"/>
                <a:gd name="connsiteX7" fmla="*/ 0 w 605790"/>
                <a:gd name="connsiteY7" fmla="*/ 194310 h 826770"/>
                <a:gd name="connsiteX8" fmla="*/ 171450 w 605790"/>
                <a:gd name="connsiteY8" fmla="*/ 140970 h 826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5790" h="826770">
                  <a:moveTo>
                    <a:pt x="171450" y="140970"/>
                  </a:moveTo>
                  <a:lnTo>
                    <a:pt x="502920" y="826770"/>
                  </a:lnTo>
                  <a:lnTo>
                    <a:pt x="605790" y="769620"/>
                  </a:lnTo>
                  <a:lnTo>
                    <a:pt x="255270" y="106680"/>
                  </a:lnTo>
                  <a:lnTo>
                    <a:pt x="422910" y="49530"/>
                  </a:lnTo>
                  <a:lnTo>
                    <a:pt x="320040" y="0"/>
                  </a:lnTo>
                  <a:lnTo>
                    <a:pt x="11430" y="99060"/>
                  </a:lnTo>
                  <a:lnTo>
                    <a:pt x="0" y="194310"/>
                  </a:lnTo>
                  <a:lnTo>
                    <a:pt x="171450" y="140970"/>
                  </a:lnTo>
                  <a:close/>
                </a:path>
              </a:pathLst>
            </a:custGeom>
            <a:noFill/>
            <a:ln w="19050" cap="flat" cmpd="sng" algn="ctr">
              <a:solidFill>
                <a:srgbClr val="FFFFFF"/>
              </a:solidFill>
              <a:prstDash val="solid"/>
            </a:ln>
            <a:effectLst/>
          </p:spPr>
          <p:txBody>
            <a:bodyPr rtlCol="0" anchor="ctr"/>
            <a:lstStyle/>
            <a:p>
              <a:pPr marL="0" marR="0" lvl="0" indent="0" algn="ctr" defTabSz="685487"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rgbClr val="FFFFFF"/>
                </a:solidFill>
                <a:effectLst/>
                <a:uLnTx/>
                <a:uFillTx/>
                <a:latin typeface="Segoe UI"/>
                <a:ea typeface=""/>
                <a:cs typeface=""/>
              </a:endParaRPr>
            </a:p>
          </p:txBody>
        </p:sp>
        <p:cxnSp>
          <p:nvCxnSpPr>
            <p:cNvPr id="92" name="Straight Connector 23"/>
            <p:cNvCxnSpPr/>
            <p:nvPr/>
          </p:nvCxnSpPr>
          <p:spPr>
            <a:xfrm flipH="1">
              <a:off x="6788880" y="2363002"/>
              <a:ext cx="41910" cy="17145"/>
            </a:xfrm>
            <a:prstGeom prst="line">
              <a:avLst/>
            </a:prstGeom>
            <a:noFill/>
            <a:ln w="19050" cap="flat" cmpd="sng" algn="ctr">
              <a:solidFill>
                <a:srgbClr val="FFFFFF"/>
              </a:solidFill>
              <a:prstDash val="solid"/>
            </a:ln>
            <a:effectLst/>
          </p:spPr>
        </p:cxnSp>
        <p:cxnSp>
          <p:nvCxnSpPr>
            <p:cNvPr id="93" name="Straight Connector 24"/>
            <p:cNvCxnSpPr/>
            <p:nvPr/>
          </p:nvCxnSpPr>
          <p:spPr>
            <a:xfrm flipH="1">
              <a:off x="6820997" y="2424456"/>
              <a:ext cx="41910" cy="17145"/>
            </a:xfrm>
            <a:prstGeom prst="line">
              <a:avLst/>
            </a:prstGeom>
            <a:noFill/>
            <a:ln w="19050" cap="flat" cmpd="sng" algn="ctr">
              <a:solidFill>
                <a:srgbClr val="FFFFFF"/>
              </a:solidFill>
              <a:prstDash val="solid"/>
            </a:ln>
            <a:effectLst/>
          </p:spPr>
        </p:cxnSp>
        <p:cxnSp>
          <p:nvCxnSpPr>
            <p:cNvPr id="94" name="Straight Connector 25"/>
            <p:cNvCxnSpPr/>
            <p:nvPr/>
          </p:nvCxnSpPr>
          <p:spPr>
            <a:xfrm flipH="1">
              <a:off x="6854162" y="2487153"/>
              <a:ext cx="41910" cy="17145"/>
            </a:xfrm>
            <a:prstGeom prst="line">
              <a:avLst/>
            </a:prstGeom>
            <a:noFill/>
            <a:ln w="19050" cap="flat" cmpd="sng" algn="ctr">
              <a:solidFill>
                <a:srgbClr val="FFFFFF"/>
              </a:solidFill>
              <a:prstDash val="solid"/>
            </a:ln>
            <a:effectLst/>
          </p:spPr>
        </p:cxnSp>
        <p:cxnSp>
          <p:nvCxnSpPr>
            <p:cNvPr id="95" name="Straight Connector 26"/>
            <p:cNvCxnSpPr/>
            <p:nvPr/>
          </p:nvCxnSpPr>
          <p:spPr>
            <a:xfrm flipH="1">
              <a:off x="6896072" y="2551567"/>
              <a:ext cx="41910" cy="17145"/>
            </a:xfrm>
            <a:prstGeom prst="line">
              <a:avLst/>
            </a:prstGeom>
            <a:noFill/>
            <a:ln w="19050" cap="flat" cmpd="sng" algn="ctr">
              <a:solidFill>
                <a:srgbClr val="FFFFFF"/>
              </a:solidFill>
              <a:prstDash val="solid"/>
            </a:ln>
            <a:effectLst/>
          </p:spPr>
        </p:cxnSp>
        <p:cxnSp>
          <p:nvCxnSpPr>
            <p:cNvPr id="96" name="Straight Connector 27"/>
            <p:cNvCxnSpPr/>
            <p:nvPr/>
          </p:nvCxnSpPr>
          <p:spPr>
            <a:xfrm flipH="1">
              <a:off x="6925500" y="2610247"/>
              <a:ext cx="41910" cy="17145"/>
            </a:xfrm>
            <a:prstGeom prst="line">
              <a:avLst/>
            </a:prstGeom>
            <a:noFill/>
            <a:ln w="19050" cap="flat" cmpd="sng" algn="ctr">
              <a:solidFill>
                <a:srgbClr val="FFFFFF"/>
              </a:solidFill>
              <a:prstDash val="solid"/>
            </a:ln>
            <a:effectLst/>
          </p:spPr>
        </p:cxnSp>
        <p:cxnSp>
          <p:nvCxnSpPr>
            <p:cNvPr id="97" name="Straight Connector 28"/>
            <p:cNvCxnSpPr/>
            <p:nvPr/>
          </p:nvCxnSpPr>
          <p:spPr>
            <a:xfrm flipH="1">
              <a:off x="6949725" y="2667185"/>
              <a:ext cx="41910" cy="17145"/>
            </a:xfrm>
            <a:prstGeom prst="line">
              <a:avLst/>
            </a:prstGeom>
            <a:noFill/>
            <a:ln w="19050" cap="flat" cmpd="sng" algn="ctr">
              <a:solidFill>
                <a:srgbClr val="FFFFFF"/>
              </a:solidFill>
              <a:prstDash val="solid"/>
            </a:ln>
            <a:effectLst/>
          </p:spPr>
        </p:cxnSp>
        <p:cxnSp>
          <p:nvCxnSpPr>
            <p:cNvPr id="98" name="Straight Connector 29"/>
            <p:cNvCxnSpPr/>
            <p:nvPr/>
          </p:nvCxnSpPr>
          <p:spPr>
            <a:xfrm flipH="1">
              <a:off x="6981285" y="2724952"/>
              <a:ext cx="41910" cy="17145"/>
            </a:xfrm>
            <a:prstGeom prst="line">
              <a:avLst/>
            </a:prstGeom>
            <a:noFill/>
            <a:ln w="19050" cap="flat" cmpd="sng" algn="ctr">
              <a:solidFill>
                <a:srgbClr val="FFFFFF"/>
              </a:solidFill>
              <a:prstDash val="solid"/>
            </a:ln>
            <a:effectLst/>
          </p:spPr>
        </p:cxnSp>
        <p:cxnSp>
          <p:nvCxnSpPr>
            <p:cNvPr id="99" name="Straight Connector 30"/>
            <p:cNvCxnSpPr/>
            <p:nvPr/>
          </p:nvCxnSpPr>
          <p:spPr>
            <a:xfrm flipH="1">
              <a:off x="7004145" y="2780197"/>
              <a:ext cx="41910" cy="17145"/>
            </a:xfrm>
            <a:prstGeom prst="line">
              <a:avLst/>
            </a:prstGeom>
            <a:noFill/>
            <a:ln w="19050" cap="flat" cmpd="sng" algn="ctr">
              <a:solidFill>
                <a:srgbClr val="FFFFFF"/>
              </a:solidFill>
              <a:prstDash val="solid"/>
            </a:ln>
            <a:effectLst/>
          </p:spPr>
        </p:cxnSp>
        <p:cxnSp>
          <p:nvCxnSpPr>
            <p:cNvPr id="100" name="Straight Connector 31"/>
            <p:cNvCxnSpPr/>
            <p:nvPr/>
          </p:nvCxnSpPr>
          <p:spPr>
            <a:xfrm flipH="1">
              <a:off x="7032720" y="2841157"/>
              <a:ext cx="41910" cy="17145"/>
            </a:xfrm>
            <a:prstGeom prst="line">
              <a:avLst/>
            </a:prstGeom>
            <a:noFill/>
            <a:ln w="19050" cap="flat" cmpd="sng" algn="ctr">
              <a:solidFill>
                <a:srgbClr val="FFFFFF"/>
              </a:solidFill>
              <a:prstDash val="solid"/>
            </a:ln>
            <a:effectLst/>
          </p:spPr>
        </p:cxnSp>
        <p:cxnSp>
          <p:nvCxnSpPr>
            <p:cNvPr id="101" name="Straight Connector 32"/>
            <p:cNvCxnSpPr/>
            <p:nvPr/>
          </p:nvCxnSpPr>
          <p:spPr>
            <a:xfrm flipH="1">
              <a:off x="7068915" y="2902117"/>
              <a:ext cx="41910" cy="17145"/>
            </a:xfrm>
            <a:prstGeom prst="line">
              <a:avLst/>
            </a:prstGeom>
            <a:noFill/>
            <a:ln w="19050" cap="flat" cmpd="sng" algn="ctr">
              <a:solidFill>
                <a:srgbClr val="FFFFFF"/>
              </a:solidFill>
              <a:prstDash val="solid"/>
            </a:ln>
            <a:effectLst/>
          </p:spPr>
        </p:cxnSp>
      </p:grpSp>
      <p:sp>
        <p:nvSpPr>
          <p:cNvPr id="35" name="文本框 34"/>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spTree>
    <p:extLst>
      <p:ext uri="{BB962C8B-B14F-4D97-AF65-F5344CB8AC3E}">
        <p14:creationId xmlns:p14="http://schemas.microsoft.com/office/powerpoint/2010/main" val="188355556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2" name="矩形 1"/>
          <p:cNvSpPr/>
          <p:nvPr/>
        </p:nvSpPr>
        <p:spPr>
          <a:xfrm>
            <a:off x="4061011" y="1203263"/>
            <a:ext cx="6925235" cy="1277470"/>
          </a:xfrm>
          <a:prstGeom prst="rect">
            <a:avLst/>
          </a:prstGeom>
          <a:solidFill>
            <a:srgbClr val="EAAF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 name="Freeform 88"/>
          <p:cNvSpPr>
            <a:spLocks noEditPoints="1"/>
          </p:cNvSpPr>
          <p:nvPr/>
        </p:nvSpPr>
        <p:spPr bwMode="auto">
          <a:xfrm rot="5400000">
            <a:off x="9989749" y="1481997"/>
            <a:ext cx="720189" cy="720002"/>
          </a:xfrm>
          <a:custGeom>
            <a:avLst/>
            <a:gdLst>
              <a:gd name="T0" fmla="*/ 207 w 414"/>
              <a:gd name="T1" fmla="*/ 0 h 414"/>
              <a:gd name="T2" fmla="*/ 0 w 414"/>
              <a:gd name="T3" fmla="*/ 207 h 414"/>
              <a:gd name="T4" fmla="*/ 207 w 414"/>
              <a:gd name="T5" fmla="*/ 414 h 414"/>
              <a:gd name="T6" fmla="*/ 414 w 414"/>
              <a:gd name="T7" fmla="*/ 207 h 414"/>
              <a:gd name="T8" fmla="*/ 207 w 414"/>
              <a:gd name="T9" fmla="*/ 0 h 414"/>
              <a:gd name="T10" fmla="*/ 207 w 414"/>
              <a:gd name="T11" fmla="*/ 399 h 414"/>
              <a:gd name="T12" fmla="*/ 15 w 414"/>
              <a:gd name="T13" fmla="*/ 207 h 414"/>
              <a:gd name="T14" fmla="*/ 207 w 414"/>
              <a:gd name="T15" fmla="*/ 15 h 414"/>
              <a:gd name="T16" fmla="*/ 399 w 414"/>
              <a:gd name="T17" fmla="*/ 207 h 414"/>
              <a:gd name="T18" fmla="*/ 207 w 414"/>
              <a:gd name="T19" fmla="*/ 399 h 414"/>
              <a:gd name="T20" fmla="*/ 299 w 414"/>
              <a:gd name="T21" fmla="*/ 174 h 414"/>
              <a:gd name="T22" fmla="*/ 314 w 414"/>
              <a:gd name="T23" fmla="*/ 174 h 414"/>
              <a:gd name="T24" fmla="*/ 314 w 414"/>
              <a:gd name="T25" fmla="*/ 307 h 414"/>
              <a:gd name="T26" fmla="*/ 306 w 414"/>
              <a:gd name="T27" fmla="*/ 314 h 414"/>
              <a:gd name="T28" fmla="*/ 173 w 414"/>
              <a:gd name="T29" fmla="*/ 314 h 414"/>
              <a:gd name="T30" fmla="*/ 173 w 414"/>
              <a:gd name="T31" fmla="*/ 300 h 414"/>
              <a:gd name="T32" fmla="*/ 288 w 414"/>
              <a:gd name="T33" fmla="*/ 300 h 414"/>
              <a:gd name="T34" fmla="*/ 108 w 414"/>
              <a:gd name="T35" fmla="*/ 120 h 414"/>
              <a:gd name="T36" fmla="*/ 119 w 414"/>
              <a:gd name="T37" fmla="*/ 109 h 414"/>
              <a:gd name="T38" fmla="*/ 299 w 414"/>
              <a:gd name="T39" fmla="*/ 289 h 414"/>
              <a:gd name="T40" fmla="*/ 299 w 414"/>
              <a:gd name="T41" fmla="*/ 174 h 4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14" h="414">
                <a:moveTo>
                  <a:pt x="207" y="0"/>
                </a:moveTo>
                <a:cubicBezTo>
                  <a:pt x="93" y="0"/>
                  <a:pt x="0" y="93"/>
                  <a:pt x="0" y="207"/>
                </a:cubicBezTo>
                <a:cubicBezTo>
                  <a:pt x="0" y="321"/>
                  <a:pt x="93" y="414"/>
                  <a:pt x="207" y="414"/>
                </a:cubicBezTo>
                <a:cubicBezTo>
                  <a:pt x="321" y="414"/>
                  <a:pt x="414" y="321"/>
                  <a:pt x="414" y="207"/>
                </a:cubicBezTo>
                <a:cubicBezTo>
                  <a:pt x="414" y="93"/>
                  <a:pt x="321" y="0"/>
                  <a:pt x="207" y="0"/>
                </a:cubicBezTo>
                <a:close/>
                <a:moveTo>
                  <a:pt x="207" y="399"/>
                </a:moveTo>
                <a:cubicBezTo>
                  <a:pt x="101" y="399"/>
                  <a:pt x="15" y="313"/>
                  <a:pt x="15" y="207"/>
                </a:cubicBezTo>
                <a:cubicBezTo>
                  <a:pt x="15" y="101"/>
                  <a:pt x="101" y="15"/>
                  <a:pt x="207" y="15"/>
                </a:cubicBezTo>
                <a:cubicBezTo>
                  <a:pt x="313" y="15"/>
                  <a:pt x="399" y="101"/>
                  <a:pt x="399" y="207"/>
                </a:cubicBezTo>
                <a:cubicBezTo>
                  <a:pt x="399" y="313"/>
                  <a:pt x="313" y="399"/>
                  <a:pt x="207" y="399"/>
                </a:cubicBezTo>
                <a:close/>
                <a:moveTo>
                  <a:pt x="299" y="174"/>
                </a:moveTo>
                <a:cubicBezTo>
                  <a:pt x="314" y="174"/>
                  <a:pt x="314" y="174"/>
                  <a:pt x="314" y="174"/>
                </a:cubicBezTo>
                <a:cubicBezTo>
                  <a:pt x="314" y="307"/>
                  <a:pt x="314" y="307"/>
                  <a:pt x="314" y="307"/>
                </a:cubicBezTo>
                <a:cubicBezTo>
                  <a:pt x="314" y="311"/>
                  <a:pt x="310" y="314"/>
                  <a:pt x="306" y="314"/>
                </a:cubicBezTo>
                <a:cubicBezTo>
                  <a:pt x="173" y="314"/>
                  <a:pt x="173" y="314"/>
                  <a:pt x="173" y="314"/>
                </a:cubicBezTo>
                <a:cubicBezTo>
                  <a:pt x="173" y="300"/>
                  <a:pt x="173" y="300"/>
                  <a:pt x="173" y="300"/>
                </a:cubicBezTo>
                <a:cubicBezTo>
                  <a:pt x="288" y="300"/>
                  <a:pt x="288" y="300"/>
                  <a:pt x="288" y="300"/>
                </a:cubicBezTo>
                <a:cubicBezTo>
                  <a:pt x="108" y="120"/>
                  <a:pt x="108" y="120"/>
                  <a:pt x="108" y="120"/>
                </a:cubicBezTo>
                <a:cubicBezTo>
                  <a:pt x="119" y="109"/>
                  <a:pt x="119" y="109"/>
                  <a:pt x="119" y="109"/>
                </a:cubicBezTo>
                <a:cubicBezTo>
                  <a:pt x="299" y="289"/>
                  <a:pt x="299" y="289"/>
                  <a:pt x="299" y="289"/>
                </a:cubicBezTo>
                <a:lnTo>
                  <a:pt x="299" y="174"/>
                </a:lnTo>
                <a:close/>
              </a:path>
            </a:pathLst>
          </a:custGeom>
          <a:solidFill>
            <a:srgbClr val="FFFFFF"/>
          </a:solidFill>
          <a:ln>
            <a:noFill/>
          </a:ln>
        </p:spPr>
        <p:txBody>
          <a:bodyPr vert="horz" wrap="square" lIns="68571" tIns="34286" rIns="68571" bIns="34286" numCol="1" anchor="t" anchorCtr="0" compatLnSpc="1">
            <a:prstTxWarp prst="textNoShape">
              <a:avLst/>
            </a:prstTxWarp>
          </a:bodyPr>
          <a:lstStyle/>
          <a:p>
            <a:pPr defTabSz="685487"/>
            <a:endParaRPr lang="en-US" sz="1400">
              <a:solidFill>
                <a:srgbClr val="FFFFFF"/>
              </a:solidFill>
              <a:latin typeface="Segoe UI"/>
            </a:endParaRPr>
          </a:p>
        </p:txBody>
      </p:sp>
      <p:sp>
        <p:nvSpPr>
          <p:cNvPr id="3" name="文本框 2"/>
          <p:cNvSpPr txBox="1"/>
          <p:nvPr/>
        </p:nvSpPr>
        <p:spPr>
          <a:xfrm>
            <a:off x="4403913" y="1379578"/>
            <a:ext cx="4251967" cy="923330"/>
          </a:xfrm>
          <a:prstGeom prst="rect">
            <a:avLst/>
          </a:prstGeom>
          <a:noFill/>
        </p:spPr>
        <p:txBody>
          <a:bodyPr wrap="square" rtlCol="0">
            <a:spAutoFit/>
          </a:bodyPr>
          <a:lstStyle/>
          <a:p>
            <a:r>
              <a:rPr kumimoji="1" lang="en-US" altLang="zh-CN" sz="5400" dirty="0" smtClean="0">
                <a:solidFill>
                  <a:schemeClr val="bg1"/>
                </a:solidFill>
                <a:latin typeface="Yuanti SC Light" charset="-122"/>
                <a:ea typeface="Yuanti SC Light" charset="-122"/>
                <a:cs typeface="Yuanti SC Light" charset="-122"/>
              </a:rPr>
              <a:t>2.</a:t>
            </a:r>
            <a:r>
              <a:rPr kumimoji="1" lang="zh-CN" altLang="en-US" sz="5400" dirty="0" smtClean="0">
                <a:solidFill>
                  <a:schemeClr val="bg1"/>
                </a:solidFill>
                <a:latin typeface="Yuanti SC Light" charset="-122"/>
                <a:ea typeface="Yuanti SC Light" charset="-122"/>
                <a:cs typeface="Yuanti SC Light" charset="-122"/>
              </a:rPr>
              <a:t> 米筐研究</a:t>
            </a:r>
            <a:endParaRPr kumimoji="1" lang="zh-CN" altLang="en-US" sz="5400" dirty="0">
              <a:solidFill>
                <a:schemeClr val="bg1"/>
              </a:solidFill>
              <a:latin typeface="Yuanti SC Light" charset="-122"/>
              <a:ea typeface="Yuanti SC Light" charset="-122"/>
              <a:cs typeface="Yuanti SC Light" charset="-122"/>
            </a:endParaRPr>
          </a:p>
        </p:txBody>
      </p:sp>
      <p:sp>
        <p:nvSpPr>
          <p:cNvPr id="15" name="矩形 14"/>
          <p:cNvSpPr/>
          <p:nvPr/>
        </p:nvSpPr>
        <p:spPr>
          <a:xfrm>
            <a:off x="4061011" y="2622816"/>
            <a:ext cx="6925236" cy="32272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 name="矩形 16"/>
          <p:cNvSpPr/>
          <p:nvPr/>
        </p:nvSpPr>
        <p:spPr>
          <a:xfrm>
            <a:off x="1156448" y="2634178"/>
            <a:ext cx="2729752" cy="3215932"/>
          </a:xfrm>
          <a:prstGeom prst="rect">
            <a:avLst/>
          </a:prstGeom>
          <a:solidFill>
            <a:srgbClr val="EAAF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0" name="TextBox 5"/>
          <p:cNvSpPr txBox="1"/>
          <p:nvPr/>
        </p:nvSpPr>
        <p:spPr>
          <a:xfrm>
            <a:off x="4415406" y="3211890"/>
            <a:ext cx="5932361" cy="2095940"/>
          </a:xfrm>
          <a:prstGeom prst="rect">
            <a:avLst/>
          </a:prstGeom>
          <a:noFill/>
        </p:spPr>
        <p:txBody>
          <a:bodyPr wrap="square" lIns="68571" tIns="68571" rIns="68571" bIns="68571" rtlCol="0">
            <a:spAutoFit/>
          </a:bodyPr>
          <a:lstStyle/>
          <a:p>
            <a:pPr marL="257146" indent="-257146" defTabSz="685487">
              <a:lnSpc>
                <a:spcPct val="90000"/>
              </a:lnSpc>
              <a:spcBef>
                <a:spcPct val="20000"/>
              </a:spcBef>
              <a:buSzPct val="90000"/>
              <a:buFont typeface="Arial" pitchFamily="34" charset="0"/>
              <a:buChar char="•"/>
            </a:pPr>
            <a:r>
              <a:rPr lang="en-US" altLang="zh-CN" sz="2400" dirty="0" smtClean="0">
                <a:solidFill>
                  <a:srgbClr val="EAAF07">
                    <a:alpha val="99000"/>
                  </a:srgbClr>
                </a:solidFill>
                <a:latin typeface="Yuanti SC" charset="-122"/>
                <a:ea typeface="Yuanti SC" charset="-122"/>
                <a:cs typeface="Yuanti SC" charset="-122"/>
              </a:rPr>
              <a:t>2.1</a:t>
            </a:r>
            <a:r>
              <a:rPr lang="zh-CN" altLang="en-US" sz="2400" dirty="0" smtClean="0">
                <a:solidFill>
                  <a:srgbClr val="EAAF07">
                    <a:alpha val="99000"/>
                  </a:srgbClr>
                </a:solidFill>
                <a:latin typeface="Yuanti SC" charset="-122"/>
                <a:ea typeface="Yuanti SC" charset="-122"/>
                <a:cs typeface="Yuanti SC" charset="-122"/>
              </a:rPr>
              <a:t> 整体介绍</a:t>
            </a:r>
          </a:p>
          <a:p>
            <a:pPr marL="257146" indent="-257146" defTabSz="685487">
              <a:lnSpc>
                <a:spcPct val="90000"/>
              </a:lnSpc>
              <a:spcBef>
                <a:spcPct val="20000"/>
              </a:spcBef>
              <a:buSzPct val="90000"/>
              <a:buFont typeface="Arial" pitchFamily="34" charset="0"/>
              <a:buChar char="•"/>
            </a:pPr>
            <a:r>
              <a:rPr lang="en-US" altLang="zh-CN" sz="2400" dirty="0" smtClean="0">
                <a:solidFill>
                  <a:srgbClr val="EAAF07">
                    <a:alpha val="99000"/>
                  </a:srgbClr>
                </a:solidFill>
                <a:latin typeface="Yuanti SC" charset="-122"/>
                <a:ea typeface="Yuanti SC" charset="-122"/>
                <a:cs typeface="Yuanti SC" charset="-122"/>
              </a:rPr>
              <a:t>2.2</a:t>
            </a:r>
            <a:r>
              <a:rPr lang="zh-CN" altLang="en-US" sz="2400" dirty="0" smtClean="0">
                <a:solidFill>
                  <a:srgbClr val="EAAF07">
                    <a:alpha val="99000"/>
                  </a:srgbClr>
                </a:solidFill>
                <a:latin typeface="Yuanti SC" charset="-122"/>
                <a:ea typeface="Yuanti SC" charset="-122"/>
                <a:cs typeface="Yuanti SC" charset="-122"/>
              </a:rPr>
              <a:t> </a:t>
            </a:r>
            <a:r>
              <a:rPr lang="en-US" altLang="zh-CN" sz="2400" dirty="0" smtClean="0">
                <a:solidFill>
                  <a:srgbClr val="EAAF07">
                    <a:alpha val="99000"/>
                  </a:srgbClr>
                </a:solidFill>
                <a:latin typeface="Yuanti SC" charset="-122"/>
                <a:ea typeface="Yuanti SC" charset="-122"/>
                <a:cs typeface="Yuanti SC" charset="-122"/>
              </a:rPr>
              <a:t>API</a:t>
            </a:r>
            <a:r>
              <a:rPr lang="zh-CN" altLang="en-US" sz="2400" dirty="0" smtClean="0">
                <a:solidFill>
                  <a:srgbClr val="EAAF07">
                    <a:alpha val="99000"/>
                  </a:srgbClr>
                </a:solidFill>
                <a:latin typeface="Yuanti SC" charset="-122"/>
                <a:ea typeface="Yuanti SC" charset="-122"/>
                <a:cs typeface="Yuanti SC" charset="-122"/>
              </a:rPr>
              <a:t>接口研究</a:t>
            </a:r>
            <a:endParaRPr lang="en-US" altLang="zh-CN" sz="2400" dirty="0" smtClean="0">
              <a:solidFill>
                <a:srgbClr val="EAAF07">
                  <a:alpha val="99000"/>
                </a:srgbClr>
              </a:solidFill>
              <a:latin typeface="Yuanti SC" charset="-122"/>
              <a:ea typeface="Yuanti SC" charset="-122"/>
              <a:cs typeface="Yuanti SC" charset="-122"/>
            </a:endParaRPr>
          </a:p>
          <a:p>
            <a:pPr marL="257146" indent="-257146" defTabSz="685487">
              <a:lnSpc>
                <a:spcPct val="90000"/>
              </a:lnSpc>
              <a:spcBef>
                <a:spcPct val="20000"/>
              </a:spcBef>
              <a:buSzPct val="90000"/>
              <a:buFont typeface="Arial" pitchFamily="34" charset="0"/>
              <a:buChar char="•"/>
            </a:pPr>
            <a:r>
              <a:rPr lang="en-US" altLang="zh-CN" sz="2400" dirty="0" smtClean="0">
                <a:solidFill>
                  <a:srgbClr val="EAAF07">
                    <a:alpha val="99000"/>
                  </a:srgbClr>
                </a:solidFill>
                <a:latin typeface="Yuanti SC" charset="-122"/>
                <a:ea typeface="Yuanti SC" charset="-122"/>
                <a:cs typeface="Yuanti SC" charset="-122"/>
              </a:rPr>
              <a:t>2.3</a:t>
            </a:r>
            <a:r>
              <a:rPr lang="zh-CN" altLang="en-US" sz="2400" dirty="0" smtClean="0">
                <a:solidFill>
                  <a:srgbClr val="EAAF07">
                    <a:alpha val="99000"/>
                  </a:srgbClr>
                </a:solidFill>
                <a:latin typeface="Yuanti SC" charset="-122"/>
                <a:ea typeface="Yuanti SC" charset="-122"/>
                <a:cs typeface="Yuanti SC" charset="-122"/>
              </a:rPr>
              <a:t> 数据使用研究</a:t>
            </a:r>
            <a:endParaRPr lang="en-US" altLang="zh-CN" sz="2400" dirty="0" smtClean="0">
              <a:solidFill>
                <a:srgbClr val="EAAF07">
                  <a:alpha val="99000"/>
                </a:srgbClr>
              </a:solidFill>
              <a:latin typeface="Yuanti SC" charset="-122"/>
              <a:ea typeface="Yuanti SC" charset="-122"/>
              <a:cs typeface="Yuanti SC" charset="-122"/>
            </a:endParaRPr>
          </a:p>
          <a:p>
            <a:pPr marL="257146" indent="-257146" defTabSz="685487">
              <a:lnSpc>
                <a:spcPct val="90000"/>
              </a:lnSpc>
              <a:spcBef>
                <a:spcPct val="20000"/>
              </a:spcBef>
              <a:buSzPct val="90000"/>
              <a:buFont typeface="Arial" pitchFamily="34" charset="0"/>
              <a:buChar char="•"/>
            </a:pPr>
            <a:r>
              <a:rPr lang="en-US" altLang="zh-CN" sz="2400" dirty="0" smtClean="0">
                <a:solidFill>
                  <a:srgbClr val="EAAF07">
                    <a:alpha val="99000"/>
                  </a:srgbClr>
                </a:solidFill>
                <a:latin typeface="Yuanti SC" charset="-122"/>
                <a:ea typeface="Yuanti SC" charset="-122"/>
                <a:cs typeface="Yuanti SC" charset="-122"/>
              </a:rPr>
              <a:t>2.4</a:t>
            </a:r>
            <a:r>
              <a:rPr lang="zh-CN" altLang="en-US" sz="2400" dirty="0" smtClean="0">
                <a:solidFill>
                  <a:srgbClr val="EAAF07">
                    <a:alpha val="99000"/>
                  </a:srgbClr>
                </a:solidFill>
                <a:latin typeface="Yuanti SC" charset="-122"/>
                <a:ea typeface="Yuanti SC" charset="-122"/>
                <a:cs typeface="Yuanti SC" charset="-122"/>
              </a:rPr>
              <a:t> 平台使用研究</a:t>
            </a:r>
            <a:endParaRPr lang="en-US" altLang="zh-CN" sz="2400" dirty="0" smtClean="0">
              <a:solidFill>
                <a:srgbClr val="EAAF07">
                  <a:alpha val="99000"/>
                </a:srgbClr>
              </a:solidFill>
              <a:latin typeface="Yuanti SC" charset="-122"/>
              <a:ea typeface="Yuanti SC" charset="-122"/>
              <a:cs typeface="Yuanti SC" charset="-122"/>
            </a:endParaRPr>
          </a:p>
          <a:p>
            <a:pPr marL="257146" indent="-257146" defTabSz="685487">
              <a:lnSpc>
                <a:spcPct val="90000"/>
              </a:lnSpc>
              <a:spcBef>
                <a:spcPct val="20000"/>
              </a:spcBef>
              <a:buSzPct val="90000"/>
              <a:buFont typeface="Arial" pitchFamily="34" charset="0"/>
              <a:buChar char="•"/>
            </a:pPr>
            <a:r>
              <a:rPr lang="en-US" altLang="zh-CN" sz="2400" dirty="0" smtClean="0">
                <a:solidFill>
                  <a:srgbClr val="EAAF07">
                    <a:alpha val="99000"/>
                  </a:srgbClr>
                </a:solidFill>
                <a:latin typeface="Yuanti SC" charset="-122"/>
                <a:ea typeface="Yuanti SC" charset="-122"/>
                <a:cs typeface="Yuanti SC" charset="-122"/>
              </a:rPr>
              <a:t>2.5</a:t>
            </a:r>
            <a:r>
              <a:rPr lang="zh-CN" altLang="en-US" sz="2400" dirty="0" smtClean="0">
                <a:solidFill>
                  <a:srgbClr val="EAAF07">
                    <a:alpha val="99000"/>
                  </a:srgbClr>
                </a:solidFill>
                <a:latin typeface="Yuanti SC" charset="-122"/>
                <a:ea typeface="Yuanti SC" charset="-122"/>
                <a:cs typeface="Yuanti SC" charset="-122"/>
              </a:rPr>
              <a:t> 总结</a:t>
            </a:r>
          </a:p>
        </p:txBody>
      </p:sp>
      <p:grpSp>
        <p:nvGrpSpPr>
          <p:cNvPr id="21" name="Group 20"/>
          <p:cNvGrpSpPr/>
          <p:nvPr/>
        </p:nvGrpSpPr>
        <p:grpSpPr>
          <a:xfrm>
            <a:off x="1980427" y="3585460"/>
            <a:ext cx="1081792" cy="1083906"/>
            <a:chOff x="6563042" y="1919069"/>
            <a:chExt cx="1134038" cy="1136551"/>
          </a:xfrm>
        </p:grpSpPr>
        <p:grpSp>
          <p:nvGrpSpPr>
            <p:cNvPr id="22" name="Group 21"/>
            <p:cNvGrpSpPr/>
            <p:nvPr/>
          </p:nvGrpSpPr>
          <p:grpSpPr>
            <a:xfrm>
              <a:off x="6851824" y="1919069"/>
              <a:ext cx="845256" cy="916435"/>
              <a:chOff x="7000705" y="1812217"/>
              <a:chExt cx="914400" cy="991402"/>
            </a:xfrm>
          </p:grpSpPr>
          <p:sp>
            <p:nvSpPr>
              <p:cNvPr id="34" name="Oval 33"/>
              <p:cNvSpPr/>
              <p:nvPr/>
            </p:nvSpPr>
            <p:spPr>
              <a:xfrm>
                <a:off x="7192225" y="2251319"/>
                <a:ext cx="155418" cy="147836"/>
              </a:xfrm>
              <a:prstGeom prst="ellipse">
                <a:avLst/>
              </a:prstGeom>
              <a:noFill/>
              <a:ln w="12700" cap="flat" cmpd="sng" algn="ctr">
                <a:solidFill>
                  <a:srgbClr val="FFFFFF"/>
                </a:solidFill>
                <a:prstDash val="solid"/>
              </a:ln>
              <a:effectLst/>
            </p:spPr>
            <p:txBody>
              <a:bodyPr rtlCol="0" anchor="ctr"/>
              <a:lstStyle/>
              <a:p>
                <a:pPr marL="0" marR="0" lvl="0" indent="0" algn="ctr" defTabSz="685487"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rgbClr val="FFFFFF"/>
                  </a:solidFill>
                  <a:effectLst/>
                  <a:uLnTx/>
                  <a:uFillTx/>
                  <a:latin typeface="Segoe UI"/>
                  <a:ea typeface=""/>
                  <a:cs typeface=""/>
                </a:endParaRPr>
              </a:p>
            </p:txBody>
          </p:sp>
          <p:sp>
            <p:nvSpPr>
              <p:cNvPr id="35" name="Trapezoid 34"/>
              <p:cNvSpPr/>
              <p:nvPr/>
            </p:nvSpPr>
            <p:spPr>
              <a:xfrm>
                <a:off x="7193281" y="2374325"/>
                <a:ext cx="154362" cy="258385"/>
              </a:xfrm>
              <a:prstGeom prst="trapezoid">
                <a:avLst>
                  <a:gd name="adj" fmla="val 16772"/>
                </a:avLst>
              </a:prstGeom>
              <a:noFill/>
              <a:ln w="12700" cap="flat" cmpd="sng" algn="ctr">
                <a:solidFill>
                  <a:srgbClr val="FFFFFF"/>
                </a:solidFill>
                <a:prstDash val="solid"/>
              </a:ln>
              <a:effectLst/>
            </p:spPr>
            <p:txBody>
              <a:bodyPr rtlCol="0" anchor="ctr"/>
              <a:lstStyle/>
              <a:p>
                <a:pPr marL="0" marR="0" lvl="0" indent="0" algn="ctr" defTabSz="685487"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rgbClr val="FFFFFF"/>
                  </a:solidFill>
                  <a:effectLst/>
                  <a:uLnTx/>
                  <a:uFillTx/>
                  <a:latin typeface="Segoe UI"/>
                  <a:ea typeface=""/>
                  <a:cs typeface=""/>
                </a:endParaRPr>
              </a:p>
            </p:txBody>
          </p:sp>
          <p:sp>
            <p:nvSpPr>
              <p:cNvPr id="36" name="Rectangle 35"/>
              <p:cNvSpPr/>
              <p:nvPr/>
            </p:nvSpPr>
            <p:spPr>
              <a:xfrm rot="900000">
                <a:off x="7000705" y="2157056"/>
                <a:ext cx="914400" cy="646563"/>
              </a:xfrm>
              <a:prstGeom prst="rect">
                <a:avLst/>
              </a:prstGeom>
              <a:noFill/>
              <a:ln w="28575" cap="flat" cmpd="sng" algn="ctr">
                <a:solidFill>
                  <a:srgbClr val="FFFFFF"/>
                </a:solidFill>
                <a:prstDash val="solid"/>
              </a:ln>
              <a:effectLst/>
            </p:spPr>
            <p:txBody>
              <a:bodyPr rtlCol="0" anchor="ctr"/>
              <a:lstStyle/>
              <a:p>
                <a:pPr marL="0" marR="0" lvl="0" indent="0" algn="ctr" defTabSz="685487"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rgbClr val="FFFFFF"/>
                  </a:solidFill>
                  <a:effectLst/>
                  <a:uLnTx/>
                  <a:uFillTx/>
                  <a:latin typeface="Segoe UI"/>
                  <a:ea typeface=""/>
                  <a:cs typeface=""/>
                </a:endParaRPr>
              </a:p>
            </p:txBody>
          </p:sp>
          <p:cxnSp>
            <p:nvCxnSpPr>
              <p:cNvPr id="37" name="Straight Connector 36"/>
              <p:cNvCxnSpPr/>
              <p:nvPr/>
            </p:nvCxnSpPr>
            <p:spPr>
              <a:xfrm>
                <a:off x="7147560" y="2514600"/>
                <a:ext cx="547052" cy="152400"/>
              </a:xfrm>
              <a:prstGeom prst="line">
                <a:avLst/>
              </a:prstGeom>
              <a:noFill/>
              <a:ln w="9525" cap="flat" cmpd="sng" algn="ctr">
                <a:solidFill>
                  <a:srgbClr val="FFFFFF"/>
                </a:solidFill>
                <a:prstDash val="solid"/>
              </a:ln>
              <a:effectLst/>
            </p:spPr>
          </p:cxnSp>
          <p:sp>
            <p:nvSpPr>
              <p:cNvPr id="38" name="Oval 37"/>
              <p:cNvSpPr/>
              <p:nvPr/>
            </p:nvSpPr>
            <p:spPr>
              <a:xfrm>
                <a:off x="7121576" y="2341282"/>
                <a:ext cx="310345" cy="310345"/>
              </a:xfrm>
              <a:prstGeom prst="ellipse">
                <a:avLst/>
              </a:prstGeom>
              <a:noFill/>
              <a:ln w="12700" cap="flat" cmpd="sng" algn="ctr">
                <a:solidFill>
                  <a:srgbClr val="FFFFFF"/>
                </a:solidFill>
                <a:prstDash val="solid"/>
              </a:ln>
              <a:effectLst/>
            </p:spPr>
            <p:txBody>
              <a:bodyPr rtlCol="0" anchor="ctr"/>
              <a:lstStyle/>
              <a:p>
                <a:pPr marL="0" marR="0" lvl="0" indent="0" algn="ctr" defTabSz="685487"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rgbClr val="FFFFFF"/>
                  </a:solidFill>
                  <a:effectLst/>
                  <a:uLnTx/>
                  <a:uFillTx/>
                  <a:latin typeface="Segoe UI"/>
                  <a:ea typeface=""/>
                  <a:cs typeface=""/>
                </a:endParaRPr>
              </a:p>
            </p:txBody>
          </p:sp>
          <p:cxnSp>
            <p:nvCxnSpPr>
              <p:cNvPr id="39" name="Straight Connector 38"/>
              <p:cNvCxnSpPr/>
              <p:nvPr/>
            </p:nvCxnSpPr>
            <p:spPr>
              <a:xfrm flipV="1">
                <a:off x="7574280" y="2538095"/>
                <a:ext cx="32068" cy="92710"/>
              </a:xfrm>
              <a:prstGeom prst="line">
                <a:avLst/>
              </a:prstGeom>
              <a:noFill/>
              <a:ln w="9525" cap="flat" cmpd="sng" algn="ctr">
                <a:solidFill>
                  <a:srgbClr val="FFFFFF"/>
                </a:solidFill>
                <a:prstDash val="solid"/>
              </a:ln>
              <a:effectLst/>
            </p:spPr>
          </p:cxnSp>
          <p:cxnSp>
            <p:nvCxnSpPr>
              <p:cNvPr id="40" name="Straight Connector 39"/>
              <p:cNvCxnSpPr/>
              <p:nvPr/>
            </p:nvCxnSpPr>
            <p:spPr>
              <a:xfrm flipV="1">
                <a:off x="7685404" y="2569210"/>
                <a:ext cx="32068" cy="92710"/>
              </a:xfrm>
              <a:prstGeom prst="line">
                <a:avLst/>
              </a:prstGeom>
              <a:noFill/>
              <a:ln w="9525" cap="flat" cmpd="sng" algn="ctr">
                <a:solidFill>
                  <a:srgbClr val="FFFFFF"/>
                </a:solidFill>
                <a:prstDash val="solid"/>
              </a:ln>
              <a:effectLst/>
            </p:spPr>
          </p:cxnSp>
          <p:cxnSp>
            <p:nvCxnSpPr>
              <p:cNvPr id="41" name="Straight Connector 40"/>
              <p:cNvCxnSpPr/>
              <p:nvPr/>
            </p:nvCxnSpPr>
            <p:spPr>
              <a:xfrm flipV="1">
                <a:off x="7457905" y="2505075"/>
                <a:ext cx="32068" cy="92710"/>
              </a:xfrm>
              <a:prstGeom prst="line">
                <a:avLst/>
              </a:prstGeom>
              <a:noFill/>
              <a:ln w="9525" cap="flat" cmpd="sng" algn="ctr">
                <a:solidFill>
                  <a:srgbClr val="FFFFFF"/>
                </a:solidFill>
                <a:prstDash val="solid"/>
              </a:ln>
              <a:effectLst/>
            </p:spPr>
          </p:cxnSp>
          <p:cxnSp>
            <p:nvCxnSpPr>
              <p:cNvPr id="42" name="Straight Connector 41"/>
              <p:cNvCxnSpPr/>
              <p:nvPr/>
            </p:nvCxnSpPr>
            <p:spPr>
              <a:xfrm flipV="1">
                <a:off x="7344309" y="2472627"/>
                <a:ext cx="32068" cy="92710"/>
              </a:xfrm>
              <a:prstGeom prst="line">
                <a:avLst/>
              </a:prstGeom>
              <a:noFill/>
              <a:ln w="9525" cap="flat" cmpd="sng" algn="ctr">
                <a:solidFill>
                  <a:srgbClr val="FFFFFF"/>
                </a:solidFill>
                <a:prstDash val="solid"/>
              </a:ln>
              <a:effectLst/>
            </p:spPr>
          </p:cxnSp>
          <p:cxnSp>
            <p:nvCxnSpPr>
              <p:cNvPr id="43" name="Straight Connector 42"/>
              <p:cNvCxnSpPr/>
              <p:nvPr/>
            </p:nvCxnSpPr>
            <p:spPr>
              <a:xfrm flipH="1">
                <a:off x="7147560" y="2209800"/>
                <a:ext cx="89852" cy="304800"/>
              </a:xfrm>
              <a:prstGeom prst="line">
                <a:avLst/>
              </a:prstGeom>
              <a:noFill/>
              <a:ln w="9525" cap="flat" cmpd="sng" algn="ctr">
                <a:solidFill>
                  <a:srgbClr val="FFFFFF"/>
                </a:solidFill>
                <a:prstDash val="solid"/>
              </a:ln>
              <a:effectLst/>
            </p:spPr>
          </p:cxnSp>
          <p:sp>
            <p:nvSpPr>
              <p:cNvPr id="44" name="Rectangle 43"/>
              <p:cNvSpPr/>
              <p:nvPr/>
            </p:nvSpPr>
            <p:spPr>
              <a:xfrm rot="900000">
                <a:off x="7387126" y="2674459"/>
                <a:ext cx="228600" cy="113155"/>
              </a:xfrm>
              <a:prstGeom prst="rect">
                <a:avLst/>
              </a:prstGeom>
              <a:noFill/>
              <a:ln w="12700" cap="flat" cmpd="sng" algn="ctr">
                <a:solidFill>
                  <a:srgbClr val="FFFFFF"/>
                </a:solidFill>
                <a:prstDash val="solid"/>
              </a:ln>
              <a:effectLst/>
            </p:spPr>
            <p:txBody>
              <a:bodyPr rtlCol="0" anchor="ctr"/>
              <a:lstStyle/>
              <a:p>
                <a:pPr marL="0" marR="0" lvl="0" indent="0" algn="ctr" defTabSz="685487"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rgbClr val="FFFFFF"/>
                  </a:solidFill>
                  <a:effectLst/>
                  <a:uLnTx/>
                  <a:uFillTx/>
                  <a:latin typeface="Segoe UI"/>
                  <a:ea typeface=""/>
                  <a:cs typeface=""/>
                </a:endParaRPr>
              </a:p>
            </p:txBody>
          </p:sp>
          <p:cxnSp>
            <p:nvCxnSpPr>
              <p:cNvPr id="45" name="Straight Connector 44"/>
              <p:cNvCxnSpPr/>
              <p:nvPr/>
            </p:nvCxnSpPr>
            <p:spPr>
              <a:xfrm>
                <a:off x="7296845" y="2209800"/>
                <a:ext cx="566995" cy="164525"/>
              </a:xfrm>
              <a:prstGeom prst="line">
                <a:avLst/>
              </a:prstGeom>
              <a:noFill/>
              <a:ln w="9525" cap="flat" cmpd="sng" algn="ctr">
                <a:solidFill>
                  <a:srgbClr val="FFFFFF"/>
                </a:solidFill>
                <a:prstDash val="sysDash"/>
              </a:ln>
              <a:effectLst/>
            </p:spPr>
          </p:cxnSp>
          <p:sp>
            <p:nvSpPr>
              <p:cNvPr id="46" name="Freeform 45"/>
              <p:cNvSpPr/>
              <p:nvPr/>
            </p:nvSpPr>
            <p:spPr>
              <a:xfrm rot="20700000">
                <a:off x="7451777" y="1812217"/>
                <a:ext cx="334954" cy="626744"/>
              </a:xfrm>
              <a:custGeom>
                <a:avLst/>
                <a:gdLst>
                  <a:gd name="connsiteX0" fmla="*/ 142875 w 472440"/>
                  <a:gd name="connsiteY0" fmla="*/ 240030 h 967740"/>
                  <a:gd name="connsiteX1" fmla="*/ 0 w 472440"/>
                  <a:gd name="connsiteY1" fmla="*/ 923925 h 967740"/>
                  <a:gd name="connsiteX2" fmla="*/ 205740 w 472440"/>
                  <a:gd name="connsiteY2" fmla="*/ 375285 h 967740"/>
                  <a:gd name="connsiteX3" fmla="*/ 472440 w 472440"/>
                  <a:gd name="connsiteY3" fmla="*/ 967740 h 967740"/>
                  <a:gd name="connsiteX4" fmla="*/ 228600 w 472440"/>
                  <a:gd name="connsiteY4" fmla="*/ 251460 h 967740"/>
                  <a:gd name="connsiteX5" fmla="*/ 360045 w 472440"/>
                  <a:gd name="connsiteY5" fmla="*/ 125730 h 967740"/>
                  <a:gd name="connsiteX6" fmla="*/ 209550 w 472440"/>
                  <a:gd name="connsiteY6" fmla="*/ 0 h 967740"/>
                  <a:gd name="connsiteX7" fmla="*/ 49530 w 472440"/>
                  <a:gd name="connsiteY7" fmla="*/ 102870 h 967740"/>
                  <a:gd name="connsiteX8" fmla="*/ 142875 w 472440"/>
                  <a:gd name="connsiteY8" fmla="*/ 240030 h 967740"/>
                  <a:gd name="connsiteX0" fmla="*/ 142875 w 472440"/>
                  <a:gd name="connsiteY0" fmla="*/ 240030 h 967740"/>
                  <a:gd name="connsiteX1" fmla="*/ 0 w 472440"/>
                  <a:gd name="connsiteY1" fmla="*/ 923925 h 967740"/>
                  <a:gd name="connsiteX2" fmla="*/ 205740 w 472440"/>
                  <a:gd name="connsiteY2" fmla="*/ 375285 h 967740"/>
                  <a:gd name="connsiteX3" fmla="*/ 472440 w 472440"/>
                  <a:gd name="connsiteY3" fmla="*/ 967740 h 967740"/>
                  <a:gd name="connsiteX4" fmla="*/ 228600 w 472440"/>
                  <a:gd name="connsiteY4" fmla="*/ 251460 h 967740"/>
                  <a:gd name="connsiteX5" fmla="*/ 360045 w 472440"/>
                  <a:gd name="connsiteY5" fmla="*/ 125730 h 967740"/>
                  <a:gd name="connsiteX6" fmla="*/ 209550 w 472440"/>
                  <a:gd name="connsiteY6" fmla="*/ 0 h 967740"/>
                  <a:gd name="connsiteX7" fmla="*/ 49530 w 472440"/>
                  <a:gd name="connsiteY7" fmla="*/ 102870 h 967740"/>
                  <a:gd name="connsiteX8" fmla="*/ 142875 w 472440"/>
                  <a:gd name="connsiteY8" fmla="*/ 240030 h 967740"/>
                  <a:gd name="connsiteX0" fmla="*/ 142875 w 472440"/>
                  <a:gd name="connsiteY0" fmla="*/ 240030 h 967740"/>
                  <a:gd name="connsiteX1" fmla="*/ 0 w 472440"/>
                  <a:gd name="connsiteY1" fmla="*/ 923925 h 967740"/>
                  <a:gd name="connsiteX2" fmla="*/ 205740 w 472440"/>
                  <a:gd name="connsiteY2" fmla="*/ 375285 h 967740"/>
                  <a:gd name="connsiteX3" fmla="*/ 472440 w 472440"/>
                  <a:gd name="connsiteY3" fmla="*/ 967740 h 967740"/>
                  <a:gd name="connsiteX4" fmla="*/ 228600 w 472440"/>
                  <a:gd name="connsiteY4" fmla="*/ 251460 h 967740"/>
                  <a:gd name="connsiteX5" fmla="*/ 360045 w 472440"/>
                  <a:gd name="connsiteY5" fmla="*/ 125730 h 967740"/>
                  <a:gd name="connsiteX6" fmla="*/ 209550 w 472440"/>
                  <a:gd name="connsiteY6" fmla="*/ 0 h 967740"/>
                  <a:gd name="connsiteX7" fmla="*/ 49530 w 472440"/>
                  <a:gd name="connsiteY7" fmla="*/ 102870 h 967740"/>
                  <a:gd name="connsiteX8" fmla="*/ 142875 w 472440"/>
                  <a:gd name="connsiteY8" fmla="*/ 240030 h 967740"/>
                  <a:gd name="connsiteX0" fmla="*/ 142875 w 472440"/>
                  <a:gd name="connsiteY0" fmla="*/ 240030 h 967740"/>
                  <a:gd name="connsiteX1" fmla="*/ 0 w 472440"/>
                  <a:gd name="connsiteY1" fmla="*/ 923925 h 967740"/>
                  <a:gd name="connsiteX2" fmla="*/ 205740 w 472440"/>
                  <a:gd name="connsiteY2" fmla="*/ 375285 h 967740"/>
                  <a:gd name="connsiteX3" fmla="*/ 472440 w 472440"/>
                  <a:gd name="connsiteY3" fmla="*/ 967740 h 967740"/>
                  <a:gd name="connsiteX4" fmla="*/ 228600 w 472440"/>
                  <a:gd name="connsiteY4" fmla="*/ 251460 h 967740"/>
                  <a:gd name="connsiteX5" fmla="*/ 360045 w 472440"/>
                  <a:gd name="connsiteY5" fmla="*/ 125730 h 967740"/>
                  <a:gd name="connsiteX6" fmla="*/ 209550 w 472440"/>
                  <a:gd name="connsiteY6" fmla="*/ 0 h 967740"/>
                  <a:gd name="connsiteX7" fmla="*/ 49530 w 472440"/>
                  <a:gd name="connsiteY7" fmla="*/ 102870 h 967740"/>
                  <a:gd name="connsiteX8" fmla="*/ 142875 w 472440"/>
                  <a:gd name="connsiteY8" fmla="*/ 240030 h 967740"/>
                  <a:gd name="connsiteX0" fmla="*/ 142875 w 472440"/>
                  <a:gd name="connsiteY0" fmla="*/ 240030 h 967740"/>
                  <a:gd name="connsiteX1" fmla="*/ 0 w 472440"/>
                  <a:gd name="connsiteY1" fmla="*/ 923925 h 967740"/>
                  <a:gd name="connsiteX2" fmla="*/ 205740 w 472440"/>
                  <a:gd name="connsiteY2" fmla="*/ 375285 h 967740"/>
                  <a:gd name="connsiteX3" fmla="*/ 472440 w 472440"/>
                  <a:gd name="connsiteY3" fmla="*/ 967740 h 967740"/>
                  <a:gd name="connsiteX4" fmla="*/ 228600 w 472440"/>
                  <a:gd name="connsiteY4" fmla="*/ 251460 h 967740"/>
                  <a:gd name="connsiteX5" fmla="*/ 360045 w 472440"/>
                  <a:gd name="connsiteY5" fmla="*/ 125730 h 967740"/>
                  <a:gd name="connsiteX6" fmla="*/ 209550 w 472440"/>
                  <a:gd name="connsiteY6" fmla="*/ 0 h 967740"/>
                  <a:gd name="connsiteX7" fmla="*/ 49530 w 472440"/>
                  <a:gd name="connsiteY7" fmla="*/ 102870 h 967740"/>
                  <a:gd name="connsiteX8" fmla="*/ 142875 w 472440"/>
                  <a:gd name="connsiteY8" fmla="*/ 240030 h 967740"/>
                  <a:gd name="connsiteX0" fmla="*/ 142875 w 472440"/>
                  <a:gd name="connsiteY0" fmla="*/ 240030 h 967740"/>
                  <a:gd name="connsiteX1" fmla="*/ 0 w 472440"/>
                  <a:gd name="connsiteY1" fmla="*/ 923925 h 967740"/>
                  <a:gd name="connsiteX2" fmla="*/ 205740 w 472440"/>
                  <a:gd name="connsiteY2" fmla="*/ 375285 h 967740"/>
                  <a:gd name="connsiteX3" fmla="*/ 472440 w 472440"/>
                  <a:gd name="connsiteY3" fmla="*/ 967740 h 967740"/>
                  <a:gd name="connsiteX4" fmla="*/ 228600 w 472440"/>
                  <a:gd name="connsiteY4" fmla="*/ 251460 h 967740"/>
                  <a:gd name="connsiteX5" fmla="*/ 360045 w 472440"/>
                  <a:gd name="connsiteY5" fmla="*/ 125730 h 967740"/>
                  <a:gd name="connsiteX6" fmla="*/ 209550 w 472440"/>
                  <a:gd name="connsiteY6" fmla="*/ 0 h 967740"/>
                  <a:gd name="connsiteX7" fmla="*/ 49530 w 472440"/>
                  <a:gd name="connsiteY7" fmla="*/ 102870 h 967740"/>
                  <a:gd name="connsiteX8" fmla="*/ 142875 w 472440"/>
                  <a:gd name="connsiteY8" fmla="*/ 240030 h 967740"/>
                  <a:gd name="connsiteX0" fmla="*/ 142875 w 472440"/>
                  <a:gd name="connsiteY0" fmla="*/ 241137 h 968847"/>
                  <a:gd name="connsiteX1" fmla="*/ 0 w 472440"/>
                  <a:gd name="connsiteY1" fmla="*/ 925032 h 968847"/>
                  <a:gd name="connsiteX2" fmla="*/ 205740 w 472440"/>
                  <a:gd name="connsiteY2" fmla="*/ 376392 h 968847"/>
                  <a:gd name="connsiteX3" fmla="*/ 472440 w 472440"/>
                  <a:gd name="connsiteY3" fmla="*/ 968847 h 968847"/>
                  <a:gd name="connsiteX4" fmla="*/ 228600 w 472440"/>
                  <a:gd name="connsiteY4" fmla="*/ 252567 h 968847"/>
                  <a:gd name="connsiteX5" fmla="*/ 360045 w 472440"/>
                  <a:gd name="connsiteY5" fmla="*/ 126837 h 968847"/>
                  <a:gd name="connsiteX6" fmla="*/ 209550 w 472440"/>
                  <a:gd name="connsiteY6" fmla="*/ 1107 h 968847"/>
                  <a:gd name="connsiteX7" fmla="*/ 49530 w 472440"/>
                  <a:gd name="connsiteY7" fmla="*/ 103977 h 968847"/>
                  <a:gd name="connsiteX8" fmla="*/ 142875 w 472440"/>
                  <a:gd name="connsiteY8" fmla="*/ 241137 h 968847"/>
                  <a:gd name="connsiteX0" fmla="*/ 142875 w 472440"/>
                  <a:gd name="connsiteY0" fmla="*/ 241836 h 969546"/>
                  <a:gd name="connsiteX1" fmla="*/ 0 w 472440"/>
                  <a:gd name="connsiteY1" fmla="*/ 925731 h 969546"/>
                  <a:gd name="connsiteX2" fmla="*/ 205740 w 472440"/>
                  <a:gd name="connsiteY2" fmla="*/ 377091 h 969546"/>
                  <a:gd name="connsiteX3" fmla="*/ 472440 w 472440"/>
                  <a:gd name="connsiteY3" fmla="*/ 969546 h 969546"/>
                  <a:gd name="connsiteX4" fmla="*/ 228600 w 472440"/>
                  <a:gd name="connsiteY4" fmla="*/ 253266 h 969546"/>
                  <a:gd name="connsiteX5" fmla="*/ 360045 w 472440"/>
                  <a:gd name="connsiteY5" fmla="*/ 127536 h 969546"/>
                  <a:gd name="connsiteX6" fmla="*/ 209550 w 472440"/>
                  <a:gd name="connsiteY6" fmla="*/ 1806 h 969546"/>
                  <a:gd name="connsiteX7" fmla="*/ 49530 w 472440"/>
                  <a:gd name="connsiteY7" fmla="*/ 104676 h 969546"/>
                  <a:gd name="connsiteX8" fmla="*/ 142875 w 472440"/>
                  <a:gd name="connsiteY8" fmla="*/ 241836 h 969546"/>
                  <a:gd name="connsiteX0" fmla="*/ 142875 w 472440"/>
                  <a:gd name="connsiteY0" fmla="*/ 241836 h 969546"/>
                  <a:gd name="connsiteX1" fmla="*/ 0 w 472440"/>
                  <a:gd name="connsiteY1" fmla="*/ 925731 h 969546"/>
                  <a:gd name="connsiteX2" fmla="*/ 205740 w 472440"/>
                  <a:gd name="connsiteY2" fmla="*/ 377091 h 969546"/>
                  <a:gd name="connsiteX3" fmla="*/ 472440 w 472440"/>
                  <a:gd name="connsiteY3" fmla="*/ 969546 h 969546"/>
                  <a:gd name="connsiteX4" fmla="*/ 228600 w 472440"/>
                  <a:gd name="connsiteY4" fmla="*/ 253266 h 969546"/>
                  <a:gd name="connsiteX5" fmla="*/ 360045 w 472440"/>
                  <a:gd name="connsiteY5" fmla="*/ 127536 h 969546"/>
                  <a:gd name="connsiteX6" fmla="*/ 209550 w 472440"/>
                  <a:gd name="connsiteY6" fmla="*/ 1806 h 969546"/>
                  <a:gd name="connsiteX7" fmla="*/ 49530 w 472440"/>
                  <a:gd name="connsiteY7" fmla="*/ 104676 h 969546"/>
                  <a:gd name="connsiteX8" fmla="*/ 142875 w 472440"/>
                  <a:gd name="connsiteY8" fmla="*/ 241836 h 969546"/>
                  <a:gd name="connsiteX0" fmla="*/ 142875 w 472440"/>
                  <a:gd name="connsiteY0" fmla="*/ 241836 h 969546"/>
                  <a:gd name="connsiteX1" fmla="*/ 0 w 472440"/>
                  <a:gd name="connsiteY1" fmla="*/ 925731 h 969546"/>
                  <a:gd name="connsiteX2" fmla="*/ 205740 w 472440"/>
                  <a:gd name="connsiteY2" fmla="*/ 377091 h 969546"/>
                  <a:gd name="connsiteX3" fmla="*/ 472440 w 472440"/>
                  <a:gd name="connsiteY3" fmla="*/ 969546 h 969546"/>
                  <a:gd name="connsiteX4" fmla="*/ 228600 w 472440"/>
                  <a:gd name="connsiteY4" fmla="*/ 253266 h 969546"/>
                  <a:gd name="connsiteX5" fmla="*/ 360045 w 472440"/>
                  <a:gd name="connsiteY5" fmla="*/ 127536 h 969546"/>
                  <a:gd name="connsiteX6" fmla="*/ 209550 w 472440"/>
                  <a:gd name="connsiteY6" fmla="*/ 1806 h 969546"/>
                  <a:gd name="connsiteX7" fmla="*/ 49530 w 472440"/>
                  <a:gd name="connsiteY7" fmla="*/ 104676 h 969546"/>
                  <a:gd name="connsiteX8" fmla="*/ 142875 w 472440"/>
                  <a:gd name="connsiteY8" fmla="*/ 241836 h 969546"/>
                  <a:gd name="connsiteX0" fmla="*/ 142875 w 472440"/>
                  <a:gd name="connsiteY0" fmla="*/ 241836 h 969546"/>
                  <a:gd name="connsiteX1" fmla="*/ 0 w 472440"/>
                  <a:gd name="connsiteY1" fmla="*/ 925731 h 969546"/>
                  <a:gd name="connsiteX2" fmla="*/ 198120 w 472440"/>
                  <a:gd name="connsiteY2" fmla="*/ 375186 h 969546"/>
                  <a:gd name="connsiteX3" fmla="*/ 472440 w 472440"/>
                  <a:gd name="connsiteY3" fmla="*/ 969546 h 969546"/>
                  <a:gd name="connsiteX4" fmla="*/ 228600 w 472440"/>
                  <a:gd name="connsiteY4" fmla="*/ 253266 h 969546"/>
                  <a:gd name="connsiteX5" fmla="*/ 360045 w 472440"/>
                  <a:gd name="connsiteY5" fmla="*/ 127536 h 969546"/>
                  <a:gd name="connsiteX6" fmla="*/ 209550 w 472440"/>
                  <a:gd name="connsiteY6" fmla="*/ 1806 h 969546"/>
                  <a:gd name="connsiteX7" fmla="*/ 49530 w 472440"/>
                  <a:gd name="connsiteY7" fmla="*/ 104676 h 969546"/>
                  <a:gd name="connsiteX8" fmla="*/ 142875 w 472440"/>
                  <a:gd name="connsiteY8" fmla="*/ 241836 h 969546"/>
                  <a:gd name="connsiteX0" fmla="*/ 142875 w 472440"/>
                  <a:gd name="connsiteY0" fmla="*/ 241836 h 969546"/>
                  <a:gd name="connsiteX1" fmla="*/ 0 w 472440"/>
                  <a:gd name="connsiteY1" fmla="*/ 925731 h 969546"/>
                  <a:gd name="connsiteX2" fmla="*/ 198120 w 472440"/>
                  <a:gd name="connsiteY2" fmla="*/ 375186 h 969546"/>
                  <a:gd name="connsiteX3" fmla="*/ 472440 w 472440"/>
                  <a:gd name="connsiteY3" fmla="*/ 969546 h 969546"/>
                  <a:gd name="connsiteX4" fmla="*/ 228600 w 472440"/>
                  <a:gd name="connsiteY4" fmla="*/ 253266 h 969546"/>
                  <a:gd name="connsiteX5" fmla="*/ 344805 w 472440"/>
                  <a:gd name="connsiteY5" fmla="*/ 127536 h 969546"/>
                  <a:gd name="connsiteX6" fmla="*/ 209550 w 472440"/>
                  <a:gd name="connsiteY6" fmla="*/ 1806 h 969546"/>
                  <a:gd name="connsiteX7" fmla="*/ 49530 w 472440"/>
                  <a:gd name="connsiteY7" fmla="*/ 104676 h 969546"/>
                  <a:gd name="connsiteX8" fmla="*/ 142875 w 472440"/>
                  <a:gd name="connsiteY8" fmla="*/ 241836 h 969546"/>
                  <a:gd name="connsiteX0" fmla="*/ 142875 w 472440"/>
                  <a:gd name="connsiteY0" fmla="*/ 241836 h 969546"/>
                  <a:gd name="connsiteX1" fmla="*/ 0 w 472440"/>
                  <a:gd name="connsiteY1" fmla="*/ 925731 h 969546"/>
                  <a:gd name="connsiteX2" fmla="*/ 198120 w 472440"/>
                  <a:gd name="connsiteY2" fmla="*/ 375186 h 969546"/>
                  <a:gd name="connsiteX3" fmla="*/ 472440 w 472440"/>
                  <a:gd name="connsiteY3" fmla="*/ 969546 h 969546"/>
                  <a:gd name="connsiteX4" fmla="*/ 323850 w 472440"/>
                  <a:gd name="connsiteY4" fmla="*/ 539017 h 969546"/>
                  <a:gd name="connsiteX5" fmla="*/ 228600 w 472440"/>
                  <a:gd name="connsiteY5" fmla="*/ 253266 h 969546"/>
                  <a:gd name="connsiteX6" fmla="*/ 344805 w 472440"/>
                  <a:gd name="connsiteY6" fmla="*/ 127536 h 969546"/>
                  <a:gd name="connsiteX7" fmla="*/ 209550 w 472440"/>
                  <a:gd name="connsiteY7" fmla="*/ 1806 h 969546"/>
                  <a:gd name="connsiteX8" fmla="*/ 49530 w 472440"/>
                  <a:gd name="connsiteY8" fmla="*/ 104676 h 969546"/>
                  <a:gd name="connsiteX9" fmla="*/ 142875 w 472440"/>
                  <a:gd name="connsiteY9" fmla="*/ 241836 h 969546"/>
                  <a:gd name="connsiteX0" fmla="*/ 142875 w 472440"/>
                  <a:gd name="connsiteY0" fmla="*/ 241836 h 969546"/>
                  <a:gd name="connsiteX1" fmla="*/ 0 w 472440"/>
                  <a:gd name="connsiteY1" fmla="*/ 925731 h 969546"/>
                  <a:gd name="connsiteX2" fmla="*/ 198120 w 472440"/>
                  <a:gd name="connsiteY2" fmla="*/ 375186 h 969546"/>
                  <a:gd name="connsiteX3" fmla="*/ 472440 w 472440"/>
                  <a:gd name="connsiteY3" fmla="*/ 969546 h 969546"/>
                  <a:gd name="connsiteX4" fmla="*/ 333375 w 472440"/>
                  <a:gd name="connsiteY4" fmla="*/ 573307 h 969546"/>
                  <a:gd name="connsiteX5" fmla="*/ 323850 w 472440"/>
                  <a:gd name="connsiteY5" fmla="*/ 539017 h 969546"/>
                  <a:gd name="connsiteX6" fmla="*/ 228600 w 472440"/>
                  <a:gd name="connsiteY6" fmla="*/ 253266 h 969546"/>
                  <a:gd name="connsiteX7" fmla="*/ 344805 w 472440"/>
                  <a:gd name="connsiteY7" fmla="*/ 127536 h 969546"/>
                  <a:gd name="connsiteX8" fmla="*/ 209550 w 472440"/>
                  <a:gd name="connsiteY8" fmla="*/ 1806 h 969546"/>
                  <a:gd name="connsiteX9" fmla="*/ 49530 w 472440"/>
                  <a:gd name="connsiteY9" fmla="*/ 104676 h 969546"/>
                  <a:gd name="connsiteX10" fmla="*/ 142875 w 472440"/>
                  <a:gd name="connsiteY10" fmla="*/ 241836 h 969546"/>
                  <a:gd name="connsiteX0" fmla="*/ 142875 w 472440"/>
                  <a:gd name="connsiteY0" fmla="*/ 241836 h 969546"/>
                  <a:gd name="connsiteX1" fmla="*/ 0 w 472440"/>
                  <a:gd name="connsiteY1" fmla="*/ 925731 h 969546"/>
                  <a:gd name="connsiteX2" fmla="*/ 198120 w 472440"/>
                  <a:gd name="connsiteY2" fmla="*/ 375186 h 969546"/>
                  <a:gd name="connsiteX3" fmla="*/ 472440 w 472440"/>
                  <a:gd name="connsiteY3" fmla="*/ 969546 h 969546"/>
                  <a:gd name="connsiteX4" fmla="*/ 333375 w 472440"/>
                  <a:gd name="connsiteY4" fmla="*/ 573307 h 969546"/>
                  <a:gd name="connsiteX5" fmla="*/ 323850 w 472440"/>
                  <a:gd name="connsiteY5" fmla="*/ 539017 h 969546"/>
                  <a:gd name="connsiteX6" fmla="*/ 312420 w 472440"/>
                  <a:gd name="connsiteY6" fmla="*/ 502822 h 969546"/>
                  <a:gd name="connsiteX7" fmla="*/ 228600 w 472440"/>
                  <a:gd name="connsiteY7" fmla="*/ 253266 h 969546"/>
                  <a:gd name="connsiteX8" fmla="*/ 344805 w 472440"/>
                  <a:gd name="connsiteY8" fmla="*/ 127536 h 969546"/>
                  <a:gd name="connsiteX9" fmla="*/ 209550 w 472440"/>
                  <a:gd name="connsiteY9" fmla="*/ 1806 h 969546"/>
                  <a:gd name="connsiteX10" fmla="*/ 49530 w 472440"/>
                  <a:gd name="connsiteY10" fmla="*/ 104676 h 969546"/>
                  <a:gd name="connsiteX11" fmla="*/ 142875 w 472440"/>
                  <a:gd name="connsiteY11" fmla="*/ 241836 h 969546"/>
                  <a:gd name="connsiteX0" fmla="*/ 142875 w 472440"/>
                  <a:gd name="connsiteY0" fmla="*/ 241836 h 969546"/>
                  <a:gd name="connsiteX1" fmla="*/ 0 w 472440"/>
                  <a:gd name="connsiteY1" fmla="*/ 925731 h 969546"/>
                  <a:gd name="connsiteX2" fmla="*/ 198120 w 472440"/>
                  <a:gd name="connsiteY2" fmla="*/ 375186 h 969546"/>
                  <a:gd name="connsiteX3" fmla="*/ 472440 w 472440"/>
                  <a:gd name="connsiteY3" fmla="*/ 969546 h 969546"/>
                  <a:gd name="connsiteX4" fmla="*/ 339090 w 472440"/>
                  <a:gd name="connsiteY4" fmla="*/ 594262 h 969546"/>
                  <a:gd name="connsiteX5" fmla="*/ 333375 w 472440"/>
                  <a:gd name="connsiteY5" fmla="*/ 573307 h 969546"/>
                  <a:gd name="connsiteX6" fmla="*/ 323850 w 472440"/>
                  <a:gd name="connsiteY6" fmla="*/ 539017 h 969546"/>
                  <a:gd name="connsiteX7" fmla="*/ 312420 w 472440"/>
                  <a:gd name="connsiteY7" fmla="*/ 502822 h 969546"/>
                  <a:gd name="connsiteX8" fmla="*/ 228600 w 472440"/>
                  <a:gd name="connsiteY8" fmla="*/ 253266 h 969546"/>
                  <a:gd name="connsiteX9" fmla="*/ 344805 w 472440"/>
                  <a:gd name="connsiteY9" fmla="*/ 127536 h 969546"/>
                  <a:gd name="connsiteX10" fmla="*/ 209550 w 472440"/>
                  <a:gd name="connsiteY10" fmla="*/ 1806 h 969546"/>
                  <a:gd name="connsiteX11" fmla="*/ 49530 w 472440"/>
                  <a:gd name="connsiteY11" fmla="*/ 104676 h 969546"/>
                  <a:gd name="connsiteX12" fmla="*/ 142875 w 472440"/>
                  <a:gd name="connsiteY12" fmla="*/ 241836 h 969546"/>
                  <a:gd name="connsiteX0" fmla="*/ 142875 w 472440"/>
                  <a:gd name="connsiteY0" fmla="*/ 241836 h 969546"/>
                  <a:gd name="connsiteX1" fmla="*/ 0 w 472440"/>
                  <a:gd name="connsiteY1" fmla="*/ 925731 h 969546"/>
                  <a:gd name="connsiteX2" fmla="*/ 198120 w 472440"/>
                  <a:gd name="connsiteY2" fmla="*/ 375186 h 969546"/>
                  <a:gd name="connsiteX3" fmla="*/ 472440 w 472440"/>
                  <a:gd name="connsiteY3" fmla="*/ 969546 h 969546"/>
                  <a:gd name="connsiteX4" fmla="*/ 339090 w 472440"/>
                  <a:gd name="connsiteY4" fmla="*/ 594262 h 969546"/>
                  <a:gd name="connsiteX5" fmla="*/ 468630 w 472440"/>
                  <a:gd name="connsiteY5" fmla="*/ 548542 h 969546"/>
                  <a:gd name="connsiteX6" fmla="*/ 323850 w 472440"/>
                  <a:gd name="connsiteY6" fmla="*/ 539017 h 969546"/>
                  <a:gd name="connsiteX7" fmla="*/ 312420 w 472440"/>
                  <a:gd name="connsiteY7" fmla="*/ 502822 h 969546"/>
                  <a:gd name="connsiteX8" fmla="*/ 228600 w 472440"/>
                  <a:gd name="connsiteY8" fmla="*/ 253266 h 969546"/>
                  <a:gd name="connsiteX9" fmla="*/ 344805 w 472440"/>
                  <a:gd name="connsiteY9" fmla="*/ 127536 h 969546"/>
                  <a:gd name="connsiteX10" fmla="*/ 209550 w 472440"/>
                  <a:gd name="connsiteY10" fmla="*/ 1806 h 969546"/>
                  <a:gd name="connsiteX11" fmla="*/ 49530 w 472440"/>
                  <a:gd name="connsiteY11" fmla="*/ 104676 h 969546"/>
                  <a:gd name="connsiteX12" fmla="*/ 142875 w 472440"/>
                  <a:gd name="connsiteY12" fmla="*/ 241836 h 969546"/>
                  <a:gd name="connsiteX0" fmla="*/ 142875 w 472440"/>
                  <a:gd name="connsiteY0" fmla="*/ 241836 h 969546"/>
                  <a:gd name="connsiteX1" fmla="*/ 0 w 472440"/>
                  <a:gd name="connsiteY1" fmla="*/ 925731 h 969546"/>
                  <a:gd name="connsiteX2" fmla="*/ 198120 w 472440"/>
                  <a:gd name="connsiteY2" fmla="*/ 375186 h 969546"/>
                  <a:gd name="connsiteX3" fmla="*/ 472440 w 472440"/>
                  <a:gd name="connsiteY3" fmla="*/ 969546 h 969546"/>
                  <a:gd name="connsiteX4" fmla="*/ 339090 w 472440"/>
                  <a:gd name="connsiteY4" fmla="*/ 594262 h 969546"/>
                  <a:gd name="connsiteX5" fmla="*/ 468630 w 472440"/>
                  <a:gd name="connsiteY5" fmla="*/ 548542 h 969546"/>
                  <a:gd name="connsiteX6" fmla="*/ 470535 w 472440"/>
                  <a:gd name="connsiteY6" fmla="*/ 516157 h 969546"/>
                  <a:gd name="connsiteX7" fmla="*/ 312420 w 472440"/>
                  <a:gd name="connsiteY7" fmla="*/ 502822 h 969546"/>
                  <a:gd name="connsiteX8" fmla="*/ 228600 w 472440"/>
                  <a:gd name="connsiteY8" fmla="*/ 253266 h 969546"/>
                  <a:gd name="connsiteX9" fmla="*/ 344805 w 472440"/>
                  <a:gd name="connsiteY9" fmla="*/ 127536 h 969546"/>
                  <a:gd name="connsiteX10" fmla="*/ 209550 w 472440"/>
                  <a:gd name="connsiteY10" fmla="*/ 1806 h 969546"/>
                  <a:gd name="connsiteX11" fmla="*/ 49530 w 472440"/>
                  <a:gd name="connsiteY11" fmla="*/ 104676 h 969546"/>
                  <a:gd name="connsiteX12" fmla="*/ 142875 w 472440"/>
                  <a:gd name="connsiteY12" fmla="*/ 241836 h 969546"/>
                  <a:gd name="connsiteX0" fmla="*/ 142875 w 472440"/>
                  <a:gd name="connsiteY0" fmla="*/ 241836 h 969546"/>
                  <a:gd name="connsiteX1" fmla="*/ 0 w 472440"/>
                  <a:gd name="connsiteY1" fmla="*/ 925731 h 969546"/>
                  <a:gd name="connsiteX2" fmla="*/ 198120 w 472440"/>
                  <a:gd name="connsiteY2" fmla="*/ 375186 h 969546"/>
                  <a:gd name="connsiteX3" fmla="*/ 472440 w 472440"/>
                  <a:gd name="connsiteY3" fmla="*/ 969546 h 969546"/>
                  <a:gd name="connsiteX4" fmla="*/ 329565 w 472440"/>
                  <a:gd name="connsiteY4" fmla="*/ 542827 h 969546"/>
                  <a:gd name="connsiteX5" fmla="*/ 468630 w 472440"/>
                  <a:gd name="connsiteY5" fmla="*/ 548542 h 969546"/>
                  <a:gd name="connsiteX6" fmla="*/ 470535 w 472440"/>
                  <a:gd name="connsiteY6" fmla="*/ 516157 h 969546"/>
                  <a:gd name="connsiteX7" fmla="*/ 312420 w 472440"/>
                  <a:gd name="connsiteY7" fmla="*/ 502822 h 969546"/>
                  <a:gd name="connsiteX8" fmla="*/ 228600 w 472440"/>
                  <a:gd name="connsiteY8" fmla="*/ 253266 h 969546"/>
                  <a:gd name="connsiteX9" fmla="*/ 344805 w 472440"/>
                  <a:gd name="connsiteY9" fmla="*/ 127536 h 969546"/>
                  <a:gd name="connsiteX10" fmla="*/ 209550 w 472440"/>
                  <a:gd name="connsiteY10" fmla="*/ 1806 h 969546"/>
                  <a:gd name="connsiteX11" fmla="*/ 49530 w 472440"/>
                  <a:gd name="connsiteY11" fmla="*/ 104676 h 969546"/>
                  <a:gd name="connsiteX12" fmla="*/ 142875 w 472440"/>
                  <a:gd name="connsiteY12" fmla="*/ 241836 h 969546"/>
                  <a:gd name="connsiteX0" fmla="*/ 142875 w 472440"/>
                  <a:gd name="connsiteY0" fmla="*/ 241836 h 969546"/>
                  <a:gd name="connsiteX1" fmla="*/ 0 w 472440"/>
                  <a:gd name="connsiteY1" fmla="*/ 925731 h 969546"/>
                  <a:gd name="connsiteX2" fmla="*/ 198120 w 472440"/>
                  <a:gd name="connsiteY2" fmla="*/ 375186 h 969546"/>
                  <a:gd name="connsiteX3" fmla="*/ 472440 w 472440"/>
                  <a:gd name="connsiteY3" fmla="*/ 969546 h 969546"/>
                  <a:gd name="connsiteX4" fmla="*/ 329565 w 472440"/>
                  <a:gd name="connsiteY4" fmla="*/ 542827 h 969546"/>
                  <a:gd name="connsiteX5" fmla="*/ 468630 w 472440"/>
                  <a:gd name="connsiteY5" fmla="*/ 548542 h 969546"/>
                  <a:gd name="connsiteX6" fmla="*/ 453390 w 472440"/>
                  <a:gd name="connsiteY6" fmla="*/ 499012 h 969546"/>
                  <a:gd name="connsiteX7" fmla="*/ 312420 w 472440"/>
                  <a:gd name="connsiteY7" fmla="*/ 502822 h 969546"/>
                  <a:gd name="connsiteX8" fmla="*/ 228600 w 472440"/>
                  <a:gd name="connsiteY8" fmla="*/ 253266 h 969546"/>
                  <a:gd name="connsiteX9" fmla="*/ 344805 w 472440"/>
                  <a:gd name="connsiteY9" fmla="*/ 127536 h 969546"/>
                  <a:gd name="connsiteX10" fmla="*/ 209550 w 472440"/>
                  <a:gd name="connsiteY10" fmla="*/ 1806 h 969546"/>
                  <a:gd name="connsiteX11" fmla="*/ 49530 w 472440"/>
                  <a:gd name="connsiteY11" fmla="*/ 104676 h 969546"/>
                  <a:gd name="connsiteX12" fmla="*/ 142875 w 472440"/>
                  <a:gd name="connsiteY12" fmla="*/ 241836 h 969546"/>
                  <a:gd name="connsiteX0" fmla="*/ 142875 w 472440"/>
                  <a:gd name="connsiteY0" fmla="*/ 241836 h 969546"/>
                  <a:gd name="connsiteX1" fmla="*/ 0 w 472440"/>
                  <a:gd name="connsiteY1" fmla="*/ 925731 h 969546"/>
                  <a:gd name="connsiteX2" fmla="*/ 198120 w 472440"/>
                  <a:gd name="connsiteY2" fmla="*/ 375186 h 969546"/>
                  <a:gd name="connsiteX3" fmla="*/ 472440 w 472440"/>
                  <a:gd name="connsiteY3" fmla="*/ 969546 h 969546"/>
                  <a:gd name="connsiteX4" fmla="*/ 329565 w 472440"/>
                  <a:gd name="connsiteY4" fmla="*/ 542827 h 969546"/>
                  <a:gd name="connsiteX5" fmla="*/ 457200 w 472440"/>
                  <a:gd name="connsiteY5" fmla="*/ 539017 h 969546"/>
                  <a:gd name="connsiteX6" fmla="*/ 453390 w 472440"/>
                  <a:gd name="connsiteY6" fmla="*/ 499012 h 969546"/>
                  <a:gd name="connsiteX7" fmla="*/ 312420 w 472440"/>
                  <a:gd name="connsiteY7" fmla="*/ 502822 h 969546"/>
                  <a:gd name="connsiteX8" fmla="*/ 228600 w 472440"/>
                  <a:gd name="connsiteY8" fmla="*/ 253266 h 969546"/>
                  <a:gd name="connsiteX9" fmla="*/ 344805 w 472440"/>
                  <a:gd name="connsiteY9" fmla="*/ 127536 h 969546"/>
                  <a:gd name="connsiteX10" fmla="*/ 209550 w 472440"/>
                  <a:gd name="connsiteY10" fmla="*/ 1806 h 969546"/>
                  <a:gd name="connsiteX11" fmla="*/ 49530 w 472440"/>
                  <a:gd name="connsiteY11" fmla="*/ 104676 h 969546"/>
                  <a:gd name="connsiteX12" fmla="*/ 142875 w 472440"/>
                  <a:gd name="connsiteY12" fmla="*/ 241836 h 969546"/>
                  <a:gd name="connsiteX0" fmla="*/ 142875 w 472440"/>
                  <a:gd name="connsiteY0" fmla="*/ 241836 h 969546"/>
                  <a:gd name="connsiteX1" fmla="*/ 0 w 472440"/>
                  <a:gd name="connsiteY1" fmla="*/ 925731 h 969546"/>
                  <a:gd name="connsiteX2" fmla="*/ 198120 w 472440"/>
                  <a:gd name="connsiteY2" fmla="*/ 375186 h 969546"/>
                  <a:gd name="connsiteX3" fmla="*/ 472440 w 472440"/>
                  <a:gd name="connsiteY3" fmla="*/ 969546 h 969546"/>
                  <a:gd name="connsiteX4" fmla="*/ 321945 w 472440"/>
                  <a:gd name="connsiteY4" fmla="*/ 533302 h 969546"/>
                  <a:gd name="connsiteX5" fmla="*/ 457200 w 472440"/>
                  <a:gd name="connsiteY5" fmla="*/ 539017 h 969546"/>
                  <a:gd name="connsiteX6" fmla="*/ 453390 w 472440"/>
                  <a:gd name="connsiteY6" fmla="*/ 499012 h 969546"/>
                  <a:gd name="connsiteX7" fmla="*/ 312420 w 472440"/>
                  <a:gd name="connsiteY7" fmla="*/ 502822 h 969546"/>
                  <a:gd name="connsiteX8" fmla="*/ 228600 w 472440"/>
                  <a:gd name="connsiteY8" fmla="*/ 253266 h 969546"/>
                  <a:gd name="connsiteX9" fmla="*/ 344805 w 472440"/>
                  <a:gd name="connsiteY9" fmla="*/ 127536 h 969546"/>
                  <a:gd name="connsiteX10" fmla="*/ 209550 w 472440"/>
                  <a:gd name="connsiteY10" fmla="*/ 1806 h 969546"/>
                  <a:gd name="connsiteX11" fmla="*/ 49530 w 472440"/>
                  <a:gd name="connsiteY11" fmla="*/ 104676 h 969546"/>
                  <a:gd name="connsiteX12" fmla="*/ 142875 w 472440"/>
                  <a:gd name="connsiteY12" fmla="*/ 241836 h 969546"/>
                  <a:gd name="connsiteX0" fmla="*/ 142875 w 472440"/>
                  <a:gd name="connsiteY0" fmla="*/ 241836 h 969546"/>
                  <a:gd name="connsiteX1" fmla="*/ 0 w 472440"/>
                  <a:gd name="connsiteY1" fmla="*/ 925731 h 969546"/>
                  <a:gd name="connsiteX2" fmla="*/ 198120 w 472440"/>
                  <a:gd name="connsiteY2" fmla="*/ 375186 h 969546"/>
                  <a:gd name="connsiteX3" fmla="*/ 472440 w 472440"/>
                  <a:gd name="connsiteY3" fmla="*/ 969546 h 969546"/>
                  <a:gd name="connsiteX4" fmla="*/ 331470 w 472440"/>
                  <a:gd name="connsiteY4" fmla="*/ 537112 h 969546"/>
                  <a:gd name="connsiteX5" fmla="*/ 457200 w 472440"/>
                  <a:gd name="connsiteY5" fmla="*/ 539017 h 969546"/>
                  <a:gd name="connsiteX6" fmla="*/ 453390 w 472440"/>
                  <a:gd name="connsiteY6" fmla="*/ 499012 h 969546"/>
                  <a:gd name="connsiteX7" fmla="*/ 312420 w 472440"/>
                  <a:gd name="connsiteY7" fmla="*/ 502822 h 969546"/>
                  <a:gd name="connsiteX8" fmla="*/ 228600 w 472440"/>
                  <a:gd name="connsiteY8" fmla="*/ 253266 h 969546"/>
                  <a:gd name="connsiteX9" fmla="*/ 344805 w 472440"/>
                  <a:gd name="connsiteY9" fmla="*/ 127536 h 969546"/>
                  <a:gd name="connsiteX10" fmla="*/ 209550 w 472440"/>
                  <a:gd name="connsiteY10" fmla="*/ 1806 h 969546"/>
                  <a:gd name="connsiteX11" fmla="*/ 49530 w 472440"/>
                  <a:gd name="connsiteY11" fmla="*/ 104676 h 969546"/>
                  <a:gd name="connsiteX12" fmla="*/ 142875 w 472440"/>
                  <a:gd name="connsiteY12" fmla="*/ 241836 h 969546"/>
                  <a:gd name="connsiteX0" fmla="*/ 142875 w 472440"/>
                  <a:gd name="connsiteY0" fmla="*/ 241836 h 969546"/>
                  <a:gd name="connsiteX1" fmla="*/ 0 w 472440"/>
                  <a:gd name="connsiteY1" fmla="*/ 925731 h 969546"/>
                  <a:gd name="connsiteX2" fmla="*/ 198120 w 472440"/>
                  <a:gd name="connsiteY2" fmla="*/ 375186 h 969546"/>
                  <a:gd name="connsiteX3" fmla="*/ 472440 w 472440"/>
                  <a:gd name="connsiteY3" fmla="*/ 969546 h 969546"/>
                  <a:gd name="connsiteX4" fmla="*/ 331470 w 472440"/>
                  <a:gd name="connsiteY4" fmla="*/ 537112 h 969546"/>
                  <a:gd name="connsiteX5" fmla="*/ 457200 w 472440"/>
                  <a:gd name="connsiteY5" fmla="*/ 533302 h 969546"/>
                  <a:gd name="connsiteX6" fmla="*/ 453390 w 472440"/>
                  <a:gd name="connsiteY6" fmla="*/ 499012 h 969546"/>
                  <a:gd name="connsiteX7" fmla="*/ 312420 w 472440"/>
                  <a:gd name="connsiteY7" fmla="*/ 502822 h 969546"/>
                  <a:gd name="connsiteX8" fmla="*/ 228600 w 472440"/>
                  <a:gd name="connsiteY8" fmla="*/ 253266 h 969546"/>
                  <a:gd name="connsiteX9" fmla="*/ 344805 w 472440"/>
                  <a:gd name="connsiteY9" fmla="*/ 127536 h 969546"/>
                  <a:gd name="connsiteX10" fmla="*/ 209550 w 472440"/>
                  <a:gd name="connsiteY10" fmla="*/ 1806 h 969546"/>
                  <a:gd name="connsiteX11" fmla="*/ 49530 w 472440"/>
                  <a:gd name="connsiteY11" fmla="*/ 104676 h 969546"/>
                  <a:gd name="connsiteX12" fmla="*/ 142875 w 472440"/>
                  <a:gd name="connsiteY12" fmla="*/ 241836 h 969546"/>
                  <a:gd name="connsiteX0" fmla="*/ 142875 w 472440"/>
                  <a:gd name="connsiteY0" fmla="*/ 241836 h 969546"/>
                  <a:gd name="connsiteX1" fmla="*/ 0 w 472440"/>
                  <a:gd name="connsiteY1" fmla="*/ 925731 h 969546"/>
                  <a:gd name="connsiteX2" fmla="*/ 198120 w 472440"/>
                  <a:gd name="connsiteY2" fmla="*/ 375186 h 969546"/>
                  <a:gd name="connsiteX3" fmla="*/ 472440 w 472440"/>
                  <a:gd name="connsiteY3" fmla="*/ 969546 h 969546"/>
                  <a:gd name="connsiteX4" fmla="*/ 331470 w 472440"/>
                  <a:gd name="connsiteY4" fmla="*/ 537112 h 969546"/>
                  <a:gd name="connsiteX5" fmla="*/ 457200 w 472440"/>
                  <a:gd name="connsiteY5" fmla="*/ 533302 h 969546"/>
                  <a:gd name="connsiteX6" fmla="*/ 451485 w 472440"/>
                  <a:gd name="connsiteY6" fmla="*/ 504727 h 969546"/>
                  <a:gd name="connsiteX7" fmla="*/ 312420 w 472440"/>
                  <a:gd name="connsiteY7" fmla="*/ 502822 h 969546"/>
                  <a:gd name="connsiteX8" fmla="*/ 228600 w 472440"/>
                  <a:gd name="connsiteY8" fmla="*/ 253266 h 969546"/>
                  <a:gd name="connsiteX9" fmla="*/ 344805 w 472440"/>
                  <a:gd name="connsiteY9" fmla="*/ 127536 h 969546"/>
                  <a:gd name="connsiteX10" fmla="*/ 209550 w 472440"/>
                  <a:gd name="connsiteY10" fmla="*/ 1806 h 969546"/>
                  <a:gd name="connsiteX11" fmla="*/ 49530 w 472440"/>
                  <a:gd name="connsiteY11" fmla="*/ 104676 h 969546"/>
                  <a:gd name="connsiteX12" fmla="*/ 142875 w 472440"/>
                  <a:gd name="connsiteY12" fmla="*/ 241836 h 969546"/>
                  <a:gd name="connsiteX0" fmla="*/ 142875 w 472440"/>
                  <a:gd name="connsiteY0" fmla="*/ 241836 h 969546"/>
                  <a:gd name="connsiteX1" fmla="*/ 81915 w 472440"/>
                  <a:gd name="connsiteY1" fmla="*/ 537112 h 969546"/>
                  <a:gd name="connsiteX2" fmla="*/ 0 w 472440"/>
                  <a:gd name="connsiteY2" fmla="*/ 925731 h 969546"/>
                  <a:gd name="connsiteX3" fmla="*/ 198120 w 472440"/>
                  <a:gd name="connsiteY3" fmla="*/ 375186 h 969546"/>
                  <a:gd name="connsiteX4" fmla="*/ 472440 w 472440"/>
                  <a:gd name="connsiteY4" fmla="*/ 969546 h 969546"/>
                  <a:gd name="connsiteX5" fmla="*/ 331470 w 472440"/>
                  <a:gd name="connsiteY5" fmla="*/ 537112 h 969546"/>
                  <a:gd name="connsiteX6" fmla="*/ 457200 w 472440"/>
                  <a:gd name="connsiteY6" fmla="*/ 533302 h 969546"/>
                  <a:gd name="connsiteX7" fmla="*/ 451485 w 472440"/>
                  <a:gd name="connsiteY7" fmla="*/ 504727 h 969546"/>
                  <a:gd name="connsiteX8" fmla="*/ 312420 w 472440"/>
                  <a:gd name="connsiteY8" fmla="*/ 502822 h 969546"/>
                  <a:gd name="connsiteX9" fmla="*/ 228600 w 472440"/>
                  <a:gd name="connsiteY9" fmla="*/ 253266 h 969546"/>
                  <a:gd name="connsiteX10" fmla="*/ 344805 w 472440"/>
                  <a:gd name="connsiteY10" fmla="*/ 127536 h 969546"/>
                  <a:gd name="connsiteX11" fmla="*/ 209550 w 472440"/>
                  <a:gd name="connsiteY11" fmla="*/ 1806 h 969546"/>
                  <a:gd name="connsiteX12" fmla="*/ 49530 w 472440"/>
                  <a:gd name="connsiteY12" fmla="*/ 104676 h 969546"/>
                  <a:gd name="connsiteX13" fmla="*/ 142875 w 472440"/>
                  <a:gd name="connsiteY13" fmla="*/ 241836 h 969546"/>
                  <a:gd name="connsiteX0" fmla="*/ 142875 w 472440"/>
                  <a:gd name="connsiteY0" fmla="*/ 241836 h 969546"/>
                  <a:gd name="connsiteX1" fmla="*/ 83820 w 472440"/>
                  <a:gd name="connsiteY1" fmla="*/ 512347 h 969546"/>
                  <a:gd name="connsiteX2" fmla="*/ 81915 w 472440"/>
                  <a:gd name="connsiteY2" fmla="*/ 537112 h 969546"/>
                  <a:gd name="connsiteX3" fmla="*/ 0 w 472440"/>
                  <a:gd name="connsiteY3" fmla="*/ 925731 h 969546"/>
                  <a:gd name="connsiteX4" fmla="*/ 198120 w 472440"/>
                  <a:gd name="connsiteY4" fmla="*/ 375186 h 969546"/>
                  <a:gd name="connsiteX5" fmla="*/ 472440 w 472440"/>
                  <a:gd name="connsiteY5" fmla="*/ 969546 h 969546"/>
                  <a:gd name="connsiteX6" fmla="*/ 331470 w 472440"/>
                  <a:gd name="connsiteY6" fmla="*/ 537112 h 969546"/>
                  <a:gd name="connsiteX7" fmla="*/ 457200 w 472440"/>
                  <a:gd name="connsiteY7" fmla="*/ 533302 h 969546"/>
                  <a:gd name="connsiteX8" fmla="*/ 451485 w 472440"/>
                  <a:gd name="connsiteY8" fmla="*/ 504727 h 969546"/>
                  <a:gd name="connsiteX9" fmla="*/ 312420 w 472440"/>
                  <a:gd name="connsiteY9" fmla="*/ 502822 h 969546"/>
                  <a:gd name="connsiteX10" fmla="*/ 228600 w 472440"/>
                  <a:gd name="connsiteY10" fmla="*/ 253266 h 969546"/>
                  <a:gd name="connsiteX11" fmla="*/ 344805 w 472440"/>
                  <a:gd name="connsiteY11" fmla="*/ 127536 h 969546"/>
                  <a:gd name="connsiteX12" fmla="*/ 209550 w 472440"/>
                  <a:gd name="connsiteY12" fmla="*/ 1806 h 969546"/>
                  <a:gd name="connsiteX13" fmla="*/ 49530 w 472440"/>
                  <a:gd name="connsiteY13" fmla="*/ 104676 h 969546"/>
                  <a:gd name="connsiteX14" fmla="*/ 142875 w 472440"/>
                  <a:gd name="connsiteY14" fmla="*/ 241836 h 969546"/>
                  <a:gd name="connsiteX0" fmla="*/ 142875 w 472440"/>
                  <a:gd name="connsiteY0" fmla="*/ 241836 h 969546"/>
                  <a:gd name="connsiteX1" fmla="*/ 85725 w 472440"/>
                  <a:gd name="connsiteY1" fmla="*/ 495202 h 969546"/>
                  <a:gd name="connsiteX2" fmla="*/ 83820 w 472440"/>
                  <a:gd name="connsiteY2" fmla="*/ 512347 h 969546"/>
                  <a:gd name="connsiteX3" fmla="*/ 81915 w 472440"/>
                  <a:gd name="connsiteY3" fmla="*/ 537112 h 969546"/>
                  <a:gd name="connsiteX4" fmla="*/ 0 w 472440"/>
                  <a:gd name="connsiteY4" fmla="*/ 925731 h 969546"/>
                  <a:gd name="connsiteX5" fmla="*/ 198120 w 472440"/>
                  <a:gd name="connsiteY5" fmla="*/ 375186 h 969546"/>
                  <a:gd name="connsiteX6" fmla="*/ 472440 w 472440"/>
                  <a:gd name="connsiteY6" fmla="*/ 969546 h 969546"/>
                  <a:gd name="connsiteX7" fmla="*/ 331470 w 472440"/>
                  <a:gd name="connsiteY7" fmla="*/ 537112 h 969546"/>
                  <a:gd name="connsiteX8" fmla="*/ 457200 w 472440"/>
                  <a:gd name="connsiteY8" fmla="*/ 533302 h 969546"/>
                  <a:gd name="connsiteX9" fmla="*/ 451485 w 472440"/>
                  <a:gd name="connsiteY9" fmla="*/ 504727 h 969546"/>
                  <a:gd name="connsiteX10" fmla="*/ 312420 w 472440"/>
                  <a:gd name="connsiteY10" fmla="*/ 502822 h 969546"/>
                  <a:gd name="connsiteX11" fmla="*/ 228600 w 472440"/>
                  <a:gd name="connsiteY11" fmla="*/ 253266 h 969546"/>
                  <a:gd name="connsiteX12" fmla="*/ 344805 w 472440"/>
                  <a:gd name="connsiteY12" fmla="*/ 127536 h 969546"/>
                  <a:gd name="connsiteX13" fmla="*/ 209550 w 472440"/>
                  <a:gd name="connsiteY13" fmla="*/ 1806 h 969546"/>
                  <a:gd name="connsiteX14" fmla="*/ 49530 w 472440"/>
                  <a:gd name="connsiteY14" fmla="*/ 104676 h 969546"/>
                  <a:gd name="connsiteX15" fmla="*/ 142875 w 472440"/>
                  <a:gd name="connsiteY15" fmla="*/ 241836 h 969546"/>
                  <a:gd name="connsiteX0" fmla="*/ 142875 w 472440"/>
                  <a:gd name="connsiteY0" fmla="*/ 241836 h 969546"/>
                  <a:gd name="connsiteX1" fmla="*/ 91440 w 472440"/>
                  <a:gd name="connsiteY1" fmla="*/ 468532 h 969546"/>
                  <a:gd name="connsiteX2" fmla="*/ 85725 w 472440"/>
                  <a:gd name="connsiteY2" fmla="*/ 495202 h 969546"/>
                  <a:gd name="connsiteX3" fmla="*/ 83820 w 472440"/>
                  <a:gd name="connsiteY3" fmla="*/ 512347 h 969546"/>
                  <a:gd name="connsiteX4" fmla="*/ 81915 w 472440"/>
                  <a:gd name="connsiteY4" fmla="*/ 537112 h 969546"/>
                  <a:gd name="connsiteX5" fmla="*/ 0 w 472440"/>
                  <a:gd name="connsiteY5" fmla="*/ 925731 h 969546"/>
                  <a:gd name="connsiteX6" fmla="*/ 198120 w 472440"/>
                  <a:gd name="connsiteY6" fmla="*/ 375186 h 969546"/>
                  <a:gd name="connsiteX7" fmla="*/ 472440 w 472440"/>
                  <a:gd name="connsiteY7" fmla="*/ 969546 h 969546"/>
                  <a:gd name="connsiteX8" fmla="*/ 331470 w 472440"/>
                  <a:gd name="connsiteY8" fmla="*/ 537112 h 969546"/>
                  <a:gd name="connsiteX9" fmla="*/ 457200 w 472440"/>
                  <a:gd name="connsiteY9" fmla="*/ 533302 h 969546"/>
                  <a:gd name="connsiteX10" fmla="*/ 451485 w 472440"/>
                  <a:gd name="connsiteY10" fmla="*/ 504727 h 969546"/>
                  <a:gd name="connsiteX11" fmla="*/ 312420 w 472440"/>
                  <a:gd name="connsiteY11" fmla="*/ 502822 h 969546"/>
                  <a:gd name="connsiteX12" fmla="*/ 228600 w 472440"/>
                  <a:gd name="connsiteY12" fmla="*/ 253266 h 969546"/>
                  <a:gd name="connsiteX13" fmla="*/ 344805 w 472440"/>
                  <a:gd name="connsiteY13" fmla="*/ 127536 h 969546"/>
                  <a:gd name="connsiteX14" fmla="*/ 209550 w 472440"/>
                  <a:gd name="connsiteY14" fmla="*/ 1806 h 969546"/>
                  <a:gd name="connsiteX15" fmla="*/ 49530 w 472440"/>
                  <a:gd name="connsiteY15" fmla="*/ 104676 h 969546"/>
                  <a:gd name="connsiteX16" fmla="*/ 142875 w 472440"/>
                  <a:gd name="connsiteY16" fmla="*/ 241836 h 969546"/>
                  <a:gd name="connsiteX0" fmla="*/ 215265 w 544830"/>
                  <a:gd name="connsiteY0" fmla="*/ 241836 h 969546"/>
                  <a:gd name="connsiteX1" fmla="*/ 163830 w 544830"/>
                  <a:gd name="connsiteY1" fmla="*/ 468532 h 969546"/>
                  <a:gd name="connsiteX2" fmla="*/ 0 w 544830"/>
                  <a:gd name="connsiteY2" fmla="*/ 481867 h 969546"/>
                  <a:gd name="connsiteX3" fmla="*/ 156210 w 544830"/>
                  <a:gd name="connsiteY3" fmla="*/ 512347 h 969546"/>
                  <a:gd name="connsiteX4" fmla="*/ 154305 w 544830"/>
                  <a:gd name="connsiteY4" fmla="*/ 537112 h 969546"/>
                  <a:gd name="connsiteX5" fmla="*/ 72390 w 544830"/>
                  <a:gd name="connsiteY5" fmla="*/ 925731 h 969546"/>
                  <a:gd name="connsiteX6" fmla="*/ 270510 w 544830"/>
                  <a:gd name="connsiteY6" fmla="*/ 375186 h 969546"/>
                  <a:gd name="connsiteX7" fmla="*/ 544830 w 544830"/>
                  <a:gd name="connsiteY7" fmla="*/ 969546 h 969546"/>
                  <a:gd name="connsiteX8" fmla="*/ 403860 w 544830"/>
                  <a:gd name="connsiteY8" fmla="*/ 537112 h 969546"/>
                  <a:gd name="connsiteX9" fmla="*/ 529590 w 544830"/>
                  <a:gd name="connsiteY9" fmla="*/ 533302 h 969546"/>
                  <a:gd name="connsiteX10" fmla="*/ 523875 w 544830"/>
                  <a:gd name="connsiteY10" fmla="*/ 504727 h 969546"/>
                  <a:gd name="connsiteX11" fmla="*/ 384810 w 544830"/>
                  <a:gd name="connsiteY11" fmla="*/ 502822 h 969546"/>
                  <a:gd name="connsiteX12" fmla="*/ 300990 w 544830"/>
                  <a:gd name="connsiteY12" fmla="*/ 253266 h 969546"/>
                  <a:gd name="connsiteX13" fmla="*/ 417195 w 544830"/>
                  <a:gd name="connsiteY13" fmla="*/ 127536 h 969546"/>
                  <a:gd name="connsiteX14" fmla="*/ 281940 w 544830"/>
                  <a:gd name="connsiteY14" fmla="*/ 1806 h 969546"/>
                  <a:gd name="connsiteX15" fmla="*/ 121920 w 544830"/>
                  <a:gd name="connsiteY15" fmla="*/ 104676 h 969546"/>
                  <a:gd name="connsiteX16" fmla="*/ 215265 w 544830"/>
                  <a:gd name="connsiteY16" fmla="*/ 241836 h 969546"/>
                  <a:gd name="connsiteX0" fmla="*/ 215265 w 544830"/>
                  <a:gd name="connsiteY0" fmla="*/ 241836 h 969546"/>
                  <a:gd name="connsiteX1" fmla="*/ 163830 w 544830"/>
                  <a:gd name="connsiteY1" fmla="*/ 468532 h 969546"/>
                  <a:gd name="connsiteX2" fmla="*/ 0 w 544830"/>
                  <a:gd name="connsiteY2" fmla="*/ 481867 h 969546"/>
                  <a:gd name="connsiteX3" fmla="*/ 19050 w 544830"/>
                  <a:gd name="connsiteY3" fmla="*/ 531397 h 969546"/>
                  <a:gd name="connsiteX4" fmla="*/ 154305 w 544830"/>
                  <a:gd name="connsiteY4" fmla="*/ 537112 h 969546"/>
                  <a:gd name="connsiteX5" fmla="*/ 72390 w 544830"/>
                  <a:gd name="connsiteY5" fmla="*/ 925731 h 969546"/>
                  <a:gd name="connsiteX6" fmla="*/ 270510 w 544830"/>
                  <a:gd name="connsiteY6" fmla="*/ 375186 h 969546"/>
                  <a:gd name="connsiteX7" fmla="*/ 544830 w 544830"/>
                  <a:gd name="connsiteY7" fmla="*/ 969546 h 969546"/>
                  <a:gd name="connsiteX8" fmla="*/ 403860 w 544830"/>
                  <a:gd name="connsiteY8" fmla="*/ 537112 h 969546"/>
                  <a:gd name="connsiteX9" fmla="*/ 529590 w 544830"/>
                  <a:gd name="connsiteY9" fmla="*/ 533302 h 969546"/>
                  <a:gd name="connsiteX10" fmla="*/ 523875 w 544830"/>
                  <a:gd name="connsiteY10" fmla="*/ 504727 h 969546"/>
                  <a:gd name="connsiteX11" fmla="*/ 384810 w 544830"/>
                  <a:gd name="connsiteY11" fmla="*/ 502822 h 969546"/>
                  <a:gd name="connsiteX12" fmla="*/ 300990 w 544830"/>
                  <a:gd name="connsiteY12" fmla="*/ 253266 h 969546"/>
                  <a:gd name="connsiteX13" fmla="*/ 417195 w 544830"/>
                  <a:gd name="connsiteY13" fmla="*/ 127536 h 969546"/>
                  <a:gd name="connsiteX14" fmla="*/ 281940 w 544830"/>
                  <a:gd name="connsiteY14" fmla="*/ 1806 h 969546"/>
                  <a:gd name="connsiteX15" fmla="*/ 121920 w 544830"/>
                  <a:gd name="connsiteY15" fmla="*/ 104676 h 969546"/>
                  <a:gd name="connsiteX16" fmla="*/ 215265 w 544830"/>
                  <a:gd name="connsiteY16" fmla="*/ 241836 h 969546"/>
                  <a:gd name="connsiteX0" fmla="*/ 215265 w 544830"/>
                  <a:gd name="connsiteY0" fmla="*/ 241836 h 969546"/>
                  <a:gd name="connsiteX1" fmla="*/ 165735 w 544830"/>
                  <a:gd name="connsiteY1" fmla="*/ 499012 h 969546"/>
                  <a:gd name="connsiteX2" fmla="*/ 0 w 544830"/>
                  <a:gd name="connsiteY2" fmla="*/ 481867 h 969546"/>
                  <a:gd name="connsiteX3" fmla="*/ 19050 w 544830"/>
                  <a:gd name="connsiteY3" fmla="*/ 531397 h 969546"/>
                  <a:gd name="connsiteX4" fmla="*/ 154305 w 544830"/>
                  <a:gd name="connsiteY4" fmla="*/ 537112 h 969546"/>
                  <a:gd name="connsiteX5" fmla="*/ 72390 w 544830"/>
                  <a:gd name="connsiteY5" fmla="*/ 925731 h 969546"/>
                  <a:gd name="connsiteX6" fmla="*/ 270510 w 544830"/>
                  <a:gd name="connsiteY6" fmla="*/ 375186 h 969546"/>
                  <a:gd name="connsiteX7" fmla="*/ 544830 w 544830"/>
                  <a:gd name="connsiteY7" fmla="*/ 969546 h 969546"/>
                  <a:gd name="connsiteX8" fmla="*/ 403860 w 544830"/>
                  <a:gd name="connsiteY8" fmla="*/ 537112 h 969546"/>
                  <a:gd name="connsiteX9" fmla="*/ 529590 w 544830"/>
                  <a:gd name="connsiteY9" fmla="*/ 533302 h 969546"/>
                  <a:gd name="connsiteX10" fmla="*/ 523875 w 544830"/>
                  <a:gd name="connsiteY10" fmla="*/ 504727 h 969546"/>
                  <a:gd name="connsiteX11" fmla="*/ 384810 w 544830"/>
                  <a:gd name="connsiteY11" fmla="*/ 502822 h 969546"/>
                  <a:gd name="connsiteX12" fmla="*/ 300990 w 544830"/>
                  <a:gd name="connsiteY12" fmla="*/ 253266 h 969546"/>
                  <a:gd name="connsiteX13" fmla="*/ 417195 w 544830"/>
                  <a:gd name="connsiteY13" fmla="*/ 127536 h 969546"/>
                  <a:gd name="connsiteX14" fmla="*/ 281940 w 544830"/>
                  <a:gd name="connsiteY14" fmla="*/ 1806 h 969546"/>
                  <a:gd name="connsiteX15" fmla="*/ 121920 w 544830"/>
                  <a:gd name="connsiteY15" fmla="*/ 104676 h 969546"/>
                  <a:gd name="connsiteX16" fmla="*/ 215265 w 544830"/>
                  <a:gd name="connsiteY16" fmla="*/ 241836 h 969546"/>
                  <a:gd name="connsiteX0" fmla="*/ 215265 w 544830"/>
                  <a:gd name="connsiteY0" fmla="*/ 241836 h 969546"/>
                  <a:gd name="connsiteX1" fmla="*/ 165735 w 544830"/>
                  <a:gd name="connsiteY1" fmla="*/ 499012 h 969546"/>
                  <a:gd name="connsiteX2" fmla="*/ 0 w 544830"/>
                  <a:gd name="connsiteY2" fmla="*/ 481867 h 969546"/>
                  <a:gd name="connsiteX3" fmla="*/ 19050 w 544830"/>
                  <a:gd name="connsiteY3" fmla="*/ 531397 h 969546"/>
                  <a:gd name="connsiteX4" fmla="*/ 158115 w 544830"/>
                  <a:gd name="connsiteY4" fmla="*/ 529492 h 969546"/>
                  <a:gd name="connsiteX5" fmla="*/ 72390 w 544830"/>
                  <a:gd name="connsiteY5" fmla="*/ 925731 h 969546"/>
                  <a:gd name="connsiteX6" fmla="*/ 270510 w 544830"/>
                  <a:gd name="connsiteY6" fmla="*/ 375186 h 969546"/>
                  <a:gd name="connsiteX7" fmla="*/ 544830 w 544830"/>
                  <a:gd name="connsiteY7" fmla="*/ 969546 h 969546"/>
                  <a:gd name="connsiteX8" fmla="*/ 403860 w 544830"/>
                  <a:gd name="connsiteY8" fmla="*/ 537112 h 969546"/>
                  <a:gd name="connsiteX9" fmla="*/ 529590 w 544830"/>
                  <a:gd name="connsiteY9" fmla="*/ 533302 h 969546"/>
                  <a:gd name="connsiteX10" fmla="*/ 523875 w 544830"/>
                  <a:gd name="connsiteY10" fmla="*/ 504727 h 969546"/>
                  <a:gd name="connsiteX11" fmla="*/ 384810 w 544830"/>
                  <a:gd name="connsiteY11" fmla="*/ 502822 h 969546"/>
                  <a:gd name="connsiteX12" fmla="*/ 300990 w 544830"/>
                  <a:gd name="connsiteY12" fmla="*/ 253266 h 969546"/>
                  <a:gd name="connsiteX13" fmla="*/ 417195 w 544830"/>
                  <a:gd name="connsiteY13" fmla="*/ 127536 h 969546"/>
                  <a:gd name="connsiteX14" fmla="*/ 281940 w 544830"/>
                  <a:gd name="connsiteY14" fmla="*/ 1806 h 969546"/>
                  <a:gd name="connsiteX15" fmla="*/ 121920 w 544830"/>
                  <a:gd name="connsiteY15" fmla="*/ 104676 h 969546"/>
                  <a:gd name="connsiteX16" fmla="*/ 215265 w 544830"/>
                  <a:gd name="connsiteY16" fmla="*/ 241836 h 969546"/>
                  <a:gd name="connsiteX0" fmla="*/ 215265 w 544830"/>
                  <a:gd name="connsiteY0" fmla="*/ 241836 h 969546"/>
                  <a:gd name="connsiteX1" fmla="*/ 165735 w 544830"/>
                  <a:gd name="connsiteY1" fmla="*/ 499012 h 969546"/>
                  <a:gd name="connsiteX2" fmla="*/ 0 w 544830"/>
                  <a:gd name="connsiteY2" fmla="*/ 481867 h 969546"/>
                  <a:gd name="connsiteX3" fmla="*/ 19050 w 544830"/>
                  <a:gd name="connsiteY3" fmla="*/ 514252 h 969546"/>
                  <a:gd name="connsiteX4" fmla="*/ 158115 w 544830"/>
                  <a:gd name="connsiteY4" fmla="*/ 529492 h 969546"/>
                  <a:gd name="connsiteX5" fmla="*/ 72390 w 544830"/>
                  <a:gd name="connsiteY5" fmla="*/ 925731 h 969546"/>
                  <a:gd name="connsiteX6" fmla="*/ 270510 w 544830"/>
                  <a:gd name="connsiteY6" fmla="*/ 375186 h 969546"/>
                  <a:gd name="connsiteX7" fmla="*/ 544830 w 544830"/>
                  <a:gd name="connsiteY7" fmla="*/ 969546 h 969546"/>
                  <a:gd name="connsiteX8" fmla="*/ 403860 w 544830"/>
                  <a:gd name="connsiteY8" fmla="*/ 537112 h 969546"/>
                  <a:gd name="connsiteX9" fmla="*/ 529590 w 544830"/>
                  <a:gd name="connsiteY9" fmla="*/ 533302 h 969546"/>
                  <a:gd name="connsiteX10" fmla="*/ 523875 w 544830"/>
                  <a:gd name="connsiteY10" fmla="*/ 504727 h 969546"/>
                  <a:gd name="connsiteX11" fmla="*/ 384810 w 544830"/>
                  <a:gd name="connsiteY11" fmla="*/ 502822 h 969546"/>
                  <a:gd name="connsiteX12" fmla="*/ 300990 w 544830"/>
                  <a:gd name="connsiteY12" fmla="*/ 253266 h 969546"/>
                  <a:gd name="connsiteX13" fmla="*/ 417195 w 544830"/>
                  <a:gd name="connsiteY13" fmla="*/ 127536 h 969546"/>
                  <a:gd name="connsiteX14" fmla="*/ 281940 w 544830"/>
                  <a:gd name="connsiteY14" fmla="*/ 1806 h 969546"/>
                  <a:gd name="connsiteX15" fmla="*/ 121920 w 544830"/>
                  <a:gd name="connsiteY15" fmla="*/ 104676 h 969546"/>
                  <a:gd name="connsiteX16" fmla="*/ 215265 w 544830"/>
                  <a:gd name="connsiteY16" fmla="*/ 241836 h 969546"/>
                  <a:gd name="connsiteX0" fmla="*/ 196215 w 525780"/>
                  <a:gd name="connsiteY0" fmla="*/ 241836 h 969546"/>
                  <a:gd name="connsiteX1" fmla="*/ 146685 w 525780"/>
                  <a:gd name="connsiteY1" fmla="*/ 499012 h 969546"/>
                  <a:gd name="connsiteX2" fmla="*/ 7620 w 525780"/>
                  <a:gd name="connsiteY2" fmla="*/ 487582 h 969546"/>
                  <a:gd name="connsiteX3" fmla="*/ 0 w 525780"/>
                  <a:gd name="connsiteY3" fmla="*/ 514252 h 969546"/>
                  <a:gd name="connsiteX4" fmla="*/ 139065 w 525780"/>
                  <a:gd name="connsiteY4" fmla="*/ 529492 h 969546"/>
                  <a:gd name="connsiteX5" fmla="*/ 53340 w 525780"/>
                  <a:gd name="connsiteY5" fmla="*/ 925731 h 969546"/>
                  <a:gd name="connsiteX6" fmla="*/ 251460 w 525780"/>
                  <a:gd name="connsiteY6" fmla="*/ 375186 h 969546"/>
                  <a:gd name="connsiteX7" fmla="*/ 525780 w 525780"/>
                  <a:gd name="connsiteY7" fmla="*/ 969546 h 969546"/>
                  <a:gd name="connsiteX8" fmla="*/ 384810 w 525780"/>
                  <a:gd name="connsiteY8" fmla="*/ 537112 h 969546"/>
                  <a:gd name="connsiteX9" fmla="*/ 510540 w 525780"/>
                  <a:gd name="connsiteY9" fmla="*/ 533302 h 969546"/>
                  <a:gd name="connsiteX10" fmla="*/ 504825 w 525780"/>
                  <a:gd name="connsiteY10" fmla="*/ 504727 h 969546"/>
                  <a:gd name="connsiteX11" fmla="*/ 365760 w 525780"/>
                  <a:gd name="connsiteY11" fmla="*/ 502822 h 969546"/>
                  <a:gd name="connsiteX12" fmla="*/ 281940 w 525780"/>
                  <a:gd name="connsiteY12" fmla="*/ 253266 h 969546"/>
                  <a:gd name="connsiteX13" fmla="*/ 398145 w 525780"/>
                  <a:gd name="connsiteY13" fmla="*/ 127536 h 969546"/>
                  <a:gd name="connsiteX14" fmla="*/ 262890 w 525780"/>
                  <a:gd name="connsiteY14" fmla="*/ 1806 h 969546"/>
                  <a:gd name="connsiteX15" fmla="*/ 102870 w 525780"/>
                  <a:gd name="connsiteY15" fmla="*/ 104676 h 969546"/>
                  <a:gd name="connsiteX16" fmla="*/ 196215 w 525780"/>
                  <a:gd name="connsiteY16" fmla="*/ 241836 h 969546"/>
                  <a:gd name="connsiteX0" fmla="*/ 188595 w 518160"/>
                  <a:gd name="connsiteY0" fmla="*/ 241836 h 969546"/>
                  <a:gd name="connsiteX1" fmla="*/ 139065 w 518160"/>
                  <a:gd name="connsiteY1" fmla="*/ 499012 h 969546"/>
                  <a:gd name="connsiteX2" fmla="*/ 0 w 518160"/>
                  <a:gd name="connsiteY2" fmla="*/ 487582 h 969546"/>
                  <a:gd name="connsiteX3" fmla="*/ 0 w 518160"/>
                  <a:gd name="connsiteY3" fmla="*/ 527587 h 969546"/>
                  <a:gd name="connsiteX4" fmla="*/ 131445 w 518160"/>
                  <a:gd name="connsiteY4" fmla="*/ 529492 h 969546"/>
                  <a:gd name="connsiteX5" fmla="*/ 45720 w 518160"/>
                  <a:gd name="connsiteY5" fmla="*/ 925731 h 969546"/>
                  <a:gd name="connsiteX6" fmla="*/ 243840 w 518160"/>
                  <a:gd name="connsiteY6" fmla="*/ 375186 h 969546"/>
                  <a:gd name="connsiteX7" fmla="*/ 518160 w 518160"/>
                  <a:gd name="connsiteY7" fmla="*/ 969546 h 969546"/>
                  <a:gd name="connsiteX8" fmla="*/ 377190 w 518160"/>
                  <a:gd name="connsiteY8" fmla="*/ 537112 h 969546"/>
                  <a:gd name="connsiteX9" fmla="*/ 502920 w 518160"/>
                  <a:gd name="connsiteY9" fmla="*/ 533302 h 969546"/>
                  <a:gd name="connsiteX10" fmla="*/ 497205 w 518160"/>
                  <a:gd name="connsiteY10" fmla="*/ 504727 h 969546"/>
                  <a:gd name="connsiteX11" fmla="*/ 358140 w 518160"/>
                  <a:gd name="connsiteY11" fmla="*/ 502822 h 969546"/>
                  <a:gd name="connsiteX12" fmla="*/ 274320 w 518160"/>
                  <a:gd name="connsiteY12" fmla="*/ 253266 h 969546"/>
                  <a:gd name="connsiteX13" fmla="*/ 390525 w 518160"/>
                  <a:gd name="connsiteY13" fmla="*/ 127536 h 969546"/>
                  <a:gd name="connsiteX14" fmla="*/ 255270 w 518160"/>
                  <a:gd name="connsiteY14" fmla="*/ 1806 h 969546"/>
                  <a:gd name="connsiteX15" fmla="*/ 95250 w 518160"/>
                  <a:gd name="connsiteY15" fmla="*/ 104676 h 969546"/>
                  <a:gd name="connsiteX16" fmla="*/ 188595 w 518160"/>
                  <a:gd name="connsiteY16" fmla="*/ 241836 h 969546"/>
                  <a:gd name="connsiteX0" fmla="*/ 188595 w 518160"/>
                  <a:gd name="connsiteY0" fmla="*/ 241836 h 969546"/>
                  <a:gd name="connsiteX1" fmla="*/ 139065 w 518160"/>
                  <a:gd name="connsiteY1" fmla="*/ 499012 h 969546"/>
                  <a:gd name="connsiteX2" fmla="*/ 3810 w 518160"/>
                  <a:gd name="connsiteY2" fmla="*/ 499012 h 969546"/>
                  <a:gd name="connsiteX3" fmla="*/ 0 w 518160"/>
                  <a:gd name="connsiteY3" fmla="*/ 527587 h 969546"/>
                  <a:gd name="connsiteX4" fmla="*/ 131445 w 518160"/>
                  <a:gd name="connsiteY4" fmla="*/ 529492 h 969546"/>
                  <a:gd name="connsiteX5" fmla="*/ 45720 w 518160"/>
                  <a:gd name="connsiteY5" fmla="*/ 925731 h 969546"/>
                  <a:gd name="connsiteX6" fmla="*/ 243840 w 518160"/>
                  <a:gd name="connsiteY6" fmla="*/ 375186 h 969546"/>
                  <a:gd name="connsiteX7" fmla="*/ 518160 w 518160"/>
                  <a:gd name="connsiteY7" fmla="*/ 969546 h 969546"/>
                  <a:gd name="connsiteX8" fmla="*/ 377190 w 518160"/>
                  <a:gd name="connsiteY8" fmla="*/ 537112 h 969546"/>
                  <a:gd name="connsiteX9" fmla="*/ 502920 w 518160"/>
                  <a:gd name="connsiteY9" fmla="*/ 533302 h 969546"/>
                  <a:gd name="connsiteX10" fmla="*/ 497205 w 518160"/>
                  <a:gd name="connsiteY10" fmla="*/ 504727 h 969546"/>
                  <a:gd name="connsiteX11" fmla="*/ 358140 w 518160"/>
                  <a:gd name="connsiteY11" fmla="*/ 502822 h 969546"/>
                  <a:gd name="connsiteX12" fmla="*/ 274320 w 518160"/>
                  <a:gd name="connsiteY12" fmla="*/ 253266 h 969546"/>
                  <a:gd name="connsiteX13" fmla="*/ 390525 w 518160"/>
                  <a:gd name="connsiteY13" fmla="*/ 127536 h 969546"/>
                  <a:gd name="connsiteX14" fmla="*/ 255270 w 518160"/>
                  <a:gd name="connsiteY14" fmla="*/ 1806 h 969546"/>
                  <a:gd name="connsiteX15" fmla="*/ 95250 w 518160"/>
                  <a:gd name="connsiteY15" fmla="*/ 104676 h 969546"/>
                  <a:gd name="connsiteX16" fmla="*/ 188595 w 518160"/>
                  <a:gd name="connsiteY16" fmla="*/ 241836 h 9695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518160" h="969546">
                    <a:moveTo>
                      <a:pt x="188595" y="241836"/>
                    </a:moveTo>
                    <a:lnTo>
                      <a:pt x="139065" y="499012"/>
                    </a:lnTo>
                    <a:lnTo>
                      <a:pt x="3810" y="499012"/>
                    </a:lnTo>
                    <a:lnTo>
                      <a:pt x="0" y="527587"/>
                    </a:lnTo>
                    <a:lnTo>
                      <a:pt x="131445" y="529492"/>
                    </a:lnTo>
                    <a:lnTo>
                      <a:pt x="45720" y="925731"/>
                    </a:lnTo>
                    <a:lnTo>
                      <a:pt x="243840" y="375186"/>
                    </a:lnTo>
                    <a:lnTo>
                      <a:pt x="518160" y="969546"/>
                    </a:lnTo>
                    <a:lnTo>
                      <a:pt x="377190" y="537112"/>
                    </a:lnTo>
                    <a:lnTo>
                      <a:pt x="502920" y="533302"/>
                    </a:lnTo>
                    <a:lnTo>
                      <a:pt x="497205" y="504727"/>
                    </a:lnTo>
                    <a:lnTo>
                      <a:pt x="358140" y="502822"/>
                    </a:lnTo>
                    <a:lnTo>
                      <a:pt x="274320" y="253266"/>
                    </a:lnTo>
                    <a:cubicBezTo>
                      <a:pt x="340995" y="249456"/>
                      <a:pt x="382905" y="182781"/>
                      <a:pt x="390525" y="127536"/>
                    </a:cubicBezTo>
                    <a:cubicBezTo>
                      <a:pt x="386080" y="38001"/>
                      <a:pt x="307340" y="7521"/>
                      <a:pt x="255270" y="1806"/>
                    </a:cubicBezTo>
                    <a:cubicBezTo>
                      <a:pt x="203835" y="-9624"/>
                      <a:pt x="106680" y="34191"/>
                      <a:pt x="95250" y="104676"/>
                    </a:cubicBezTo>
                    <a:cubicBezTo>
                      <a:pt x="78740" y="171351"/>
                      <a:pt x="130810" y="222786"/>
                      <a:pt x="188595" y="241836"/>
                    </a:cubicBezTo>
                    <a:close/>
                  </a:path>
                </a:pathLst>
              </a:custGeom>
              <a:noFill/>
              <a:ln w="12700" cap="flat" cmpd="sng" algn="ctr">
                <a:solidFill>
                  <a:srgbClr val="FFFFFF"/>
                </a:solidFill>
                <a:prstDash val="solid"/>
              </a:ln>
              <a:effectLst/>
            </p:spPr>
            <p:txBody>
              <a:bodyPr rtlCol="0" anchor="ctr"/>
              <a:lstStyle/>
              <a:p>
                <a:pPr marL="0" marR="0" lvl="0" indent="0" algn="ctr" defTabSz="685487"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rgbClr val="FFFFFF"/>
                  </a:solidFill>
                  <a:effectLst/>
                  <a:uLnTx/>
                  <a:uFillTx/>
                  <a:latin typeface="Segoe UI"/>
                  <a:ea typeface=""/>
                  <a:cs typeface=""/>
                </a:endParaRPr>
              </a:p>
            </p:txBody>
          </p:sp>
        </p:grpSp>
        <p:sp>
          <p:nvSpPr>
            <p:cNvPr id="23" name="Freeform 22"/>
            <p:cNvSpPr/>
            <p:nvPr/>
          </p:nvSpPr>
          <p:spPr>
            <a:xfrm>
              <a:off x="6563042" y="2228850"/>
              <a:ext cx="605790" cy="826770"/>
            </a:xfrm>
            <a:custGeom>
              <a:avLst/>
              <a:gdLst>
                <a:gd name="connsiteX0" fmla="*/ 163830 w 617220"/>
                <a:gd name="connsiteY0" fmla="*/ 114300 h 815340"/>
                <a:gd name="connsiteX1" fmla="*/ 521970 w 617220"/>
                <a:gd name="connsiteY1" fmla="*/ 815340 h 815340"/>
                <a:gd name="connsiteX2" fmla="*/ 617220 w 617220"/>
                <a:gd name="connsiteY2" fmla="*/ 765810 h 815340"/>
                <a:gd name="connsiteX3" fmla="*/ 266700 w 617220"/>
                <a:gd name="connsiteY3" fmla="*/ 102870 h 815340"/>
                <a:gd name="connsiteX4" fmla="*/ 434340 w 617220"/>
                <a:gd name="connsiteY4" fmla="*/ 45720 h 815340"/>
                <a:gd name="connsiteX5" fmla="*/ 300990 w 617220"/>
                <a:gd name="connsiteY5" fmla="*/ 0 h 815340"/>
                <a:gd name="connsiteX6" fmla="*/ 45720 w 617220"/>
                <a:gd name="connsiteY6" fmla="*/ 76200 h 815340"/>
                <a:gd name="connsiteX7" fmla="*/ 0 w 617220"/>
                <a:gd name="connsiteY7" fmla="*/ 160020 h 815340"/>
                <a:gd name="connsiteX8" fmla="*/ 163830 w 617220"/>
                <a:gd name="connsiteY8" fmla="*/ 114300 h 815340"/>
                <a:gd name="connsiteX0" fmla="*/ 160020 w 613410"/>
                <a:gd name="connsiteY0" fmla="*/ 114300 h 815340"/>
                <a:gd name="connsiteX1" fmla="*/ 518160 w 613410"/>
                <a:gd name="connsiteY1" fmla="*/ 815340 h 815340"/>
                <a:gd name="connsiteX2" fmla="*/ 613410 w 613410"/>
                <a:gd name="connsiteY2" fmla="*/ 765810 h 815340"/>
                <a:gd name="connsiteX3" fmla="*/ 262890 w 613410"/>
                <a:gd name="connsiteY3" fmla="*/ 102870 h 815340"/>
                <a:gd name="connsiteX4" fmla="*/ 430530 w 613410"/>
                <a:gd name="connsiteY4" fmla="*/ 45720 h 815340"/>
                <a:gd name="connsiteX5" fmla="*/ 297180 w 613410"/>
                <a:gd name="connsiteY5" fmla="*/ 0 h 815340"/>
                <a:gd name="connsiteX6" fmla="*/ 41910 w 613410"/>
                <a:gd name="connsiteY6" fmla="*/ 76200 h 815340"/>
                <a:gd name="connsiteX7" fmla="*/ 0 w 613410"/>
                <a:gd name="connsiteY7" fmla="*/ 167640 h 815340"/>
                <a:gd name="connsiteX8" fmla="*/ 160020 w 613410"/>
                <a:gd name="connsiteY8" fmla="*/ 114300 h 815340"/>
                <a:gd name="connsiteX0" fmla="*/ 179070 w 613410"/>
                <a:gd name="connsiteY0" fmla="*/ 137160 h 815340"/>
                <a:gd name="connsiteX1" fmla="*/ 518160 w 613410"/>
                <a:gd name="connsiteY1" fmla="*/ 815340 h 815340"/>
                <a:gd name="connsiteX2" fmla="*/ 613410 w 613410"/>
                <a:gd name="connsiteY2" fmla="*/ 765810 h 815340"/>
                <a:gd name="connsiteX3" fmla="*/ 262890 w 613410"/>
                <a:gd name="connsiteY3" fmla="*/ 102870 h 815340"/>
                <a:gd name="connsiteX4" fmla="*/ 430530 w 613410"/>
                <a:gd name="connsiteY4" fmla="*/ 45720 h 815340"/>
                <a:gd name="connsiteX5" fmla="*/ 297180 w 613410"/>
                <a:gd name="connsiteY5" fmla="*/ 0 h 815340"/>
                <a:gd name="connsiteX6" fmla="*/ 41910 w 613410"/>
                <a:gd name="connsiteY6" fmla="*/ 76200 h 815340"/>
                <a:gd name="connsiteX7" fmla="*/ 0 w 613410"/>
                <a:gd name="connsiteY7" fmla="*/ 167640 h 815340"/>
                <a:gd name="connsiteX8" fmla="*/ 179070 w 613410"/>
                <a:gd name="connsiteY8" fmla="*/ 137160 h 815340"/>
                <a:gd name="connsiteX0" fmla="*/ 171450 w 605790"/>
                <a:gd name="connsiteY0" fmla="*/ 137160 h 815340"/>
                <a:gd name="connsiteX1" fmla="*/ 510540 w 605790"/>
                <a:gd name="connsiteY1" fmla="*/ 815340 h 815340"/>
                <a:gd name="connsiteX2" fmla="*/ 605790 w 605790"/>
                <a:gd name="connsiteY2" fmla="*/ 765810 h 815340"/>
                <a:gd name="connsiteX3" fmla="*/ 255270 w 605790"/>
                <a:gd name="connsiteY3" fmla="*/ 102870 h 815340"/>
                <a:gd name="connsiteX4" fmla="*/ 422910 w 605790"/>
                <a:gd name="connsiteY4" fmla="*/ 45720 h 815340"/>
                <a:gd name="connsiteX5" fmla="*/ 289560 w 605790"/>
                <a:gd name="connsiteY5" fmla="*/ 0 h 815340"/>
                <a:gd name="connsiteX6" fmla="*/ 34290 w 605790"/>
                <a:gd name="connsiteY6" fmla="*/ 76200 h 815340"/>
                <a:gd name="connsiteX7" fmla="*/ 0 w 605790"/>
                <a:gd name="connsiteY7" fmla="*/ 190500 h 815340"/>
                <a:gd name="connsiteX8" fmla="*/ 171450 w 605790"/>
                <a:gd name="connsiteY8" fmla="*/ 137160 h 815340"/>
                <a:gd name="connsiteX0" fmla="*/ 171450 w 605790"/>
                <a:gd name="connsiteY0" fmla="*/ 137160 h 815340"/>
                <a:gd name="connsiteX1" fmla="*/ 510540 w 605790"/>
                <a:gd name="connsiteY1" fmla="*/ 815340 h 815340"/>
                <a:gd name="connsiteX2" fmla="*/ 605790 w 605790"/>
                <a:gd name="connsiteY2" fmla="*/ 765810 h 815340"/>
                <a:gd name="connsiteX3" fmla="*/ 255270 w 605790"/>
                <a:gd name="connsiteY3" fmla="*/ 102870 h 815340"/>
                <a:gd name="connsiteX4" fmla="*/ 422910 w 605790"/>
                <a:gd name="connsiteY4" fmla="*/ 45720 h 815340"/>
                <a:gd name="connsiteX5" fmla="*/ 289560 w 605790"/>
                <a:gd name="connsiteY5" fmla="*/ 0 h 815340"/>
                <a:gd name="connsiteX6" fmla="*/ 34290 w 605790"/>
                <a:gd name="connsiteY6" fmla="*/ 91440 h 815340"/>
                <a:gd name="connsiteX7" fmla="*/ 0 w 605790"/>
                <a:gd name="connsiteY7" fmla="*/ 190500 h 815340"/>
                <a:gd name="connsiteX8" fmla="*/ 171450 w 605790"/>
                <a:gd name="connsiteY8" fmla="*/ 137160 h 815340"/>
                <a:gd name="connsiteX0" fmla="*/ 171450 w 605790"/>
                <a:gd name="connsiteY0" fmla="*/ 137160 h 815340"/>
                <a:gd name="connsiteX1" fmla="*/ 510540 w 605790"/>
                <a:gd name="connsiteY1" fmla="*/ 815340 h 815340"/>
                <a:gd name="connsiteX2" fmla="*/ 605790 w 605790"/>
                <a:gd name="connsiteY2" fmla="*/ 765810 h 815340"/>
                <a:gd name="connsiteX3" fmla="*/ 255270 w 605790"/>
                <a:gd name="connsiteY3" fmla="*/ 102870 h 815340"/>
                <a:gd name="connsiteX4" fmla="*/ 422910 w 605790"/>
                <a:gd name="connsiteY4" fmla="*/ 45720 h 815340"/>
                <a:gd name="connsiteX5" fmla="*/ 289560 w 605790"/>
                <a:gd name="connsiteY5" fmla="*/ 0 h 815340"/>
                <a:gd name="connsiteX6" fmla="*/ 11430 w 605790"/>
                <a:gd name="connsiteY6" fmla="*/ 83820 h 815340"/>
                <a:gd name="connsiteX7" fmla="*/ 0 w 605790"/>
                <a:gd name="connsiteY7" fmla="*/ 190500 h 815340"/>
                <a:gd name="connsiteX8" fmla="*/ 171450 w 605790"/>
                <a:gd name="connsiteY8" fmla="*/ 137160 h 815340"/>
                <a:gd name="connsiteX0" fmla="*/ 171450 w 605790"/>
                <a:gd name="connsiteY0" fmla="*/ 137160 h 815340"/>
                <a:gd name="connsiteX1" fmla="*/ 510540 w 605790"/>
                <a:gd name="connsiteY1" fmla="*/ 815340 h 815340"/>
                <a:gd name="connsiteX2" fmla="*/ 605790 w 605790"/>
                <a:gd name="connsiteY2" fmla="*/ 765810 h 815340"/>
                <a:gd name="connsiteX3" fmla="*/ 255270 w 605790"/>
                <a:gd name="connsiteY3" fmla="*/ 102870 h 815340"/>
                <a:gd name="connsiteX4" fmla="*/ 422910 w 605790"/>
                <a:gd name="connsiteY4" fmla="*/ 45720 h 815340"/>
                <a:gd name="connsiteX5" fmla="*/ 289560 w 605790"/>
                <a:gd name="connsiteY5" fmla="*/ 0 h 815340"/>
                <a:gd name="connsiteX6" fmla="*/ 11430 w 605790"/>
                <a:gd name="connsiteY6" fmla="*/ 106680 h 815340"/>
                <a:gd name="connsiteX7" fmla="*/ 0 w 605790"/>
                <a:gd name="connsiteY7" fmla="*/ 190500 h 815340"/>
                <a:gd name="connsiteX8" fmla="*/ 171450 w 605790"/>
                <a:gd name="connsiteY8" fmla="*/ 137160 h 815340"/>
                <a:gd name="connsiteX0" fmla="*/ 171450 w 605790"/>
                <a:gd name="connsiteY0" fmla="*/ 137160 h 815340"/>
                <a:gd name="connsiteX1" fmla="*/ 510540 w 605790"/>
                <a:gd name="connsiteY1" fmla="*/ 815340 h 815340"/>
                <a:gd name="connsiteX2" fmla="*/ 605790 w 605790"/>
                <a:gd name="connsiteY2" fmla="*/ 765810 h 815340"/>
                <a:gd name="connsiteX3" fmla="*/ 255270 w 605790"/>
                <a:gd name="connsiteY3" fmla="*/ 102870 h 815340"/>
                <a:gd name="connsiteX4" fmla="*/ 422910 w 605790"/>
                <a:gd name="connsiteY4" fmla="*/ 45720 h 815340"/>
                <a:gd name="connsiteX5" fmla="*/ 289560 w 605790"/>
                <a:gd name="connsiteY5" fmla="*/ 0 h 815340"/>
                <a:gd name="connsiteX6" fmla="*/ 11430 w 605790"/>
                <a:gd name="connsiteY6" fmla="*/ 95250 h 815340"/>
                <a:gd name="connsiteX7" fmla="*/ 0 w 605790"/>
                <a:gd name="connsiteY7" fmla="*/ 190500 h 815340"/>
                <a:gd name="connsiteX8" fmla="*/ 171450 w 605790"/>
                <a:gd name="connsiteY8" fmla="*/ 137160 h 815340"/>
                <a:gd name="connsiteX0" fmla="*/ 171450 w 605790"/>
                <a:gd name="connsiteY0" fmla="*/ 137160 h 822960"/>
                <a:gd name="connsiteX1" fmla="*/ 502920 w 605790"/>
                <a:gd name="connsiteY1" fmla="*/ 822960 h 822960"/>
                <a:gd name="connsiteX2" fmla="*/ 605790 w 605790"/>
                <a:gd name="connsiteY2" fmla="*/ 765810 h 822960"/>
                <a:gd name="connsiteX3" fmla="*/ 255270 w 605790"/>
                <a:gd name="connsiteY3" fmla="*/ 102870 h 822960"/>
                <a:gd name="connsiteX4" fmla="*/ 422910 w 605790"/>
                <a:gd name="connsiteY4" fmla="*/ 45720 h 822960"/>
                <a:gd name="connsiteX5" fmla="*/ 289560 w 605790"/>
                <a:gd name="connsiteY5" fmla="*/ 0 h 822960"/>
                <a:gd name="connsiteX6" fmla="*/ 11430 w 605790"/>
                <a:gd name="connsiteY6" fmla="*/ 95250 h 822960"/>
                <a:gd name="connsiteX7" fmla="*/ 0 w 605790"/>
                <a:gd name="connsiteY7" fmla="*/ 190500 h 822960"/>
                <a:gd name="connsiteX8" fmla="*/ 171450 w 605790"/>
                <a:gd name="connsiteY8" fmla="*/ 137160 h 822960"/>
                <a:gd name="connsiteX0" fmla="*/ 171450 w 605790"/>
                <a:gd name="connsiteY0" fmla="*/ 140970 h 826770"/>
                <a:gd name="connsiteX1" fmla="*/ 502920 w 605790"/>
                <a:gd name="connsiteY1" fmla="*/ 826770 h 826770"/>
                <a:gd name="connsiteX2" fmla="*/ 605790 w 605790"/>
                <a:gd name="connsiteY2" fmla="*/ 769620 h 826770"/>
                <a:gd name="connsiteX3" fmla="*/ 255270 w 605790"/>
                <a:gd name="connsiteY3" fmla="*/ 106680 h 826770"/>
                <a:gd name="connsiteX4" fmla="*/ 422910 w 605790"/>
                <a:gd name="connsiteY4" fmla="*/ 49530 h 826770"/>
                <a:gd name="connsiteX5" fmla="*/ 331470 w 605790"/>
                <a:gd name="connsiteY5" fmla="*/ 0 h 826770"/>
                <a:gd name="connsiteX6" fmla="*/ 11430 w 605790"/>
                <a:gd name="connsiteY6" fmla="*/ 99060 h 826770"/>
                <a:gd name="connsiteX7" fmla="*/ 0 w 605790"/>
                <a:gd name="connsiteY7" fmla="*/ 194310 h 826770"/>
                <a:gd name="connsiteX8" fmla="*/ 171450 w 605790"/>
                <a:gd name="connsiteY8" fmla="*/ 140970 h 826770"/>
                <a:gd name="connsiteX0" fmla="*/ 171450 w 605790"/>
                <a:gd name="connsiteY0" fmla="*/ 140970 h 826770"/>
                <a:gd name="connsiteX1" fmla="*/ 502920 w 605790"/>
                <a:gd name="connsiteY1" fmla="*/ 826770 h 826770"/>
                <a:gd name="connsiteX2" fmla="*/ 605790 w 605790"/>
                <a:gd name="connsiteY2" fmla="*/ 769620 h 826770"/>
                <a:gd name="connsiteX3" fmla="*/ 255270 w 605790"/>
                <a:gd name="connsiteY3" fmla="*/ 106680 h 826770"/>
                <a:gd name="connsiteX4" fmla="*/ 422910 w 605790"/>
                <a:gd name="connsiteY4" fmla="*/ 49530 h 826770"/>
                <a:gd name="connsiteX5" fmla="*/ 320040 w 605790"/>
                <a:gd name="connsiteY5" fmla="*/ 0 h 826770"/>
                <a:gd name="connsiteX6" fmla="*/ 11430 w 605790"/>
                <a:gd name="connsiteY6" fmla="*/ 99060 h 826770"/>
                <a:gd name="connsiteX7" fmla="*/ 0 w 605790"/>
                <a:gd name="connsiteY7" fmla="*/ 194310 h 826770"/>
                <a:gd name="connsiteX8" fmla="*/ 171450 w 605790"/>
                <a:gd name="connsiteY8" fmla="*/ 140970 h 826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5790" h="826770">
                  <a:moveTo>
                    <a:pt x="171450" y="140970"/>
                  </a:moveTo>
                  <a:lnTo>
                    <a:pt x="502920" y="826770"/>
                  </a:lnTo>
                  <a:lnTo>
                    <a:pt x="605790" y="769620"/>
                  </a:lnTo>
                  <a:lnTo>
                    <a:pt x="255270" y="106680"/>
                  </a:lnTo>
                  <a:lnTo>
                    <a:pt x="422910" y="49530"/>
                  </a:lnTo>
                  <a:lnTo>
                    <a:pt x="320040" y="0"/>
                  </a:lnTo>
                  <a:lnTo>
                    <a:pt x="11430" y="99060"/>
                  </a:lnTo>
                  <a:lnTo>
                    <a:pt x="0" y="194310"/>
                  </a:lnTo>
                  <a:lnTo>
                    <a:pt x="171450" y="140970"/>
                  </a:lnTo>
                  <a:close/>
                </a:path>
              </a:pathLst>
            </a:custGeom>
            <a:noFill/>
            <a:ln w="19050" cap="flat" cmpd="sng" algn="ctr">
              <a:solidFill>
                <a:srgbClr val="FFFFFF"/>
              </a:solidFill>
              <a:prstDash val="solid"/>
            </a:ln>
            <a:effectLst/>
          </p:spPr>
          <p:txBody>
            <a:bodyPr rtlCol="0" anchor="ctr"/>
            <a:lstStyle/>
            <a:p>
              <a:pPr marL="0" marR="0" lvl="0" indent="0" algn="ctr" defTabSz="685487"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rgbClr val="FFFFFF"/>
                </a:solidFill>
                <a:effectLst/>
                <a:uLnTx/>
                <a:uFillTx/>
                <a:latin typeface="Segoe UI"/>
                <a:ea typeface=""/>
                <a:cs typeface=""/>
              </a:endParaRPr>
            </a:p>
          </p:txBody>
        </p:sp>
        <p:cxnSp>
          <p:nvCxnSpPr>
            <p:cNvPr id="24" name="Straight Connector 23"/>
            <p:cNvCxnSpPr/>
            <p:nvPr/>
          </p:nvCxnSpPr>
          <p:spPr>
            <a:xfrm flipH="1">
              <a:off x="6788880" y="2363002"/>
              <a:ext cx="41910" cy="17145"/>
            </a:xfrm>
            <a:prstGeom prst="line">
              <a:avLst/>
            </a:prstGeom>
            <a:noFill/>
            <a:ln w="19050" cap="flat" cmpd="sng" algn="ctr">
              <a:solidFill>
                <a:srgbClr val="FFFFFF"/>
              </a:solidFill>
              <a:prstDash val="solid"/>
            </a:ln>
            <a:effectLst/>
          </p:spPr>
        </p:cxnSp>
        <p:cxnSp>
          <p:nvCxnSpPr>
            <p:cNvPr id="25" name="Straight Connector 24"/>
            <p:cNvCxnSpPr/>
            <p:nvPr/>
          </p:nvCxnSpPr>
          <p:spPr>
            <a:xfrm flipH="1">
              <a:off x="6820997" y="2424456"/>
              <a:ext cx="41910" cy="17145"/>
            </a:xfrm>
            <a:prstGeom prst="line">
              <a:avLst/>
            </a:prstGeom>
            <a:noFill/>
            <a:ln w="19050" cap="flat" cmpd="sng" algn="ctr">
              <a:solidFill>
                <a:srgbClr val="FFFFFF"/>
              </a:solidFill>
              <a:prstDash val="solid"/>
            </a:ln>
            <a:effectLst/>
          </p:spPr>
        </p:cxnSp>
        <p:cxnSp>
          <p:nvCxnSpPr>
            <p:cNvPr id="26" name="Straight Connector 25"/>
            <p:cNvCxnSpPr/>
            <p:nvPr/>
          </p:nvCxnSpPr>
          <p:spPr>
            <a:xfrm flipH="1">
              <a:off x="6854162" y="2487153"/>
              <a:ext cx="41910" cy="17145"/>
            </a:xfrm>
            <a:prstGeom prst="line">
              <a:avLst/>
            </a:prstGeom>
            <a:noFill/>
            <a:ln w="19050" cap="flat" cmpd="sng" algn="ctr">
              <a:solidFill>
                <a:srgbClr val="FFFFFF"/>
              </a:solidFill>
              <a:prstDash val="solid"/>
            </a:ln>
            <a:effectLst/>
          </p:spPr>
        </p:cxnSp>
        <p:cxnSp>
          <p:nvCxnSpPr>
            <p:cNvPr id="27" name="Straight Connector 26"/>
            <p:cNvCxnSpPr/>
            <p:nvPr/>
          </p:nvCxnSpPr>
          <p:spPr>
            <a:xfrm flipH="1">
              <a:off x="6896072" y="2551567"/>
              <a:ext cx="41910" cy="17145"/>
            </a:xfrm>
            <a:prstGeom prst="line">
              <a:avLst/>
            </a:prstGeom>
            <a:noFill/>
            <a:ln w="19050" cap="flat" cmpd="sng" algn="ctr">
              <a:solidFill>
                <a:srgbClr val="FFFFFF"/>
              </a:solidFill>
              <a:prstDash val="solid"/>
            </a:ln>
            <a:effectLst/>
          </p:spPr>
        </p:cxnSp>
        <p:cxnSp>
          <p:nvCxnSpPr>
            <p:cNvPr id="28" name="Straight Connector 27"/>
            <p:cNvCxnSpPr/>
            <p:nvPr/>
          </p:nvCxnSpPr>
          <p:spPr>
            <a:xfrm flipH="1">
              <a:off x="6925500" y="2610247"/>
              <a:ext cx="41910" cy="17145"/>
            </a:xfrm>
            <a:prstGeom prst="line">
              <a:avLst/>
            </a:prstGeom>
            <a:noFill/>
            <a:ln w="19050" cap="flat" cmpd="sng" algn="ctr">
              <a:solidFill>
                <a:srgbClr val="FFFFFF"/>
              </a:solidFill>
              <a:prstDash val="solid"/>
            </a:ln>
            <a:effectLst/>
          </p:spPr>
        </p:cxnSp>
        <p:cxnSp>
          <p:nvCxnSpPr>
            <p:cNvPr id="29" name="Straight Connector 28"/>
            <p:cNvCxnSpPr/>
            <p:nvPr/>
          </p:nvCxnSpPr>
          <p:spPr>
            <a:xfrm flipH="1">
              <a:off x="6949725" y="2667185"/>
              <a:ext cx="41910" cy="17145"/>
            </a:xfrm>
            <a:prstGeom prst="line">
              <a:avLst/>
            </a:prstGeom>
            <a:noFill/>
            <a:ln w="19050" cap="flat" cmpd="sng" algn="ctr">
              <a:solidFill>
                <a:srgbClr val="FFFFFF"/>
              </a:solidFill>
              <a:prstDash val="solid"/>
            </a:ln>
            <a:effectLst/>
          </p:spPr>
        </p:cxnSp>
        <p:cxnSp>
          <p:nvCxnSpPr>
            <p:cNvPr id="30" name="Straight Connector 29"/>
            <p:cNvCxnSpPr/>
            <p:nvPr/>
          </p:nvCxnSpPr>
          <p:spPr>
            <a:xfrm flipH="1">
              <a:off x="6981285" y="2724952"/>
              <a:ext cx="41910" cy="17145"/>
            </a:xfrm>
            <a:prstGeom prst="line">
              <a:avLst/>
            </a:prstGeom>
            <a:noFill/>
            <a:ln w="19050" cap="flat" cmpd="sng" algn="ctr">
              <a:solidFill>
                <a:srgbClr val="FFFFFF"/>
              </a:solidFill>
              <a:prstDash val="solid"/>
            </a:ln>
            <a:effectLst/>
          </p:spPr>
        </p:cxnSp>
        <p:cxnSp>
          <p:nvCxnSpPr>
            <p:cNvPr id="31" name="Straight Connector 30"/>
            <p:cNvCxnSpPr/>
            <p:nvPr/>
          </p:nvCxnSpPr>
          <p:spPr>
            <a:xfrm flipH="1">
              <a:off x="7004145" y="2780197"/>
              <a:ext cx="41910" cy="17145"/>
            </a:xfrm>
            <a:prstGeom prst="line">
              <a:avLst/>
            </a:prstGeom>
            <a:noFill/>
            <a:ln w="19050" cap="flat" cmpd="sng" algn="ctr">
              <a:solidFill>
                <a:srgbClr val="FFFFFF"/>
              </a:solidFill>
              <a:prstDash val="solid"/>
            </a:ln>
            <a:effectLst/>
          </p:spPr>
        </p:cxnSp>
        <p:cxnSp>
          <p:nvCxnSpPr>
            <p:cNvPr id="32" name="Straight Connector 31"/>
            <p:cNvCxnSpPr/>
            <p:nvPr/>
          </p:nvCxnSpPr>
          <p:spPr>
            <a:xfrm flipH="1">
              <a:off x="7032720" y="2841157"/>
              <a:ext cx="41910" cy="17145"/>
            </a:xfrm>
            <a:prstGeom prst="line">
              <a:avLst/>
            </a:prstGeom>
            <a:noFill/>
            <a:ln w="19050" cap="flat" cmpd="sng" algn="ctr">
              <a:solidFill>
                <a:srgbClr val="FFFFFF"/>
              </a:solidFill>
              <a:prstDash val="solid"/>
            </a:ln>
            <a:effectLst/>
          </p:spPr>
        </p:cxnSp>
        <p:cxnSp>
          <p:nvCxnSpPr>
            <p:cNvPr id="33" name="Straight Connector 32"/>
            <p:cNvCxnSpPr/>
            <p:nvPr/>
          </p:nvCxnSpPr>
          <p:spPr>
            <a:xfrm flipH="1">
              <a:off x="7068915" y="2902117"/>
              <a:ext cx="41910" cy="17145"/>
            </a:xfrm>
            <a:prstGeom prst="line">
              <a:avLst/>
            </a:prstGeom>
            <a:noFill/>
            <a:ln w="19050" cap="flat" cmpd="sng" algn="ctr">
              <a:solidFill>
                <a:srgbClr val="FFFFFF"/>
              </a:solidFill>
              <a:prstDash val="solid"/>
            </a:ln>
            <a:effectLst/>
          </p:spPr>
        </p:cxnSp>
      </p:grpSp>
      <p:sp>
        <p:nvSpPr>
          <p:cNvPr id="49" name="矩形 48"/>
          <p:cNvSpPr/>
          <p:nvPr/>
        </p:nvSpPr>
        <p:spPr>
          <a:xfrm>
            <a:off x="1156446" y="1203263"/>
            <a:ext cx="2729754" cy="127747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7" name="文本框 46"/>
          <p:cNvSpPr txBox="1"/>
          <p:nvPr/>
        </p:nvSpPr>
        <p:spPr>
          <a:xfrm>
            <a:off x="1704857" y="1794929"/>
            <a:ext cx="1992498" cy="307777"/>
          </a:xfrm>
          <a:prstGeom prst="rect">
            <a:avLst/>
          </a:prstGeom>
          <a:noFill/>
        </p:spPr>
        <p:txBody>
          <a:bodyPr wrap="square" rtlCol="0">
            <a:spAutoFit/>
          </a:bodyPr>
          <a:lstStyle/>
          <a:p>
            <a:r>
              <a:rPr kumimoji="1" lang="en-US" altLang="zh-CN" sz="1400" dirty="0" smtClean="0">
                <a:solidFill>
                  <a:srgbClr val="0070C0"/>
                </a:solidFill>
              </a:rPr>
              <a:t>Ricequant  Research</a:t>
            </a:r>
            <a:endParaRPr kumimoji="1" lang="zh-CN" altLang="en-US" sz="1400" dirty="0">
              <a:solidFill>
                <a:srgbClr val="0070C0"/>
              </a:solidFill>
            </a:endParaRPr>
          </a:p>
        </p:txBody>
      </p:sp>
      <p:sp>
        <p:nvSpPr>
          <p:cNvPr id="48" name="文本框 47"/>
          <p:cNvSpPr txBox="1"/>
          <p:nvPr/>
        </p:nvSpPr>
        <p:spPr>
          <a:xfrm>
            <a:off x="1712498" y="1456818"/>
            <a:ext cx="1568642" cy="369332"/>
          </a:xfrm>
          <a:prstGeom prst="rect">
            <a:avLst/>
          </a:prstGeom>
          <a:noFill/>
        </p:spPr>
        <p:txBody>
          <a:bodyPr wrap="square" rtlCol="0">
            <a:spAutoFit/>
          </a:bodyPr>
          <a:lstStyle/>
          <a:p>
            <a:r>
              <a:rPr kumimoji="1" lang="en-US" altLang="zh-CN" dirty="0">
                <a:solidFill>
                  <a:schemeClr val="bg2">
                    <a:lumMod val="50000"/>
                  </a:schemeClr>
                </a:solidFill>
              </a:rPr>
              <a:t>SCITLAS</a:t>
            </a:r>
            <a:endParaRPr kumimoji="1" lang="zh-CN" altLang="en-US" dirty="0">
              <a:solidFill>
                <a:schemeClr val="bg2">
                  <a:lumMod val="50000"/>
                </a:schemeClr>
              </a:solidFill>
            </a:endParaRPr>
          </a:p>
        </p:txBody>
      </p:sp>
    </p:spTree>
    <p:extLst>
      <p:ext uri="{BB962C8B-B14F-4D97-AF65-F5344CB8AC3E}">
        <p14:creationId xmlns:p14="http://schemas.microsoft.com/office/powerpoint/2010/main" val="74813926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2" name="矩形 1"/>
          <p:cNvSpPr/>
          <p:nvPr/>
        </p:nvSpPr>
        <p:spPr>
          <a:xfrm>
            <a:off x="-2" y="2529000"/>
            <a:ext cx="12192002" cy="1800000"/>
          </a:xfrm>
          <a:prstGeom prst="rect">
            <a:avLst/>
          </a:prstGeom>
          <a:solidFill>
            <a:srgbClr val="4B89F0">
              <a:alpha val="3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bg1"/>
              </a:solidFill>
            </a:endParaRPr>
          </a:p>
        </p:txBody>
      </p:sp>
      <p:sp>
        <p:nvSpPr>
          <p:cNvPr id="24" name="文本框 23"/>
          <p:cNvSpPr txBox="1"/>
          <p:nvPr/>
        </p:nvSpPr>
        <p:spPr>
          <a:xfrm>
            <a:off x="2640458" y="3075057"/>
            <a:ext cx="6226140" cy="707886"/>
          </a:xfrm>
          <a:prstGeom prst="rect">
            <a:avLst/>
          </a:prstGeom>
          <a:noFill/>
        </p:spPr>
        <p:txBody>
          <a:bodyPr wrap="square" rtlCol="0">
            <a:spAutoFit/>
          </a:bodyPr>
          <a:lstStyle/>
          <a:p>
            <a:pPr algn="ctr"/>
            <a:r>
              <a:rPr kumimoji="1" lang="en-US" altLang="zh-CN" sz="4000" dirty="0">
                <a:solidFill>
                  <a:schemeClr val="bg1"/>
                </a:solidFill>
                <a:latin typeface="Yuanti SC Light" charset="-122"/>
                <a:ea typeface="Yuanti SC Light" charset="-122"/>
                <a:cs typeface="Yuanti SC Light" charset="-122"/>
              </a:rPr>
              <a:t>2</a:t>
            </a:r>
            <a:r>
              <a:rPr kumimoji="1" lang="en-US" altLang="zh-CN" sz="4000" dirty="0" smtClean="0">
                <a:solidFill>
                  <a:schemeClr val="bg1"/>
                </a:solidFill>
                <a:latin typeface="Yuanti SC Light" charset="-122"/>
                <a:ea typeface="Yuanti SC Light" charset="-122"/>
                <a:cs typeface="Yuanti SC Light" charset="-122"/>
              </a:rPr>
              <a:t>.1</a:t>
            </a:r>
            <a:r>
              <a:rPr kumimoji="1" lang="zh-CN" altLang="en-US" sz="4000" dirty="0" smtClean="0">
                <a:solidFill>
                  <a:schemeClr val="bg1"/>
                </a:solidFill>
                <a:latin typeface="Yuanti SC Light" charset="-122"/>
                <a:ea typeface="Yuanti SC Light" charset="-122"/>
                <a:cs typeface="Yuanti SC Light" charset="-122"/>
              </a:rPr>
              <a:t> 整体介绍</a:t>
            </a:r>
            <a:endParaRPr kumimoji="1" lang="zh-CN" altLang="en-US" sz="4000" dirty="0">
              <a:solidFill>
                <a:schemeClr val="bg1"/>
              </a:solidFill>
              <a:latin typeface="Yuanti SC Light" charset="-122"/>
              <a:ea typeface="Yuanti SC Light" charset="-122"/>
              <a:cs typeface="Yuanti SC Light" charset="-122"/>
            </a:endParaRPr>
          </a:p>
        </p:txBody>
      </p:sp>
      <p:sp>
        <p:nvSpPr>
          <p:cNvPr id="8" name="文本框 7"/>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spTree>
    <p:extLst>
      <p:ext uri="{BB962C8B-B14F-4D97-AF65-F5344CB8AC3E}">
        <p14:creationId xmlns:p14="http://schemas.microsoft.com/office/powerpoint/2010/main" val="143746357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10" name="矩形 9"/>
          <p:cNvSpPr/>
          <p:nvPr/>
        </p:nvSpPr>
        <p:spPr>
          <a:xfrm>
            <a:off x="409303" y="828209"/>
            <a:ext cx="10759440" cy="1046440"/>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2.1.1</a:t>
            </a:r>
            <a:r>
              <a:rPr lang="zh-CN" altLang="en-US" sz="2800" dirty="0" smtClean="0">
                <a:solidFill>
                  <a:schemeClr val="bg1"/>
                </a:solidFill>
                <a:latin typeface="Yuanti SC" charset="-122"/>
                <a:ea typeface="Yuanti SC" charset="-122"/>
                <a:cs typeface="Yuanti SC" charset="-122"/>
              </a:rPr>
              <a:t> 整体介绍</a:t>
            </a:r>
          </a:p>
          <a:p>
            <a:endParaRPr lang="zh-CN" altLang="en-US" dirty="0" smtClean="0">
              <a:solidFill>
                <a:schemeClr val="bg1"/>
              </a:solidFill>
              <a:latin typeface="Yuanti SC Light" charset="-122"/>
              <a:ea typeface="Yuanti SC Light" charset="-122"/>
              <a:cs typeface="Yuanti SC Light" charset="-122"/>
            </a:endParaRPr>
          </a:p>
          <a:p>
            <a:endParaRPr lang="zh-CN" altLang="en-US" sz="1600" dirty="0">
              <a:solidFill>
                <a:srgbClr val="92D050"/>
              </a:solidFill>
              <a:latin typeface="Yuanti SC Light" charset="-122"/>
              <a:ea typeface="Yuanti SC Light" charset="-122"/>
              <a:cs typeface="Yuanti SC Light" charset="-122"/>
            </a:endParaRPr>
          </a:p>
        </p:txBody>
      </p:sp>
      <p:sp>
        <p:nvSpPr>
          <p:cNvPr id="6" name="文本框 5"/>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pic>
        <p:nvPicPr>
          <p:cNvPr id="2" name="图片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6583" y="1689461"/>
            <a:ext cx="5788550" cy="3580494"/>
          </a:xfrm>
          <a:prstGeom prst="rect">
            <a:avLst/>
          </a:prstGeom>
        </p:spPr>
      </p:pic>
      <p:pic>
        <p:nvPicPr>
          <p:cNvPr id="3" name="图片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99784" y="1689461"/>
            <a:ext cx="5044518" cy="3580494"/>
          </a:xfrm>
          <a:prstGeom prst="rect">
            <a:avLst/>
          </a:prstGeom>
        </p:spPr>
      </p:pic>
    </p:spTree>
    <p:extLst>
      <p:ext uri="{BB962C8B-B14F-4D97-AF65-F5344CB8AC3E}">
        <p14:creationId xmlns:p14="http://schemas.microsoft.com/office/powerpoint/2010/main" val="109668977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2" name="矩形 1"/>
          <p:cNvSpPr/>
          <p:nvPr/>
        </p:nvSpPr>
        <p:spPr>
          <a:xfrm>
            <a:off x="-2" y="2529000"/>
            <a:ext cx="12192002" cy="1800000"/>
          </a:xfrm>
          <a:prstGeom prst="rect">
            <a:avLst/>
          </a:prstGeom>
          <a:solidFill>
            <a:srgbClr val="4B89F0">
              <a:alpha val="3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bg1"/>
              </a:solidFill>
            </a:endParaRPr>
          </a:p>
        </p:txBody>
      </p:sp>
      <p:sp>
        <p:nvSpPr>
          <p:cNvPr id="24" name="文本框 23"/>
          <p:cNvSpPr txBox="1"/>
          <p:nvPr/>
        </p:nvSpPr>
        <p:spPr>
          <a:xfrm>
            <a:off x="2640458" y="3075057"/>
            <a:ext cx="6226140" cy="707886"/>
          </a:xfrm>
          <a:prstGeom prst="rect">
            <a:avLst/>
          </a:prstGeom>
          <a:noFill/>
        </p:spPr>
        <p:txBody>
          <a:bodyPr wrap="square" rtlCol="0">
            <a:spAutoFit/>
          </a:bodyPr>
          <a:lstStyle/>
          <a:p>
            <a:pPr algn="ctr"/>
            <a:r>
              <a:rPr kumimoji="1" lang="en-US" altLang="zh-CN" sz="4000" dirty="0" smtClean="0">
                <a:solidFill>
                  <a:schemeClr val="bg1"/>
                </a:solidFill>
                <a:latin typeface="Yuanti SC Light" charset="-122"/>
                <a:ea typeface="Yuanti SC Light" charset="-122"/>
                <a:cs typeface="Yuanti SC Light" charset="-122"/>
              </a:rPr>
              <a:t>2.2</a:t>
            </a:r>
            <a:r>
              <a:rPr kumimoji="1" lang="zh-CN" altLang="en-US" sz="4000" dirty="0" smtClean="0">
                <a:solidFill>
                  <a:schemeClr val="bg1"/>
                </a:solidFill>
                <a:latin typeface="Yuanti SC Light" charset="-122"/>
                <a:ea typeface="Yuanti SC Light" charset="-122"/>
                <a:cs typeface="Yuanti SC Light" charset="-122"/>
              </a:rPr>
              <a:t> </a:t>
            </a:r>
            <a:r>
              <a:rPr kumimoji="1" lang="en-US" altLang="zh-CN" sz="4000" dirty="0" smtClean="0">
                <a:solidFill>
                  <a:schemeClr val="bg1"/>
                </a:solidFill>
                <a:latin typeface="Yuanti SC Light" charset="-122"/>
                <a:ea typeface="Yuanti SC Light" charset="-122"/>
                <a:cs typeface="Yuanti SC Light" charset="-122"/>
              </a:rPr>
              <a:t>API</a:t>
            </a:r>
            <a:r>
              <a:rPr kumimoji="1" lang="zh-CN" altLang="en-US" sz="4000" dirty="0" smtClean="0">
                <a:solidFill>
                  <a:schemeClr val="bg1"/>
                </a:solidFill>
                <a:latin typeface="Yuanti SC Light" charset="-122"/>
                <a:ea typeface="Yuanti SC Light" charset="-122"/>
                <a:cs typeface="Yuanti SC Light" charset="-122"/>
              </a:rPr>
              <a:t>接口研究</a:t>
            </a:r>
            <a:endParaRPr kumimoji="1" lang="zh-CN" altLang="en-US" sz="4000" dirty="0">
              <a:solidFill>
                <a:schemeClr val="bg1"/>
              </a:solidFill>
              <a:latin typeface="Yuanti SC Light" charset="-122"/>
              <a:ea typeface="Yuanti SC Light" charset="-122"/>
              <a:cs typeface="Yuanti SC Light" charset="-122"/>
            </a:endParaRPr>
          </a:p>
        </p:txBody>
      </p:sp>
      <p:sp>
        <p:nvSpPr>
          <p:cNvPr id="8" name="文本框 7"/>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spTree>
    <p:extLst>
      <p:ext uri="{BB962C8B-B14F-4D97-AF65-F5344CB8AC3E}">
        <p14:creationId xmlns:p14="http://schemas.microsoft.com/office/powerpoint/2010/main" val="33721822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10" name="矩形 9"/>
          <p:cNvSpPr/>
          <p:nvPr/>
        </p:nvSpPr>
        <p:spPr>
          <a:xfrm>
            <a:off x="409303" y="828209"/>
            <a:ext cx="10759440" cy="2585323"/>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2.2.1</a:t>
            </a:r>
            <a:r>
              <a:rPr lang="zh-CN" altLang="en-US" sz="2800" dirty="0" smtClean="0">
                <a:solidFill>
                  <a:schemeClr val="bg1"/>
                </a:solidFill>
                <a:latin typeface="Yuanti SC" charset="-122"/>
                <a:ea typeface="Yuanti SC" charset="-122"/>
                <a:cs typeface="Yuanti SC" charset="-122"/>
              </a:rPr>
              <a:t> 策略</a:t>
            </a:r>
            <a:r>
              <a:rPr lang="zh-CN" altLang="en-US" sz="2800" dirty="0">
                <a:solidFill>
                  <a:schemeClr val="bg1"/>
                </a:solidFill>
                <a:latin typeface="Yuanti SC" charset="-122"/>
                <a:ea typeface="Yuanti SC" charset="-122"/>
                <a:cs typeface="Yuanti SC" charset="-122"/>
              </a:rPr>
              <a:t>引擎</a:t>
            </a:r>
            <a:r>
              <a:rPr lang="zh-CN" altLang="en-US" sz="2800" dirty="0" smtClean="0">
                <a:solidFill>
                  <a:schemeClr val="bg1"/>
                </a:solidFill>
                <a:latin typeface="Yuanti SC" charset="-122"/>
                <a:ea typeface="Yuanti SC" charset="-122"/>
                <a:cs typeface="Yuanti SC" charset="-122"/>
              </a:rPr>
              <a:t>基本函数</a:t>
            </a:r>
            <a:endParaRPr lang="zh-CN" altLang="en-US" sz="2800" dirty="0">
              <a:solidFill>
                <a:schemeClr val="bg1"/>
              </a:solidFill>
              <a:latin typeface="Yuanti SC" charset="-122"/>
              <a:ea typeface="Yuanti SC" charset="-122"/>
              <a:cs typeface="Yuanti SC" charset="-122"/>
            </a:endParaRPr>
          </a:p>
          <a:p>
            <a:endParaRPr lang="zh-CN" altLang="en-US" dirty="0" smtClean="0">
              <a:solidFill>
                <a:schemeClr val="bg1"/>
              </a:solidFill>
              <a:latin typeface="Yuanti SC Light" charset="-122"/>
              <a:ea typeface="Yuanti SC Light" charset="-122"/>
              <a:cs typeface="Yuanti SC Light" charset="-122"/>
            </a:endParaRPr>
          </a:p>
          <a:p>
            <a:r>
              <a:rPr lang="en-US" altLang="zh-CN" dirty="0" err="1" smtClean="0">
                <a:solidFill>
                  <a:srgbClr val="FFFF00"/>
                </a:solidFill>
                <a:latin typeface="Yuanti SC Light" charset="-122"/>
                <a:ea typeface="Yuanti SC Light" charset="-122"/>
                <a:cs typeface="Yuanti SC Light" charset="-122"/>
              </a:rPr>
              <a:t>init</a:t>
            </a:r>
            <a:r>
              <a:rPr lang="zh-CN" altLang="en-US" dirty="0" smtClean="0">
                <a:solidFill>
                  <a:srgbClr val="FFFF00"/>
                </a:solidFill>
                <a:latin typeface="Yuanti SC Light" charset="-122"/>
                <a:ea typeface="Yuanti SC Light" charset="-122"/>
                <a:cs typeface="Yuanti SC Light" charset="-122"/>
              </a:rPr>
              <a:t> 方法（必须实现）</a:t>
            </a: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smtClean="0">
                <a:solidFill>
                  <a:schemeClr val="bg1"/>
                </a:solidFill>
                <a:latin typeface="Yuanti SC Light" charset="-122"/>
                <a:ea typeface="Yuanti SC Light" charset="-122"/>
                <a:cs typeface="Yuanti SC Light" charset="-122"/>
              </a:rPr>
              <a:t>原型：</a:t>
            </a:r>
            <a:r>
              <a:rPr lang="en-US" altLang="zh-CN" sz="1600" dirty="0" err="1" smtClean="0">
                <a:solidFill>
                  <a:srgbClr val="92D050"/>
                </a:solidFill>
                <a:latin typeface="Yuanti SC Light" charset="-122"/>
                <a:ea typeface="Yuanti SC Light" charset="-122"/>
                <a:cs typeface="Yuanti SC Light" charset="-122"/>
              </a:rPr>
              <a:t>def</a:t>
            </a:r>
            <a:r>
              <a:rPr lang="zh-CN" altLang="en-US" sz="1600" dirty="0" smtClean="0">
                <a:solidFill>
                  <a:srgbClr val="92D050"/>
                </a:solidFill>
                <a:latin typeface="Yuanti SC Light" charset="-122"/>
                <a:ea typeface="Yuanti SC Light" charset="-122"/>
                <a:cs typeface="Yuanti SC Light" charset="-122"/>
              </a:rPr>
              <a:t> </a:t>
            </a:r>
            <a:r>
              <a:rPr lang="en-US" altLang="zh-CN" sz="1600" dirty="0" err="1" smtClean="0">
                <a:solidFill>
                  <a:srgbClr val="FFFF00"/>
                </a:solidFill>
                <a:latin typeface="Yuanti SC Light" charset="-122"/>
                <a:ea typeface="Yuanti SC Light" charset="-122"/>
                <a:cs typeface="Yuanti SC Light" charset="-122"/>
              </a:rPr>
              <a:t>init</a:t>
            </a:r>
            <a:r>
              <a:rPr lang="en-US" altLang="zh-CN" sz="1600" dirty="0" smtClean="0">
                <a:solidFill>
                  <a:srgbClr val="FFFF00"/>
                </a:solidFill>
                <a:latin typeface="Yuanti SC Light" charset="-122"/>
                <a:ea typeface="Yuanti SC Light" charset="-122"/>
                <a:cs typeface="Yuanti SC Light" charset="-122"/>
              </a:rPr>
              <a:t>(context)</a:t>
            </a:r>
          </a:p>
          <a:p>
            <a:endParaRPr lang="en-US" altLang="zh-CN" sz="1600" dirty="0" smtClean="0">
              <a:solidFill>
                <a:srgbClr val="FFFF00"/>
              </a:solidFill>
              <a:latin typeface="Yuanti SC Light" charset="-122"/>
              <a:ea typeface="Yuanti SC Light" charset="-122"/>
              <a:cs typeface="Yuanti SC Light" charset="-122"/>
            </a:endParaRPr>
          </a:p>
          <a:p>
            <a:r>
              <a:rPr lang="zh-CN" altLang="en-US" sz="1600" dirty="0">
                <a:solidFill>
                  <a:schemeClr val="bg1"/>
                </a:solidFill>
                <a:latin typeface="Yuanti SC Light" charset="-122"/>
                <a:ea typeface="Yuanti SC Light" charset="-122"/>
                <a:cs typeface="Yuanti SC Light" charset="-122"/>
              </a:rPr>
              <a:t>初始化方法 </a:t>
            </a:r>
            <a:r>
              <a:rPr lang="en-US" altLang="zh-CN" sz="1600" dirty="0">
                <a:solidFill>
                  <a:schemeClr val="bg1"/>
                </a:solidFill>
                <a:latin typeface="Yuanti SC Light" charset="-122"/>
                <a:ea typeface="Yuanti SC Light" charset="-122"/>
                <a:cs typeface="Yuanti SC Light" charset="-122"/>
              </a:rPr>
              <a:t>- </a:t>
            </a:r>
            <a:r>
              <a:rPr lang="zh-CN" altLang="en-US" sz="1600" dirty="0">
                <a:solidFill>
                  <a:schemeClr val="bg1"/>
                </a:solidFill>
                <a:latin typeface="Yuanti SC Light" charset="-122"/>
                <a:ea typeface="Yuanti SC Light" charset="-122"/>
                <a:cs typeface="Yuanti SC Light" charset="-122"/>
              </a:rPr>
              <a:t>在回测和实时模拟交易只会在启动的时候触发一次。你的算法会使用这个方法来设置你需要的各种初始化配置。 </a:t>
            </a:r>
            <a:r>
              <a:rPr lang="en-US" altLang="zh-CN" sz="1600" dirty="0">
                <a:solidFill>
                  <a:schemeClr val="bg1"/>
                </a:solidFill>
                <a:latin typeface="Yuanti SC Light" charset="-122"/>
                <a:ea typeface="Yuanti SC Light" charset="-122"/>
                <a:cs typeface="Yuanti SC Light" charset="-122"/>
              </a:rPr>
              <a:t>context </a:t>
            </a:r>
            <a:r>
              <a:rPr lang="zh-CN" altLang="en-US" sz="1600" dirty="0">
                <a:solidFill>
                  <a:schemeClr val="bg1"/>
                </a:solidFill>
                <a:latin typeface="Yuanti SC Light" charset="-122"/>
                <a:ea typeface="Yuanti SC Light" charset="-122"/>
                <a:cs typeface="Yuanti SC Light" charset="-122"/>
              </a:rPr>
              <a:t>对象将会在</a:t>
            </a:r>
            <a:r>
              <a:rPr lang="zh-CN" altLang="en-US" sz="1600" dirty="0" smtClean="0">
                <a:solidFill>
                  <a:schemeClr val="bg1"/>
                </a:solidFill>
                <a:latin typeface="Yuanti SC Light" charset="-122"/>
                <a:ea typeface="Yuanti SC Light" charset="-122"/>
                <a:cs typeface="Yuanti SC Light" charset="-122"/>
              </a:rPr>
              <a:t>你算法</a:t>
            </a:r>
            <a:r>
              <a:rPr lang="zh-CN" altLang="en-US" sz="1600" dirty="0">
                <a:solidFill>
                  <a:schemeClr val="bg1"/>
                </a:solidFill>
                <a:latin typeface="Yuanti SC Light" charset="-122"/>
                <a:ea typeface="Yuanti SC Light" charset="-122"/>
                <a:cs typeface="Yuanti SC Light" charset="-122"/>
              </a:rPr>
              <a:t>的所有</a:t>
            </a:r>
            <a:r>
              <a:rPr lang="zh-CN" altLang="en-US" sz="1600" dirty="0" smtClean="0">
                <a:solidFill>
                  <a:schemeClr val="bg1"/>
                </a:solidFill>
                <a:latin typeface="Yuanti SC Light" charset="-122"/>
                <a:ea typeface="Yuanti SC Light" charset="-122"/>
                <a:cs typeface="Yuanti SC Light" charset="-122"/>
              </a:rPr>
              <a:t>其他方法之间传递。</a:t>
            </a:r>
          </a:p>
          <a:p>
            <a:endParaRPr lang="en-US" altLang="zh-CN" dirty="0">
              <a:solidFill>
                <a:schemeClr val="bg1"/>
              </a:solidFill>
              <a:latin typeface="Yuanti SC Light" charset="-122"/>
              <a:ea typeface="Yuanti SC Light" charset="-122"/>
              <a:cs typeface="Yuanti SC Light" charset="-122"/>
            </a:endParaRPr>
          </a:p>
        </p:txBody>
      </p:sp>
      <p:sp>
        <p:nvSpPr>
          <p:cNvPr id="6" name="文本框 5"/>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graphicFrame>
        <p:nvGraphicFramePr>
          <p:cNvPr id="7" name="Table 2"/>
          <p:cNvGraphicFramePr>
            <a:graphicFrameLocks noGrp="1"/>
          </p:cNvGraphicFramePr>
          <p:nvPr>
            <p:extLst>
              <p:ext uri="{D42A27DB-BD31-4B8C-83A1-F6EECF244321}">
                <p14:modId xmlns:p14="http://schemas.microsoft.com/office/powerpoint/2010/main" val="1500718695"/>
              </p:ext>
            </p:extLst>
          </p:nvPr>
        </p:nvGraphicFramePr>
        <p:xfrm>
          <a:off x="486173" y="3293150"/>
          <a:ext cx="8725707" cy="441960"/>
        </p:xfrm>
        <a:graphic>
          <a:graphicData uri="http://schemas.openxmlformats.org/drawingml/2006/table">
            <a:tbl>
              <a:tblPr firstRow="1" bandRow="1">
                <a:tableStyleId>{C083E6E3-FA7D-4D7B-A595-EF9225AFEA82}</a:tableStyleId>
              </a:tblPr>
              <a:tblGrid>
                <a:gridCol w="1270409">
                  <a:extLst>
                    <a:ext uri="{9D8B030D-6E8A-4147-A177-3AD203B41FA5}">
                      <a16:colId xmlns:a16="http://schemas.microsoft.com/office/drawing/2014/main" xmlns="" val="20000"/>
                    </a:ext>
                  </a:extLst>
                </a:gridCol>
                <a:gridCol w="2308522">
                  <a:extLst>
                    <a:ext uri="{9D8B030D-6E8A-4147-A177-3AD203B41FA5}">
                      <a16:colId xmlns:a16="http://schemas.microsoft.com/office/drawing/2014/main" xmlns="" val="20001"/>
                    </a:ext>
                  </a:extLst>
                </a:gridCol>
                <a:gridCol w="5146776"/>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参数</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xmlns=""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r>
                        <a:rPr lang="en-US" altLang="zh-CN" sz="1000" b="0" i="0" dirty="0" smtClean="0">
                          <a:solidFill>
                            <a:schemeClr val="bg1"/>
                          </a:solidFill>
                          <a:latin typeface="Yuanti SC" charset="-122"/>
                          <a:ea typeface="Yuanti SC" charset="-122"/>
                          <a:cs typeface="Yuanti SC" charset="-122"/>
                        </a:rPr>
                        <a:t>context</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r>
                        <a:rPr lang="en-US" altLang="zh-CN" sz="1000" b="0" i="0" dirty="0" smtClean="0">
                          <a:solidFill>
                            <a:srgbClr val="FFFF00"/>
                          </a:solidFill>
                          <a:latin typeface="Yuanti SC" charset="-122"/>
                          <a:ea typeface="Yuanti SC" charset="-122"/>
                          <a:cs typeface="Yuanti SC" charset="-122"/>
                        </a:rPr>
                        <a:t>python</a:t>
                      </a:r>
                      <a:r>
                        <a:rPr lang="zh-CN" altLang="en-US" sz="1000" b="0" i="0" dirty="0" smtClean="0">
                          <a:solidFill>
                            <a:srgbClr val="FFFF00"/>
                          </a:solidFill>
                          <a:latin typeface="Yuanti SC" charset="-122"/>
                          <a:ea typeface="Yuanti SC" charset="-122"/>
                          <a:cs typeface="Yuanti SC" charset="-122"/>
                        </a:rPr>
                        <a:t>简单对象</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r>
                        <a:rPr lang="zh-CN" altLang="en-US" sz="1000" b="0" i="0" dirty="0" smtClean="0">
                          <a:solidFill>
                            <a:srgbClr val="FFFF00"/>
                          </a:solidFill>
                          <a:latin typeface="Yuanti SC" charset="-122"/>
                          <a:ea typeface="Yuanti SC" charset="-122"/>
                          <a:cs typeface="Yuanti SC" charset="-122"/>
                        </a:rPr>
                        <a:t>将会在整个算法中当做一个全局变量来使用。属性通过点标记（</a:t>
                      </a:r>
                      <a:r>
                        <a:rPr lang="en-US" altLang="zh-CN" sz="1000" b="0" i="0" dirty="0" smtClean="0">
                          <a:solidFill>
                            <a:srgbClr val="FFFF00"/>
                          </a:solidFill>
                          <a:latin typeface="Yuanti SC" charset="-122"/>
                          <a:ea typeface="Yuanti SC" charset="-122"/>
                          <a:cs typeface="Yuanti SC" charset="-122"/>
                        </a:rPr>
                        <a:t>“.”</a:t>
                      </a:r>
                      <a:r>
                        <a:rPr lang="zh-CN" altLang="en-US" sz="1000" b="0" i="0" dirty="0" smtClean="0">
                          <a:solidFill>
                            <a:srgbClr val="FFFF00"/>
                          </a:solidFill>
                          <a:latin typeface="Yuanti SC" charset="-122"/>
                          <a:ea typeface="Yuanti SC" charset="-122"/>
                          <a:cs typeface="Yuanti SC" charset="-122"/>
                        </a:rPr>
                        <a:t>）来访问。</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a16="http://schemas.microsoft.com/office/drawing/2014/main" xmlns="" val="10001"/>
                  </a:ext>
                </a:extLst>
              </a:tr>
            </a:tbl>
          </a:graphicData>
        </a:graphic>
      </p:graphicFrame>
    </p:spTree>
    <p:extLst>
      <p:ext uri="{BB962C8B-B14F-4D97-AF65-F5344CB8AC3E}">
        <p14:creationId xmlns:p14="http://schemas.microsoft.com/office/powerpoint/2010/main" val="82125566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10" name="矩形 9"/>
          <p:cNvSpPr/>
          <p:nvPr/>
        </p:nvSpPr>
        <p:spPr>
          <a:xfrm>
            <a:off x="409303" y="828209"/>
            <a:ext cx="10759440" cy="5786199"/>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2.2.1</a:t>
            </a:r>
            <a:r>
              <a:rPr lang="zh-CN" altLang="en-US" sz="2800" dirty="0" smtClean="0">
                <a:solidFill>
                  <a:schemeClr val="bg1"/>
                </a:solidFill>
                <a:latin typeface="Yuanti SC" charset="-122"/>
                <a:ea typeface="Yuanti SC" charset="-122"/>
                <a:cs typeface="Yuanti SC" charset="-122"/>
              </a:rPr>
              <a:t> 策略引擎基本函数</a:t>
            </a:r>
          </a:p>
          <a:p>
            <a:endParaRPr lang="zh-CN" altLang="en-US" dirty="0" smtClean="0">
              <a:solidFill>
                <a:schemeClr val="bg1"/>
              </a:solidFill>
              <a:latin typeface="Yuanti SC Light" charset="-122"/>
              <a:ea typeface="Yuanti SC Light" charset="-122"/>
              <a:cs typeface="Yuanti SC Light" charset="-122"/>
            </a:endParaRPr>
          </a:p>
          <a:p>
            <a:r>
              <a:rPr lang="en-US" altLang="zh-CN" dirty="0" err="1" smtClean="0">
                <a:solidFill>
                  <a:srgbClr val="FFFF00"/>
                </a:solidFill>
                <a:latin typeface="Yuanti SC Light" charset="-122"/>
                <a:ea typeface="Yuanti SC Light" charset="-122"/>
                <a:cs typeface="Yuanti SC Light" charset="-122"/>
              </a:rPr>
              <a:t>handle_bar</a:t>
            </a:r>
            <a:r>
              <a:rPr lang="zh-CN" altLang="en-US" dirty="0" smtClean="0">
                <a:solidFill>
                  <a:srgbClr val="FFFF00"/>
                </a:solidFill>
                <a:latin typeface="Yuanti SC Light" charset="-122"/>
                <a:ea typeface="Yuanti SC Light" charset="-122"/>
                <a:cs typeface="Yuanti SC Light" charset="-122"/>
              </a:rPr>
              <a:t> 方法（必须实现）</a:t>
            </a: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smtClean="0">
                <a:solidFill>
                  <a:schemeClr val="bg1"/>
                </a:solidFill>
                <a:latin typeface="Yuanti SC Light" charset="-122"/>
                <a:ea typeface="Yuanti SC Light" charset="-122"/>
                <a:cs typeface="Yuanti SC Light" charset="-122"/>
              </a:rPr>
              <a:t>原型：</a:t>
            </a:r>
            <a:r>
              <a:rPr lang="en-US" altLang="zh-CN" sz="1600" dirty="0" err="1">
                <a:solidFill>
                  <a:srgbClr val="92D050"/>
                </a:solidFill>
                <a:latin typeface="Yuanti SC Light" charset="-122"/>
                <a:ea typeface="Yuanti SC Light" charset="-122"/>
                <a:cs typeface="Yuanti SC Light" charset="-122"/>
              </a:rPr>
              <a:t>def</a:t>
            </a:r>
            <a:r>
              <a:rPr lang="en-US" altLang="zh-CN" sz="1600" dirty="0">
                <a:solidFill>
                  <a:srgbClr val="92D050"/>
                </a:solidFill>
                <a:latin typeface="Yuanti SC Light" charset="-122"/>
                <a:ea typeface="Yuanti SC Light" charset="-122"/>
                <a:cs typeface="Yuanti SC Light" charset="-122"/>
              </a:rPr>
              <a:t> </a:t>
            </a:r>
            <a:r>
              <a:rPr lang="en-US" altLang="zh-CN" sz="1600" dirty="0" err="1">
                <a:solidFill>
                  <a:srgbClr val="FFFF00"/>
                </a:solidFill>
                <a:latin typeface="Yuanti SC Light" charset="-122"/>
                <a:ea typeface="Yuanti SC Light" charset="-122"/>
                <a:cs typeface="Yuanti SC Light" charset="-122"/>
              </a:rPr>
              <a:t>handle_bar</a:t>
            </a:r>
            <a:r>
              <a:rPr lang="en-US" altLang="zh-CN" sz="1600" dirty="0">
                <a:solidFill>
                  <a:srgbClr val="FFFF00"/>
                </a:solidFill>
                <a:latin typeface="Yuanti SC Light" charset="-122"/>
                <a:ea typeface="Yuanti SC Light" charset="-122"/>
                <a:cs typeface="Yuanti SC Light" charset="-122"/>
              </a:rPr>
              <a:t>(context, </a:t>
            </a:r>
            <a:r>
              <a:rPr lang="en-US" altLang="zh-CN" sz="1600" dirty="0" err="1">
                <a:solidFill>
                  <a:srgbClr val="FFFF00"/>
                </a:solidFill>
                <a:latin typeface="Yuanti SC Light" charset="-122"/>
                <a:ea typeface="Yuanti SC Light" charset="-122"/>
                <a:cs typeface="Yuanti SC Light" charset="-122"/>
              </a:rPr>
              <a:t>bar_dict</a:t>
            </a:r>
            <a:r>
              <a:rPr lang="en-US" altLang="zh-CN" sz="1600" dirty="0" smtClean="0">
                <a:solidFill>
                  <a:srgbClr val="FFFF00"/>
                </a:solidFill>
                <a:latin typeface="Yuanti SC Light" charset="-122"/>
                <a:ea typeface="Yuanti SC Light" charset="-122"/>
                <a:cs typeface="Yuanti SC Light" charset="-122"/>
              </a:rPr>
              <a:t>)</a:t>
            </a:r>
          </a:p>
          <a:p>
            <a:endParaRPr lang="en-US" altLang="zh-CN" sz="1600" dirty="0" smtClean="0">
              <a:solidFill>
                <a:srgbClr val="FFFF00"/>
              </a:solidFill>
              <a:latin typeface="Yuanti SC Light" charset="-122"/>
              <a:ea typeface="Yuanti SC Light" charset="-122"/>
              <a:cs typeface="Yuanti SC Light" charset="-122"/>
            </a:endParaRPr>
          </a:p>
          <a:p>
            <a:r>
              <a:rPr lang="en-US" altLang="zh-CN" sz="1600" dirty="0">
                <a:solidFill>
                  <a:schemeClr val="bg1"/>
                </a:solidFill>
                <a:latin typeface="Yuanti SC Light" charset="-122"/>
                <a:ea typeface="Yuanti SC Light" charset="-122"/>
                <a:cs typeface="Yuanti SC Light" charset="-122"/>
              </a:rPr>
              <a:t>bar</a:t>
            </a:r>
            <a:r>
              <a:rPr lang="zh-CN" altLang="en-US" sz="1600" dirty="0">
                <a:solidFill>
                  <a:schemeClr val="bg1"/>
                </a:solidFill>
                <a:latin typeface="Yuanti SC Light" charset="-122"/>
                <a:ea typeface="Yuanti SC Light" charset="-122"/>
                <a:cs typeface="Yuanti SC Light" charset="-122"/>
              </a:rPr>
              <a:t>数据的更新会自动触发该</a:t>
            </a:r>
            <a:r>
              <a:rPr lang="zh-CN" altLang="en-US" sz="1600" dirty="0" smtClean="0">
                <a:solidFill>
                  <a:schemeClr val="bg1"/>
                </a:solidFill>
                <a:latin typeface="Yuanti SC Light" charset="-122"/>
                <a:ea typeface="Yuanti SC Light" charset="-122"/>
                <a:cs typeface="Yuanti SC Light" charset="-122"/>
              </a:rPr>
              <a:t>方法调用</a:t>
            </a:r>
            <a:r>
              <a:rPr lang="zh-CN" altLang="en-US" sz="1600" dirty="0">
                <a:solidFill>
                  <a:schemeClr val="bg1"/>
                </a:solidFill>
                <a:latin typeface="Yuanti SC Light" charset="-122"/>
                <a:ea typeface="Yuanti SC Light" charset="-122"/>
                <a:cs typeface="Yuanti SC Light" charset="-122"/>
              </a:rPr>
              <a:t>。策略具体逻辑可在该方法内实现，包括交易信号的产生、订单的创建等</a:t>
            </a:r>
            <a:r>
              <a:rPr lang="zh-CN" altLang="en-US" sz="1600" dirty="0" smtClean="0">
                <a:solidFill>
                  <a:schemeClr val="bg1"/>
                </a:solidFill>
                <a:latin typeface="Yuanti SC Light" charset="-122"/>
                <a:ea typeface="Yuanti SC Light" charset="-122"/>
                <a:cs typeface="Yuanti SC Light" charset="-122"/>
              </a:rPr>
              <a:t>。</a:t>
            </a:r>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r>
              <a:rPr lang="zh-CN" altLang="en-US" sz="1600" dirty="0" smtClean="0">
                <a:solidFill>
                  <a:srgbClr val="FFFF00"/>
                </a:solidFill>
                <a:latin typeface="Yuanti SC Light" charset="-122"/>
                <a:ea typeface="Yuanti SC Light" charset="-122"/>
                <a:cs typeface="Yuanti SC Light" charset="-122"/>
              </a:rPr>
              <a:t>回测撮合机制</a:t>
            </a:r>
            <a:endParaRPr lang="en-US" altLang="zh-CN" sz="1600" dirty="0" smtClean="0">
              <a:solidFill>
                <a:srgbClr val="FFFF00"/>
              </a:solidFill>
              <a:latin typeface="Yuanti SC Light" charset="-122"/>
              <a:ea typeface="Yuanti SC Light" charset="-122"/>
              <a:cs typeface="Yuanti SC Light" charset="-122"/>
            </a:endParaRPr>
          </a:p>
          <a:p>
            <a:r>
              <a:rPr lang="zh-CN" altLang="en-US" sz="1600" dirty="0" smtClean="0">
                <a:solidFill>
                  <a:schemeClr val="bg1"/>
                </a:solidFill>
                <a:latin typeface="Yuanti SC Light" charset="-122"/>
                <a:ea typeface="Yuanti SC Light" charset="-122"/>
                <a:cs typeface="Yuanti SC Light" charset="-122"/>
              </a:rPr>
              <a:t>在</a:t>
            </a:r>
            <a:r>
              <a:rPr lang="en-US" altLang="zh-CN" sz="1600" dirty="0" err="1" smtClean="0">
                <a:solidFill>
                  <a:schemeClr val="bg1"/>
                </a:solidFill>
                <a:latin typeface="Yuanti SC Light" charset="-122"/>
                <a:ea typeface="Yuanti SC Light" charset="-122"/>
                <a:cs typeface="Yuanti SC Light" charset="-122"/>
              </a:rPr>
              <a:t>handle_bar</a:t>
            </a:r>
            <a:r>
              <a:rPr lang="zh-CN" altLang="en-US" sz="1600" dirty="0" smtClean="0">
                <a:solidFill>
                  <a:schemeClr val="bg1"/>
                </a:solidFill>
                <a:latin typeface="Yuanti SC Light" charset="-122"/>
                <a:ea typeface="Yuanti SC Light" charset="-122"/>
                <a:cs typeface="Yuanti SC Light" charset="-122"/>
              </a:rPr>
              <a:t>方法中落单</a:t>
            </a:r>
            <a:r>
              <a:rPr lang="zh-CN" altLang="en-US" sz="1600" dirty="0">
                <a:solidFill>
                  <a:schemeClr val="bg1"/>
                </a:solidFill>
                <a:latin typeface="Yuanti SC Light" charset="-122"/>
                <a:ea typeface="Yuanti SC Light" charset="-122"/>
                <a:cs typeface="Yuanti SC Light" charset="-122"/>
              </a:rPr>
              <a:t>，成交价格为当前</a:t>
            </a:r>
            <a:r>
              <a:rPr lang="en-US" altLang="zh-CN" sz="1600" dirty="0" err="1" smtClean="0">
                <a:solidFill>
                  <a:schemeClr val="bg1"/>
                </a:solidFill>
                <a:latin typeface="Yuanti SC Light" charset="-122"/>
                <a:ea typeface="Yuanti SC Light" charset="-122"/>
                <a:cs typeface="Yuanti SC Light" charset="-122"/>
              </a:rPr>
              <a:t>bar_dict</a:t>
            </a:r>
            <a:r>
              <a:rPr lang="zh-CN" altLang="en-US" sz="1600" dirty="0" smtClean="0">
                <a:solidFill>
                  <a:schemeClr val="bg1"/>
                </a:solidFill>
                <a:latin typeface="Yuanti SC Light" charset="-122"/>
                <a:ea typeface="Yuanti SC Light" charset="-122"/>
                <a:cs typeface="Yuanti SC Light" charset="-122"/>
              </a:rPr>
              <a:t>日期的收盘价</a:t>
            </a:r>
            <a:r>
              <a:rPr lang="zh-CN" altLang="en-US" sz="1600" dirty="0">
                <a:solidFill>
                  <a:schemeClr val="bg1"/>
                </a:solidFill>
                <a:latin typeface="Yuanti SC Light" charset="-122"/>
                <a:ea typeface="Yuanti SC Light" charset="-122"/>
                <a:cs typeface="Yuanti SC Light" charset="-122"/>
              </a:rPr>
              <a:t>加</a:t>
            </a:r>
            <a:r>
              <a:rPr lang="zh-CN" altLang="en-US" sz="1600" dirty="0" smtClean="0">
                <a:solidFill>
                  <a:schemeClr val="bg1"/>
                </a:solidFill>
                <a:latin typeface="Yuanti SC Light" charset="-122"/>
                <a:ea typeface="Yuanti SC Light" charset="-122"/>
                <a:cs typeface="Yuanti SC Light" charset="-122"/>
              </a:rPr>
              <a:t>滑点影响。</a:t>
            </a:r>
            <a:endParaRPr lang="en-US" altLang="zh-CN" sz="1600" dirty="0" smtClean="0">
              <a:solidFill>
                <a:schemeClr val="bg1"/>
              </a:solidFill>
              <a:latin typeface="Yuanti SC Light" charset="-122"/>
              <a:ea typeface="Yuanti SC Light" charset="-122"/>
              <a:cs typeface="Yuanti SC Light" charset="-122"/>
            </a:endParaRPr>
          </a:p>
          <a:p>
            <a:r>
              <a:rPr lang="zh-CN" altLang="en-US" sz="1600" dirty="0" smtClean="0">
                <a:solidFill>
                  <a:schemeClr val="bg1"/>
                </a:solidFill>
                <a:latin typeface="Yuanti SC Light" charset="-122"/>
                <a:ea typeface="Yuanti SC Light" charset="-122"/>
                <a:cs typeface="Yuanti SC Light" charset="-122"/>
              </a:rPr>
              <a:t>之后对</a:t>
            </a:r>
            <a:r>
              <a:rPr lang="zh-CN" altLang="en-US" sz="1600" dirty="0">
                <a:solidFill>
                  <a:schemeClr val="bg1"/>
                </a:solidFill>
                <a:latin typeface="Yuanti SC Light" charset="-122"/>
                <a:ea typeface="Yuanti SC Light" charset="-122"/>
                <a:cs typeface="Yuanti SC Light" charset="-122"/>
              </a:rPr>
              <a:t>落单进行了验证，有如下几种情况无法完成落单，对应的详细错误信息可以在日志中看到</a:t>
            </a:r>
            <a:r>
              <a:rPr lang="zh-CN" altLang="en-US" sz="1600" dirty="0" smtClean="0">
                <a:solidFill>
                  <a:schemeClr val="bg1"/>
                </a:solidFill>
                <a:latin typeface="Yuanti SC Light" charset="-122"/>
                <a:ea typeface="Yuanti SC Light" charset="-122"/>
                <a:cs typeface="Yuanti SC Light" charset="-122"/>
              </a:rPr>
              <a:t>：</a:t>
            </a:r>
            <a:endParaRPr lang="en-US" altLang="zh-CN" sz="1600" dirty="0" smtClean="0">
              <a:solidFill>
                <a:schemeClr val="bg1"/>
              </a:solidFill>
              <a:latin typeface="Yuanti SC Light" charset="-122"/>
              <a:ea typeface="Yuanti SC Light" charset="-122"/>
              <a:cs typeface="Yuanti SC Light" charset="-122"/>
            </a:endParaRPr>
          </a:p>
          <a:p>
            <a:endParaRPr lang="zh-CN" altLang="en-US" sz="1600" dirty="0">
              <a:solidFill>
                <a:schemeClr val="bg1"/>
              </a:solidFill>
              <a:latin typeface="Yuanti SC Light" charset="-122"/>
              <a:ea typeface="Yuanti SC Light" charset="-122"/>
              <a:cs typeface="Yuanti SC Light" charset="-122"/>
            </a:endParaRPr>
          </a:p>
          <a:p>
            <a:pPr marL="285750" indent="-285750">
              <a:buFont typeface="Arial" charset="0"/>
              <a:buChar char="•"/>
            </a:pPr>
            <a:r>
              <a:rPr lang="en-US" altLang="zh-CN" sz="1600" dirty="0">
                <a:solidFill>
                  <a:schemeClr val="bg1"/>
                </a:solidFill>
                <a:latin typeface="Yuanti SC Light" charset="-122"/>
                <a:ea typeface="Yuanti SC Light" charset="-122"/>
                <a:cs typeface="Yuanti SC Light" charset="-122"/>
              </a:rPr>
              <a:t>portfolio</a:t>
            </a:r>
            <a:r>
              <a:rPr lang="zh-CN" altLang="en-US" sz="1600" dirty="0">
                <a:solidFill>
                  <a:schemeClr val="bg1"/>
                </a:solidFill>
                <a:latin typeface="Yuanti SC Light" charset="-122"/>
                <a:ea typeface="Yuanti SC Light" charset="-122"/>
                <a:cs typeface="Yuanti SC Light" charset="-122"/>
              </a:rPr>
              <a:t>里的资金</a:t>
            </a:r>
            <a:r>
              <a:rPr lang="en-US" altLang="zh-CN" sz="1600" dirty="0">
                <a:solidFill>
                  <a:schemeClr val="bg1"/>
                </a:solidFill>
                <a:latin typeface="Yuanti SC Light" charset="-122"/>
                <a:ea typeface="Yuanti SC Light" charset="-122"/>
                <a:cs typeface="Yuanti SC Light" charset="-122"/>
              </a:rPr>
              <a:t>【</a:t>
            </a:r>
            <a:r>
              <a:rPr lang="zh-CN" altLang="en-US" sz="1600" dirty="0">
                <a:solidFill>
                  <a:schemeClr val="bg1"/>
                </a:solidFill>
                <a:latin typeface="Yuanti SC Light" charset="-122"/>
                <a:ea typeface="Yuanti SC Light" charset="-122"/>
                <a:cs typeface="Yuanti SC Light" charset="-122"/>
              </a:rPr>
              <a:t>资金余额</a:t>
            </a:r>
            <a:r>
              <a:rPr lang="en-US" altLang="zh-CN" sz="1600" dirty="0">
                <a:solidFill>
                  <a:schemeClr val="bg1"/>
                </a:solidFill>
                <a:latin typeface="Yuanti SC Light" charset="-122"/>
                <a:ea typeface="Yuanti SC Light" charset="-122"/>
                <a:cs typeface="Yuanti SC Light" charset="-122"/>
              </a:rPr>
              <a:t>】</a:t>
            </a:r>
            <a:r>
              <a:rPr lang="zh-CN" altLang="en-US" sz="1600" dirty="0">
                <a:solidFill>
                  <a:schemeClr val="bg1"/>
                </a:solidFill>
                <a:latin typeface="Yuanti SC Light" charset="-122"/>
                <a:ea typeface="Yuanti SC Light" charset="-122"/>
                <a:cs typeface="Yuanti SC Light" charset="-122"/>
              </a:rPr>
              <a:t>不足，无法完成</a:t>
            </a:r>
            <a:r>
              <a:rPr lang="zh-CN" altLang="en-US" sz="1600" dirty="0" smtClean="0">
                <a:solidFill>
                  <a:schemeClr val="bg1"/>
                </a:solidFill>
                <a:latin typeface="Yuanti SC Light" charset="-122"/>
                <a:ea typeface="Yuanti SC Light" charset="-122"/>
                <a:cs typeface="Yuanti SC Light" charset="-122"/>
              </a:rPr>
              <a:t>落单。</a:t>
            </a:r>
            <a:endParaRPr lang="zh-CN" altLang="en-US" sz="1600" dirty="0">
              <a:solidFill>
                <a:schemeClr val="bg1"/>
              </a:solidFill>
              <a:latin typeface="Yuanti SC Light" charset="-122"/>
              <a:ea typeface="Yuanti SC Light" charset="-122"/>
              <a:cs typeface="Yuanti SC Light" charset="-122"/>
            </a:endParaRPr>
          </a:p>
          <a:p>
            <a:pPr marL="285750" indent="-285750">
              <a:buFont typeface="Arial" charset="0"/>
              <a:buChar char="•"/>
            </a:pPr>
            <a:r>
              <a:rPr lang="en-US" altLang="zh-CN" sz="1600" dirty="0" smtClean="0">
                <a:solidFill>
                  <a:schemeClr val="bg1"/>
                </a:solidFill>
                <a:latin typeface="Yuanti SC Light" charset="-122"/>
                <a:ea typeface="Yuanti SC Light" charset="-122"/>
                <a:cs typeface="Yuanti SC Light" charset="-122"/>
              </a:rPr>
              <a:t>【</a:t>
            </a:r>
            <a:r>
              <a:rPr lang="zh-CN" altLang="en-US" sz="1600" dirty="0" smtClean="0">
                <a:solidFill>
                  <a:schemeClr val="bg1"/>
                </a:solidFill>
                <a:latin typeface="Yuanti SC Light" charset="-122"/>
                <a:ea typeface="Yuanti SC Light" charset="-122"/>
                <a:cs typeface="Yuanti SC Light" charset="-122"/>
              </a:rPr>
              <a:t>股票</a:t>
            </a:r>
            <a:r>
              <a:rPr lang="zh-CN" altLang="en-US" sz="1600" dirty="0">
                <a:solidFill>
                  <a:schemeClr val="bg1"/>
                </a:solidFill>
                <a:latin typeface="Yuanti SC Light" charset="-122"/>
                <a:ea typeface="Yuanti SC Light" charset="-122"/>
                <a:cs typeface="Yuanti SC Light" charset="-122"/>
              </a:rPr>
              <a:t>代码</a:t>
            </a:r>
            <a:r>
              <a:rPr lang="en-US" altLang="zh-CN" sz="1600" dirty="0">
                <a:solidFill>
                  <a:schemeClr val="bg1"/>
                </a:solidFill>
                <a:latin typeface="Yuanti SC Light" charset="-122"/>
                <a:ea typeface="Yuanti SC Light" charset="-122"/>
                <a:cs typeface="Yuanti SC Light" charset="-122"/>
              </a:rPr>
              <a:t>】</a:t>
            </a:r>
            <a:r>
              <a:rPr lang="zh-CN" altLang="en-US" sz="1600" dirty="0">
                <a:solidFill>
                  <a:schemeClr val="bg1"/>
                </a:solidFill>
                <a:latin typeface="Yuanti SC Light" charset="-122"/>
                <a:ea typeface="Yuanti SC Light" charset="-122"/>
                <a:cs typeface="Yuanti SC Light" charset="-122"/>
              </a:rPr>
              <a:t>落单量不足一手，无法完成</a:t>
            </a:r>
            <a:r>
              <a:rPr lang="zh-CN" altLang="en-US" sz="1600" dirty="0" smtClean="0">
                <a:solidFill>
                  <a:schemeClr val="bg1"/>
                </a:solidFill>
                <a:latin typeface="Yuanti SC Light" charset="-122"/>
                <a:ea typeface="Yuanti SC Light" charset="-122"/>
                <a:cs typeface="Yuanti SC Light" charset="-122"/>
              </a:rPr>
              <a:t>落单。</a:t>
            </a:r>
            <a:endParaRPr lang="zh-CN" altLang="en-US" sz="1600" dirty="0">
              <a:solidFill>
                <a:schemeClr val="bg1"/>
              </a:solidFill>
              <a:latin typeface="Yuanti SC Light" charset="-122"/>
              <a:ea typeface="Yuanti SC Light" charset="-122"/>
              <a:cs typeface="Yuanti SC Light" charset="-122"/>
            </a:endParaRPr>
          </a:p>
          <a:p>
            <a:pPr marL="285750" indent="-285750">
              <a:buFont typeface="Arial" charset="0"/>
              <a:buChar char="•"/>
            </a:pPr>
            <a:r>
              <a:rPr lang="en-US" altLang="zh-CN" sz="1600" dirty="0">
                <a:solidFill>
                  <a:schemeClr val="bg1"/>
                </a:solidFill>
                <a:latin typeface="Yuanti SC Light" charset="-122"/>
                <a:ea typeface="Yuanti SC Light" charset="-122"/>
                <a:cs typeface="Yuanti SC Light" charset="-122"/>
              </a:rPr>
              <a:t>portfolio</a:t>
            </a:r>
            <a:r>
              <a:rPr lang="zh-CN" altLang="en-US" sz="1600" dirty="0">
                <a:solidFill>
                  <a:schemeClr val="bg1"/>
                </a:solidFill>
                <a:latin typeface="Yuanti SC Light" charset="-122"/>
                <a:ea typeface="Yuanti SC Light" charset="-122"/>
                <a:cs typeface="Yuanti SC Light" charset="-122"/>
              </a:rPr>
              <a:t>里股票</a:t>
            </a:r>
            <a:r>
              <a:rPr lang="en-US" altLang="zh-CN" sz="1600" dirty="0">
                <a:solidFill>
                  <a:schemeClr val="bg1"/>
                </a:solidFill>
                <a:latin typeface="Yuanti SC Light" charset="-122"/>
                <a:ea typeface="Yuanti SC Light" charset="-122"/>
                <a:cs typeface="Yuanti SC Light" charset="-122"/>
              </a:rPr>
              <a:t>【</a:t>
            </a:r>
            <a:r>
              <a:rPr lang="zh-CN" altLang="en-US" sz="1600" dirty="0">
                <a:solidFill>
                  <a:schemeClr val="bg1"/>
                </a:solidFill>
                <a:latin typeface="Yuanti SC Light" charset="-122"/>
                <a:ea typeface="Yuanti SC Light" charset="-122"/>
                <a:cs typeface="Yuanti SC Light" charset="-122"/>
              </a:rPr>
              <a:t>股票代码</a:t>
            </a:r>
            <a:r>
              <a:rPr lang="en-US" altLang="zh-CN" sz="1600" dirty="0">
                <a:solidFill>
                  <a:schemeClr val="bg1"/>
                </a:solidFill>
                <a:latin typeface="Yuanti SC Light" charset="-122"/>
                <a:ea typeface="Yuanti SC Light" charset="-122"/>
                <a:cs typeface="Yuanti SC Light" charset="-122"/>
              </a:rPr>
              <a:t>】</a:t>
            </a:r>
            <a:r>
              <a:rPr lang="zh-CN" altLang="en-US" sz="1600" dirty="0">
                <a:solidFill>
                  <a:schemeClr val="bg1"/>
                </a:solidFill>
                <a:latin typeface="Yuanti SC Light" charset="-122"/>
                <a:ea typeface="Yuanti SC Light" charset="-122"/>
                <a:cs typeface="Yuanti SC Light" charset="-122"/>
              </a:rPr>
              <a:t>数量不足，无法完成卖单（没有开启卖空机制的情况下</a:t>
            </a:r>
            <a:r>
              <a:rPr lang="zh-CN" altLang="en-US" sz="1600" dirty="0" smtClean="0">
                <a:solidFill>
                  <a:schemeClr val="bg1"/>
                </a:solidFill>
                <a:latin typeface="Yuanti SC Light" charset="-122"/>
                <a:ea typeface="Yuanti SC Light" charset="-122"/>
                <a:cs typeface="Yuanti SC Light" charset="-122"/>
              </a:rPr>
              <a:t>）。</a:t>
            </a:r>
            <a:endParaRPr lang="zh-CN" altLang="en-US" sz="1600" dirty="0">
              <a:solidFill>
                <a:schemeClr val="bg1"/>
              </a:solidFill>
              <a:latin typeface="Yuanti SC Light" charset="-122"/>
              <a:ea typeface="Yuanti SC Light" charset="-122"/>
              <a:cs typeface="Yuanti SC Light" charset="-122"/>
            </a:endParaRPr>
          </a:p>
          <a:p>
            <a:pPr marL="285750" indent="-285750">
              <a:buFont typeface="Arial" charset="0"/>
              <a:buChar char="•"/>
            </a:pPr>
            <a:r>
              <a:rPr lang="zh-CN" altLang="en-US" sz="1600" dirty="0">
                <a:solidFill>
                  <a:schemeClr val="bg1"/>
                </a:solidFill>
                <a:latin typeface="Yuanti SC Light" charset="-122"/>
                <a:ea typeface="Yuanti SC Light" charset="-122"/>
                <a:cs typeface="Yuanti SC Light" charset="-122"/>
              </a:rPr>
              <a:t>落单交易量</a:t>
            </a:r>
            <a:r>
              <a:rPr lang="en-US" altLang="zh-CN" sz="1600" dirty="0">
                <a:solidFill>
                  <a:schemeClr val="bg1"/>
                </a:solidFill>
                <a:latin typeface="Yuanti SC Light" charset="-122"/>
                <a:ea typeface="Yuanti SC Light" charset="-122"/>
                <a:cs typeface="Yuanti SC Light" charset="-122"/>
              </a:rPr>
              <a:t>【</a:t>
            </a:r>
            <a:r>
              <a:rPr lang="zh-CN" altLang="en-US" sz="1600" dirty="0">
                <a:solidFill>
                  <a:schemeClr val="bg1"/>
                </a:solidFill>
                <a:latin typeface="Yuanti SC Light" charset="-122"/>
                <a:ea typeface="Yuanti SC Light" charset="-122"/>
                <a:cs typeface="Yuanti SC Light" charset="-122"/>
              </a:rPr>
              <a:t>单内交易量</a:t>
            </a:r>
            <a:r>
              <a:rPr lang="en-US" altLang="zh-CN" sz="1600" dirty="0">
                <a:solidFill>
                  <a:schemeClr val="bg1"/>
                </a:solidFill>
                <a:latin typeface="Yuanti SC Light" charset="-122"/>
                <a:ea typeface="Yuanti SC Light" charset="-122"/>
                <a:cs typeface="Yuanti SC Light" charset="-122"/>
              </a:rPr>
              <a:t>】</a:t>
            </a:r>
            <a:r>
              <a:rPr lang="zh-CN" altLang="en-US" sz="1600" dirty="0">
                <a:solidFill>
                  <a:schemeClr val="bg1"/>
                </a:solidFill>
                <a:latin typeface="Yuanti SC Light" charset="-122"/>
                <a:ea typeface="Yuanti SC Light" charset="-122"/>
                <a:cs typeface="Yuanti SC Light" charset="-122"/>
              </a:rPr>
              <a:t>不应该超过当日成交量</a:t>
            </a:r>
            <a:r>
              <a:rPr lang="en-US" altLang="zh-CN" sz="1600" dirty="0">
                <a:solidFill>
                  <a:schemeClr val="bg1"/>
                </a:solidFill>
                <a:latin typeface="Yuanti SC Light" charset="-122"/>
                <a:ea typeface="Yuanti SC Light" charset="-122"/>
                <a:cs typeface="Yuanti SC Light" charset="-122"/>
              </a:rPr>
              <a:t>【</a:t>
            </a:r>
            <a:r>
              <a:rPr lang="zh-CN" altLang="en-US" sz="1600" dirty="0">
                <a:solidFill>
                  <a:schemeClr val="bg1"/>
                </a:solidFill>
                <a:latin typeface="Yuanti SC Light" charset="-122"/>
                <a:ea typeface="Yuanti SC Light" charset="-122"/>
                <a:cs typeface="Yuanti SC Light" charset="-122"/>
              </a:rPr>
              <a:t>当日总成交量</a:t>
            </a:r>
            <a:r>
              <a:rPr lang="en-US" altLang="zh-CN" sz="1600" dirty="0">
                <a:solidFill>
                  <a:schemeClr val="bg1"/>
                </a:solidFill>
                <a:latin typeface="Yuanti SC Light" charset="-122"/>
                <a:ea typeface="Yuanti SC Light" charset="-122"/>
                <a:cs typeface="Yuanti SC Light" charset="-122"/>
              </a:rPr>
              <a:t>】</a:t>
            </a:r>
            <a:r>
              <a:rPr lang="zh-CN" altLang="en-US" sz="1600" dirty="0">
                <a:solidFill>
                  <a:schemeClr val="bg1"/>
                </a:solidFill>
                <a:latin typeface="Yuanti SC Light" charset="-122"/>
                <a:ea typeface="Yuanti SC Light" charset="-122"/>
                <a:cs typeface="Yuanti SC Light" charset="-122"/>
              </a:rPr>
              <a:t>的</a:t>
            </a:r>
            <a:r>
              <a:rPr lang="en-US" altLang="zh-CN" sz="1600" dirty="0">
                <a:solidFill>
                  <a:schemeClr val="bg1"/>
                </a:solidFill>
                <a:latin typeface="Yuanti SC Light" charset="-122"/>
                <a:ea typeface="Yuanti SC Light" charset="-122"/>
                <a:cs typeface="Yuanti SC Light" charset="-122"/>
              </a:rPr>
              <a:t>25%</a:t>
            </a:r>
            <a:r>
              <a:rPr lang="zh-CN" altLang="en-US" sz="1600" dirty="0">
                <a:solidFill>
                  <a:schemeClr val="bg1"/>
                </a:solidFill>
                <a:latin typeface="Yuanti SC Light" charset="-122"/>
                <a:ea typeface="Yuanti SC Light" charset="-122"/>
                <a:cs typeface="Yuanti SC Light" charset="-122"/>
              </a:rPr>
              <a:t>，无法完成</a:t>
            </a:r>
            <a:r>
              <a:rPr lang="zh-CN" altLang="en-US" sz="1600" dirty="0" smtClean="0">
                <a:solidFill>
                  <a:schemeClr val="bg1"/>
                </a:solidFill>
                <a:latin typeface="Yuanti SC Light" charset="-122"/>
                <a:ea typeface="Yuanti SC Light" charset="-122"/>
                <a:cs typeface="Yuanti SC Light" charset="-122"/>
              </a:rPr>
              <a:t>落单。</a:t>
            </a:r>
            <a:endParaRPr lang="zh-CN" altLang="en-US" sz="1600" dirty="0">
              <a:solidFill>
                <a:schemeClr val="bg1"/>
              </a:solidFill>
              <a:latin typeface="Yuanti SC Light" charset="-122"/>
              <a:ea typeface="Yuanti SC Light" charset="-122"/>
              <a:cs typeface="Yuanti SC Light" charset="-122"/>
            </a:endParaRPr>
          </a:p>
          <a:p>
            <a:pPr marL="285750" indent="-285750">
              <a:buFont typeface="Arial" charset="0"/>
              <a:buChar char="•"/>
            </a:pPr>
            <a:r>
              <a:rPr lang="en-US" altLang="zh-CN" sz="1600" dirty="0">
                <a:solidFill>
                  <a:schemeClr val="bg1"/>
                </a:solidFill>
                <a:latin typeface="Yuanti SC Light" charset="-122"/>
                <a:ea typeface="Yuanti SC Light" charset="-122"/>
                <a:cs typeface="Yuanti SC Light" charset="-122"/>
              </a:rPr>
              <a:t>【</a:t>
            </a:r>
            <a:r>
              <a:rPr lang="zh-CN" altLang="en-US" sz="1600" dirty="0">
                <a:solidFill>
                  <a:schemeClr val="bg1"/>
                </a:solidFill>
                <a:latin typeface="Yuanti SC Light" charset="-122"/>
                <a:ea typeface="Yuanti SC Light" charset="-122"/>
                <a:cs typeface="Yuanti SC Light" charset="-122"/>
              </a:rPr>
              <a:t>股票代码</a:t>
            </a:r>
            <a:r>
              <a:rPr lang="en-US" altLang="zh-CN" sz="1600" dirty="0">
                <a:solidFill>
                  <a:schemeClr val="bg1"/>
                </a:solidFill>
                <a:latin typeface="Yuanti SC Light" charset="-122"/>
                <a:ea typeface="Yuanti SC Light" charset="-122"/>
                <a:cs typeface="Yuanti SC Light" charset="-122"/>
              </a:rPr>
              <a:t>】 </a:t>
            </a:r>
            <a:r>
              <a:rPr lang="zh-CN" altLang="en-US" sz="1600" dirty="0">
                <a:solidFill>
                  <a:schemeClr val="bg1"/>
                </a:solidFill>
                <a:latin typeface="Yuanti SC Light" charset="-122"/>
                <a:ea typeface="Yuanti SC Light" charset="-122"/>
                <a:cs typeface="Yuanti SC Light" charset="-122"/>
              </a:rPr>
              <a:t>停牌日无法进行</a:t>
            </a:r>
            <a:r>
              <a:rPr lang="zh-CN" altLang="en-US" sz="1600" dirty="0" smtClean="0">
                <a:solidFill>
                  <a:schemeClr val="bg1"/>
                </a:solidFill>
                <a:latin typeface="Yuanti SC Light" charset="-122"/>
                <a:ea typeface="Yuanti SC Light" charset="-122"/>
                <a:cs typeface="Yuanti SC Light" charset="-122"/>
              </a:rPr>
              <a:t>交易。</a:t>
            </a:r>
            <a:endParaRPr lang="zh-CN" altLang="en-US" sz="1600" dirty="0">
              <a:solidFill>
                <a:schemeClr val="bg1"/>
              </a:solidFill>
              <a:latin typeface="Yuanti SC Light" charset="-122"/>
              <a:ea typeface="Yuanti SC Light" charset="-122"/>
              <a:cs typeface="Yuanti SC Light" charset="-122"/>
            </a:endParaRPr>
          </a:p>
          <a:p>
            <a:endParaRPr lang="en-US" altLang="zh-CN" dirty="0">
              <a:solidFill>
                <a:schemeClr val="bg1"/>
              </a:solidFill>
              <a:latin typeface="Yuanti SC Light" charset="-122"/>
              <a:ea typeface="Yuanti SC Light" charset="-122"/>
              <a:cs typeface="Yuanti SC Light" charset="-122"/>
            </a:endParaRPr>
          </a:p>
        </p:txBody>
      </p:sp>
      <p:sp>
        <p:nvSpPr>
          <p:cNvPr id="6" name="文本框 5"/>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graphicFrame>
        <p:nvGraphicFramePr>
          <p:cNvPr id="7" name="Table 2"/>
          <p:cNvGraphicFramePr>
            <a:graphicFrameLocks noGrp="1"/>
          </p:cNvGraphicFramePr>
          <p:nvPr>
            <p:extLst>
              <p:ext uri="{D42A27DB-BD31-4B8C-83A1-F6EECF244321}">
                <p14:modId xmlns:p14="http://schemas.microsoft.com/office/powerpoint/2010/main" val="1766203996"/>
              </p:ext>
            </p:extLst>
          </p:nvPr>
        </p:nvGraphicFramePr>
        <p:xfrm>
          <a:off x="486173" y="3054613"/>
          <a:ext cx="8725707" cy="662940"/>
        </p:xfrm>
        <a:graphic>
          <a:graphicData uri="http://schemas.openxmlformats.org/drawingml/2006/table">
            <a:tbl>
              <a:tblPr firstRow="1" bandRow="1">
                <a:tableStyleId>{C083E6E3-FA7D-4D7B-A595-EF9225AFEA82}</a:tableStyleId>
              </a:tblPr>
              <a:tblGrid>
                <a:gridCol w="1270409">
                  <a:extLst>
                    <a:ext uri="{9D8B030D-6E8A-4147-A177-3AD203B41FA5}">
                      <a16:colId xmlns:a16="http://schemas.microsoft.com/office/drawing/2014/main" xmlns="" val="20000"/>
                    </a:ext>
                  </a:extLst>
                </a:gridCol>
                <a:gridCol w="1513392">
                  <a:extLst>
                    <a:ext uri="{9D8B030D-6E8A-4147-A177-3AD203B41FA5}">
                      <a16:colId xmlns:a16="http://schemas.microsoft.com/office/drawing/2014/main" xmlns="" val="20001"/>
                    </a:ext>
                  </a:extLst>
                </a:gridCol>
                <a:gridCol w="5941906"/>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参数</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xmlns=""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r>
                        <a:rPr lang="en-US" altLang="zh-CN" sz="1000" b="0" i="0" dirty="0" smtClean="0">
                          <a:solidFill>
                            <a:schemeClr val="bg1"/>
                          </a:solidFill>
                          <a:latin typeface="Yuanti SC" charset="-122"/>
                          <a:ea typeface="Yuanti SC" charset="-122"/>
                          <a:cs typeface="Yuanti SC" charset="-122"/>
                        </a:rPr>
                        <a:t>context</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r>
                        <a:rPr lang="en-US" altLang="zh-CN" sz="1000" b="0" i="0" dirty="0" smtClean="0">
                          <a:solidFill>
                            <a:srgbClr val="FFFF00"/>
                          </a:solidFill>
                          <a:latin typeface="Yuanti SC" charset="-122"/>
                          <a:ea typeface="Yuanti SC" charset="-122"/>
                          <a:cs typeface="Yuanti SC" charset="-122"/>
                        </a:rPr>
                        <a:t>python</a:t>
                      </a:r>
                      <a:r>
                        <a:rPr lang="zh-CN" altLang="en-US" sz="1000" b="0" i="0" dirty="0" smtClean="0">
                          <a:solidFill>
                            <a:srgbClr val="FFFF00"/>
                          </a:solidFill>
                          <a:latin typeface="Yuanti SC" charset="-122"/>
                          <a:ea typeface="Yuanti SC" charset="-122"/>
                          <a:cs typeface="Yuanti SC" charset="-122"/>
                        </a:rPr>
                        <a:t>简单对象</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储存策略自定义参数、设置、仓位、投资组合信息的全局变量，属性通过点标记（</a:t>
                      </a:r>
                      <a:r>
                        <a:rPr lang="en-US" altLang="zh-CN" sz="1000" b="0" i="0" dirty="0" smtClean="0">
                          <a:solidFill>
                            <a:srgbClr val="FFFF00"/>
                          </a:solidFill>
                          <a:latin typeface="Yuanti SC" charset="-122"/>
                          <a:ea typeface="Yuanti SC" charset="-122"/>
                          <a:cs typeface="Yuanti SC" charset="-122"/>
                        </a:rPr>
                        <a:t>"."</a:t>
                      </a:r>
                      <a:r>
                        <a:rPr lang="zh-CN" altLang="en-US" sz="1000" b="0" i="0" dirty="0" smtClean="0">
                          <a:solidFill>
                            <a:srgbClr val="FFFF00"/>
                          </a:solidFill>
                          <a:latin typeface="Yuanti SC" charset="-122"/>
                          <a:ea typeface="Yuanti SC" charset="-122"/>
                          <a:cs typeface="Yuanti SC" charset="-122"/>
                        </a:rPr>
                        <a:t>）来获取。</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a16="http://schemas.microsoft.com/office/drawing/2014/main" xmlns="" val="10001"/>
                  </a:ext>
                </a:extLst>
              </a:tr>
              <a:tr h="162565">
                <a:tc>
                  <a:txBody>
                    <a:bodyPr/>
                    <a:lstStyle/>
                    <a:p>
                      <a:r>
                        <a:rPr lang="en-US" altLang="zh-CN" sz="1000" b="0" i="0" dirty="0" err="1" smtClean="0">
                          <a:solidFill>
                            <a:schemeClr val="bg1"/>
                          </a:solidFill>
                          <a:latin typeface="Yuanti SC" charset="-122"/>
                          <a:ea typeface="Yuanti SC" charset="-122"/>
                          <a:cs typeface="Yuanti SC" charset="-122"/>
                        </a:rPr>
                        <a:t>bar_dict</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rgbClr val="FFFF00"/>
                          </a:solidFill>
                          <a:latin typeface="Yuanti SC" charset="-122"/>
                          <a:ea typeface="Yuanti SC" charset="-122"/>
                          <a:cs typeface="Yuanti SC" charset="-122"/>
                        </a:rPr>
                        <a:t>dictionary</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rgbClr val="FFFF00"/>
                          </a:solidFill>
                          <a:latin typeface="Yuanti SC" charset="-122"/>
                          <a:ea typeface="Yuanti SC" charset="-122"/>
                          <a:cs typeface="Yuanti SC" charset="-122"/>
                        </a:rPr>
                        <a:t>key为order_book_id，value为bar数据。当前合约池内所有合约的bar数据信息都会更新在bar_dict里面</a:t>
                      </a:r>
                      <a:r>
                        <a:rPr lang="zh-CN" altLang="en-US" sz="1000" b="0" i="0" dirty="0" smtClean="0">
                          <a:solidFill>
                            <a:srgbClr val="FFFF00"/>
                          </a:solidFill>
                          <a:latin typeface="Yuanti SC" charset="-122"/>
                          <a:ea typeface="Yuanti SC" charset="-122"/>
                          <a:cs typeface="Yuanti SC" charset="-122"/>
                        </a:rPr>
                        <a: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bl>
          </a:graphicData>
        </a:graphic>
      </p:graphicFrame>
    </p:spTree>
    <p:extLst>
      <p:ext uri="{BB962C8B-B14F-4D97-AF65-F5344CB8AC3E}">
        <p14:creationId xmlns:p14="http://schemas.microsoft.com/office/powerpoint/2010/main" val="3771488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10" name="矩形 9"/>
          <p:cNvSpPr/>
          <p:nvPr/>
        </p:nvSpPr>
        <p:spPr>
          <a:xfrm>
            <a:off x="409303" y="828209"/>
            <a:ext cx="10759440" cy="2339102"/>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2.2.1</a:t>
            </a:r>
            <a:r>
              <a:rPr lang="zh-CN" altLang="en-US" sz="2800" dirty="0" smtClean="0">
                <a:solidFill>
                  <a:schemeClr val="bg1"/>
                </a:solidFill>
                <a:latin typeface="Yuanti SC" charset="-122"/>
                <a:ea typeface="Yuanti SC" charset="-122"/>
                <a:cs typeface="Yuanti SC" charset="-122"/>
              </a:rPr>
              <a:t> 策略</a:t>
            </a:r>
            <a:r>
              <a:rPr lang="zh-CN" altLang="en-US" sz="2800" dirty="0">
                <a:solidFill>
                  <a:schemeClr val="bg1"/>
                </a:solidFill>
                <a:latin typeface="Yuanti SC" charset="-122"/>
                <a:ea typeface="Yuanti SC" charset="-122"/>
                <a:cs typeface="Yuanti SC" charset="-122"/>
              </a:rPr>
              <a:t>引擎</a:t>
            </a:r>
            <a:r>
              <a:rPr lang="zh-CN" altLang="en-US" sz="2800" dirty="0" smtClean="0">
                <a:solidFill>
                  <a:schemeClr val="bg1"/>
                </a:solidFill>
                <a:latin typeface="Yuanti SC" charset="-122"/>
                <a:ea typeface="Yuanti SC" charset="-122"/>
                <a:cs typeface="Yuanti SC" charset="-122"/>
              </a:rPr>
              <a:t>基本函数</a:t>
            </a:r>
            <a:endParaRPr lang="zh-CN" altLang="en-US" sz="2800" dirty="0">
              <a:solidFill>
                <a:schemeClr val="bg1"/>
              </a:solidFill>
              <a:latin typeface="Yuanti SC" charset="-122"/>
              <a:ea typeface="Yuanti SC" charset="-122"/>
              <a:cs typeface="Yuanti SC" charset="-122"/>
            </a:endParaRPr>
          </a:p>
          <a:p>
            <a:endParaRPr lang="zh-CN" altLang="en-US" dirty="0" smtClean="0">
              <a:solidFill>
                <a:schemeClr val="bg1"/>
              </a:solidFill>
              <a:latin typeface="Yuanti SC Light" charset="-122"/>
              <a:ea typeface="Yuanti SC Light" charset="-122"/>
              <a:cs typeface="Yuanti SC Light" charset="-122"/>
            </a:endParaRPr>
          </a:p>
          <a:p>
            <a:r>
              <a:rPr lang="en-US" altLang="zh-CN" dirty="0" err="1" smtClean="0">
                <a:solidFill>
                  <a:srgbClr val="FFFF00"/>
                </a:solidFill>
                <a:latin typeface="Yuanti SC Light" charset="-122"/>
                <a:ea typeface="Yuanti SC Light" charset="-122"/>
                <a:cs typeface="Yuanti SC Light" charset="-122"/>
              </a:rPr>
              <a:t>before_trading</a:t>
            </a:r>
            <a:r>
              <a:rPr lang="zh-CN" altLang="en-US" dirty="0" smtClean="0">
                <a:solidFill>
                  <a:srgbClr val="FFFF00"/>
                </a:solidFill>
                <a:latin typeface="Yuanti SC Light" charset="-122"/>
                <a:ea typeface="Yuanti SC Light" charset="-122"/>
                <a:cs typeface="Yuanti SC Light" charset="-122"/>
              </a:rPr>
              <a:t> 方法（可选实现）</a:t>
            </a: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smtClean="0">
                <a:solidFill>
                  <a:schemeClr val="bg1"/>
                </a:solidFill>
                <a:latin typeface="Yuanti SC Light" charset="-122"/>
                <a:ea typeface="Yuanti SC Light" charset="-122"/>
                <a:cs typeface="Yuanti SC Light" charset="-122"/>
              </a:rPr>
              <a:t>原型：</a:t>
            </a:r>
            <a:r>
              <a:rPr lang="en-US" altLang="zh-CN" sz="1600" dirty="0" err="1">
                <a:solidFill>
                  <a:srgbClr val="92D050"/>
                </a:solidFill>
                <a:latin typeface="Yuanti SC Light" charset="-122"/>
                <a:ea typeface="Yuanti SC Light" charset="-122"/>
                <a:cs typeface="Yuanti SC Light" charset="-122"/>
              </a:rPr>
              <a:t>def</a:t>
            </a:r>
            <a:r>
              <a:rPr lang="en-US" altLang="zh-CN" sz="1600" dirty="0">
                <a:solidFill>
                  <a:srgbClr val="92D050"/>
                </a:solidFill>
                <a:latin typeface="Yuanti SC Light" charset="-122"/>
                <a:ea typeface="Yuanti SC Light" charset="-122"/>
                <a:cs typeface="Yuanti SC Light" charset="-122"/>
              </a:rPr>
              <a:t> </a:t>
            </a:r>
            <a:r>
              <a:rPr lang="en-US" altLang="zh-CN" sz="1600" dirty="0" err="1">
                <a:solidFill>
                  <a:srgbClr val="FFFF00"/>
                </a:solidFill>
                <a:latin typeface="Yuanti SC Light" charset="-122"/>
                <a:ea typeface="Yuanti SC Light" charset="-122"/>
                <a:cs typeface="Yuanti SC Light" charset="-122"/>
              </a:rPr>
              <a:t>before_trading</a:t>
            </a:r>
            <a:r>
              <a:rPr lang="en-US" altLang="zh-CN" sz="1600" dirty="0">
                <a:solidFill>
                  <a:srgbClr val="FFFF00"/>
                </a:solidFill>
                <a:latin typeface="Yuanti SC Light" charset="-122"/>
                <a:ea typeface="Yuanti SC Light" charset="-122"/>
                <a:cs typeface="Yuanti SC Light" charset="-122"/>
              </a:rPr>
              <a:t>(context, </a:t>
            </a:r>
            <a:r>
              <a:rPr lang="en-US" altLang="zh-CN" sz="1600" dirty="0" err="1">
                <a:solidFill>
                  <a:srgbClr val="FFFF00"/>
                </a:solidFill>
                <a:latin typeface="Yuanti SC Light" charset="-122"/>
                <a:ea typeface="Yuanti SC Light" charset="-122"/>
                <a:cs typeface="Yuanti SC Light" charset="-122"/>
              </a:rPr>
              <a:t>bar_dict</a:t>
            </a:r>
            <a:r>
              <a:rPr lang="en-US" altLang="zh-CN" sz="1600" dirty="0" smtClean="0">
                <a:solidFill>
                  <a:srgbClr val="FFFF00"/>
                </a:solidFill>
                <a:latin typeface="Yuanti SC Light" charset="-122"/>
                <a:ea typeface="Yuanti SC Light" charset="-122"/>
                <a:cs typeface="Yuanti SC Light" charset="-122"/>
              </a:rPr>
              <a:t>)</a:t>
            </a:r>
          </a:p>
          <a:p>
            <a:endParaRPr lang="en-US" altLang="zh-CN" sz="1600" dirty="0" smtClean="0">
              <a:solidFill>
                <a:srgbClr val="FFFF00"/>
              </a:solidFill>
              <a:latin typeface="Yuanti SC Light" charset="-122"/>
              <a:ea typeface="Yuanti SC Light" charset="-122"/>
              <a:cs typeface="Yuanti SC Light" charset="-122"/>
            </a:endParaRPr>
          </a:p>
          <a:p>
            <a:r>
              <a:rPr lang="zh-CN" altLang="en-US" sz="1600" dirty="0">
                <a:solidFill>
                  <a:schemeClr val="bg1"/>
                </a:solidFill>
                <a:latin typeface="Yuanti SC Light" charset="-122"/>
                <a:ea typeface="Yuanti SC Light" charset="-122"/>
                <a:cs typeface="Yuanti SC Light" charset="-122"/>
              </a:rPr>
              <a:t>非强制，可选择实现的</a:t>
            </a:r>
            <a:r>
              <a:rPr lang="zh-CN" altLang="en-US" sz="1600" dirty="0" smtClean="0">
                <a:solidFill>
                  <a:schemeClr val="bg1"/>
                </a:solidFill>
                <a:latin typeface="Yuanti SC Light" charset="-122"/>
                <a:ea typeface="Yuanti SC Light" charset="-122"/>
                <a:cs typeface="Yuanti SC Light" charset="-122"/>
              </a:rPr>
              <a:t>函数，每天</a:t>
            </a:r>
            <a:r>
              <a:rPr lang="zh-CN" altLang="en-US" sz="1600" dirty="0">
                <a:solidFill>
                  <a:schemeClr val="bg1"/>
                </a:solidFill>
                <a:latin typeface="Yuanti SC Light" charset="-122"/>
                <a:ea typeface="Yuanti SC Light" charset="-122"/>
                <a:cs typeface="Yuanti SC Light" charset="-122"/>
              </a:rPr>
              <a:t>在市场开始前会被调用。</a:t>
            </a:r>
            <a:r>
              <a:rPr lang="zh-CN" altLang="en-US" sz="1600" dirty="0" smtClean="0">
                <a:solidFill>
                  <a:schemeClr val="bg1"/>
                </a:solidFill>
                <a:latin typeface="Yuanti SC Light" charset="-122"/>
                <a:ea typeface="Yuanti SC Light" charset="-122"/>
                <a:cs typeface="Yuanti SC Light" charset="-122"/>
              </a:rPr>
              <a:t>不能在</a:t>
            </a:r>
            <a:r>
              <a:rPr lang="zh-CN" altLang="en-US" sz="1600" dirty="0">
                <a:solidFill>
                  <a:schemeClr val="bg1"/>
                </a:solidFill>
                <a:latin typeface="Yuanti SC Light" charset="-122"/>
                <a:ea typeface="Yuanti SC Light" charset="-122"/>
                <a:cs typeface="Yuanti SC Light" charset="-122"/>
              </a:rPr>
              <a:t>这个函数中发送订单（即</a:t>
            </a:r>
            <a:r>
              <a:rPr lang="zh-CN" altLang="en-US" sz="1600" dirty="0" smtClean="0">
                <a:solidFill>
                  <a:schemeClr val="bg1"/>
                </a:solidFill>
                <a:latin typeface="Yuanti SC Light" charset="-122"/>
                <a:ea typeface="Yuanti SC Light" charset="-122"/>
                <a:cs typeface="Yuanti SC Light" charset="-122"/>
              </a:rPr>
              <a:t>不能调用</a:t>
            </a:r>
            <a:r>
              <a:rPr lang="en-US" altLang="zh-CN" sz="1600" dirty="0" err="1">
                <a:solidFill>
                  <a:schemeClr val="bg1"/>
                </a:solidFill>
                <a:latin typeface="Yuanti SC Light" charset="-122"/>
                <a:ea typeface="Yuanti SC Light" charset="-122"/>
                <a:cs typeface="Yuanti SC Light" charset="-122"/>
              </a:rPr>
              <a:t>order_xxxx</a:t>
            </a:r>
            <a:r>
              <a:rPr lang="zh-CN" altLang="en-US" sz="1600" dirty="0">
                <a:solidFill>
                  <a:schemeClr val="bg1"/>
                </a:solidFill>
                <a:latin typeface="Yuanti SC Light" charset="-122"/>
                <a:ea typeface="Yuanti SC Light" charset="-122"/>
                <a:cs typeface="Yuanti SC Light" charset="-122"/>
              </a:rPr>
              <a:t>函数）。</a:t>
            </a:r>
            <a:endParaRPr lang="zh-CN" altLang="en-US" sz="1600" dirty="0" smtClean="0">
              <a:solidFill>
                <a:schemeClr val="bg1"/>
              </a:solidFill>
              <a:latin typeface="Yuanti SC Light" charset="-122"/>
              <a:ea typeface="Yuanti SC Light" charset="-122"/>
              <a:cs typeface="Yuanti SC Light" charset="-122"/>
            </a:endParaRPr>
          </a:p>
          <a:p>
            <a:endParaRPr lang="en-US" altLang="zh-CN" dirty="0">
              <a:solidFill>
                <a:schemeClr val="bg1"/>
              </a:solidFill>
              <a:latin typeface="Yuanti SC Light" charset="-122"/>
              <a:ea typeface="Yuanti SC Light" charset="-122"/>
              <a:cs typeface="Yuanti SC Light" charset="-122"/>
            </a:endParaRPr>
          </a:p>
        </p:txBody>
      </p:sp>
      <p:sp>
        <p:nvSpPr>
          <p:cNvPr id="6" name="文本框 5"/>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graphicFrame>
        <p:nvGraphicFramePr>
          <p:cNvPr id="7" name="Table 2"/>
          <p:cNvGraphicFramePr>
            <a:graphicFrameLocks noGrp="1"/>
          </p:cNvGraphicFramePr>
          <p:nvPr>
            <p:extLst>
              <p:ext uri="{D42A27DB-BD31-4B8C-83A1-F6EECF244321}">
                <p14:modId xmlns:p14="http://schemas.microsoft.com/office/powerpoint/2010/main" val="1057068302"/>
              </p:ext>
            </p:extLst>
          </p:nvPr>
        </p:nvGraphicFramePr>
        <p:xfrm>
          <a:off x="486173" y="3161953"/>
          <a:ext cx="8725707" cy="662940"/>
        </p:xfrm>
        <a:graphic>
          <a:graphicData uri="http://schemas.openxmlformats.org/drawingml/2006/table">
            <a:tbl>
              <a:tblPr firstRow="1" bandRow="1">
                <a:tableStyleId>{C083E6E3-FA7D-4D7B-A595-EF9225AFEA82}</a:tableStyleId>
              </a:tblPr>
              <a:tblGrid>
                <a:gridCol w="1270409">
                  <a:extLst>
                    <a:ext uri="{9D8B030D-6E8A-4147-A177-3AD203B41FA5}">
                      <a16:colId xmlns:a16="http://schemas.microsoft.com/office/drawing/2014/main" xmlns="" val="20000"/>
                    </a:ext>
                  </a:extLst>
                </a:gridCol>
                <a:gridCol w="1513392">
                  <a:extLst>
                    <a:ext uri="{9D8B030D-6E8A-4147-A177-3AD203B41FA5}">
                      <a16:colId xmlns:a16="http://schemas.microsoft.com/office/drawing/2014/main" xmlns="" val="20001"/>
                    </a:ext>
                  </a:extLst>
                </a:gridCol>
                <a:gridCol w="5941906"/>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参数</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xmlns=""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r>
                        <a:rPr lang="en-US" altLang="zh-CN" sz="1000" b="0" i="0" dirty="0" smtClean="0">
                          <a:solidFill>
                            <a:schemeClr val="bg1"/>
                          </a:solidFill>
                          <a:latin typeface="Yuanti SC" charset="-122"/>
                          <a:ea typeface="Yuanti SC" charset="-122"/>
                          <a:cs typeface="Yuanti SC" charset="-122"/>
                        </a:rPr>
                        <a:t>context</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r>
                        <a:rPr lang="en-US" altLang="zh-CN" sz="1000" b="0" i="0" dirty="0" smtClean="0">
                          <a:solidFill>
                            <a:srgbClr val="FFFF00"/>
                          </a:solidFill>
                          <a:latin typeface="Yuanti SC" charset="-122"/>
                          <a:ea typeface="Yuanti SC" charset="-122"/>
                          <a:cs typeface="Yuanti SC" charset="-122"/>
                        </a:rPr>
                        <a:t>python</a:t>
                      </a:r>
                      <a:r>
                        <a:rPr lang="zh-CN" altLang="en-US" sz="1000" b="0" i="0" dirty="0" smtClean="0">
                          <a:solidFill>
                            <a:srgbClr val="FFFF00"/>
                          </a:solidFill>
                          <a:latin typeface="Yuanti SC" charset="-122"/>
                          <a:ea typeface="Yuanti SC" charset="-122"/>
                          <a:cs typeface="Yuanti SC" charset="-122"/>
                        </a:rPr>
                        <a:t>简单对象</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r>
                        <a:rPr lang="zh-CN" altLang="en-US" sz="1000" b="0" i="0" dirty="0" smtClean="0">
                          <a:solidFill>
                            <a:srgbClr val="FFFF00"/>
                          </a:solidFill>
                          <a:latin typeface="Yuanti SC" charset="-122"/>
                          <a:ea typeface="Yuanti SC" charset="-122"/>
                          <a:cs typeface="Yuanti SC" charset="-122"/>
                        </a:rPr>
                        <a:t>储存策略自定义参数、设置、仓位、投资组合信息的全局变量，属性通过点标记（</a:t>
                      </a:r>
                      <a:r>
                        <a:rPr lang="en-US" altLang="zh-CN" sz="1000" b="0" i="0" dirty="0" smtClean="0">
                          <a:solidFill>
                            <a:srgbClr val="FFFF00"/>
                          </a:solidFill>
                          <a:latin typeface="Yuanti SC" charset="-122"/>
                          <a:ea typeface="Yuanti SC" charset="-122"/>
                          <a:cs typeface="Yuanti SC" charset="-122"/>
                        </a:rPr>
                        <a:t>“.”</a:t>
                      </a:r>
                      <a:r>
                        <a:rPr lang="zh-CN" altLang="en-US" sz="1000" b="0" i="0" dirty="0" smtClean="0">
                          <a:solidFill>
                            <a:srgbClr val="FFFF00"/>
                          </a:solidFill>
                          <a:latin typeface="Yuanti SC" charset="-122"/>
                          <a:ea typeface="Yuanti SC" charset="-122"/>
                          <a:cs typeface="Yuanti SC" charset="-122"/>
                        </a:rPr>
                        <a:t>）来访问。</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a16="http://schemas.microsoft.com/office/drawing/2014/main" xmlns="" val="10001"/>
                  </a:ext>
                </a:extLst>
              </a:tr>
              <a:tr h="162565">
                <a:tc>
                  <a:txBody>
                    <a:bodyPr/>
                    <a:lstStyle/>
                    <a:p>
                      <a:r>
                        <a:rPr lang="en-US" altLang="zh-CN" sz="1000" b="0" i="0" dirty="0" err="1" smtClean="0">
                          <a:solidFill>
                            <a:schemeClr val="bg1"/>
                          </a:solidFill>
                          <a:latin typeface="Yuanti SC" charset="-122"/>
                          <a:ea typeface="Yuanti SC" charset="-122"/>
                          <a:cs typeface="Yuanti SC" charset="-122"/>
                        </a:rPr>
                        <a:t>bar_dict</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rgbClr val="FFFF00"/>
                          </a:solidFill>
                          <a:latin typeface="Yuanti SC" charset="-122"/>
                          <a:ea typeface="Yuanti SC" charset="-122"/>
                          <a:cs typeface="Yuanti SC" charset="-122"/>
                        </a:rPr>
                        <a:t>dictionary</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rgbClr val="FFFF00"/>
                          </a:solidFill>
                          <a:latin typeface="Yuanti SC" charset="-122"/>
                          <a:ea typeface="Yuanti SC" charset="-122"/>
                          <a:cs typeface="Yuanti SC" charset="-122"/>
                        </a:rPr>
                        <a:t>key为order_book_id，value为bar数据。当前合约池内所有合约的bar数据信息都会更新在bar_dict里面</a:t>
                      </a:r>
                      <a:r>
                        <a:rPr lang="zh-CN" altLang="en-US" sz="1000" b="0" i="0" dirty="0" smtClean="0">
                          <a:solidFill>
                            <a:srgbClr val="FFFF00"/>
                          </a:solidFill>
                          <a:latin typeface="Yuanti SC" charset="-122"/>
                          <a:ea typeface="Yuanti SC" charset="-122"/>
                          <a:cs typeface="Yuanti SC" charset="-122"/>
                        </a:rPr>
                        <a: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bl>
          </a:graphicData>
        </a:graphic>
      </p:graphicFrame>
    </p:spTree>
    <p:extLst>
      <p:ext uri="{BB962C8B-B14F-4D97-AF65-F5344CB8AC3E}">
        <p14:creationId xmlns:p14="http://schemas.microsoft.com/office/powerpoint/2010/main" val="158372833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10" name="矩形 9"/>
          <p:cNvSpPr/>
          <p:nvPr/>
        </p:nvSpPr>
        <p:spPr>
          <a:xfrm>
            <a:off x="409303" y="828209"/>
            <a:ext cx="10759440" cy="2339102"/>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2.2.2</a:t>
            </a:r>
            <a:r>
              <a:rPr lang="zh-CN" altLang="en-US" sz="2800" dirty="0" smtClean="0">
                <a:solidFill>
                  <a:schemeClr val="bg1"/>
                </a:solidFill>
                <a:latin typeface="Yuanti SC" charset="-122"/>
                <a:ea typeface="Yuanti SC" charset="-122"/>
                <a:cs typeface="Yuanti SC" charset="-122"/>
              </a:rPr>
              <a:t> 交易</a:t>
            </a:r>
            <a:r>
              <a:rPr lang="zh-CN" altLang="en-US" sz="2800" dirty="0">
                <a:solidFill>
                  <a:schemeClr val="bg1"/>
                </a:solidFill>
                <a:latin typeface="Yuanti SC" charset="-122"/>
                <a:ea typeface="Yuanti SC" charset="-122"/>
                <a:cs typeface="Yuanti SC" charset="-122"/>
              </a:rPr>
              <a:t>相关</a:t>
            </a:r>
            <a:r>
              <a:rPr lang="zh-CN" altLang="en-US" sz="2800" dirty="0" smtClean="0">
                <a:solidFill>
                  <a:schemeClr val="bg1"/>
                </a:solidFill>
                <a:latin typeface="Yuanti SC" charset="-122"/>
                <a:ea typeface="Yuanti SC" charset="-122"/>
                <a:cs typeface="Yuanti SC" charset="-122"/>
              </a:rPr>
              <a:t>函数</a:t>
            </a:r>
            <a:endParaRPr lang="zh-CN" altLang="en-US" sz="2800" dirty="0">
              <a:solidFill>
                <a:schemeClr val="bg1"/>
              </a:solidFill>
              <a:latin typeface="Yuanti SC" charset="-122"/>
              <a:ea typeface="Yuanti SC" charset="-122"/>
              <a:cs typeface="Yuanti SC" charset="-122"/>
            </a:endParaRPr>
          </a:p>
          <a:p>
            <a:endParaRPr lang="zh-CN" altLang="en-US" dirty="0" smtClean="0">
              <a:solidFill>
                <a:schemeClr val="bg1"/>
              </a:solidFill>
              <a:latin typeface="Yuanti SC Light" charset="-122"/>
              <a:ea typeface="Yuanti SC Light" charset="-122"/>
              <a:cs typeface="Yuanti SC Light" charset="-122"/>
            </a:endParaRPr>
          </a:p>
          <a:p>
            <a:r>
              <a:rPr lang="en-US" altLang="zh-CN" dirty="0" err="1" smtClean="0">
                <a:solidFill>
                  <a:srgbClr val="FFFF00"/>
                </a:solidFill>
                <a:latin typeface="Yuanti SC Light" charset="-122"/>
                <a:ea typeface="Yuanti SC Light" charset="-122"/>
                <a:cs typeface="Yuanti SC Light" charset="-122"/>
              </a:rPr>
              <a:t>order_shares</a:t>
            </a:r>
            <a:r>
              <a:rPr lang="zh-CN" altLang="en-US" dirty="0" smtClean="0">
                <a:solidFill>
                  <a:srgbClr val="FFFF00"/>
                </a:solidFill>
                <a:latin typeface="Yuanti SC Light" charset="-122"/>
                <a:ea typeface="Yuanti SC Light" charset="-122"/>
                <a:cs typeface="Yuanti SC Light" charset="-122"/>
              </a:rPr>
              <a:t> </a:t>
            </a:r>
            <a:r>
              <a:rPr lang="zh-CN" altLang="en-US" dirty="0">
                <a:solidFill>
                  <a:srgbClr val="FFFF00"/>
                </a:solidFill>
                <a:latin typeface="Yuanti SC Light" charset="-122"/>
                <a:ea typeface="Yuanti SC Light" charset="-122"/>
                <a:cs typeface="Yuanti SC Light" charset="-122"/>
              </a:rPr>
              <a:t>方法</a:t>
            </a:r>
            <a:r>
              <a:rPr lang="zh-CN" altLang="en-US" dirty="0" smtClean="0">
                <a:solidFill>
                  <a:srgbClr val="FFFF00"/>
                </a:solidFill>
                <a:latin typeface="Yuanti SC Light" charset="-122"/>
                <a:ea typeface="Yuanti SC Light" charset="-122"/>
                <a:cs typeface="Yuanti SC Light" charset="-122"/>
              </a:rPr>
              <a:t>（落指定</a:t>
            </a:r>
            <a:r>
              <a:rPr lang="zh-CN" altLang="en-US" dirty="0">
                <a:solidFill>
                  <a:srgbClr val="FFFF00"/>
                </a:solidFill>
                <a:latin typeface="Yuanti SC Light" charset="-122"/>
                <a:ea typeface="Yuanti SC Light" charset="-122"/>
                <a:cs typeface="Yuanti SC Light" charset="-122"/>
              </a:rPr>
              <a:t>股数的买</a:t>
            </a:r>
            <a:r>
              <a:rPr lang="en-US" altLang="zh-CN" dirty="0">
                <a:solidFill>
                  <a:srgbClr val="FFFF00"/>
                </a:solidFill>
                <a:latin typeface="Yuanti SC Light" charset="-122"/>
                <a:ea typeface="Yuanti SC Light" charset="-122"/>
                <a:cs typeface="Yuanti SC Light" charset="-122"/>
              </a:rPr>
              <a:t>/</a:t>
            </a:r>
            <a:r>
              <a:rPr lang="zh-CN" altLang="en-US" dirty="0" smtClean="0">
                <a:solidFill>
                  <a:srgbClr val="FFFF00"/>
                </a:solidFill>
                <a:latin typeface="Yuanti SC Light" charset="-122"/>
                <a:ea typeface="Yuanti SC Light" charset="-122"/>
                <a:cs typeface="Yuanti SC Light" charset="-122"/>
              </a:rPr>
              <a:t>卖单）</a:t>
            </a: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smtClean="0">
                <a:solidFill>
                  <a:schemeClr val="bg1"/>
                </a:solidFill>
                <a:latin typeface="Yuanti SC Light" charset="-122"/>
                <a:ea typeface="Yuanti SC Light" charset="-122"/>
                <a:cs typeface="Yuanti SC Light" charset="-122"/>
              </a:rPr>
              <a:t>原型：</a:t>
            </a:r>
            <a:r>
              <a:rPr lang="en-US" altLang="zh-CN" sz="1600" dirty="0" err="1">
                <a:solidFill>
                  <a:srgbClr val="92D050"/>
                </a:solidFill>
                <a:latin typeface="Yuanti SC Light" charset="-122"/>
                <a:ea typeface="Yuanti SC Light" charset="-122"/>
                <a:cs typeface="Yuanti SC Light" charset="-122"/>
              </a:rPr>
              <a:t>def</a:t>
            </a:r>
            <a:r>
              <a:rPr lang="en-US" altLang="zh-CN" sz="1600" dirty="0">
                <a:solidFill>
                  <a:srgbClr val="92D050"/>
                </a:solidFill>
                <a:latin typeface="Yuanti SC Light" charset="-122"/>
                <a:ea typeface="Yuanti SC Light" charset="-122"/>
                <a:cs typeface="Yuanti SC Light" charset="-122"/>
              </a:rPr>
              <a:t> </a:t>
            </a:r>
            <a:r>
              <a:rPr lang="en-US" altLang="zh-CN" sz="1600" dirty="0" err="1">
                <a:solidFill>
                  <a:srgbClr val="FFFF00"/>
                </a:solidFill>
                <a:latin typeface="Yuanti SC Light" charset="-122"/>
                <a:ea typeface="Yuanti SC Light" charset="-122"/>
                <a:cs typeface="Yuanti SC Light" charset="-122"/>
              </a:rPr>
              <a:t>order_shares</a:t>
            </a:r>
            <a:r>
              <a:rPr lang="en-US" altLang="zh-CN" sz="1600" dirty="0">
                <a:solidFill>
                  <a:srgbClr val="FFFF00"/>
                </a:solidFill>
                <a:latin typeface="Yuanti SC Light" charset="-122"/>
                <a:ea typeface="Yuanti SC Light" charset="-122"/>
                <a:cs typeface="Yuanti SC Light" charset="-122"/>
              </a:rPr>
              <a:t>(</a:t>
            </a:r>
            <a:r>
              <a:rPr lang="en-US" altLang="zh-CN" sz="1600" dirty="0" err="1">
                <a:solidFill>
                  <a:srgbClr val="FFFF00"/>
                </a:solidFill>
                <a:latin typeface="Yuanti SC Light" charset="-122"/>
                <a:ea typeface="Yuanti SC Light" charset="-122"/>
                <a:cs typeface="Yuanti SC Light" charset="-122"/>
              </a:rPr>
              <a:t>id_or_ins</a:t>
            </a:r>
            <a:r>
              <a:rPr lang="en-US" altLang="zh-CN" sz="1600" dirty="0">
                <a:solidFill>
                  <a:srgbClr val="FFFF00"/>
                </a:solidFill>
                <a:latin typeface="Yuanti SC Light" charset="-122"/>
                <a:ea typeface="Yuanti SC Light" charset="-122"/>
                <a:cs typeface="Yuanti SC Light" charset="-122"/>
              </a:rPr>
              <a:t>, amount, style=</a:t>
            </a:r>
            <a:r>
              <a:rPr lang="en-US" altLang="zh-CN" sz="1600" dirty="0" err="1">
                <a:solidFill>
                  <a:srgbClr val="FFFF00"/>
                </a:solidFill>
                <a:latin typeface="Yuanti SC Light" charset="-122"/>
                <a:ea typeface="Yuanti SC Light" charset="-122"/>
                <a:cs typeface="Yuanti SC Light" charset="-122"/>
              </a:rPr>
              <a:t>MarketOrder</a:t>
            </a:r>
            <a:r>
              <a:rPr lang="en-US" altLang="zh-CN" sz="1600" dirty="0">
                <a:solidFill>
                  <a:srgbClr val="FFFF00"/>
                </a:solidFill>
                <a:latin typeface="Yuanti SC Light" charset="-122"/>
                <a:ea typeface="Yuanti SC Light" charset="-122"/>
                <a:cs typeface="Yuanti SC Light" charset="-122"/>
              </a:rPr>
              <a:t>())</a:t>
            </a:r>
            <a:endParaRPr lang="en-US" altLang="zh-CN" sz="1600" dirty="0" smtClean="0">
              <a:solidFill>
                <a:srgbClr val="FFFF00"/>
              </a:solidFill>
              <a:latin typeface="Yuanti SC Light" charset="-122"/>
              <a:ea typeface="Yuanti SC Light" charset="-122"/>
              <a:cs typeface="Yuanti SC Light" charset="-122"/>
            </a:endParaRPr>
          </a:p>
          <a:p>
            <a:endParaRPr lang="en-US" altLang="zh-CN" sz="1600" dirty="0" smtClean="0">
              <a:solidFill>
                <a:srgbClr val="FFFF00"/>
              </a:solidFill>
              <a:latin typeface="Yuanti SC Light" charset="-122"/>
              <a:ea typeface="Yuanti SC Light" charset="-122"/>
              <a:cs typeface="Yuanti SC Light" charset="-122"/>
            </a:endParaRPr>
          </a:p>
          <a:p>
            <a:r>
              <a:rPr lang="zh-CN" altLang="en-US" sz="1600" dirty="0">
                <a:solidFill>
                  <a:schemeClr val="bg1"/>
                </a:solidFill>
                <a:latin typeface="Yuanti SC Light" charset="-122"/>
                <a:ea typeface="Yuanti SC Light" charset="-122"/>
                <a:cs typeface="Yuanti SC Light" charset="-122"/>
              </a:rPr>
              <a:t>落指定股数的买</a:t>
            </a:r>
            <a:r>
              <a:rPr lang="en-US" altLang="zh-CN" sz="1600" dirty="0">
                <a:solidFill>
                  <a:schemeClr val="bg1"/>
                </a:solidFill>
                <a:latin typeface="Yuanti SC Light" charset="-122"/>
                <a:ea typeface="Yuanti SC Light" charset="-122"/>
                <a:cs typeface="Yuanti SC Light" charset="-122"/>
              </a:rPr>
              <a:t>/</a:t>
            </a:r>
            <a:r>
              <a:rPr lang="zh-CN" altLang="en-US" sz="1600" dirty="0">
                <a:solidFill>
                  <a:schemeClr val="bg1"/>
                </a:solidFill>
                <a:latin typeface="Yuanti SC Light" charset="-122"/>
                <a:ea typeface="Yuanti SC Light" charset="-122"/>
                <a:cs typeface="Yuanti SC Light" charset="-122"/>
              </a:rPr>
              <a:t>卖单，最常见的落单方式之一</a:t>
            </a:r>
            <a:r>
              <a:rPr lang="zh-CN" altLang="en-US" sz="1600" dirty="0" smtClean="0">
                <a:solidFill>
                  <a:schemeClr val="bg1"/>
                </a:solidFill>
                <a:latin typeface="Yuanti SC Light" charset="-122"/>
                <a:ea typeface="Yuanti SC Light" charset="-122"/>
                <a:cs typeface="Yuanti SC Light" charset="-122"/>
              </a:rPr>
              <a:t>。如果</a:t>
            </a:r>
            <a:r>
              <a:rPr lang="zh-CN" altLang="en-US" sz="1600" dirty="0">
                <a:solidFill>
                  <a:schemeClr val="bg1"/>
                </a:solidFill>
                <a:latin typeface="Yuanti SC Light" charset="-122"/>
                <a:ea typeface="Yuanti SC Light" charset="-122"/>
                <a:cs typeface="Yuanti SC Light" charset="-122"/>
              </a:rPr>
              <a:t>忽略掉落单类型，那么默认是市价单（</a:t>
            </a:r>
            <a:r>
              <a:rPr lang="en-US" altLang="zh-CN" sz="1600" dirty="0">
                <a:solidFill>
                  <a:schemeClr val="bg1"/>
                </a:solidFill>
                <a:latin typeface="Yuanti SC Light" charset="-122"/>
                <a:ea typeface="Yuanti SC Light" charset="-122"/>
                <a:cs typeface="Yuanti SC Light" charset="-122"/>
              </a:rPr>
              <a:t>market order</a:t>
            </a:r>
            <a:r>
              <a:rPr lang="zh-CN" altLang="en-US" sz="1600" dirty="0">
                <a:solidFill>
                  <a:schemeClr val="bg1"/>
                </a:solidFill>
                <a:latin typeface="Yuanti SC Light" charset="-122"/>
                <a:ea typeface="Yuanti SC Light" charset="-122"/>
                <a:cs typeface="Yuanti SC Light" charset="-122"/>
              </a:rPr>
              <a:t>）</a:t>
            </a:r>
            <a:r>
              <a:rPr lang="zh-CN" altLang="en-US" sz="1600" dirty="0" smtClean="0">
                <a:solidFill>
                  <a:schemeClr val="bg1"/>
                </a:solidFill>
                <a:latin typeface="Yuanti SC Light" charset="-122"/>
                <a:ea typeface="Yuanti SC Light" charset="-122"/>
                <a:cs typeface="Yuanti SC Light" charset="-122"/>
              </a:rPr>
              <a:t>。</a:t>
            </a:r>
          </a:p>
          <a:p>
            <a:endParaRPr lang="en-US" altLang="zh-CN" dirty="0">
              <a:solidFill>
                <a:schemeClr val="bg1"/>
              </a:solidFill>
              <a:latin typeface="Yuanti SC Light" charset="-122"/>
              <a:ea typeface="Yuanti SC Light" charset="-122"/>
              <a:cs typeface="Yuanti SC Light" charset="-122"/>
            </a:endParaRPr>
          </a:p>
        </p:txBody>
      </p:sp>
      <p:sp>
        <p:nvSpPr>
          <p:cNvPr id="6" name="文本框 5"/>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graphicFrame>
        <p:nvGraphicFramePr>
          <p:cNvPr id="7" name="Table 2"/>
          <p:cNvGraphicFramePr>
            <a:graphicFrameLocks noGrp="1"/>
          </p:cNvGraphicFramePr>
          <p:nvPr>
            <p:extLst>
              <p:ext uri="{D42A27DB-BD31-4B8C-83A1-F6EECF244321}">
                <p14:modId xmlns:p14="http://schemas.microsoft.com/office/powerpoint/2010/main" val="2034937270"/>
              </p:ext>
            </p:extLst>
          </p:nvPr>
        </p:nvGraphicFramePr>
        <p:xfrm>
          <a:off x="486173" y="3141633"/>
          <a:ext cx="8725707" cy="1341120"/>
        </p:xfrm>
        <a:graphic>
          <a:graphicData uri="http://schemas.openxmlformats.org/drawingml/2006/table">
            <a:tbl>
              <a:tblPr firstRow="1" bandRow="1">
                <a:tableStyleId>{C083E6E3-FA7D-4D7B-A595-EF9225AFEA82}</a:tableStyleId>
              </a:tblPr>
              <a:tblGrid>
                <a:gridCol w="1270409">
                  <a:extLst>
                    <a:ext uri="{9D8B030D-6E8A-4147-A177-3AD203B41FA5}">
                      <a16:colId xmlns:a16="http://schemas.microsoft.com/office/drawing/2014/main" xmlns="" val="20000"/>
                    </a:ext>
                  </a:extLst>
                </a:gridCol>
                <a:gridCol w="1513392">
                  <a:extLst>
                    <a:ext uri="{9D8B030D-6E8A-4147-A177-3AD203B41FA5}">
                      <a16:colId xmlns:a16="http://schemas.microsoft.com/office/drawing/2014/main" xmlns="" val="20001"/>
                    </a:ext>
                  </a:extLst>
                </a:gridCol>
                <a:gridCol w="5941906"/>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参数</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xmlns=""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chemeClr val="bg1"/>
                          </a:solidFill>
                          <a:latin typeface="Yuanti SC" charset="-122"/>
                          <a:ea typeface="Yuanti SC" charset="-122"/>
                          <a:cs typeface="Yuanti SC" charset="-122"/>
                        </a:rPr>
                        <a:t>id_or_ins</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r>
                        <a:rPr lang="en-US" altLang="zh-CN" sz="1000" b="0" i="0" dirty="0" err="1" smtClean="0">
                          <a:solidFill>
                            <a:srgbClr val="FFFF00"/>
                          </a:solidFill>
                          <a:latin typeface="Yuanti SC" charset="-122"/>
                          <a:ea typeface="Yuanti SC" charset="-122"/>
                          <a:cs typeface="Yuanti SC" charset="-122"/>
                        </a:rPr>
                        <a:t>str</a:t>
                      </a:r>
                      <a:r>
                        <a:rPr lang="zh-CN" altLang="en-US" sz="1000" b="0" i="0" dirty="0" smtClean="0">
                          <a:solidFill>
                            <a:srgbClr val="FFFF00"/>
                          </a:solidFill>
                          <a:latin typeface="Yuanti SC" charset="-122"/>
                          <a:ea typeface="Yuanti SC" charset="-122"/>
                          <a:cs typeface="Yuanti SC" charset="-122"/>
                        </a:rPr>
                        <a:t>或</a:t>
                      </a:r>
                      <a:r>
                        <a:rPr lang="en-US" altLang="zh-CN" sz="1000" b="0" i="0" dirty="0" smtClean="0">
                          <a:solidFill>
                            <a:srgbClr val="FFFF00"/>
                          </a:solidFill>
                          <a:latin typeface="Yuanti SC" charset="-122"/>
                          <a:ea typeface="Yuanti SC" charset="-122"/>
                          <a:cs typeface="Yuanti SC" charset="-122"/>
                        </a:rPr>
                        <a:t>instrument</a:t>
                      </a:r>
                      <a:r>
                        <a:rPr lang="zh-CN" altLang="en-US" sz="1000" b="0" i="0" dirty="0" smtClean="0">
                          <a:solidFill>
                            <a:srgbClr val="FFFF00"/>
                          </a:solidFill>
                          <a:latin typeface="Yuanti SC" charset="-122"/>
                          <a:ea typeface="Yuanti SC" charset="-122"/>
                          <a:cs typeface="Yuanti SC" charset="-122"/>
                        </a:rPr>
                        <a:t>对象</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rgbClr val="FFFF00"/>
                          </a:solidFill>
                          <a:latin typeface="Yuanti SC" charset="-122"/>
                          <a:ea typeface="Yuanti SC" charset="-122"/>
                          <a:cs typeface="Yuanti SC" charset="-122"/>
                        </a:rPr>
                        <a:t>order_book_id</a:t>
                      </a:r>
                      <a:r>
                        <a:rPr lang="zh-CN" altLang="en-US" sz="1000" b="0" i="0" dirty="0" smtClean="0">
                          <a:solidFill>
                            <a:srgbClr val="FFFF00"/>
                          </a:solidFill>
                          <a:latin typeface="Yuanti SC" charset="-122"/>
                          <a:ea typeface="Yuanti SC" charset="-122"/>
                          <a:cs typeface="Yuanti SC" charset="-122"/>
                        </a:rPr>
                        <a:t>或</a:t>
                      </a:r>
                      <a:r>
                        <a:rPr lang="en-US" altLang="zh-CN" sz="1000" b="0" i="0" dirty="0" smtClean="0">
                          <a:solidFill>
                            <a:srgbClr val="FFFF00"/>
                          </a:solidFill>
                          <a:latin typeface="Yuanti SC" charset="-122"/>
                          <a:ea typeface="Yuanti SC" charset="-122"/>
                          <a:cs typeface="Yuanti SC" charset="-122"/>
                        </a:rPr>
                        <a:t>symbol</a:t>
                      </a:r>
                      <a:r>
                        <a:rPr lang="zh-CN" altLang="en-US" sz="1000" b="0" i="0" dirty="0" smtClean="0">
                          <a:solidFill>
                            <a:srgbClr val="FFFF00"/>
                          </a:solidFill>
                          <a:latin typeface="Yuanti SC" charset="-122"/>
                          <a:ea typeface="Yuanti SC" charset="-122"/>
                          <a:cs typeface="Yuanti SC" charset="-122"/>
                        </a:rPr>
                        <a:t>或</a:t>
                      </a:r>
                      <a:r>
                        <a:rPr lang="en-US" altLang="zh-CN" sz="1000" b="0" i="0" dirty="0" smtClean="0">
                          <a:solidFill>
                            <a:srgbClr val="FFFF00"/>
                          </a:solidFill>
                          <a:latin typeface="Yuanti SC" charset="-122"/>
                          <a:ea typeface="Yuanti SC" charset="-122"/>
                          <a:cs typeface="Yuanti SC" charset="-122"/>
                        </a:rPr>
                        <a:t>instrument</a:t>
                      </a:r>
                      <a:r>
                        <a:rPr lang="zh-CN" altLang="en-US" sz="1000" b="0" i="0" dirty="0" smtClean="0">
                          <a:solidFill>
                            <a:srgbClr val="FFFF00"/>
                          </a:solidFill>
                          <a:latin typeface="Yuanti SC" charset="-122"/>
                          <a:ea typeface="Yuanti SC" charset="-122"/>
                          <a:cs typeface="Yuanti SC" charset="-122"/>
                        </a:rPr>
                        <a:t>对象，用户必须指定。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a16="http://schemas.microsoft.com/office/drawing/2014/main" xmlns="" val="10001"/>
                  </a:ext>
                </a:extLst>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amount</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rgbClr val="FFFF00"/>
                          </a:solidFill>
                          <a:latin typeface="Yuanti SC" charset="-122"/>
                          <a:ea typeface="Yuanti SC" charset="-122"/>
                          <a:cs typeface="Yuanti SC" charset="-122"/>
                        </a:rPr>
                        <a:t>float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需要落单的股数。正数代表买入，负数代表卖出。将会根据一手</a:t>
                      </a:r>
                      <a:r>
                        <a:rPr lang="en-US" altLang="zh-CN" sz="1000" b="0" i="0" dirty="0" smtClean="0">
                          <a:solidFill>
                            <a:srgbClr val="FFFF00"/>
                          </a:solidFill>
                          <a:latin typeface="Yuanti SC" charset="-122"/>
                          <a:ea typeface="Yuanti SC" charset="-122"/>
                          <a:cs typeface="Yuanti SC" charset="-122"/>
                        </a:rPr>
                        <a:t>xx</a:t>
                      </a:r>
                      <a:r>
                        <a:rPr lang="zh-CN" altLang="en-US" sz="1000" b="0" i="0" dirty="0" smtClean="0">
                          <a:solidFill>
                            <a:srgbClr val="FFFF00"/>
                          </a:solidFill>
                          <a:latin typeface="Yuanti SC" charset="-122"/>
                          <a:ea typeface="Yuanti SC" charset="-122"/>
                          <a:cs typeface="Yuanti SC" charset="-122"/>
                        </a:rPr>
                        <a:t>股来向下调整到一手的倍数，比如中国</a:t>
                      </a:r>
                      <a:r>
                        <a:rPr lang="en-US" altLang="zh-CN" sz="1000" b="0" i="0" dirty="0" smtClean="0">
                          <a:solidFill>
                            <a:srgbClr val="FFFF00"/>
                          </a:solidFill>
                          <a:latin typeface="Yuanti SC" charset="-122"/>
                          <a:ea typeface="Yuanti SC" charset="-122"/>
                          <a:cs typeface="Yuanti SC" charset="-122"/>
                        </a:rPr>
                        <a:t>A</a:t>
                      </a:r>
                      <a:r>
                        <a:rPr lang="zh-CN" altLang="en-US" sz="1000" b="0" i="0" dirty="0" smtClean="0">
                          <a:solidFill>
                            <a:srgbClr val="FFFF00"/>
                          </a:solidFill>
                          <a:latin typeface="Yuanti SC" charset="-122"/>
                          <a:ea typeface="Yuanti SC" charset="-122"/>
                          <a:cs typeface="Yuanti SC" charset="-122"/>
                        </a:rPr>
                        <a:t>股就是调整成</a:t>
                      </a:r>
                      <a:r>
                        <a:rPr lang="en-US" altLang="zh-CN" sz="1000" b="0" i="0" dirty="0" smtClean="0">
                          <a:solidFill>
                            <a:srgbClr val="FFFF00"/>
                          </a:solidFill>
                          <a:latin typeface="Yuanti SC" charset="-122"/>
                          <a:ea typeface="Yuanti SC" charset="-122"/>
                          <a:cs typeface="Yuanti SC" charset="-122"/>
                        </a:rPr>
                        <a:t>100</a:t>
                      </a:r>
                      <a:r>
                        <a:rPr lang="zh-CN" altLang="en-US" sz="1000" b="0" i="0" dirty="0" smtClean="0">
                          <a:solidFill>
                            <a:srgbClr val="FFFF00"/>
                          </a:solidFill>
                          <a:latin typeface="Yuanti SC" charset="-122"/>
                          <a:ea typeface="Yuanti SC" charset="-122"/>
                          <a:cs typeface="Yuanti SC" charset="-122"/>
                        </a:rPr>
                        <a:t>股的倍数。</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chemeClr val="bg1"/>
                          </a:solidFill>
                          <a:latin typeface="Yuanti SC" charset="-122"/>
                          <a:ea typeface="Yuanti SC" charset="-122"/>
                          <a:cs typeface="Yuanti SC" charset="-122"/>
                        </a:rPr>
                        <a:t>style</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rgbClr val="FFFF00"/>
                          </a:solidFill>
                          <a:latin typeface="Yuanti SC" charset="-122"/>
                          <a:ea typeface="Yuanti SC" charset="-122"/>
                          <a:cs typeface="Yuanti SC" charset="-122"/>
                        </a:rPr>
                        <a:t>OrderType</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rgbClr val="FFFF00"/>
                          </a:solidFill>
                          <a:latin typeface="Yuanti SC" charset="-122"/>
                          <a:ea typeface="Yuanti SC" charset="-122"/>
                          <a:cs typeface="Yuanti SC" charset="-122"/>
                        </a:rPr>
                        <a:t>订单类型，默认是市价单。目前支持的订单类型有：</a:t>
                      </a: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sz="1000" b="0" i="0" dirty="0" smtClean="0">
                          <a:solidFill>
                            <a:srgbClr val="FFFF00"/>
                          </a:solidFill>
                          <a:latin typeface="Yuanti SC" charset="-122"/>
                          <a:ea typeface="Yuanti SC" charset="-122"/>
                          <a:cs typeface="Yuanti SC" charset="-122"/>
                        </a:rPr>
                        <a:t>style=</a:t>
                      </a:r>
                      <a:r>
                        <a:rPr lang="en-US" sz="1000" b="0" i="0" dirty="0" err="1" smtClean="0">
                          <a:solidFill>
                            <a:srgbClr val="FFFF00"/>
                          </a:solidFill>
                          <a:latin typeface="Yuanti SC" charset="-122"/>
                          <a:ea typeface="Yuanti SC" charset="-122"/>
                          <a:cs typeface="Yuanti SC" charset="-122"/>
                        </a:rPr>
                        <a:t>MarketOrder</a:t>
                      </a:r>
                      <a:r>
                        <a:rPr lang="en-US" sz="1000" b="0" i="0" dirty="0" smtClean="0">
                          <a:solidFill>
                            <a:srgbClr val="FFFF00"/>
                          </a:solidFill>
                          <a:latin typeface="Yuanti SC" charset="-122"/>
                          <a:ea typeface="Yuanti SC" charset="-122"/>
                          <a:cs typeface="Yuanti SC" charset="-122"/>
                        </a:rPr>
                        <a:t>()</a:t>
                      </a: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sz="1000" b="0" i="0" dirty="0" smtClean="0">
                          <a:solidFill>
                            <a:srgbClr val="FFFF00"/>
                          </a:solidFill>
                          <a:latin typeface="Yuanti SC" charset="-122"/>
                          <a:ea typeface="Yuanti SC" charset="-122"/>
                          <a:cs typeface="Yuanti SC" charset="-122"/>
                        </a:rPr>
                        <a:t>style=</a:t>
                      </a:r>
                      <a:r>
                        <a:rPr lang="en-US" sz="1000" b="0" i="0" dirty="0" err="1" smtClean="0">
                          <a:solidFill>
                            <a:srgbClr val="FFFF00"/>
                          </a:solidFill>
                          <a:latin typeface="Yuanti SC" charset="-122"/>
                          <a:ea typeface="Yuanti SC" charset="-122"/>
                          <a:cs typeface="Yuanti SC" charset="-122"/>
                        </a:rPr>
                        <a:t>LimitOrder</a:t>
                      </a:r>
                      <a:r>
                        <a:rPr lang="en-US" sz="1000" b="0" i="0" dirty="0" smtClean="0">
                          <a:solidFill>
                            <a:srgbClr val="FFFF00"/>
                          </a:solidFill>
                          <a:latin typeface="Yuanti SC" charset="-122"/>
                          <a:ea typeface="Yuanti SC" charset="-122"/>
                          <a:cs typeface="Yuanti SC" charset="-122"/>
                        </a:rPr>
                        <a:t>(</a:t>
                      </a:r>
                      <a:r>
                        <a:rPr lang="en-US" sz="1000" b="0" i="0" dirty="0" err="1" smtClean="0">
                          <a:solidFill>
                            <a:srgbClr val="FFFF00"/>
                          </a:solidFill>
                          <a:latin typeface="Yuanti SC" charset="-122"/>
                          <a:ea typeface="Yuanti SC" charset="-122"/>
                          <a:cs typeface="Yuanti SC" charset="-122"/>
                        </a:rPr>
                        <a:t>limit_price</a:t>
                      </a:r>
                      <a:r>
                        <a:rPr lang="en-US" sz="1000" b="0" i="0" dirty="0" smtClean="0">
                          <a:solidFill>
                            <a:srgbClr val="FFFF00"/>
                          </a:solidFill>
                          <a:latin typeface="Yuanti SC" charset="-122"/>
                          <a:ea typeface="Yuanti SC" charset="-122"/>
                          <a:cs typeface="Yuanti SC" charset="-122"/>
                        </a:rPr>
                        <a:t>)</a:t>
                      </a: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bl>
          </a:graphicData>
        </a:graphic>
      </p:graphicFrame>
      <p:graphicFrame>
        <p:nvGraphicFramePr>
          <p:cNvPr id="8" name="Table 2"/>
          <p:cNvGraphicFramePr>
            <a:graphicFrameLocks noGrp="1"/>
          </p:cNvGraphicFramePr>
          <p:nvPr>
            <p:extLst>
              <p:ext uri="{D42A27DB-BD31-4B8C-83A1-F6EECF244321}">
                <p14:modId xmlns:p14="http://schemas.microsoft.com/office/powerpoint/2010/main" val="366134768"/>
              </p:ext>
            </p:extLst>
          </p:nvPr>
        </p:nvGraphicFramePr>
        <p:xfrm>
          <a:off x="486173" y="4675571"/>
          <a:ext cx="8725707" cy="441960"/>
        </p:xfrm>
        <a:graphic>
          <a:graphicData uri="http://schemas.openxmlformats.org/drawingml/2006/table">
            <a:tbl>
              <a:tblPr firstRow="1" bandRow="1">
                <a:tableStyleId>{C083E6E3-FA7D-4D7B-A595-EF9225AFEA82}</a:tableStyleId>
              </a:tblPr>
              <a:tblGrid>
                <a:gridCol w="1270409">
                  <a:extLst>
                    <a:ext uri="{9D8B030D-6E8A-4147-A177-3AD203B41FA5}">
                      <a16:colId xmlns:a16="http://schemas.microsoft.com/office/drawing/2014/main" xmlns="" val="20000"/>
                    </a:ext>
                  </a:extLst>
                </a:gridCol>
                <a:gridCol w="1513392">
                  <a:extLst>
                    <a:ext uri="{9D8B030D-6E8A-4147-A177-3AD203B41FA5}">
                      <a16:colId xmlns:a16="http://schemas.microsoft.com/office/drawing/2014/main" xmlns="" val="20001"/>
                    </a:ext>
                  </a:extLst>
                </a:gridCol>
                <a:gridCol w="5941906"/>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返回</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xmlns=""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chemeClr val="bg1"/>
                          </a:solidFill>
                          <a:latin typeface="Yuanti SC" charset="-122"/>
                          <a:ea typeface="Yuanti SC" charset="-122"/>
                          <a:cs typeface="Yuanti SC" charset="-122"/>
                        </a:rPr>
                        <a:t>order_id</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r>
                        <a:rPr lang="en-US" altLang="zh-CN" sz="1000" b="0" i="0" dirty="0" err="1" smtClean="0">
                          <a:solidFill>
                            <a:srgbClr val="FFFF00"/>
                          </a:solidFill>
                          <a:latin typeface="Yuanti SC" charset="-122"/>
                          <a:ea typeface="Yuanti SC" charset="-122"/>
                          <a:cs typeface="Yuanti SC" charset="-122"/>
                        </a:rPr>
                        <a:t>int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订单</a:t>
                      </a:r>
                      <a:r>
                        <a:rPr lang="en-US" altLang="zh-CN" sz="1000" b="0" i="0" dirty="0" smtClean="0">
                          <a:solidFill>
                            <a:srgbClr val="FFFF00"/>
                          </a:solidFill>
                          <a:latin typeface="Yuanti SC" charset="-122"/>
                          <a:ea typeface="Yuanti SC" charset="-122"/>
                          <a:cs typeface="Yuanti SC" charset="-122"/>
                        </a:rPr>
                        <a:t>id</a:t>
                      </a:r>
                      <a:r>
                        <a:rPr lang="zh-CN" altLang="en-US" sz="1000" b="0" i="0" dirty="0" smtClean="0">
                          <a:solidFill>
                            <a:srgbClr val="FFFF00"/>
                          </a:solidFill>
                          <a:latin typeface="Yuanti SC" charset="-122"/>
                          <a:ea typeface="Yuanti SC" charset="-122"/>
                          <a:cs typeface="Yuanti SC" charset="-122"/>
                        </a:rPr>
                        <a: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a16="http://schemas.microsoft.com/office/drawing/2014/main" xmlns="" val="10001"/>
                  </a:ext>
                </a:extLst>
              </a:tr>
            </a:tbl>
          </a:graphicData>
        </a:graphic>
      </p:graphicFrame>
    </p:spTree>
    <p:extLst>
      <p:ext uri="{BB962C8B-B14F-4D97-AF65-F5344CB8AC3E}">
        <p14:creationId xmlns:p14="http://schemas.microsoft.com/office/powerpoint/2010/main" val="9197314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10" name="矩形 9"/>
          <p:cNvSpPr/>
          <p:nvPr/>
        </p:nvSpPr>
        <p:spPr>
          <a:xfrm>
            <a:off x="409303" y="828209"/>
            <a:ext cx="10759440" cy="2339102"/>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2.2.2</a:t>
            </a:r>
            <a:r>
              <a:rPr lang="zh-CN" altLang="en-US" sz="2800" dirty="0" smtClean="0">
                <a:solidFill>
                  <a:schemeClr val="bg1"/>
                </a:solidFill>
                <a:latin typeface="Yuanti SC" charset="-122"/>
                <a:ea typeface="Yuanti SC" charset="-122"/>
                <a:cs typeface="Yuanti SC" charset="-122"/>
              </a:rPr>
              <a:t> 交易</a:t>
            </a:r>
            <a:r>
              <a:rPr lang="zh-CN" altLang="en-US" sz="2800" dirty="0">
                <a:solidFill>
                  <a:schemeClr val="bg1"/>
                </a:solidFill>
                <a:latin typeface="Yuanti SC" charset="-122"/>
                <a:ea typeface="Yuanti SC" charset="-122"/>
                <a:cs typeface="Yuanti SC" charset="-122"/>
              </a:rPr>
              <a:t>相关</a:t>
            </a:r>
            <a:r>
              <a:rPr lang="zh-CN" altLang="en-US" sz="2800" dirty="0" smtClean="0">
                <a:solidFill>
                  <a:schemeClr val="bg1"/>
                </a:solidFill>
                <a:latin typeface="Yuanti SC" charset="-122"/>
                <a:ea typeface="Yuanti SC" charset="-122"/>
                <a:cs typeface="Yuanti SC" charset="-122"/>
              </a:rPr>
              <a:t>函数</a:t>
            </a:r>
            <a:endParaRPr lang="zh-CN" altLang="en-US" sz="2800" dirty="0">
              <a:solidFill>
                <a:schemeClr val="bg1"/>
              </a:solidFill>
              <a:latin typeface="Yuanti SC" charset="-122"/>
              <a:ea typeface="Yuanti SC" charset="-122"/>
              <a:cs typeface="Yuanti SC" charset="-122"/>
            </a:endParaRPr>
          </a:p>
          <a:p>
            <a:endParaRPr lang="zh-CN" altLang="en-US" dirty="0" smtClean="0">
              <a:solidFill>
                <a:schemeClr val="bg1"/>
              </a:solidFill>
              <a:latin typeface="Yuanti SC Light" charset="-122"/>
              <a:ea typeface="Yuanti SC Light" charset="-122"/>
              <a:cs typeface="Yuanti SC Light" charset="-122"/>
            </a:endParaRPr>
          </a:p>
          <a:p>
            <a:r>
              <a:rPr lang="en-US" altLang="zh-CN" dirty="0" err="1" smtClean="0">
                <a:solidFill>
                  <a:srgbClr val="FFFF00"/>
                </a:solidFill>
                <a:latin typeface="Yuanti SC Light" charset="-122"/>
                <a:ea typeface="Yuanti SC Light" charset="-122"/>
                <a:cs typeface="Yuanti SC Light" charset="-122"/>
              </a:rPr>
              <a:t>order_lots</a:t>
            </a:r>
            <a:r>
              <a:rPr lang="zh-CN" altLang="en-US" dirty="0" smtClean="0">
                <a:solidFill>
                  <a:srgbClr val="FFFF00"/>
                </a:solidFill>
                <a:latin typeface="Yuanti SC Light" charset="-122"/>
                <a:ea typeface="Yuanti SC Light" charset="-122"/>
                <a:cs typeface="Yuanti SC Light" charset="-122"/>
              </a:rPr>
              <a:t> </a:t>
            </a:r>
            <a:r>
              <a:rPr lang="zh-CN" altLang="en-US" dirty="0">
                <a:solidFill>
                  <a:srgbClr val="FFFF00"/>
                </a:solidFill>
                <a:latin typeface="Yuanti SC Light" charset="-122"/>
                <a:ea typeface="Yuanti SC Light" charset="-122"/>
                <a:cs typeface="Yuanti SC Light" charset="-122"/>
              </a:rPr>
              <a:t>方法</a:t>
            </a:r>
            <a:r>
              <a:rPr lang="zh-CN" altLang="en-US" dirty="0" smtClean="0">
                <a:solidFill>
                  <a:srgbClr val="FFFF00"/>
                </a:solidFill>
                <a:latin typeface="Yuanti SC Light" charset="-122"/>
                <a:ea typeface="Yuanti SC Light" charset="-122"/>
                <a:cs typeface="Yuanti SC Light" charset="-122"/>
              </a:rPr>
              <a:t>（落指定</a:t>
            </a:r>
            <a:r>
              <a:rPr lang="zh-CN" altLang="en-US" dirty="0">
                <a:solidFill>
                  <a:srgbClr val="FFFF00"/>
                </a:solidFill>
                <a:latin typeface="Yuanti SC Light" charset="-122"/>
                <a:ea typeface="Yuanti SC Light" charset="-122"/>
                <a:cs typeface="Yuanti SC Light" charset="-122"/>
              </a:rPr>
              <a:t>手数的</a:t>
            </a:r>
            <a:r>
              <a:rPr lang="zh-CN" altLang="en-US" dirty="0" smtClean="0">
                <a:solidFill>
                  <a:srgbClr val="FFFF00"/>
                </a:solidFill>
                <a:latin typeface="Yuanti SC Light" charset="-122"/>
                <a:ea typeface="Yuanti SC Light" charset="-122"/>
                <a:cs typeface="Yuanti SC Light" charset="-122"/>
              </a:rPr>
              <a:t>买</a:t>
            </a:r>
            <a:r>
              <a:rPr lang="en-US" altLang="zh-CN" dirty="0" smtClean="0">
                <a:solidFill>
                  <a:srgbClr val="FFFF00"/>
                </a:solidFill>
                <a:latin typeface="Yuanti SC Light" charset="-122"/>
                <a:ea typeface="Yuanti SC Light" charset="-122"/>
                <a:cs typeface="Yuanti SC Light" charset="-122"/>
              </a:rPr>
              <a:t>/</a:t>
            </a:r>
            <a:r>
              <a:rPr lang="zh-CN" altLang="en-US" dirty="0" smtClean="0">
                <a:solidFill>
                  <a:srgbClr val="FFFF00"/>
                </a:solidFill>
                <a:latin typeface="Yuanti SC Light" charset="-122"/>
                <a:ea typeface="Yuanti SC Light" charset="-122"/>
                <a:cs typeface="Yuanti SC Light" charset="-122"/>
              </a:rPr>
              <a:t>卖单）</a:t>
            </a: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smtClean="0">
                <a:solidFill>
                  <a:schemeClr val="bg1"/>
                </a:solidFill>
                <a:latin typeface="Yuanti SC Light" charset="-122"/>
                <a:ea typeface="Yuanti SC Light" charset="-122"/>
                <a:cs typeface="Yuanti SC Light" charset="-122"/>
              </a:rPr>
              <a:t>原型：</a:t>
            </a:r>
            <a:r>
              <a:rPr lang="en-US" altLang="zh-CN" sz="1600" dirty="0" err="1">
                <a:solidFill>
                  <a:srgbClr val="92D050"/>
                </a:solidFill>
                <a:latin typeface="Yuanti SC Light" charset="-122"/>
                <a:ea typeface="Yuanti SC Light" charset="-122"/>
                <a:cs typeface="Yuanti SC Light" charset="-122"/>
              </a:rPr>
              <a:t>def</a:t>
            </a:r>
            <a:r>
              <a:rPr lang="en-US" altLang="zh-CN" sz="1600" dirty="0">
                <a:solidFill>
                  <a:srgbClr val="92D050"/>
                </a:solidFill>
                <a:latin typeface="Yuanti SC Light" charset="-122"/>
                <a:ea typeface="Yuanti SC Light" charset="-122"/>
                <a:cs typeface="Yuanti SC Light" charset="-122"/>
              </a:rPr>
              <a:t> </a:t>
            </a:r>
            <a:r>
              <a:rPr lang="en-US" altLang="zh-CN" sz="1600" dirty="0" err="1">
                <a:solidFill>
                  <a:srgbClr val="FFFF00"/>
                </a:solidFill>
                <a:latin typeface="Yuanti SC Light" charset="-122"/>
                <a:ea typeface="Yuanti SC Light" charset="-122"/>
                <a:cs typeface="Yuanti SC Light" charset="-122"/>
              </a:rPr>
              <a:t>order_lots</a:t>
            </a:r>
            <a:r>
              <a:rPr lang="en-US" altLang="zh-CN" sz="1600" dirty="0">
                <a:solidFill>
                  <a:srgbClr val="FFFF00"/>
                </a:solidFill>
                <a:latin typeface="Yuanti SC Light" charset="-122"/>
                <a:ea typeface="Yuanti SC Light" charset="-122"/>
                <a:cs typeface="Yuanti SC Light" charset="-122"/>
              </a:rPr>
              <a:t>(</a:t>
            </a:r>
            <a:r>
              <a:rPr lang="en-US" altLang="zh-CN" sz="1600" dirty="0" err="1">
                <a:solidFill>
                  <a:srgbClr val="FFFF00"/>
                </a:solidFill>
                <a:latin typeface="Yuanti SC Light" charset="-122"/>
                <a:ea typeface="Yuanti SC Light" charset="-122"/>
                <a:cs typeface="Yuanti SC Light" charset="-122"/>
              </a:rPr>
              <a:t>id_or_ins</a:t>
            </a:r>
            <a:r>
              <a:rPr lang="en-US" altLang="zh-CN" sz="1600" dirty="0">
                <a:solidFill>
                  <a:srgbClr val="FFFF00"/>
                </a:solidFill>
                <a:latin typeface="Yuanti SC Light" charset="-122"/>
                <a:ea typeface="Yuanti SC Light" charset="-122"/>
                <a:cs typeface="Yuanti SC Light" charset="-122"/>
              </a:rPr>
              <a:t>, amount, style=</a:t>
            </a:r>
            <a:r>
              <a:rPr lang="en-US" altLang="zh-CN" sz="1600" dirty="0" err="1">
                <a:solidFill>
                  <a:srgbClr val="FFFF00"/>
                </a:solidFill>
                <a:latin typeface="Yuanti SC Light" charset="-122"/>
                <a:ea typeface="Yuanti SC Light" charset="-122"/>
                <a:cs typeface="Yuanti SC Light" charset="-122"/>
              </a:rPr>
              <a:t>OrderType</a:t>
            </a:r>
            <a:r>
              <a:rPr lang="en-US" altLang="zh-CN" sz="1600" dirty="0">
                <a:solidFill>
                  <a:srgbClr val="FFFF00"/>
                </a:solidFill>
                <a:latin typeface="Yuanti SC Light" charset="-122"/>
                <a:ea typeface="Yuanti SC Light" charset="-122"/>
                <a:cs typeface="Yuanti SC Light" charset="-122"/>
              </a:rPr>
              <a:t>)</a:t>
            </a:r>
            <a:endParaRPr lang="en-US" altLang="zh-CN" sz="1600" dirty="0" smtClean="0">
              <a:solidFill>
                <a:srgbClr val="FFFF00"/>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a:solidFill>
                  <a:schemeClr val="bg1"/>
                </a:solidFill>
                <a:latin typeface="Yuanti SC Light" charset="-122"/>
                <a:ea typeface="Yuanti SC Light" charset="-122"/>
                <a:cs typeface="Yuanti SC Light" charset="-122"/>
              </a:rPr>
              <a:t>指定手数发送买</a:t>
            </a:r>
            <a:r>
              <a:rPr lang="en-US" altLang="zh-CN" sz="1600" dirty="0">
                <a:solidFill>
                  <a:schemeClr val="bg1"/>
                </a:solidFill>
                <a:latin typeface="Yuanti SC Light" charset="-122"/>
                <a:ea typeface="Yuanti SC Light" charset="-122"/>
                <a:cs typeface="Yuanti SC Light" charset="-122"/>
              </a:rPr>
              <a:t>/</a:t>
            </a:r>
            <a:r>
              <a:rPr lang="zh-CN" altLang="en-US" sz="1600" dirty="0">
                <a:solidFill>
                  <a:schemeClr val="bg1"/>
                </a:solidFill>
                <a:latin typeface="Yuanti SC Light" charset="-122"/>
                <a:ea typeface="Yuanti SC Light" charset="-122"/>
                <a:cs typeface="Yuanti SC Light" charset="-122"/>
              </a:rPr>
              <a:t>卖单</a:t>
            </a:r>
            <a:r>
              <a:rPr lang="zh-CN" altLang="en-US" sz="1600" dirty="0" smtClean="0">
                <a:solidFill>
                  <a:schemeClr val="bg1"/>
                </a:solidFill>
                <a:latin typeface="Yuanti SC Light" charset="-122"/>
                <a:ea typeface="Yuanti SC Light" charset="-122"/>
                <a:cs typeface="Yuanti SC Light" charset="-122"/>
              </a:rPr>
              <a:t>。如果</a:t>
            </a:r>
            <a:r>
              <a:rPr lang="zh-CN" altLang="en-US" sz="1600" dirty="0">
                <a:solidFill>
                  <a:schemeClr val="bg1"/>
                </a:solidFill>
                <a:latin typeface="Yuanti SC Light" charset="-122"/>
                <a:ea typeface="Yuanti SC Light" charset="-122"/>
                <a:cs typeface="Yuanti SC Light" charset="-122"/>
              </a:rPr>
              <a:t>忽略掉落单类型，那么默认是市价单（</a:t>
            </a:r>
            <a:r>
              <a:rPr lang="en-US" altLang="zh-CN" sz="1600" dirty="0">
                <a:solidFill>
                  <a:schemeClr val="bg1"/>
                </a:solidFill>
                <a:latin typeface="Yuanti SC Light" charset="-122"/>
                <a:ea typeface="Yuanti SC Light" charset="-122"/>
                <a:cs typeface="Yuanti SC Light" charset="-122"/>
              </a:rPr>
              <a:t>market order</a:t>
            </a:r>
            <a:r>
              <a:rPr lang="zh-CN" altLang="en-US" sz="1600" dirty="0">
                <a:solidFill>
                  <a:schemeClr val="bg1"/>
                </a:solidFill>
                <a:latin typeface="Yuanti SC Light" charset="-122"/>
                <a:ea typeface="Yuanti SC Light" charset="-122"/>
                <a:cs typeface="Yuanti SC Light" charset="-122"/>
              </a:rPr>
              <a:t>）。</a:t>
            </a:r>
            <a:endParaRPr lang="zh-CN" altLang="en-US" sz="1600" dirty="0" smtClean="0">
              <a:solidFill>
                <a:schemeClr val="bg1"/>
              </a:solidFill>
              <a:latin typeface="Yuanti SC Light" charset="-122"/>
              <a:ea typeface="Yuanti SC Light" charset="-122"/>
              <a:cs typeface="Yuanti SC Light" charset="-122"/>
            </a:endParaRPr>
          </a:p>
          <a:p>
            <a:endParaRPr lang="en-US" altLang="zh-CN" dirty="0">
              <a:solidFill>
                <a:schemeClr val="bg1"/>
              </a:solidFill>
              <a:latin typeface="Yuanti SC Light" charset="-122"/>
              <a:ea typeface="Yuanti SC Light" charset="-122"/>
              <a:cs typeface="Yuanti SC Light" charset="-122"/>
            </a:endParaRPr>
          </a:p>
        </p:txBody>
      </p:sp>
      <p:sp>
        <p:nvSpPr>
          <p:cNvPr id="6" name="文本框 5"/>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graphicFrame>
        <p:nvGraphicFramePr>
          <p:cNvPr id="7" name="Table 2"/>
          <p:cNvGraphicFramePr>
            <a:graphicFrameLocks noGrp="1"/>
          </p:cNvGraphicFramePr>
          <p:nvPr>
            <p:extLst>
              <p:ext uri="{D42A27DB-BD31-4B8C-83A1-F6EECF244321}">
                <p14:modId xmlns:p14="http://schemas.microsoft.com/office/powerpoint/2010/main" val="2031812461"/>
              </p:ext>
            </p:extLst>
          </p:nvPr>
        </p:nvGraphicFramePr>
        <p:xfrm>
          <a:off x="486173" y="3172113"/>
          <a:ext cx="8725707" cy="1188720"/>
        </p:xfrm>
        <a:graphic>
          <a:graphicData uri="http://schemas.openxmlformats.org/drawingml/2006/table">
            <a:tbl>
              <a:tblPr firstRow="1" bandRow="1">
                <a:tableStyleId>{C083E6E3-FA7D-4D7B-A595-EF9225AFEA82}</a:tableStyleId>
              </a:tblPr>
              <a:tblGrid>
                <a:gridCol w="1270409">
                  <a:extLst>
                    <a:ext uri="{9D8B030D-6E8A-4147-A177-3AD203B41FA5}">
                      <a16:colId xmlns:a16="http://schemas.microsoft.com/office/drawing/2014/main" xmlns="" val="20000"/>
                    </a:ext>
                  </a:extLst>
                </a:gridCol>
                <a:gridCol w="1513392">
                  <a:extLst>
                    <a:ext uri="{9D8B030D-6E8A-4147-A177-3AD203B41FA5}">
                      <a16:colId xmlns:a16="http://schemas.microsoft.com/office/drawing/2014/main" xmlns="" val="20001"/>
                    </a:ext>
                  </a:extLst>
                </a:gridCol>
                <a:gridCol w="5941906"/>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参数</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xmlns=""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chemeClr val="bg1"/>
                          </a:solidFill>
                          <a:latin typeface="Yuanti SC" charset="-122"/>
                          <a:ea typeface="Yuanti SC" charset="-122"/>
                          <a:cs typeface="Yuanti SC" charset="-122"/>
                        </a:rPr>
                        <a:t>id_or_ins</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r>
                        <a:rPr lang="en-US" altLang="zh-CN" sz="1000" b="0" i="0" dirty="0" err="1" smtClean="0">
                          <a:solidFill>
                            <a:srgbClr val="FFFF00"/>
                          </a:solidFill>
                          <a:latin typeface="Yuanti SC" charset="-122"/>
                          <a:ea typeface="Yuanti SC" charset="-122"/>
                          <a:cs typeface="Yuanti SC" charset="-122"/>
                        </a:rPr>
                        <a:t>str</a:t>
                      </a:r>
                      <a:r>
                        <a:rPr lang="zh-CN" altLang="en-US" sz="1000" b="0" i="0" dirty="0" smtClean="0">
                          <a:solidFill>
                            <a:srgbClr val="FFFF00"/>
                          </a:solidFill>
                          <a:latin typeface="Yuanti SC" charset="-122"/>
                          <a:ea typeface="Yuanti SC" charset="-122"/>
                          <a:cs typeface="Yuanti SC" charset="-122"/>
                        </a:rPr>
                        <a:t>或</a:t>
                      </a:r>
                      <a:r>
                        <a:rPr lang="en-US" altLang="zh-CN" sz="1000" b="0" i="0" dirty="0" smtClean="0">
                          <a:solidFill>
                            <a:srgbClr val="FFFF00"/>
                          </a:solidFill>
                          <a:latin typeface="Yuanti SC" charset="-122"/>
                          <a:ea typeface="Yuanti SC" charset="-122"/>
                          <a:cs typeface="Yuanti SC" charset="-122"/>
                        </a:rPr>
                        <a:t>instrument</a:t>
                      </a:r>
                      <a:r>
                        <a:rPr lang="zh-CN" altLang="en-US" sz="1000" b="0" i="0" dirty="0" smtClean="0">
                          <a:solidFill>
                            <a:srgbClr val="FFFF00"/>
                          </a:solidFill>
                          <a:latin typeface="Yuanti SC" charset="-122"/>
                          <a:ea typeface="Yuanti SC" charset="-122"/>
                          <a:cs typeface="Yuanti SC" charset="-122"/>
                        </a:rPr>
                        <a:t>对象</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rgbClr val="FFFF00"/>
                          </a:solidFill>
                          <a:latin typeface="Yuanti SC" charset="-122"/>
                          <a:ea typeface="Yuanti SC" charset="-122"/>
                          <a:cs typeface="Yuanti SC" charset="-122"/>
                        </a:rPr>
                        <a:t>order_book_id</a:t>
                      </a:r>
                      <a:r>
                        <a:rPr lang="zh-CN" altLang="en-US" sz="1000" b="0" i="0" dirty="0" smtClean="0">
                          <a:solidFill>
                            <a:srgbClr val="FFFF00"/>
                          </a:solidFill>
                          <a:latin typeface="Yuanti SC" charset="-122"/>
                          <a:ea typeface="Yuanti SC" charset="-122"/>
                          <a:cs typeface="Yuanti SC" charset="-122"/>
                        </a:rPr>
                        <a:t>或</a:t>
                      </a:r>
                      <a:r>
                        <a:rPr lang="en-US" altLang="zh-CN" sz="1000" b="0" i="0" dirty="0" smtClean="0">
                          <a:solidFill>
                            <a:srgbClr val="FFFF00"/>
                          </a:solidFill>
                          <a:latin typeface="Yuanti SC" charset="-122"/>
                          <a:ea typeface="Yuanti SC" charset="-122"/>
                          <a:cs typeface="Yuanti SC" charset="-122"/>
                        </a:rPr>
                        <a:t>symbol</a:t>
                      </a:r>
                      <a:r>
                        <a:rPr lang="zh-CN" altLang="en-US" sz="1000" b="0" i="0" dirty="0" smtClean="0">
                          <a:solidFill>
                            <a:srgbClr val="FFFF00"/>
                          </a:solidFill>
                          <a:latin typeface="Yuanti SC" charset="-122"/>
                          <a:ea typeface="Yuanti SC" charset="-122"/>
                          <a:cs typeface="Yuanti SC" charset="-122"/>
                        </a:rPr>
                        <a:t>或</a:t>
                      </a:r>
                      <a:r>
                        <a:rPr lang="en-US" altLang="zh-CN" sz="1000" b="0" i="0" dirty="0" smtClean="0">
                          <a:solidFill>
                            <a:srgbClr val="FFFF00"/>
                          </a:solidFill>
                          <a:latin typeface="Yuanti SC" charset="-122"/>
                          <a:ea typeface="Yuanti SC" charset="-122"/>
                          <a:cs typeface="Yuanti SC" charset="-122"/>
                        </a:rPr>
                        <a:t>instrument</a:t>
                      </a:r>
                      <a:r>
                        <a:rPr lang="zh-CN" altLang="en-US" sz="1000" b="0" i="0" dirty="0" smtClean="0">
                          <a:solidFill>
                            <a:srgbClr val="FFFF00"/>
                          </a:solidFill>
                          <a:latin typeface="Yuanti SC" charset="-122"/>
                          <a:ea typeface="Yuanti SC" charset="-122"/>
                          <a:cs typeface="Yuanti SC" charset="-122"/>
                        </a:rPr>
                        <a:t>对象，用户必须指定。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a16="http://schemas.microsoft.com/office/drawing/2014/main" xmlns="" val="10001"/>
                  </a:ext>
                </a:extLst>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amount</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rgbClr val="FFFF00"/>
                          </a:solidFill>
                          <a:latin typeface="Yuanti SC" charset="-122"/>
                          <a:ea typeface="Yuanti SC" charset="-122"/>
                          <a:cs typeface="Yuanti SC" charset="-122"/>
                        </a:rPr>
                        <a:t>float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多少手的数目。正数表示买入，负数表示卖出，用户必须指定。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chemeClr val="bg1"/>
                          </a:solidFill>
                          <a:latin typeface="Yuanti SC" charset="-122"/>
                          <a:ea typeface="Yuanti SC" charset="-122"/>
                          <a:cs typeface="Yuanti SC" charset="-122"/>
                        </a:rPr>
                        <a:t>style</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rgbClr val="FFFF00"/>
                          </a:solidFill>
                          <a:latin typeface="Yuanti SC" charset="-122"/>
                          <a:ea typeface="Yuanti SC" charset="-122"/>
                          <a:cs typeface="Yuanti SC" charset="-122"/>
                        </a:rPr>
                        <a:t>OrderType</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rgbClr val="FFFF00"/>
                          </a:solidFill>
                          <a:latin typeface="Yuanti SC" charset="-122"/>
                          <a:ea typeface="Yuanti SC" charset="-122"/>
                          <a:cs typeface="Yuanti SC" charset="-122"/>
                        </a:rPr>
                        <a:t>订单类型，默认是市价单。目前支持的订单类型有：</a:t>
                      </a: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sz="1000" b="0" i="0" dirty="0" smtClean="0">
                          <a:solidFill>
                            <a:srgbClr val="FFFF00"/>
                          </a:solidFill>
                          <a:latin typeface="Yuanti SC" charset="-122"/>
                          <a:ea typeface="Yuanti SC" charset="-122"/>
                          <a:cs typeface="Yuanti SC" charset="-122"/>
                        </a:rPr>
                        <a:t>style=</a:t>
                      </a:r>
                      <a:r>
                        <a:rPr lang="en-US" sz="1000" b="0" i="0" dirty="0" err="1" smtClean="0">
                          <a:solidFill>
                            <a:srgbClr val="FFFF00"/>
                          </a:solidFill>
                          <a:latin typeface="Yuanti SC" charset="-122"/>
                          <a:ea typeface="Yuanti SC" charset="-122"/>
                          <a:cs typeface="Yuanti SC" charset="-122"/>
                        </a:rPr>
                        <a:t>MarketOrder</a:t>
                      </a:r>
                      <a:r>
                        <a:rPr lang="en-US" sz="1000" b="0" i="0" dirty="0" smtClean="0">
                          <a:solidFill>
                            <a:srgbClr val="FFFF00"/>
                          </a:solidFill>
                          <a:latin typeface="Yuanti SC" charset="-122"/>
                          <a:ea typeface="Yuanti SC" charset="-122"/>
                          <a:cs typeface="Yuanti SC" charset="-122"/>
                        </a:rPr>
                        <a:t>()</a:t>
                      </a: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sz="1000" b="0" i="0" dirty="0" smtClean="0">
                          <a:solidFill>
                            <a:srgbClr val="FFFF00"/>
                          </a:solidFill>
                          <a:latin typeface="Yuanti SC" charset="-122"/>
                          <a:ea typeface="Yuanti SC" charset="-122"/>
                          <a:cs typeface="Yuanti SC" charset="-122"/>
                        </a:rPr>
                        <a:t>style=</a:t>
                      </a:r>
                      <a:r>
                        <a:rPr lang="en-US" sz="1000" b="0" i="0" dirty="0" err="1" smtClean="0">
                          <a:solidFill>
                            <a:srgbClr val="FFFF00"/>
                          </a:solidFill>
                          <a:latin typeface="Yuanti SC" charset="-122"/>
                          <a:ea typeface="Yuanti SC" charset="-122"/>
                          <a:cs typeface="Yuanti SC" charset="-122"/>
                        </a:rPr>
                        <a:t>LimitOrder</a:t>
                      </a:r>
                      <a:r>
                        <a:rPr lang="en-US" sz="1000" b="0" i="0" dirty="0" smtClean="0">
                          <a:solidFill>
                            <a:srgbClr val="FFFF00"/>
                          </a:solidFill>
                          <a:latin typeface="Yuanti SC" charset="-122"/>
                          <a:ea typeface="Yuanti SC" charset="-122"/>
                          <a:cs typeface="Yuanti SC" charset="-122"/>
                        </a:rPr>
                        <a:t>(</a:t>
                      </a:r>
                      <a:r>
                        <a:rPr lang="en-US" sz="1000" b="0" i="0" dirty="0" err="1" smtClean="0">
                          <a:solidFill>
                            <a:srgbClr val="FFFF00"/>
                          </a:solidFill>
                          <a:latin typeface="Yuanti SC" charset="-122"/>
                          <a:ea typeface="Yuanti SC" charset="-122"/>
                          <a:cs typeface="Yuanti SC" charset="-122"/>
                        </a:rPr>
                        <a:t>limit_price</a:t>
                      </a:r>
                      <a:r>
                        <a:rPr lang="en-US" sz="1000" b="0" i="0" dirty="0" smtClean="0">
                          <a:solidFill>
                            <a:srgbClr val="FFFF00"/>
                          </a:solidFill>
                          <a:latin typeface="Yuanti SC" charset="-122"/>
                          <a:ea typeface="Yuanti SC" charset="-122"/>
                          <a:cs typeface="Yuanti SC" charset="-122"/>
                        </a:rPr>
                        <a:t>)</a:t>
                      </a: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bl>
          </a:graphicData>
        </a:graphic>
      </p:graphicFrame>
      <p:graphicFrame>
        <p:nvGraphicFramePr>
          <p:cNvPr id="8" name="Table 2"/>
          <p:cNvGraphicFramePr>
            <a:graphicFrameLocks noGrp="1"/>
          </p:cNvGraphicFramePr>
          <p:nvPr>
            <p:extLst>
              <p:ext uri="{D42A27DB-BD31-4B8C-83A1-F6EECF244321}">
                <p14:modId xmlns:p14="http://schemas.microsoft.com/office/powerpoint/2010/main" val="1534561080"/>
              </p:ext>
            </p:extLst>
          </p:nvPr>
        </p:nvGraphicFramePr>
        <p:xfrm>
          <a:off x="486173" y="4566905"/>
          <a:ext cx="8725707" cy="441960"/>
        </p:xfrm>
        <a:graphic>
          <a:graphicData uri="http://schemas.openxmlformats.org/drawingml/2006/table">
            <a:tbl>
              <a:tblPr firstRow="1" bandRow="1">
                <a:tableStyleId>{C083E6E3-FA7D-4D7B-A595-EF9225AFEA82}</a:tableStyleId>
              </a:tblPr>
              <a:tblGrid>
                <a:gridCol w="1270409">
                  <a:extLst>
                    <a:ext uri="{9D8B030D-6E8A-4147-A177-3AD203B41FA5}">
                      <a16:colId xmlns:a16="http://schemas.microsoft.com/office/drawing/2014/main" xmlns="" val="20000"/>
                    </a:ext>
                  </a:extLst>
                </a:gridCol>
                <a:gridCol w="1513392">
                  <a:extLst>
                    <a:ext uri="{9D8B030D-6E8A-4147-A177-3AD203B41FA5}">
                      <a16:colId xmlns:a16="http://schemas.microsoft.com/office/drawing/2014/main" xmlns="" val="20001"/>
                    </a:ext>
                  </a:extLst>
                </a:gridCol>
                <a:gridCol w="5941906"/>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返回</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xmlns=""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chemeClr val="bg1"/>
                          </a:solidFill>
                          <a:latin typeface="Yuanti SC" charset="-122"/>
                          <a:ea typeface="Yuanti SC" charset="-122"/>
                          <a:cs typeface="Yuanti SC" charset="-122"/>
                        </a:rPr>
                        <a:t>order_id</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r>
                        <a:rPr lang="en-US" altLang="zh-CN" sz="1000" b="0" i="0" dirty="0" err="1" smtClean="0">
                          <a:solidFill>
                            <a:srgbClr val="FFFF00"/>
                          </a:solidFill>
                          <a:latin typeface="Yuanti SC" charset="-122"/>
                          <a:ea typeface="Yuanti SC" charset="-122"/>
                          <a:cs typeface="Yuanti SC" charset="-122"/>
                        </a:rPr>
                        <a:t>int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订单</a:t>
                      </a:r>
                      <a:r>
                        <a:rPr lang="en-US" altLang="zh-CN" sz="1000" b="0" i="0" dirty="0" smtClean="0">
                          <a:solidFill>
                            <a:srgbClr val="FFFF00"/>
                          </a:solidFill>
                          <a:latin typeface="Yuanti SC" charset="-122"/>
                          <a:ea typeface="Yuanti SC" charset="-122"/>
                          <a:cs typeface="Yuanti SC" charset="-122"/>
                        </a:rPr>
                        <a:t>id</a:t>
                      </a:r>
                      <a:r>
                        <a:rPr lang="zh-CN" altLang="en-US" sz="1000" b="0" i="0" dirty="0" smtClean="0">
                          <a:solidFill>
                            <a:srgbClr val="FFFF00"/>
                          </a:solidFill>
                          <a:latin typeface="Yuanti SC" charset="-122"/>
                          <a:ea typeface="Yuanti SC" charset="-122"/>
                          <a:cs typeface="Yuanti SC" charset="-122"/>
                        </a:rPr>
                        <a: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a16="http://schemas.microsoft.com/office/drawing/2014/main" xmlns="" val="10001"/>
                  </a:ext>
                </a:extLst>
              </a:tr>
            </a:tbl>
          </a:graphicData>
        </a:graphic>
      </p:graphicFrame>
    </p:spTree>
    <p:extLst>
      <p:ext uri="{BB962C8B-B14F-4D97-AF65-F5344CB8AC3E}">
        <p14:creationId xmlns:p14="http://schemas.microsoft.com/office/powerpoint/2010/main" val="101775638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7" name="文本框 6"/>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sp>
        <p:nvSpPr>
          <p:cNvPr id="9" name="矩形 8"/>
          <p:cNvSpPr/>
          <p:nvPr/>
        </p:nvSpPr>
        <p:spPr>
          <a:xfrm>
            <a:off x="409303" y="1175040"/>
            <a:ext cx="10759440" cy="523220"/>
          </a:xfrm>
          <a:prstGeom prst="rect">
            <a:avLst/>
          </a:prstGeom>
        </p:spPr>
        <p:txBody>
          <a:bodyPr wrap="square">
            <a:spAutoFit/>
          </a:bodyPr>
          <a:lstStyle/>
          <a:p>
            <a:r>
              <a:rPr lang="zh-CN" altLang="en-US" sz="2800" dirty="0">
                <a:solidFill>
                  <a:schemeClr val="bg1"/>
                </a:solidFill>
                <a:latin typeface="Yuanti SC" charset="-122"/>
                <a:ea typeface="Yuanti SC" charset="-122"/>
                <a:cs typeface="Yuanti SC" charset="-122"/>
              </a:rPr>
              <a:t>修订记录：</a:t>
            </a:r>
            <a:endParaRPr lang="zh-CN" altLang="en-US" dirty="0">
              <a:solidFill>
                <a:schemeClr val="bg1"/>
              </a:solidFill>
              <a:latin typeface="Yuanti SC Light" charset="-122"/>
              <a:ea typeface="Yuanti SC Light" charset="-122"/>
              <a:cs typeface="Yuanti SC Light" charset="-122"/>
            </a:endParaRPr>
          </a:p>
        </p:txBody>
      </p:sp>
      <p:graphicFrame>
        <p:nvGraphicFramePr>
          <p:cNvPr id="12" name="Table 2"/>
          <p:cNvGraphicFramePr>
            <a:graphicFrameLocks noGrp="1"/>
          </p:cNvGraphicFramePr>
          <p:nvPr>
            <p:extLst>
              <p:ext uri="{D42A27DB-BD31-4B8C-83A1-F6EECF244321}">
                <p14:modId xmlns:p14="http://schemas.microsoft.com/office/powerpoint/2010/main" val="28963407"/>
              </p:ext>
            </p:extLst>
          </p:nvPr>
        </p:nvGraphicFramePr>
        <p:xfrm>
          <a:off x="494657" y="1836498"/>
          <a:ext cx="11065972" cy="2706034"/>
        </p:xfrm>
        <a:graphic>
          <a:graphicData uri="http://schemas.openxmlformats.org/drawingml/2006/table">
            <a:tbl>
              <a:tblPr firstRow="1" bandRow="1">
                <a:tableStyleId>{C083E6E3-FA7D-4D7B-A595-EF9225AFEA82}</a:tableStyleId>
              </a:tblPr>
              <a:tblGrid>
                <a:gridCol w="1853596">
                  <a:extLst>
                    <a:ext uri="{9D8B030D-6E8A-4147-A177-3AD203B41FA5}">
                      <a16:colId xmlns:a16="http://schemas.microsoft.com/office/drawing/2014/main" xmlns="" val="20000"/>
                    </a:ext>
                  </a:extLst>
                </a:gridCol>
                <a:gridCol w="2561204">
                  <a:extLst>
                    <a:ext uri="{9D8B030D-6E8A-4147-A177-3AD203B41FA5}">
                      <a16:colId xmlns:a16="http://schemas.microsoft.com/office/drawing/2014/main" xmlns="" val="20001"/>
                    </a:ext>
                  </a:extLst>
                </a:gridCol>
                <a:gridCol w="6651172">
                  <a:extLst>
                    <a:ext uri="{9D8B030D-6E8A-4147-A177-3AD203B41FA5}">
                      <a16:colId xmlns:a16="http://schemas.microsoft.com/office/drawing/2014/main" xmlns="" val="20002"/>
                    </a:ext>
                  </a:extLst>
                </a:gridCol>
              </a:tblGrid>
              <a:tr h="474340">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400" b="0" i="0" dirty="0">
                          <a:solidFill>
                            <a:schemeClr val="bg1"/>
                          </a:solidFill>
                          <a:latin typeface="Yuanti SC" charset="-122"/>
                          <a:ea typeface="Yuanti SC" charset="-122"/>
                          <a:cs typeface="Yuanti SC" charset="-122"/>
                        </a:rPr>
                        <a:t>时间</a:t>
                      </a:r>
                      <a:endParaRPr lang="en-US" sz="14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400" b="0" i="0" dirty="0">
                          <a:solidFill>
                            <a:schemeClr val="bg1"/>
                          </a:solidFill>
                          <a:latin typeface="Yuanti SC" charset="-122"/>
                          <a:ea typeface="Yuanti SC" charset="-122"/>
                          <a:cs typeface="Yuanti SC" charset="-122"/>
                        </a:rPr>
                        <a:t>版本</a:t>
                      </a:r>
                      <a:endParaRPr lang="en-US" sz="14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400" b="0" i="0" dirty="0">
                          <a:solidFill>
                            <a:schemeClr val="bg1"/>
                          </a:solidFill>
                          <a:latin typeface="Yuanti SC" charset="-122"/>
                          <a:ea typeface="Yuanti SC" charset="-122"/>
                          <a:cs typeface="Yuanti SC" charset="-122"/>
                        </a:rPr>
                        <a:t>说明</a:t>
                      </a:r>
                      <a:endParaRPr lang="en-US" sz="14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xmlns="" val="10000"/>
                  </a:ext>
                </a:extLst>
              </a:tr>
              <a:tr h="411302">
                <a:tc>
                  <a:txBody>
                    <a:bodyPr/>
                    <a:lstStyle/>
                    <a:p>
                      <a:r>
                        <a:rPr lang="en-US" altLang="zh-CN" sz="1100" b="0" i="0" dirty="0" smtClean="0">
                          <a:solidFill>
                            <a:schemeClr val="tx1">
                              <a:lumMod val="85000"/>
                              <a:lumOff val="15000"/>
                            </a:schemeClr>
                          </a:solidFill>
                          <a:latin typeface="Yuanti SC" charset="-122"/>
                          <a:ea typeface="Yuanti SC" charset="-122"/>
                          <a:cs typeface="Yuanti SC" charset="-122"/>
                        </a:rPr>
                        <a:t>2016.09.28</a:t>
                      </a:r>
                      <a:endParaRPr lang="en-US" sz="1100" b="0" i="0" dirty="0">
                        <a:solidFill>
                          <a:schemeClr val="tx1">
                            <a:lumMod val="85000"/>
                            <a:lumOff val="15000"/>
                          </a:schemeClr>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85000"/>
                      </a:schemeClr>
                    </a:solidFill>
                  </a:tcPr>
                </a:tc>
                <a:tc>
                  <a:txBody>
                    <a:bodyPr/>
                    <a:lstStyle/>
                    <a:p>
                      <a:r>
                        <a:rPr lang="zh-CN" altLang="en-US" sz="1100" b="0" i="0" dirty="0">
                          <a:solidFill>
                            <a:schemeClr val="tx1">
                              <a:lumMod val="85000"/>
                              <a:lumOff val="15000"/>
                            </a:schemeClr>
                          </a:solidFill>
                          <a:latin typeface="Yuanti SC" charset="-122"/>
                          <a:ea typeface="Yuanti SC" charset="-122"/>
                          <a:cs typeface="Yuanti SC" charset="-122"/>
                        </a:rPr>
                        <a:t>版本  </a:t>
                      </a:r>
                      <a:r>
                        <a:rPr lang="en-US" altLang="zh-CN" sz="1100" b="0" i="0" dirty="0">
                          <a:solidFill>
                            <a:schemeClr val="tx1">
                              <a:lumMod val="85000"/>
                              <a:lumOff val="15000"/>
                            </a:schemeClr>
                          </a:solidFill>
                          <a:latin typeface="Yuanti SC" charset="-122"/>
                          <a:ea typeface="Yuanti SC" charset="-122"/>
                          <a:cs typeface="Yuanti SC" charset="-122"/>
                        </a:rPr>
                        <a:t>0.1.0</a:t>
                      </a:r>
                      <a:endParaRPr lang="en-US" sz="1100" b="0" i="0" dirty="0">
                        <a:solidFill>
                          <a:schemeClr val="tx1">
                            <a:lumMod val="85000"/>
                            <a:lumOff val="15000"/>
                          </a:schemeClr>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85000"/>
                      </a:schemeClr>
                    </a:solidFill>
                  </a:tcPr>
                </a:tc>
                <a:tc>
                  <a:txBody>
                    <a:bodyPr/>
                    <a:lstStyle/>
                    <a:p>
                      <a:r>
                        <a:rPr lang="zh-CN" altLang="en-US" sz="1100" b="0" i="0" dirty="0">
                          <a:solidFill>
                            <a:schemeClr val="tx1">
                              <a:lumMod val="85000"/>
                              <a:lumOff val="15000"/>
                            </a:schemeClr>
                          </a:solidFill>
                          <a:latin typeface="Yuanti SC" charset="-122"/>
                          <a:ea typeface="Yuanti SC" charset="-122"/>
                          <a:cs typeface="Yuanti SC" charset="-122"/>
                        </a:rPr>
                        <a:t>初稿</a:t>
                      </a:r>
                      <a:r>
                        <a:rPr lang="zh-CN" altLang="en-US" sz="1100" b="0" i="0" dirty="0" smtClean="0">
                          <a:solidFill>
                            <a:schemeClr val="tx1">
                              <a:lumMod val="85000"/>
                              <a:lumOff val="15000"/>
                            </a:schemeClr>
                          </a:solidFill>
                          <a:latin typeface="Yuanti SC" charset="-122"/>
                          <a:ea typeface="Yuanti SC" charset="-122"/>
                          <a:cs typeface="Yuanti SC" charset="-122"/>
                        </a:rPr>
                        <a:t>完成。</a:t>
                      </a:r>
                      <a:endParaRPr lang="en-US" sz="1100" b="0" i="0" dirty="0">
                        <a:solidFill>
                          <a:schemeClr val="tx1">
                            <a:lumMod val="85000"/>
                            <a:lumOff val="15000"/>
                          </a:schemeClr>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xmlns="" val="10001"/>
                  </a:ext>
                </a:extLst>
              </a:tr>
              <a:tr h="411302">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endParaRPr lang="en-US" sz="1100" b="0" i="0" dirty="0">
                        <a:solidFill>
                          <a:schemeClr val="tx1">
                            <a:lumMod val="85000"/>
                            <a:lumOff val="15000"/>
                          </a:schemeClr>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8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100" b="0" i="0" dirty="0" smtClean="0">
                        <a:solidFill>
                          <a:schemeClr val="tx1">
                            <a:lumMod val="85000"/>
                            <a:lumOff val="15000"/>
                          </a:schemeClr>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85000"/>
                      </a:schemeClr>
                    </a:solidFill>
                  </a:tcPr>
                </a:tc>
                <a:tc>
                  <a:txBody>
                    <a:bodyPr/>
                    <a:lstStyle/>
                    <a:p>
                      <a:endParaRPr lang="en-US" sz="1100" b="0" i="0" dirty="0">
                        <a:solidFill>
                          <a:schemeClr val="tx1">
                            <a:lumMod val="85000"/>
                            <a:lumOff val="15000"/>
                          </a:schemeClr>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xmlns="" val="10002"/>
                  </a:ext>
                </a:extLst>
              </a:tr>
              <a:tr h="358289">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endParaRPr lang="en-US" sz="1100" b="0" i="0" dirty="0">
                        <a:solidFill>
                          <a:schemeClr val="tx1">
                            <a:lumMod val="85000"/>
                            <a:lumOff val="15000"/>
                          </a:schemeClr>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8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100" b="0" i="0" dirty="0" smtClean="0">
                        <a:solidFill>
                          <a:schemeClr val="tx1">
                            <a:lumMod val="85000"/>
                            <a:lumOff val="15000"/>
                          </a:schemeClr>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85000"/>
                      </a:schemeClr>
                    </a:solidFill>
                  </a:tcPr>
                </a:tc>
                <a:tc>
                  <a:txBody>
                    <a:bodyPr/>
                    <a:lstStyle/>
                    <a:p>
                      <a:endParaRPr lang="en-US" sz="1100" b="0" i="0" dirty="0">
                        <a:solidFill>
                          <a:schemeClr val="tx1">
                            <a:lumMod val="85000"/>
                            <a:lumOff val="15000"/>
                          </a:schemeClr>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xmlns="" val="10003"/>
                  </a:ext>
                </a:extLst>
              </a:tr>
              <a:tr h="350267">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endParaRPr lang="en-US" sz="1100" b="0" i="0" dirty="0">
                        <a:solidFill>
                          <a:schemeClr val="tx1">
                            <a:lumMod val="85000"/>
                            <a:lumOff val="15000"/>
                          </a:schemeClr>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8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100" b="0" i="0" dirty="0">
                        <a:solidFill>
                          <a:schemeClr val="tx1">
                            <a:lumMod val="85000"/>
                            <a:lumOff val="15000"/>
                          </a:schemeClr>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85000"/>
                      </a:schemeClr>
                    </a:solidFill>
                  </a:tcPr>
                </a:tc>
                <a:tc>
                  <a:txBody>
                    <a:bodyPr/>
                    <a:lstStyle/>
                    <a:p>
                      <a:endParaRPr lang="en-US" altLang="zh-CN" sz="1100" b="0" i="0" dirty="0">
                        <a:solidFill>
                          <a:schemeClr val="tx1">
                            <a:lumMod val="85000"/>
                            <a:lumOff val="15000"/>
                          </a:schemeClr>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xmlns="" val="10004"/>
                  </a:ext>
                </a:extLst>
              </a:tr>
              <a:tr h="350267">
                <a:tc>
                  <a:txBody>
                    <a:bodyPr/>
                    <a:lstStyle/>
                    <a:p>
                      <a:endParaRPr lang="en-US" sz="1100" b="0" i="0" dirty="0">
                        <a:solidFill>
                          <a:schemeClr val="tx1">
                            <a:lumMod val="85000"/>
                            <a:lumOff val="15000"/>
                          </a:schemeClr>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8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100" b="0" i="0" dirty="0">
                        <a:solidFill>
                          <a:schemeClr val="tx1">
                            <a:lumMod val="85000"/>
                            <a:lumOff val="15000"/>
                          </a:schemeClr>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85000"/>
                      </a:schemeClr>
                    </a:solidFill>
                  </a:tcPr>
                </a:tc>
                <a:tc>
                  <a:txBody>
                    <a:bodyPr/>
                    <a:lstStyle/>
                    <a:p>
                      <a:endParaRPr lang="en-US" altLang="zh-CN" sz="1100" b="0" i="0" dirty="0">
                        <a:solidFill>
                          <a:schemeClr val="tx1">
                            <a:lumMod val="85000"/>
                            <a:lumOff val="15000"/>
                          </a:schemeClr>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85000"/>
                      </a:schemeClr>
                    </a:solidFill>
                  </a:tcPr>
                </a:tc>
              </a:tr>
              <a:tr h="350267">
                <a:tc>
                  <a:txBody>
                    <a:bodyPr/>
                    <a:lstStyle/>
                    <a:p>
                      <a:endParaRPr lang="en-US" sz="1100" b="0" i="0" dirty="0">
                        <a:solidFill>
                          <a:schemeClr val="tx1">
                            <a:lumMod val="85000"/>
                            <a:lumOff val="15000"/>
                          </a:schemeClr>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8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100" b="0" i="0" dirty="0">
                        <a:solidFill>
                          <a:schemeClr val="tx1">
                            <a:lumMod val="85000"/>
                            <a:lumOff val="15000"/>
                          </a:schemeClr>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85000"/>
                      </a:schemeClr>
                    </a:solidFill>
                  </a:tcPr>
                </a:tc>
                <a:tc>
                  <a:txBody>
                    <a:bodyPr/>
                    <a:lstStyle/>
                    <a:p>
                      <a:endParaRPr lang="en-US" altLang="zh-CN" sz="1100" b="0" i="0" dirty="0">
                        <a:solidFill>
                          <a:schemeClr val="tx1">
                            <a:lumMod val="85000"/>
                            <a:lumOff val="15000"/>
                          </a:schemeClr>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85000"/>
                      </a:schemeClr>
                    </a:solidFill>
                  </a:tcPr>
                </a:tc>
              </a:tr>
            </a:tbl>
          </a:graphicData>
        </a:graphic>
      </p:graphicFrame>
    </p:spTree>
    <p:extLst>
      <p:ext uri="{BB962C8B-B14F-4D97-AF65-F5344CB8AC3E}">
        <p14:creationId xmlns:p14="http://schemas.microsoft.com/office/powerpoint/2010/main" val="101538628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10" name="矩形 9"/>
          <p:cNvSpPr/>
          <p:nvPr/>
        </p:nvSpPr>
        <p:spPr>
          <a:xfrm>
            <a:off x="409303" y="828209"/>
            <a:ext cx="10759440" cy="2831544"/>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2.2.2</a:t>
            </a:r>
            <a:r>
              <a:rPr lang="zh-CN" altLang="en-US" sz="2800" dirty="0" smtClean="0">
                <a:solidFill>
                  <a:schemeClr val="bg1"/>
                </a:solidFill>
                <a:latin typeface="Yuanti SC" charset="-122"/>
                <a:ea typeface="Yuanti SC" charset="-122"/>
                <a:cs typeface="Yuanti SC" charset="-122"/>
              </a:rPr>
              <a:t> 交易</a:t>
            </a:r>
            <a:r>
              <a:rPr lang="zh-CN" altLang="en-US" sz="2800" dirty="0">
                <a:solidFill>
                  <a:schemeClr val="bg1"/>
                </a:solidFill>
                <a:latin typeface="Yuanti SC" charset="-122"/>
                <a:ea typeface="Yuanti SC" charset="-122"/>
                <a:cs typeface="Yuanti SC" charset="-122"/>
              </a:rPr>
              <a:t>相关</a:t>
            </a:r>
            <a:r>
              <a:rPr lang="zh-CN" altLang="en-US" sz="2800" dirty="0" smtClean="0">
                <a:solidFill>
                  <a:schemeClr val="bg1"/>
                </a:solidFill>
                <a:latin typeface="Yuanti SC" charset="-122"/>
                <a:ea typeface="Yuanti SC" charset="-122"/>
                <a:cs typeface="Yuanti SC" charset="-122"/>
              </a:rPr>
              <a:t>函数</a:t>
            </a:r>
            <a:endParaRPr lang="zh-CN" altLang="en-US" sz="2800" dirty="0">
              <a:solidFill>
                <a:schemeClr val="bg1"/>
              </a:solidFill>
              <a:latin typeface="Yuanti SC" charset="-122"/>
              <a:ea typeface="Yuanti SC" charset="-122"/>
              <a:cs typeface="Yuanti SC" charset="-122"/>
            </a:endParaRPr>
          </a:p>
          <a:p>
            <a:endParaRPr lang="zh-CN" altLang="en-US" dirty="0" smtClean="0">
              <a:solidFill>
                <a:schemeClr val="bg1"/>
              </a:solidFill>
              <a:latin typeface="Yuanti SC Light" charset="-122"/>
              <a:ea typeface="Yuanti SC Light" charset="-122"/>
              <a:cs typeface="Yuanti SC Light" charset="-122"/>
            </a:endParaRPr>
          </a:p>
          <a:p>
            <a:r>
              <a:rPr lang="en-US" altLang="zh-CN" dirty="0" err="1" smtClean="0">
                <a:solidFill>
                  <a:srgbClr val="FFFF00"/>
                </a:solidFill>
                <a:latin typeface="Yuanti SC Light" charset="-122"/>
                <a:ea typeface="Yuanti SC Light" charset="-122"/>
                <a:cs typeface="Yuanti SC Light" charset="-122"/>
              </a:rPr>
              <a:t>order_value</a:t>
            </a:r>
            <a:r>
              <a:rPr lang="zh-CN" altLang="en-US" dirty="0" smtClean="0">
                <a:solidFill>
                  <a:srgbClr val="FFFF00"/>
                </a:solidFill>
                <a:latin typeface="Yuanti SC Light" charset="-122"/>
                <a:ea typeface="Yuanti SC Light" charset="-122"/>
                <a:cs typeface="Yuanti SC Light" charset="-122"/>
              </a:rPr>
              <a:t> </a:t>
            </a:r>
            <a:r>
              <a:rPr lang="zh-CN" altLang="en-US" dirty="0">
                <a:solidFill>
                  <a:srgbClr val="FFFF00"/>
                </a:solidFill>
                <a:latin typeface="Yuanti SC Light" charset="-122"/>
                <a:ea typeface="Yuanti SC Light" charset="-122"/>
                <a:cs typeface="Yuanti SC Light" charset="-122"/>
              </a:rPr>
              <a:t>方法</a:t>
            </a:r>
            <a:r>
              <a:rPr lang="zh-CN" altLang="en-US" dirty="0" smtClean="0">
                <a:solidFill>
                  <a:srgbClr val="FFFF00"/>
                </a:solidFill>
                <a:latin typeface="Yuanti SC Light" charset="-122"/>
                <a:ea typeface="Yuanti SC Light" charset="-122"/>
                <a:cs typeface="Yuanti SC Light" charset="-122"/>
              </a:rPr>
              <a:t>（落指定价值的买</a:t>
            </a:r>
            <a:r>
              <a:rPr lang="en-US" altLang="zh-CN" dirty="0" smtClean="0">
                <a:solidFill>
                  <a:srgbClr val="FFFF00"/>
                </a:solidFill>
                <a:latin typeface="Yuanti SC Light" charset="-122"/>
                <a:ea typeface="Yuanti SC Light" charset="-122"/>
                <a:cs typeface="Yuanti SC Light" charset="-122"/>
              </a:rPr>
              <a:t>/</a:t>
            </a:r>
            <a:r>
              <a:rPr lang="zh-CN" altLang="en-US" dirty="0" smtClean="0">
                <a:solidFill>
                  <a:srgbClr val="FFFF00"/>
                </a:solidFill>
                <a:latin typeface="Yuanti SC Light" charset="-122"/>
                <a:ea typeface="Yuanti SC Light" charset="-122"/>
                <a:cs typeface="Yuanti SC Light" charset="-122"/>
              </a:rPr>
              <a:t>卖单）</a:t>
            </a: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smtClean="0">
                <a:solidFill>
                  <a:schemeClr val="bg1"/>
                </a:solidFill>
                <a:latin typeface="Yuanti SC Light" charset="-122"/>
                <a:ea typeface="Yuanti SC Light" charset="-122"/>
                <a:cs typeface="Yuanti SC Light" charset="-122"/>
              </a:rPr>
              <a:t>原型：</a:t>
            </a:r>
            <a:r>
              <a:rPr lang="en-US" altLang="zh-CN" sz="1600" dirty="0" err="1">
                <a:solidFill>
                  <a:srgbClr val="92D050"/>
                </a:solidFill>
                <a:latin typeface="Yuanti SC Light" charset="-122"/>
                <a:ea typeface="Yuanti SC Light" charset="-122"/>
                <a:cs typeface="Yuanti SC Light" charset="-122"/>
              </a:rPr>
              <a:t>def</a:t>
            </a:r>
            <a:r>
              <a:rPr lang="en-US" altLang="zh-CN" sz="1600" dirty="0">
                <a:solidFill>
                  <a:srgbClr val="92D050"/>
                </a:solidFill>
                <a:latin typeface="Yuanti SC Light" charset="-122"/>
                <a:ea typeface="Yuanti SC Light" charset="-122"/>
                <a:cs typeface="Yuanti SC Light" charset="-122"/>
              </a:rPr>
              <a:t> </a:t>
            </a:r>
            <a:r>
              <a:rPr lang="en-US" altLang="zh-CN" sz="1600" dirty="0" err="1">
                <a:solidFill>
                  <a:srgbClr val="FFFF00"/>
                </a:solidFill>
                <a:latin typeface="Yuanti SC Light" charset="-122"/>
                <a:ea typeface="Yuanti SC Light" charset="-122"/>
                <a:cs typeface="Yuanti SC Light" charset="-122"/>
              </a:rPr>
              <a:t>order_value</a:t>
            </a:r>
            <a:r>
              <a:rPr lang="en-US" altLang="zh-CN" sz="1600" dirty="0">
                <a:solidFill>
                  <a:srgbClr val="FFFF00"/>
                </a:solidFill>
                <a:latin typeface="Yuanti SC Light" charset="-122"/>
                <a:ea typeface="Yuanti SC Light" charset="-122"/>
                <a:cs typeface="Yuanti SC Light" charset="-122"/>
              </a:rPr>
              <a:t>(</a:t>
            </a:r>
            <a:r>
              <a:rPr lang="en-US" altLang="zh-CN" sz="1600" dirty="0" err="1">
                <a:solidFill>
                  <a:srgbClr val="FFFF00"/>
                </a:solidFill>
                <a:latin typeface="Yuanti SC Light" charset="-122"/>
                <a:ea typeface="Yuanti SC Light" charset="-122"/>
                <a:cs typeface="Yuanti SC Light" charset="-122"/>
              </a:rPr>
              <a:t>id_or_ins</a:t>
            </a:r>
            <a:r>
              <a:rPr lang="en-US" altLang="zh-CN" sz="1600" dirty="0">
                <a:solidFill>
                  <a:srgbClr val="FFFF00"/>
                </a:solidFill>
                <a:latin typeface="Yuanti SC Light" charset="-122"/>
                <a:ea typeface="Yuanti SC Light" charset="-122"/>
                <a:cs typeface="Yuanti SC Light" charset="-122"/>
              </a:rPr>
              <a:t>, </a:t>
            </a:r>
            <a:r>
              <a:rPr lang="en-US" altLang="zh-CN" sz="1600" dirty="0" err="1">
                <a:solidFill>
                  <a:srgbClr val="FFFF00"/>
                </a:solidFill>
                <a:latin typeface="Yuanti SC Light" charset="-122"/>
                <a:ea typeface="Yuanti SC Light" charset="-122"/>
                <a:cs typeface="Yuanti SC Light" charset="-122"/>
              </a:rPr>
              <a:t>cash_amount</a:t>
            </a:r>
            <a:r>
              <a:rPr lang="en-US" altLang="zh-CN" sz="1600" dirty="0">
                <a:solidFill>
                  <a:srgbClr val="FFFF00"/>
                </a:solidFill>
                <a:latin typeface="Yuanti SC Light" charset="-122"/>
                <a:ea typeface="Yuanti SC Light" charset="-122"/>
                <a:cs typeface="Yuanti SC Light" charset="-122"/>
              </a:rPr>
              <a:t>, style=</a:t>
            </a:r>
            <a:r>
              <a:rPr lang="en-US" altLang="zh-CN" sz="1600" dirty="0" err="1">
                <a:solidFill>
                  <a:srgbClr val="FFFF00"/>
                </a:solidFill>
                <a:latin typeface="Yuanti SC Light" charset="-122"/>
                <a:ea typeface="Yuanti SC Light" charset="-122"/>
                <a:cs typeface="Yuanti SC Light" charset="-122"/>
              </a:rPr>
              <a:t>OrderType</a:t>
            </a:r>
            <a:r>
              <a:rPr lang="en-US" altLang="zh-CN" sz="1600" dirty="0">
                <a:solidFill>
                  <a:srgbClr val="FFFF00"/>
                </a:solidFill>
                <a:latin typeface="Yuanti SC Light" charset="-122"/>
                <a:ea typeface="Yuanti SC Light" charset="-122"/>
                <a:cs typeface="Yuanti SC Light" charset="-122"/>
              </a:rPr>
              <a:t>)</a:t>
            </a:r>
            <a:endParaRPr lang="en-US" altLang="zh-CN" sz="1600" dirty="0" smtClean="0">
              <a:solidFill>
                <a:srgbClr val="FFFF00"/>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smtClean="0">
                <a:solidFill>
                  <a:schemeClr val="bg1"/>
                </a:solidFill>
                <a:latin typeface="Yuanti SC Light" charset="-122"/>
                <a:ea typeface="Yuanti SC Light" charset="-122"/>
                <a:cs typeface="Yuanti SC Light" charset="-122"/>
              </a:rPr>
              <a:t>使用指定的金额买入</a:t>
            </a:r>
            <a:r>
              <a:rPr lang="en-US" altLang="zh-CN" sz="1600" dirty="0">
                <a:solidFill>
                  <a:schemeClr val="bg1"/>
                </a:solidFill>
                <a:latin typeface="Yuanti SC Light" charset="-122"/>
                <a:ea typeface="Yuanti SC Light" charset="-122"/>
                <a:cs typeface="Yuanti SC Light" charset="-122"/>
              </a:rPr>
              <a:t>/</a:t>
            </a:r>
            <a:r>
              <a:rPr lang="zh-CN" altLang="en-US" sz="1600" dirty="0">
                <a:solidFill>
                  <a:schemeClr val="bg1"/>
                </a:solidFill>
                <a:latin typeface="Yuanti SC Light" charset="-122"/>
                <a:ea typeface="Yuanti SC Light" charset="-122"/>
                <a:cs typeface="Yuanti SC Light" charset="-122"/>
              </a:rPr>
              <a:t>卖出股票</a:t>
            </a:r>
            <a:r>
              <a:rPr lang="zh-CN" altLang="en-US" sz="1600" dirty="0" smtClean="0">
                <a:solidFill>
                  <a:schemeClr val="bg1"/>
                </a:solidFill>
                <a:latin typeface="Yuanti SC Light" charset="-122"/>
                <a:ea typeface="Yuanti SC Light" charset="-122"/>
                <a:cs typeface="Yuanti SC Light" charset="-122"/>
              </a:rPr>
              <a:t>，正数</a:t>
            </a:r>
            <a:r>
              <a:rPr lang="zh-CN" altLang="en-US" sz="1600" dirty="0">
                <a:solidFill>
                  <a:schemeClr val="bg1"/>
                </a:solidFill>
                <a:latin typeface="Yuanti SC Light" charset="-122"/>
                <a:ea typeface="Yuanti SC Light" charset="-122"/>
                <a:cs typeface="Yuanti SC Light" charset="-122"/>
              </a:rPr>
              <a:t>代表买入，负数代表卖出。股票的股数总是会被调整成对应的</a:t>
            </a:r>
            <a:r>
              <a:rPr lang="en-US" altLang="zh-CN" sz="1600" dirty="0">
                <a:solidFill>
                  <a:schemeClr val="bg1"/>
                </a:solidFill>
                <a:latin typeface="Yuanti SC Light" charset="-122"/>
                <a:ea typeface="Yuanti SC Light" charset="-122"/>
                <a:cs typeface="Yuanti SC Light" charset="-122"/>
              </a:rPr>
              <a:t>100</a:t>
            </a:r>
            <a:r>
              <a:rPr lang="zh-CN" altLang="en-US" sz="1600" dirty="0">
                <a:solidFill>
                  <a:schemeClr val="bg1"/>
                </a:solidFill>
                <a:latin typeface="Yuanti SC Light" charset="-122"/>
                <a:ea typeface="Yuanti SC Light" charset="-122"/>
                <a:cs typeface="Yuanti SC Light" charset="-122"/>
              </a:rPr>
              <a:t>的倍数（在</a:t>
            </a:r>
            <a:r>
              <a:rPr lang="en-US" altLang="zh-CN" sz="1600" dirty="0">
                <a:solidFill>
                  <a:schemeClr val="bg1"/>
                </a:solidFill>
                <a:latin typeface="Yuanti SC Light" charset="-122"/>
                <a:ea typeface="Yuanti SC Light" charset="-122"/>
                <a:cs typeface="Yuanti SC Light" charset="-122"/>
              </a:rPr>
              <a:t>A</a:t>
            </a:r>
            <a:r>
              <a:rPr lang="zh-CN" altLang="en-US" sz="1600" dirty="0">
                <a:solidFill>
                  <a:schemeClr val="bg1"/>
                </a:solidFill>
                <a:latin typeface="Yuanti SC Light" charset="-122"/>
                <a:ea typeface="Yuanti SC Light" charset="-122"/>
                <a:cs typeface="Yuanti SC Light" charset="-122"/>
              </a:rPr>
              <a:t>中国</a:t>
            </a:r>
            <a:r>
              <a:rPr lang="en-US" altLang="zh-CN" sz="1600" dirty="0">
                <a:solidFill>
                  <a:schemeClr val="bg1"/>
                </a:solidFill>
                <a:latin typeface="Yuanti SC Light" charset="-122"/>
                <a:ea typeface="Yuanti SC Light" charset="-122"/>
                <a:cs typeface="Yuanti SC Light" charset="-122"/>
              </a:rPr>
              <a:t>A</a:t>
            </a:r>
            <a:r>
              <a:rPr lang="zh-CN" altLang="en-US" sz="1600" dirty="0">
                <a:solidFill>
                  <a:schemeClr val="bg1"/>
                </a:solidFill>
                <a:latin typeface="Yuanti SC Light" charset="-122"/>
                <a:ea typeface="Yuanti SC Light" charset="-122"/>
                <a:cs typeface="Yuanti SC Light" charset="-122"/>
              </a:rPr>
              <a:t>股市场</a:t>
            </a:r>
            <a:r>
              <a:rPr lang="en-US" altLang="zh-CN" sz="1600" dirty="0">
                <a:solidFill>
                  <a:schemeClr val="bg1"/>
                </a:solidFill>
                <a:latin typeface="Yuanti SC Light" charset="-122"/>
                <a:ea typeface="Yuanti SC Light" charset="-122"/>
                <a:cs typeface="Yuanti SC Light" charset="-122"/>
              </a:rPr>
              <a:t>1</a:t>
            </a:r>
            <a:r>
              <a:rPr lang="zh-CN" altLang="en-US" sz="1600" dirty="0">
                <a:solidFill>
                  <a:schemeClr val="bg1"/>
                </a:solidFill>
                <a:latin typeface="Yuanti SC Light" charset="-122"/>
                <a:ea typeface="Yuanti SC Light" charset="-122"/>
                <a:cs typeface="Yuanti SC Light" charset="-122"/>
              </a:rPr>
              <a:t>手是</a:t>
            </a:r>
            <a:r>
              <a:rPr lang="en-US" altLang="zh-CN" sz="1600" dirty="0">
                <a:solidFill>
                  <a:schemeClr val="bg1"/>
                </a:solidFill>
                <a:latin typeface="Yuanti SC Light" charset="-122"/>
                <a:ea typeface="Yuanti SC Light" charset="-122"/>
                <a:cs typeface="Yuanti SC Light" charset="-122"/>
              </a:rPr>
              <a:t>100</a:t>
            </a:r>
            <a:r>
              <a:rPr lang="zh-CN" altLang="en-US" sz="1600" dirty="0">
                <a:solidFill>
                  <a:schemeClr val="bg1"/>
                </a:solidFill>
                <a:latin typeface="Yuanti SC Light" charset="-122"/>
                <a:ea typeface="Yuanti SC Light" charset="-122"/>
                <a:cs typeface="Yuanti SC Light" charset="-122"/>
              </a:rPr>
              <a:t>股）</a:t>
            </a:r>
            <a:r>
              <a:rPr lang="zh-CN" altLang="en-US" sz="1600" dirty="0" smtClean="0">
                <a:solidFill>
                  <a:schemeClr val="bg1"/>
                </a:solidFill>
                <a:latin typeface="Yuanti SC Light" charset="-122"/>
                <a:ea typeface="Yuanti SC Light" charset="-122"/>
                <a:cs typeface="Yuanti SC Light" charset="-122"/>
              </a:rPr>
              <a:t>。当提交</a:t>
            </a:r>
            <a:r>
              <a:rPr lang="zh-CN" altLang="en-US" sz="1600" dirty="0">
                <a:solidFill>
                  <a:schemeClr val="bg1"/>
                </a:solidFill>
                <a:latin typeface="Yuanti SC Light" charset="-122"/>
                <a:ea typeface="Yuanti SC Light" charset="-122"/>
                <a:cs typeface="Yuanti SC Light" charset="-122"/>
              </a:rPr>
              <a:t>一个卖单时，该方法代表的意义</a:t>
            </a:r>
            <a:r>
              <a:rPr lang="zh-CN" altLang="en-US" sz="1600" dirty="0" smtClean="0">
                <a:solidFill>
                  <a:schemeClr val="bg1"/>
                </a:solidFill>
                <a:latin typeface="Yuanti SC Light" charset="-122"/>
                <a:ea typeface="Yuanti SC Light" charset="-122"/>
                <a:cs typeface="Yuanti SC Light" charset="-122"/>
              </a:rPr>
              <a:t>是通过</a:t>
            </a:r>
            <a:r>
              <a:rPr lang="zh-CN" altLang="en-US" sz="1600" dirty="0">
                <a:solidFill>
                  <a:schemeClr val="bg1"/>
                </a:solidFill>
                <a:latin typeface="Yuanti SC Light" charset="-122"/>
                <a:ea typeface="Yuanti SC Light" charset="-122"/>
                <a:cs typeface="Yuanti SC Light" charset="-122"/>
              </a:rPr>
              <a:t>卖出该股票套现的金额。如果金额超出</a:t>
            </a:r>
            <a:r>
              <a:rPr lang="zh-CN" altLang="en-US" sz="1600" dirty="0" smtClean="0">
                <a:solidFill>
                  <a:schemeClr val="bg1"/>
                </a:solidFill>
                <a:latin typeface="Yuanti SC Light" charset="-122"/>
                <a:ea typeface="Yuanti SC Light" charset="-122"/>
                <a:cs typeface="Yuanti SC Light" charset="-122"/>
              </a:rPr>
              <a:t>了所</a:t>
            </a:r>
            <a:r>
              <a:rPr lang="zh-CN" altLang="en-US" sz="1600" dirty="0">
                <a:solidFill>
                  <a:schemeClr val="bg1"/>
                </a:solidFill>
                <a:latin typeface="Yuanti SC Light" charset="-122"/>
                <a:ea typeface="Yuanti SC Light" charset="-122"/>
                <a:cs typeface="Yuanti SC Light" charset="-122"/>
              </a:rPr>
              <a:t>持有股票的价值</a:t>
            </a:r>
            <a:r>
              <a:rPr lang="zh-CN" altLang="en-US" sz="1600" dirty="0" smtClean="0">
                <a:solidFill>
                  <a:schemeClr val="bg1"/>
                </a:solidFill>
                <a:latin typeface="Yuanti SC Light" charset="-122"/>
                <a:ea typeface="Yuanti SC Light" charset="-122"/>
                <a:cs typeface="Yuanti SC Light" charset="-122"/>
              </a:rPr>
              <a:t>，将</a:t>
            </a:r>
            <a:r>
              <a:rPr lang="zh-CN" altLang="en-US" sz="1600" dirty="0">
                <a:solidFill>
                  <a:schemeClr val="bg1"/>
                </a:solidFill>
                <a:latin typeface="Yuanti SC Light" charset="-122"/>
                <a:ea typeface="Yuanti SC Light" charset="-122"/>
                <a:cs typeface="Yuanti SC Light" charset="-122"/>
              </a:rPr>
              <a:t>卖出所有股票。</a:t>
            </a:r>
            <a:endParaRPr lang="zh-CN" altLang="en-US" sz="1600" dirty="0" smtClean="0">
              <a:solidFill>
                <a:schemeClr val="bg1"/>
              </a:solidFill>
              <a:latin typeface="Yuanti SC Light" charset="-122"/>
              <a:ea typeface="Yuanti SC Light" charset="-122"/>
              <a:cs typeface="Yuanti SC Light" charset="-122"/>
            </a:endParaRPr>
          </a:p>
          <a:p>
            <a:endParaRPr lang="en-US" altLang="zh-CN" dirty="0">
              <a:solidFill>
                <a:schemeClr val="bg1"/>
              </a:solidFill>
              <a:latin typeface="Yuanti SC Light" charset="-122"/>
              <a:ea typeface="Yuanti SC Light" charset="-122"/>
              <a:cs typeface="Yuanti SC Light" charset="-122"/>
            </a:endParaRPr>
          </a:p>
        </p:txBody>
      </p:sp>
      <p:sp>
        <p:nvSpPr>
          <p:cNvPr id="6" name="文本框 5"/>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graphicFrame>
        <p:nvGraphicFramePr>
          <p:cNvPr id="7" name="Table 2"/>
          <p:cNvGraphicFramePr>
            <a:graphicFrameLocks noGrp="1"/>
          </p:cNvGraphicFramePr>
          <p:nvPr>
            <p:extLst>
              <p:ext uri="{D42A27DB-BD31-4B8C-83A1-F6EECF244321}">
                <p14:modId xmlns:p14="http://schemas.microsoft.com/office/powerpoint/2010/main" val="736282808"/>
              </p:ext>
            </p:extLst>
          </p:nvPr>
        </p:nvGraphicFramePr>
        <p:xfrm>
          <a:off x="486173" y="3501870"/>
          <a:ext cx="8725707" cy="1188720"/>
        </p:xfrm>
        <a:graphic>
          <a:graphicData uri="http://schemas.openxmlformats.org/drawingml/2006/table">
            <a:tbl>
              <a:tblPr firstRow="1" bandRow="1">
                <a:tableStyleId>{C083E6E3-FA7D-4D7B-A595-EF9225AFEA82}</a:tableStyleId>
              </a:tblPr>
              <a:tblGrid>
                <a:gridCol w="1270409">
                  <a:extLst>
                    <a:ext uri="{9D8B030D-6E8A-4147-A177-3AD203B41FA5}">
                      <a16:colId xmlns:a16="http://schemas.microsoft.com/office/drawing/2014/main" xmlns="" val="20000"/>
                    </a:ext>
                  </a:extLst>
                </a:gridCol>
                <a:gridCol w="1513392">
                  <a:extLst>
                    <a:ext uri="{9D8B030D-6E8A-4147-A177-3AD203B41FA5}">
                      <a16:colId xmlns:a16="http://schemas.microsoft.com/office/drawing/2014/main" xmlns="" val="20001"/>
                    </a:ext>
                  </a:extLst>
                </a:gridCol>
                <a:gridCol w="5941906"/>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参数</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xmlns=""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chemeClr val="bg1"/>
                          </a:solidFill>
                          <a:latin typeface="Yuanti SC" charset="-122"/>
                          <a:ea typeface="Yuanti SC" charset="-122"/>
                          <a:cs typeface="Yuanti SC" charset="-122"/>
                        </a:rPr>
                        <a:t>id_or_ins</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r>
                        <a:rPr lang="en-US" altLang="zh-CN" sz="1000" b="0" i="0" dirty="0" err="1" smtClean="0">
                          <a:solidFill>
                            <a:srgbClr val="FFFF00"/>
                          </a:solidFill>
                          <a:latin typeface="Yuanti SC" charset="-122"/>
                          <a:ea typeface="Yuanti SC" charset="-122"/>
                          <a:cs typeface="Yuanti SC" charset="-122"/>
                        </a:rPr>
                        <a:t>str</a:t>
                      </a:r>
                      <a:r>
                        <a:rPr lang="zh-CN" altLang="en-US" sz="1000" b="0" i="0" dirty="0" smtClean="0">
                          <a:solidFill>
                            <a:srgbClr val="FFFF00"/>
                          </a:solidFill>
                          <a:latin typeface="Yuanti SC" charset="-122"/>
                          <a:ea typeface="Yuanti SC" charset="-122"/>
                          <a:cs typeface="Yuanti SC" charset="-122"/>
                        </a:rPr>
                        <a:t>或</a:t>
                      </a:r>
                      <a:r>
                        <a:rPr lang="en-US" altLang="zh-CN" sz="1000" b="0" i="0" dirty="0" smtClean="0">
                          <a:solidFill>
                            <a:srgbClr val="FFFF00"/>
                          </a:solidFill>
                          <a:latin typeface="Yuanti SC" charset="-122"/>
                          <a:ea typeface="Yuanti SC" charset="-122"/>
                          <a:cs typeface="Yuanti SC" charset="-122"/>
                        </a:rPr>
                        <a:t>instrument</a:t>
                      </a:r>
                      <a:r>
                        <a:rPr lang="zh-CN" altLang="en-US" sz="1000" b="0" i="0" dirty="0" smtClean="0">
                          <a:solidFill>
                            <a:srgbClr val="FFFF00"/>
                          </a:solidFill>
                          <a:latin typeface="Yuanti SC" charset="-122"/>
                          <a:ea typeface="Yuanti SC" charset="-122"/>
                          <a:cs typeface="Yuanti SC" charset="-122"/>
                        </a:rPr>
                        <a:t>对象</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rgbClr val="FFFF00"/>
                          </a:solidFill>
                          <a:latin typeface="Yuanti SC" charset="-122"/>
                          <a:ea typeface="Yuanti SC" charset="-122"/>
                          <a:cs typeface="Yuanti SC" charset="-122"/>
                        </a:rPr>
                        <a:t>order_book_id</a:t>
                      </a:r>
                      <a:r>
                        <a:rPr lang="zh-CN" altLang="en-US" sz="1000" b="0" i="0" dirty="0" smtClean="0">
                          <a:solidFill>
                            <a:srgbClr val="FFFF00"/>
                          </a:solidFill>
                          <a:latin typeface="Yuanti SC" charset="-122"/>
                          <a:ea typeface="Yuanti SC" charset="-122"/>
                          <a:cs typeface="Yuanti SC" charset="-122"/>
                        </a:rPr>
                        <a:t>或</a:t>
                      </a:r>
                      <a:r>
                        <a:rPr lang="en-US" altLang="zh-CN" sz="1000" b="0" i="0" dirty="0" smtClean="0">
                          <a:solidFill>
                            <a:srgbClr val="FFFF00"/>
                          </a:solidFill>
                          <a:latin typeface="Yuanti SC" charset="-122"/>
                          <a:ea typeface="Yuanti SC" charset="-122"/>
                          <a:cs typeface="Yuanti SC" charset="-122"/>
                        </a:rPr>
                        <a:t>symbol</a:t>
                      </a:r>
                      <a:r>
                        <a:rPr lang="zh-CN" altLang="en-US" sz="1000" b="0" i="0" dirty="0" smtClean="0">
                          <a:solidFill>
                            <a:srgbClr val="FFFF00"/>
                          </a:solidFill>
                          <a:latin typeface="Yuanti SC" charset="-122"/>
                          <a:ea typeface="Yuanti SC" charset="-122"/>
                          <a:cs typeface="Yuanti SC" charset="-122"/>
                        </a:rPr>
                        <a:t>或</a:t>
                      </a:r>
                      <a:r>
                        <a:rPr lang="en-US" altLang="zh-CN" sz="1000" b="0" i="0" dirty="0" smtClean="0">
                          <a:solidFill>
                            <a:srgbClr val="FFFF00"/>
                          </a:solidFill>
                          <a:latin typeface="Yuanti SC" charset="-122"/>
                          <a:ea typeface="Yuanti SC" charset="-122"/>
                          <a:cs typeface="Yuanti SC" charset="-122"/>
                        </a:rPr>
                        <a:t>instrument</a:t>
                      </a:r>
                      <a:r>
                        <a:rPr lang="zh-CN" altLang="en-US" sz="1000" b="0" i="0" dirty="0" smtClean="0">
                          <a:solidFill>
                            <a:srgbClr val="FFFF00"/>
                          </a:solidFill>
                          <a:latin typeface="Yuanti SC" charset="-122"/>
                          <a:ea typeface="Yuanti SC" charset="-122"/>
                          <a:cs typeface="Yuanti SC" charset="-122"/>
                        </a:rPr>
                        <a:t>对象，用户必须指定。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a16="http://schemas.microsoft.com/office/drawing/2014/main" xmlns="" val="10001"/>
                  </a:ext>
                </a:extLst>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chemeClr val="bg1"/>
                          </a:solidFill>
                          <a:latin typeface="Yuanti SC" charset="-122"/>
                          <a:ea typeface="Yuanti SC" charset="-122"/>
                          <a:cs typeface="Yuanti SC" charset="-122"/>
                        </a:rPr>
                        <a:t>cash_amount</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rgbClr val="FFFF00"/>
                          </a:solidFill>
                          <a:latin typeface="Yuanti SC" charset="-122"/>
                          <a:ea typeface="Yuanti SC" charset="-122"/>
                          <a:cs typeface="Yuanti SC" charset="-122"/>
                        </a:rPr>
                        <a:t>float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需要花费现金购买</a:t>
                      </a:r>
                      <a:r>
                        <a:rPr lang="en-US" altLang="zh-CN" sz="1000" b="0" i="0" dirty="0" smtClean="0">
                          <a:solidFill>
                            <a:srgbClr val="FFFF00"/>
                          </a:solidFill>
                          <a:latin typeface="Yuanti SC" charset="-122"/>
                          <a:ea typeface="Yuanti SC" charset="-122"/>
                          <a:cs typeface="Yuanti SC" charset="-122"/>
                        </a:rPr>
                        <a:t>/</a:t>
                      </a:r>
                      <a:r>
                        <a:rPr lang="zh-CN" altLang="en-US" sz="1000" b="0" i="0" dirty="0" smtClean="0">
                          <a:solidFill>
                            <a:srgbClr val="FFFF00"/>
                          </a:solidFill>
                          <a:latin typeface="Yuanti SC" charset="-122"/>
                          <a:ea typeface="Yuanti SC" charset="-122"/>
                          <a:cs typeface="Yuanti SC" charset="-122"/>
                        </a:rPr>
                        <a:t>卖出证券的数目。正数代表买入，负数代表卖出，用户必须指定。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chemeClr val="bg1"/>
                          </a:solidFill>
                          <a:latin typeface="Yuanti SC" charset="-122"/>
                          <a:ea typeface="Yuanti SC" charset="-122"/>
                          <a:cs typeface="Yuanti SC" charset="-122"/>
                        </a:rPr>
                        <a:t>style</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rgbClr val="FFFF00"/>
                          </a:solidFill>
                          <a:latin typeface="Yuanti SC" charset="-122"/>
                          <a:ea typeface="Yuanti SC" charset="-122"/>
                          <a:cs typeface="Yuanti SC" charset="-122"/>
                        </a:rPr>
                        <a:t>OrderType</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rgbClr val="FFFF00"/>
                          </a:solidFill>
                          <a:latin typeface="Yuanti SC" charset="-122"/>
                          <a:ea typeface="Yuanti SC" charset="-122"/>
                          <a:cs typeface="Yuanti SC" charset="-122"/>
                        </a:rPr>
                        <a:t>订单类型，默认是市价单。目前支持的订单类型有：</a:t>
                      </a: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sz="1000" b="0" i="0" dirty="0" smtClean="0">
                          <a:solidFill>
                            <a:srgbClr val="FFFF00"/>
                          </a:solidFill>
                          <a:latin typeface="Yuanti SC" charset="-122"/>
                          <a:ea typeface="Yuanti SC" charset="-122"/>
                          <a:cs typeface="Yuanti SC" charset="-122"/>
                        </a:rPr>
                        <a:t>style=</a:t>
                      </a:r>
                      <a:r>
                        <a:rPr lang="en-US" sz="1000" b="0" i="0" dirty="0" err="1" smtClean="0">
                          <a:solidFill>
                            <a:srgbClr val="FFFF00"/>
                          </a:solidFill>
                          <a:latin typeface="Yuanti SC" charset="-122"/>
                          <a:ea typeface="Yuanti SC" charset="-122"/>
                          <a:cs typeface="Yuanti SC" charset="-122"/>
                        </a:rPr>
                        <a:t>MarketOrder</a:t>
                      </a:r>
                      <a:r>
                        <a:rPr lang="en-US" sz="1000" b="0" i="0" dirty="0" smtClean="0">
                          <a:solidFill>
                            <a:srgbClr val="FFFF00"/>
                          </a:solidFill>
                          <a:latin typeface="Yuanti SC" charset="-122"/>
                          <a:ea typeface="Yuanti SC" charset="-122"/>
                          <a:cs typeface="Yuanti SC" charset="-122"/>
                        </a:rPr>
                        <a:t>()</a:t>
                      </a: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sz="1000" b="0" i="0" dirty="0" smtClean="0">
                          <a:solidFill>
                            <a:srgbClr val="FFFF00"/>
                          </a:solidFill>
                          <a:latin typeface="Yuanti SC" charset="-122"/>
                          <a:ea typeface="Yuanti SC" charset="-122"/>
                          <a:cs typeface="Yuanti SC" charset="-122"/>
                        </a:rPr>
                        <a:t>style=</a:t>
                      </a:r>
                      <a:r>
                        <a:rPr lang="en-US" sz="1000" b="0" i="0" dirty="0" err="1" smtClean="0">
                          <a:solidFill>
                            <a:srgbClr val="FFFF00"/>
                          </a:solidFill>
                          <a:latin typeface="Yuanti SC" charset="-122"/>
                          <a:ea typeface="Yuanti SC" charset="-122"/>
                          <a:cs typeface="Yuanti SC" charset="-122"/>
                        </a:rPr>
                        <a:t>LimitOrder</a:t>
                      </a:r>
                      <a:r>
                        <a:rPr lang="en-US" sz="1000" b="0" i="0" dirty="0" smtClean="0">
                          <a:solidFill>
                            <a:srgbClr val="FFFF00"/>
                          </a:solidFill>
                          <a:latin typeface="Yuanti SC" charset="-122"/>
                          <a:ea typeface="Yuanti SC" charset="-122"/>
                          <a:cs typeface="Yuanti SC" charset="-122"/>
                        </a:rPr>
                        <a:t>(</a:t>
                      </a:r>
                      <a:r>
                        <a:rPr lang="en-US" sz="1000" b="0" i="0" dirty="0" err="1" smtClean="0">
                          <a:solidFill>
                            <a:srgbClr val="FFFF00"/>
                          </a:solidFill>
                          <a:latin typeface="Yuanti SC" charset="-122"/>
                          <a:ea typeface="Yuanti SC" charset="-122"/>
                          <a:cs typeface="Yuanti SC" charset="-122"/>
                        </a:rPr>
                        <a:t>limit_price</a:t>
                      </a:r>
                      <a:r>
                        <a:rPr lang="en-US" sz="1000" b="0" i="0" dirty="0" smtClean="0">
                          <a:solidFill>
                            <a:srgbClr val="FFFF00"/>
                          </a:solidFill>
                          <a:latin typeface="Yuanti SC" charset="-122"/>
                          <a:ea typeface="Yuanti SC" charset="-122"/>
                          <a:cs typeface="Yuanti SC" charset="-122"/>
                        </a:rPr>
                        <a:t>)</a:t>
                      </a: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bl>
          </a:graphicData>
        </a:graphic>
      </p:graphicFrame>
      <p:graphicFrame>
        <p:nvGraphicFramePr>
          <p:cNvPr id="8" name="Table 2"/>
          <p:cNvGraphicFramePr>
            <a:graphicFrameLocks noGrp="1"/>
          </p:cNvGraphicFramePr>
          <p:nvPr>
            <p:extLst>
              <p:ext uri="{D42A27DB-BD31-4B8C-83A1-F6EECF244321}">
                <p14:modId xmlns:p14="http://schemas.microsoft.com/office/powerpoint/2010/main" val="904380042"/>
              </p:ext>
            </p:extLst>
          </p:nvPr>
        </p:nvGraphicFramePr>
        <p:xfrm>
          <a:off x="486173" y="4896662"/>
          <a:ext cx="8725707" cy="441960"/>
        </p:xfrm>
        <a:graphic>
          <a:graphicData uri="http://schemas.openxmlformats.org/drawingml/2006/table">
            <a:tbl>
              <a:tblPr firstRow="1" bandRow="1">
                <a:tableStyleId>{C083E6E3-FA7D-4D7B-A595-EF9225AFEA82}</a:tableStyleId>
              </a:tblPr>
              <a:tblGrid>
                <a:gridCol w="1270409">
                  <a:extLst>
                    <a:ext uri="{9D8B030D-6E8A-4147-A177-3AD203B41FA5}">
                      <a16:colId xmlns:a16="http://schemas.microsoft.com/office/drawing/2014/main" xmlns="" val="20000"/>
                    </a:ext>
                  </a:extLst>
                </a:gridCol>
                <a:gridCol w="1513392">
                  <a:extLst>
                    <a:ext uri="{9D8B030D-6E8A-4147-A177-3AD203B41FA5}">
                      <a16:colId xmlns:a16="http://schemas.microsoft.com/office/drawing/2014/main" xmlns="" val="20001"/>
                    </a:ext>
                  </a:extLst>
                </a:gridCol>
                <a:gridCol w="5941906"/>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返回</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xmlns=""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chemeClr val="bg1"/>
                          </a:solidFill>
                          <a:latin typeface="Yuanti SC" charset="-122"/>
                          <a:ea typeface="Yuanti SC" charset="-122"/>
                          <a:cs typeface="Yuanti SC" charset="-122"/>
                        </a:rPr>
                        <a:t>order_id</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r>
                        <a:rPr lang="en-US" altLang="zh-CN" sz="1000" b="0" i="0" dirty="0" err="1" smtClean="0">
                          <a:solidFill>
                            <a:srgbClr val="FFFF00"/>
                          </a:solidFill>
                          <a:latin typeface="Yuanti SC" charset="-122"/>
                          <a:ea typeface="Yuanti SC" charset="-122"/>
                          <a:cs typeface="Yuanti SC" charset="-122"/>
                        </a:rPr>
                        <a:t>int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订单</a:t>
                      </a:r>
                      <a:r>
                        <a:rPr lang="en-US" altLang="zh-CN" sz="1000" b="0" i="0" dirty="0" smtClean="0">
                          <a:solidFill>
                            <a:srgbClr val="FFFF00"/>
                          </a:solidFill>
                          <a:latin typeface="Yuanti SC" charset="-122"/>
                          <a:ea typeface="Yuanti SC" charset="-122"/>
                          <a:cs typeface="Yuanti SC" charset="-122"/>
                        </a:rPr>
                        <a:t>id</a:t>
                      </a:r>
                      <a:r>
                        <a:rPr lang="zh-CN" altLang="en-US" sz="1000" b="0" i="0" dirty="0" smtClean="0">
                          <a:solidFill>
                            <a:srgbClr val="FFFF00"/>
                          </a:solidFill>
                          <a:latin typeface="Yuanti SC" charset="-122"/>
                          <a:ea typeface="Yuanti SC" charset="-122"/>
                          <a:cs typeface="Yuanti SC" charset="-122"/>
                        </a:rPr>
                        <a: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a16="http://schemas.microsoft.com/office/drawing/2014/main" xmlns="" val="10001"/>
                  </a:ext>
                </a:extLst>
              </a:tr>
            </a:tbl>
          </a:graphicData>
        </a:graphic>
      </p:graphicFrame>
    </p:spTree>
    <p:extLst>
      <p:ext uri="{BB962C8B-B14F-4D97-AF65-F5344CB8AC3E}">
        <p14:creationId xmlns:p14="http://schemas.microsoft.com/office/powerpoint/2010/main" val="123278485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10" name="矩形 9"/>
          <p:cNvSpPr/>
          <p:nvPr/>
        </p:nvSpPr>
        <p:spPr>
          <a:xfrm>
            <a:off x="409303" y="828209"/>
            <a:ext cx="10759440" cy="2923877"/>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2.2.2</a:t>
            </a:r>
            <a:r>
              <a:rPr lang="zh-CN" altLang="en-US" sz="2800" dirty="0" smtClean="0">
                <a:solidFill>
                  <a:schemeClr val="bg1"/>
                </a:solidFill>
                <a:latin typeface="Yuanti SC" charset="-122"/>
                <a:ea typeface="Yuanti SC" charset="-122"/>
                <a:cs typeface="Yuanti SC" charset="-122"/>
              </a:rPr>
              <a:t> 交易</a:t>
            </a:r>
            <a:r>
              <a:rPr lang="zh-CN" altLang="en-US" sz="2800" dirty="0">
                <a:solidFill>
                  <a:schemeClr val="bg1"/>
                </a:solidFill>
                <a:latin typeface="Yuanti SC" charset="-122"/>
                <a:ea typeface="Yuanti SC" charset="-122"/>
                <a:cs typeface="Yuanti SC" charset="-122"/>
              </a:rPr>
              <a:t>相关</a:t>
            </a:r>
            <a:r>
              <a:rPr lang="zh-CN" altLang="en-US" sz="2800" dirty="0" smtClean="0">
                <a:solidFill>
                  <a:schemeClr val="bg1"/>
                </a:solidFill>
                <a:latin typeface="Yuanti SC" charset="-122"/>
                <a:ea typeface="Yuanti SC" charset="-122"/>
                <a:cs typeface="Yuanti SC" charset="-122"/>
              </a:rPr>
              <a:t>函数</a:t>
            </a:r>
            <a:endParaRPr lang="zh-CN" altLang="en-US" sz="2800" dirty="0">
              <a:solidFill>
                <a:schemeClr val="bg1"/>
              </a:solidFill>
              <a:latin typeface="Yuanti SC" charset="-122"/>
              <a:ea typeface="Yuanti SC" charset="-122"/>
              <a:cs typeface="Yuanti SC" charset="-122"/>
            </a:endParaRPr>
          </a:p>
          <a:p>
            <a:endParaRPr lang="zh-CN" altLang="en-US" dirty="0" smtClean="0">
              <a:solidFill>
                <a:schemeClr val="bg1"/>
              </a:solidFill>
              <a:latin typeface="Yuanti SC Light" charset="-122"/>
              <a:ea typeface="Yuanti SC Light" charset="-122"/>
              <a:cs typeface="Yuanti SC Light" charset="-122"/>
            </a:endParaRPr>
          </a:p>
          <a:p>
            <a:r>
              <a:rPr lang="en-US" altLang="zh-CN" dirty="0" err="1" smtClean="0">
                <a:solidFill>
                  <a:srgbClr val="FFFF00"/>
                </a:solidFill>
                <a:latin typeface="Yuanti SC Light" charset="-122"/>
                <a:ea typeface="Yuanti SC Light" charset="-122"/>
                <a:cs typeface="Yuanti SC Light" charset="-122"/>
              </a:rPr>
              <a:t>order_percent</a:t>
            </a:r>
            <a:r>
              <a:rPr lang="zh-CN" altLang="en-US" dirty="0" smtClean="0">
                <a:solidFill>
                  <a:srgbClr val="FFFF00"/>
                </a:solidFill>
                <a:latin typeface="Yuanti SC Light" charset="-122"/>
                <a:ea typeface="Yuanti SC Light" charset="-122"/>
                <a:cs typeface="Yuanti SC Light" charset="-122"/>
              </a:rPr>
              <a:t> </a:t>
            </a:r>
            <a:r>
              <a:rPr lang="zh-CN" altLang="en-US" dirty="0">
                <a:solidFill>
                  <a:srgbClr val="FFFF00"/>
                </a:solidFill>
                <a:latin typeface="Yuanti SC Light" charset="-122"/>
                <a:ea typeface="Yuanti SC Light" charset="-122"/>
                <a:cs typeface="Yuanti SC Light" charset="-122"/>
              </a:rPr>
              <a:t>方法</a:t>
            </a:r>
            <a:r>
              <a:rPr lang="zh-CN" altLang="en-US" dirty="0" smtClean="0">
                <a:solidFill>
                  <a:srgbClr val="FFFF00"/>
                </a:solidFill>
                <a:latin typeface="Yuanti SC Light" charset="-122"/>
                <a:ea typeface="Yuanti SC Light" charset="-122"/>
                <a:cs typeface="Yuanti SC Light" charset="-122"/>
              </a:rPr>
              <a:t>（落一定比例的买</a:t>
            </a:r>
            <a:r>
              <a:rPr lang="en-US" altLang="zh-CN" dirty="0" smtClean="0">
                <a:solidFill>
                  <a:srgbClr val="FFFF00"/>
                </a:solidFill>
                <a:latin typeface="Yuanti SC Light" charset="-122"/>
                <a:ea typeface="Yuanti SC Light" charset="-122"/>
                <a:cs typeface="Yuanti SC Light" charset="-122"/>
              </a:rPr>
              <a:t>/</a:t>
            </a:r>
            <a:r>
              <a:rPr lang="zh-CN" altLang="en-US" dirty="0" smtClean="0">
                <a:solidFill>
                  <a:srgbClr val="FFFF00"/>
                </a:solidFill>
                <a:latin typeface="Yuanti SC Light" charset="-122"/>
                <a:ea typeface="Yuanti SC Light" charset="-122"/>
                <a:cs typeface="Yuanti SC Light" charset="-122"/>
              </a:rPr>
              <a:t>卖下单）</a:t>
            </a: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smtClean="0">
                <a:solidFill>
                  <a:schemeClr val="bg1"/>
                </a:solidFill>
                <a:latin typeface="Yuanti SC Light" charset="-122"/>
                <a:ea typeface="Yuanti SC Light" charset="-122"/>
                <a:cs typeface="Yuanti SC Light" charset="-122"/>
              </a:rPr>
              <a:t>原型：</a:t>
            </a:r>
            <a:r>
              <a:rPr lang="en-US" altLang="zh-CN" sz="1600" dirty="0" err="1">
                <a:solidFill>
                  <a:srgbClr val="92D050"/>
                </a:solidFill>
                <a:latin typeface="Yuanti SC Light" charset="-122"/>
                <a:ea typeface="Yuanti SC Light" charset="-122"/>
                <a:cs typeface="Yuanti SC Light" charset="-122"/>
              </a:rPr>
              <a:t>def</a:t>
            </a:r>
            <a:r>
              <a:rPr lang="en-US" altLang="zh-CN" sz="1600" dirty="0">
                <a:solidFill>
                  <a:srgbClr val="92D050"/>
                </a:solidFill>
                <a:latin typeface="Yuanti SC Light" charset="-122"/>
                <a:ea typeface="Yuanti SC Light" charset="-122"/>
                <a:cs typeface="Yuanti SC Light" charset="-122"/>
              </a:rPr>
              <a:t> </a:t>
            </a:r>
            <a:r>
              <a:rPr lang="en-US" altLang="zh-CN" sz="1600" dirty="0" err="1">
                <a:solidFill>
                  <a:srgbClr val="FFFF00"/>
                </a:solidFill>
                <a:latin typeface="Yuanti SC Light" charset="-122"/>
                <a:ea typeface="Yuanti SC Light" charset="-122"/>
                <a:cs typeface="Yuanti SC Light" charset="-122"/>
              </a:rPr>
              <a:t>order_percent</a:t>
            </a:r>
            <a:r>
              <a:rPr lang="en-US" altLang="zh-CN" sz="1600" dirty="0">
                <a:solidFill>
                  <a:srgbClr val="FFFF00"/>
                </a:solidFill>
                <a:latin typeface="Yuanti SC Light" charset="-122"/>
                <a:ea typeface="Yuanti SC Light" charset="-122"/>
                <a:cs typeface="Yuanti SC Light" charset="-122"/>
              </a:rPr>
              <a:t>(</a:t>
            </a:r>
            <a:r>
              <a:rPr lang="en-US" altLang="zh-CN" sz="1600" dirty="0" err="1">
                <a:solidFill>
                  <a:srgbClr val="FFFF00"/>
                </a:solidFill>
                <a:latin typeface="Yuanti SC Light" charset="-122"/>
                <a:ea typeface="Yuanti SC Light" charset="-122"/>
                <a:cs typeface="Yuanti SC Light" charset="-122"/>
              </a:rPr>
              <a:t>id_or_ins</a:t>
            </a:r>
            <a:r>
              <a:rPr lang="en-US" altLang="zh-CN" sz="1600" dirty="0">
                <a:solidFill>
                  <a:srgbClr val="FFFF00"/>
                </a:solidFill>
                <a:latin typeface="Yuanti SC Light" charset="-122"/>
                <a:ea typeface="Yuanti SC Light" charset="-122"/>
                <a:cs typeface="Yuanti SC Light" charset="-122"/>
              </a:rPr>
              <a:t>, percent, style=</a:t>
            </a:r>
            <a:r>
              <a:rPr lang="en-US" altLang="zh-CN" sz="1600" dirty="0" err="1">
                <a:solidFill>
                  <a:srgbClr val="FFFF00"/>
                </a:solidFill>
                <a:latin typeface="Yuanti SC Light" charset="-122"/>
                <a:ea typeface="Yuanti SC Light" charset="-122"/>
                <a:cs typeface="Yuanti SC Light" charset="-122"/>
              </a:rPr>
              <a:t>OrderType</a:t>
            </a:r>
            <a:r>
              <a:rPr lang="en-US" altLang="zh-CN" sz="1600" dirty="0">
                <a:solidFill>
                  <a:srgbClr val="FFFF00"/>
                </a:solidFill>
                <a:latin typeface="Yuanti SC Light" charset="-122"/>
                <a:ea typeface="Yuanti SC Light" charset="-122"/>
                <a:cs typeface="Yuanti SC Light" charset="-122"/>
              </a:rPr>
              <a:t>)</a:t>
            </a:r>
            <a:endParaRPr lang="en-US" altLang="zh-CN" sz="1600" dirty="0" smtClean="0">
              <a:solidFill>
                <a:srgbClr val="FFFF00"/>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a:solidFill>
                  <a:schemeClr val="bg1"/>
                </a:solidFill>
                <a:latin typeface="Yuanti SC Light" charset="-122"/>
                <a:ea typeface="Yuanti SC Light" charset="-122"/>
                <a:cs typeface="Yuanti SC Light" charset="-122"/>
              </a:rPr>
              <a:t>发送一个等于目前投资组合价值（市场价值和目前现金的总和）一定百分比的买</a:t>
            </a:r>
            <a:r>
              <a:rPr lang="en-US" altLang="zh-CN" sz="1600" dirty="0">
                <a:solidFill>
                  <a:schemeClr val="bg1"/>
                </a:solidFill>
                <a:latin typeface="Yuanti SC Light" charset="-122"/>
                <a:ea typeface="Yuanti SC Light" charset="-122"/>
                <a:cs typeface="Yuanti SC Light" charset="-122"/>
              </a:rPr>
              <a:t>/</a:t>
            </a:r>
            <a:r>
              <a:rPr lang="zh-CN" altLang="en-US" sz="1600" dirty="0">
                <a:solidFill>
                  <a:schemeClr val="bg1"/>
                </a:solidFill>
                <a:latin typeface="Yuanti SC Light" charset="-122"/>
                <a:ea typeface="Yuanti SC Light" charset="-122"/>
                <a:cs typeface="Yuanti SC Light" charset="-122"/>
              </a:rPr>
              <a:t>卖单，正数代表买，负数代表卖。股票的股数总是会被调整成对应的一手的股票数的倍数（</a:t>
            </a:r>
            <a:r>
              <a:rPr lang="en-US" altLang="zh-CN" sz="1600" dirty="0">
                <a:solidFill>
                  <a:schemeClr val="bg1"/>
                </a:solidFill>
                <a:latin typeface="Yuanti SC Light" charset="-122"/>
                <a:ea typeface="Yuanti SC Light" charset="-122"/>
                <a:cs typeface="Yuanti SC Light" charset="-122"/>
              </a:rPr>
              <a:t>1</a:t>
            </a:r>
            <a:r>
              <a:rPr lang="zh-CN" altLang="en-US" sz="1600" dirty="0">
                <a:solidFill>
                  <a:schemeClr val="bg1"/>
                </a:solidFill>
                <a:latin typeface="Yuanti SC Light" charset="-122"/>
                <a:ea typeface="Yuanti SC Light" charset="-122"/>
                <a:cs typeface="Yuanti SC Light" charset="-122"/>
              </a:rPr>
              <a:t>手是</a:t>
            </a:r>
            <a:r>
              <a:rPr lang="en-US" altLang="zh-CN" sz="1600" dirty="0">
                <a:solidFill>
                  <a:schemeClr val="bg1"/>
                </a:solidFill>
                <a:latin typeface="Yuanti SC Light" charset="-122"/>
                <a:ea typeface="Yuanti SC Light" charset="-122"/>
                <a:cs typeface="Yuanti SC Light" charset="-122"/>
              </a:rPr>
              <a:t>100</a:t>
            </a:r>
            <a:r>
              <a:rPr lang="zh-CN" altLang="en-US" sz="1600" dirty="0">
                <a:solidFill>
                  <a:schemeClr val="bg1"/>
                </a:solidFill>
                <a:latin typeface="Yuanti SC Light" charset="-122"/>
                <a:ea typeface="Yuanti SC Light" charset="-122"/>
                <a:cs typeface="Yuanti SC Light" charset="-122"/>
              </a:rPr>
              <a:t>股）。百分比是一个小数，并且小于或等于</a:t>
            </a:r>
            <a:r>
              <a:rPr lang="en-US" altLang="zh-CN" sz="1600" dirty="0">
                <a:solidFill>
                  <a:schemeClr val="bg1"/>
                </a:solidFill>
                <a:latin typeface="Yuanti SC Light" charset="-122"/>
                <a:ea typeface="Yuanti SC Light" charset="-122"/>
                <a:cs typeface="Yuanti SC Light" charset="-122"/>
              </a:rPr>
              <a:t>1</a:t>
            </a:r>
            <a:r>
              <a:rPr lang="zh-CN" altLang="en-US" sz="1600" dirty="0">
                <a:solidFill>
                  <a:schemeClr val="bg1"/>
                </a:solidFill>
                <a:latin typeface="Yuanti SC Light" charset="-122"/>
                <a:ea typeface="Yuanti SC Light" charset="-122"/>
                <a:cs typeface="Yuanti SC Light" charset="-122"/>
              </a:rPr>
              <a:t>（</a:t>
            </a:r>
            <a:r>
              <a:rPr lang="en-US" altLang="zh-CN" sz="1600" dirty="0">
                <a:solidFill>
                  <a:schemeClr val="bg1"/>
                </a:solidFill>
                <a:latin typeface="Yuanti SC Light" charset="-122"/>
                <a:ea typeface="Yuanti SC Light" charset="-122"/>
                <a:cs typeface="Yuanti SC Light" charset="-122"/>
              </a:rPr>
              <a:t>&lt;=100%</a:t>
            </a:r>
            <a:r>
              <a:rPr lang="zh-CN" altLang="en-US" sz="1600" dirty="0">
                <a:solidFill>
                  <a:schemeClr val="bg1"/>
                </a:solidFill>
                <a:latin typeface="Yuanti SC Light" charset="-122"/>
                <a:ea typeface="Yuanti SC Light" charset="-122"/>
                <a:cs typeface="Yuanti SC Light" charset="-122"/>
              </a:rPr>
              <a:t>），</a:t>
            </a:r>
            <a:r>
              <a:rPr lang="en-US" altLang="zh-CN" sz="1600" dirty="0">
                <a:solidFill>
                  <a:schemeClr val="bg1"/>
                </a:solidFill>
                <a:latin typeface="Yuanti SC Light" charset="-122"/>
                <a:ea typeface="Yuanti SC Light" charset="-122"/>
                <a:cs typeface="Yuanti SC Light" charset="-122"/>
              </a:rPr>
              <a:t>0.5</a:t>
            </a:r>
            <a:r>
              <a:rPr lang="zh-CN" altLang="en-US" sz="1600" dirty="0">
                <a:solidFill>
                  <a:schemeClr val="bg1"/>
                </a:solidFill>
                <a:latin typeface="Yuanti SC Light" charset="-122"/>
                <a:ea typeface="Yuanti SC Light" charset="-122"/>
                <a:cs typeface="Yuanti SC Light" charset="-122"/>
              </a:rPr>
              <a:t>表示的是</a:t>
            </a:r>
            <a:r>
              <a:rPr lang="en-US" altLang="zh-CN" sz="1600" dirty="0">
                <a:solidFill>
                  <a:schemeClr val="bg1"/>
                </a:solidFill>
                <a:latin typeface="Yuanti SC Light" charset="-122"/>
                <a:ea typeface="Yuanti SC Light" charset="-122"/>
                <a:cs typeface="Yuanti SC Light" charset="-122"/>
              </a:rPr>
              <a:t>50%</a:t>
            </a:r>
            <a:r>
              <a:rPr lang="zh-CN" altLang="en-US" sz="1600" dirty="0" smtClean="0">
                <a:solidFill>
                  <a:schemeClr val="bg1"/>
                </a:solidFill>
                <a:latin typeface="Yuanti SC Light" charset="-122"/>
                <a:ea typeface="Yuanti SC Light" charset="-122"/>
                <a:cs typeface="Yuanti SC Light" charset="-122"/>
              </a:rPr>
              <a:t>。</a:t>
            </a:r>
          </a:p>
          <a:p>
            <a:endParaRPr lang="en-US" altLang="zh-CN" dirty="0">
              <a:solidFill>
                <a:schemeClr val="bg1"/>
              </a:solidFill>
              <a:latin typeface="Yuanti SC Light" charset="-122"/>
              <a:ea typeface="Yuanti SC Light" charset="-122"/>
              <a:cs typeface="Yuanti SC Light" charset="-122"/>
            </a:endParaRPr>
          </a:p>
        </p:txBody>
      </p:sp>
      <p:sp>
        <p:nvSpPr>
          <p:cNvPr id="6" name="文本框 5"/>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graphicFrame>
        <p:nvGraphicFramePr>
          <p:cNvPr id="7" name="Table 2"/>
          <p:cNvGraphicFramePr>
            <a:graphicFrameLocks noGrp="1"/>
          </p:cNvGraphicFramePr>
          <p:nvPr>
            <p:extLst>
              <p:ext uri="{D42A27DB-BD31-4B8C-83A1-F6EECF244321}">
                <p14:modId xmlns:p14="http://schemas.microsoft.com/office/powerpoint/2010/main" val="1621176938"/>
              </p:ext>
            </p:extLst>
          </p:nvPr>
        </p:nvGraphicFramePr>
        <p:xfrm>
          <a:off x="486173" y="3501870"/>
          <a:ext cx="8725707" cy="1188720"/>
        </p:xfrm>
        <a:graphic>
          <a:graphicData uri="http://schemas.openxmlformats.org/drawingml/2006/table">
            <a:tbl>
              <a:tblPr firstRow="1" bandRow="1">
                <a:tableStyleId>{C083E6E3-FA7D-4D7B-A595-EF9225AFEA82}</a:tableStyleId>
              </a:tblPr>
              <a:tblGrid>
                <a:gridCol w="1270409">
                  <a:extLst>
                    <a:ext uri="{9D8B030D-6E8A-4147-A177-3AD203B41FA5}">
                      <a16:colId xmlns:a16="http://schemas.microsoft.com/office/drawing/2014/main" xmlns="" val="20000"/>
                    </a:ext>
                  </a:extLst>
                </a:gridCol>
                <a:gridCol w="1513392">
                  <a:extLst>
                    <a:ext uri="{9D8B030D-6E8A-4147-A177-3AD203B41FA5}">
                      <a16:colId xmlns:a16="http://schemas.microsoft.com/office/drawing/2014/main" xmlns="" val="20001"/>
                    </a:ext>
                  </a:extLst>
                </a:gridCol>
                <a:gridCol w="5941906"/>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参数</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xmlns=""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chemeClr val="bg1"/>
                          </a:solidFill>
                          <a:latin typeface="Yuanti SC" charset="-122"/>
                          <a:ea typeface="Yuanti SC" charset="-122"/>
                          <a:cs typeface="Yuanti SC" charset="-122"/>
                        </a:rPr>
                        <a:t>id_or_ins</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r>
                        <a:rPr lang="en-US" altLang="zh-CN" sz="1000" b="0" i="0" dirty="0" err="1" smtClean="0">
                          <a:solidFill>
                            <a:srgbClr val="FFFF00"/>
                          </a:solidFill>
                          <a:latin typeface="Yuanti SC" charset="-122"/>
                          <a:ea typeface="Yuanti SC" charset="-122"/>
                          <a:cs typeface="Yuanti SC" charset="-122"/>
                        </a:rPr>
                        <a:t>str</a:t>
                      </a:r>
                      <a:r>
                        <a:rPr lang="zh-CN" altLang="en-US" sz="1000" b="0" i="0" dirty="0" smtClean="0">
                          <a:solidFill>
                            <a:srgbClr val="FFFF00"/>
                          </a:solidFill>
                          <a:latin typeface="Yuanti SC" charset="-122"/>
                          <a:ea typeface="Yuanti SC" charset="-122"/>
                          <a:cs typeface="Yuanti SC" charset="-122"/>
                        </a:rPr>
                        <a:t>或</a:t>
                      </a:r>
                      <a:r>
                        <a:rPr lang="en-US" altLang="zh-CN" sz="1000" b="0" i="0" dirty="0" smtClean="0">
                          <a:solidFill>
                            <a:srgbClr val="FFFF00"/>
                          </a:solidFill>
                          <a:latin typeface="Yuanti SC" charset="-122"/>
                          <a:ea typeface="Yuanti SC" charset="-122"/>
                          <a:cs typeface="Yuanti SC" charset="-122"/>
                        </a:rPr>
                        <a:t>instrument</a:t>
                      </a:r>
                      <a:r>
                        <a:rPr lang="zh-CN" altLang="en-US" sz="1000" b="0" i="0" dirty="0" smtClean="0">
                          <a:solidFill>
                            <a:srgbClr val="FFFF00"/>
                          </a:solidFill>
                          <a:latin typeface="Yuanti SC" charset="-122"/>
                          <a:ea typeface="Yuanti SC" charset="-122"/>
                          <a:cs typeface="Yuanti SC" charset="-122"/>
                        </a:rPr>
                        <a:t>对象</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rgbClr val="FFFF00"/>
                          </a:solidFill>
                          <a:latin typeface="Yuanti SC" charset="-122"/>
                          <a:ea typeface="Yuanti SC" charset="-122"/>
                          <a:cs typeface="Yuanti SC" charset="-122"/>
                        </a:rPr>
                        <a:t>order_book_id</a:t>
                      </a:r>
                      <a:r>
                        <a:rPr lang="zh-CN" altLang="en-US" sz="1000" b="0" i="0" dirty="0" smtClean="0">
                          <a:solidFill>
                            <a:srgbClr val="FFFF00"/>
                          </a:solidFill>
                          <a:latin typeface="Yuanti SC" charset="-122"/>
                          <a:ea typeface="Yuanti SC" charset="-122"/>
                          <a:cs typeface="Yuanti SC" charset="-122"/>
                        </a:rPr>
                        <a:t>或</a:t>
                      </a:r>
                      <a:r>
                        <a:rPr lang="en-US" altLang="zh-CN" sz="1000" b="0" i="0" dirty="0" smtClean="0">
                          <a:solidFill>
                            <a:srgbClr val="FFFF00"/>
                          </a:solidFill>
                          <a:latin typeface="Yuanti SC" charset="-122"/>
                          <a:ea typeface="Yuanti SC" charset="-122"/>
                          <a:cs typeface="Yuanti SC" charset="-122"/>
                        </a:rPr>
                        <a:t>symbol</a:t>
                      </a:r>
                      <a:r>
                        <a:rPr lang="zh-CN" altLang="en-US" sz="1000" b="0" i="0" dirty="0" smtClean="0">
                          <a:solidFill>
                            <a:srgbClr val="FFFF00"/>
                          </a:solidFill>
                          <a:latin typeface="Yuanti SC" charset="-122"/>
                          <a:ea typeface="Yuanti SC" charset="-122"/>
                          <a:cs typeface="Yuanti SC" charset="-122"/>
                        </a:rPr>
                        <a:t>或</a:t>
                      </a:r>
                      <a:r>
                        <a:rPr lang="en-US" altLang="zh-CN" sz="1000" b="0" i="0" dirty="0" smtClean="0">
                          <a:solidFill>
                            <a:srgbClr val="FFFF00"/>
                          </a:solidFill>
                          <a:latin typeface="Yuanti SC" charset="-122"/>
                          <a:ea typeface="Yuanti SC" charset="-122"/>
                          <a:cs typeface="Yuanti SC" charset="-122"/>
                        </a:rPr>
                        <a:t>instrument</a:t>
                      </a:r>
                      <a:r>
                        <a:rPr lang="zh-CN" altLang="en-US" sz="1000" b="0" i="0" dirty="0" smtClean="0">
                          <a:solidFill>
                            <a:srgbClr val="FFFF00"/>
                          </a:solidFill>
                          <a:latin typeface="Yuanti SC" charset="-122"/>
                          <a:ea typeface="Yuanti SC" charset="-122"/>
                          <a:cs typeface="Yuanti SC" charset="-122"/>
                        </a:rPr>
                        <a:t>对象，用户必须指定。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a16="http://schemas.microsoft.com/office/drawing/2014/main" xmlns="" val="10001"/>
                  </a:ext>
                </a:extLst>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percent</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rgbClr val="FFFF00"/>
                          </a:solidFill>
                          <a:latin typeface="Yuanti SC" charset="-122"/>
                          <a:ea typeface="Yuanti SC" charset="-122"/>
                          <a:cs typeface="Yuanti SC" charset="-122"/>
                        </a:rPr>
                        <a:t>float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占有现有的投资组合价值的百分比。正数表示买入，负数表示卖出。用户必须指定。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chemeClr val="bg1"/>
                          </a:solidFill>
                          <a:latin typeface="Yuanti SC" charset="-122"/>
                          <a:ea typeface="Yuanti SC" charset="-122"/>
                          <a:cs typeface="Yuanti SC" charset="-122"/>
                        </a:rPr>
                        <a:t>style</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rgbClr val="FFFF00"/>
                          </a:solidFill>
                          <a:latin typeface="Yuanti SC" charset="-122"/>
                          <a:ea typeface="Yuanti SC" charset="-122"/>
                          <a:cs typeface="Yuanti SC" charset="-122"/>
                        </a:rPr>
                        <a:t>OrderType</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rgbClr val="FFFF00"/>
                          </a:solidFill>
                          <a:latin typeface="Yuanti SC" charset="-122"/>
                          <a:ea typeface="Yuanti SC" charset="-122"/>
                          <a:cs typeface="Yuanti SC" charset="-122"/>
                        </a:rPr>
                        <a:t>订单类型，默认是市价单。目前支持的订单类型有：</a:t>
                      </a: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sz="1000" b="0" i="0" dirty="0" smtClean="0">
                          <a:solidFill>
                            <a:srgbClr val="FFFF00"/>
                          </a:solidFill>
                          <a:latin typeface="Yuanti SC" charset="-122"/>
                          <a:ea typeface="Yuanti SC" charset="-122"/>
                          <a:cs typeface="Yuanti SC" charset="-122"/>
                        </a:rPr>
                        <a:t>style=</a:t>
                      </a:r>
                      <a:r>
                        <a:rPr lang="en-US" sz="1000" b="0" i="0" dirty="0" err="1" smtClean="0">
                          <a:solidFill>
                            <a:srgbClr val="FFFF00"/>
                          </a:solidFill>
                          <a:latin typeface="Yuanti SC" charset="-122"/>
                          <a:ea typeface="Yuanti SC" charset="-122"/>
                          <a:cs typeface="Yuanti SC" charset="-122"/>
                        </a:rPr>
                        <a:t>MarketOrder</a:t>
                      </a:r>
                      <a:r>
                        <a:rPr lang="en-US" sz="1000" b="0" i="0" dirty="0" smtClean="0">
                          <a:solidFill>
                            <a:srgbClr val="FFFF00"/>
                          </a:solidFill>
                          <a:latin typeface="Yuanti SC" charset="-122"/>
                          <a:ea typeface="Yuanti SC" charset="-122"/>
                          <a:cs typeface="Yuanti SC" charset="-122"/>
                        </a:rPr>
                        <a:t>()</a:t>
                      </a: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sz="1000" b="0" i="0" dirty="0" smtClean="0">
                          <a:solidFill>
                            <a:srgbClr val="FFFF00"/>
                          </a:solidFill>
                          <a:latin typeface="Yuanti SC" charset="-122"/>
                          <a:ea typeface="Yuanti SC" charset="-122"/>
                          <a:cs typeface="Yuanti SC" charset="-122"/>
                        </a:rPr>
                        <a:t>style=</a:t>
                      </a:r>
                      <a:r>
                        <a:rPr lang="en-US" sz="1000" b="0" i="0" dirty="0" err="1" smtClean="0">
                          <a:solidFill>
                            <a:srgbClr val="FFFF00"/>
                          </a:solidFill>
                          <a:latin typeface="Yuanti SC" charset="-122"/>
                          <a:ea typeface="Yuanti SC" charset="-122"/>
                          <a:cs typeface="Yuanti SC" charset="-122"/>
                        </a:rPr>
                        <a:t>LimitOrder</a:t>
                      </a:r>
                      <a:r>
                        <a:rPr lang="en-US" sz="1000" b="0" i="0" dirty="0" smtClean="0">
                          <a:solidFill>
                            <a:srgbClr val="FFFF00"/>
                          </a:solidFill>
                          <a:latin typeface="Yuanti SC" charset="-122"/>
                          <a:ea typeface="Yuanti SC" charset="-122"/>
                          <a:cs typeface="Yuanti SC" charset="-122"/>
                        </a:rPr>
                        <a:t>(</a:t>
                      </a:r>
                      <a:r>
                        <a:rPr lang="en-US" sz="1000" b="0" i="0" dirty="0" err="1" smtClean="0">
                          <a:solidFill>
                            <a:srgbClr val="FFFF00"/>
                          </a:solidFill>
                          <a:latin typeface="Yuanti SC" charset="-122"/>
                          <a:ea typeface="Yuanti SC" charset="-122"/>
                          <a:cs typeface="Yuanti SC" charset="-122"/>
                        </a:rPr>
                        <a:t>limit_price</a:t>
                      </a:r>
                      <a:r>
                        <a:rPr lang="en-US" sz="1000" b="0" i="0" dirty="0" smtClean="0">
                          <a:solidFill>
                            <a:srgbClr val="FFFF00"/>
                          </a:solidFill>
                          <a:latin typeface="Yuanti SC" charset="-122"/>
                          <a:ea typeface="Yuanti SC" charset="-122"/>
                          <a:cs typeface="Yuanti SC" charset="-122"/>
                        </a:rPr>
                        <a:t>)</a:t>
                      </a: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bl>
          </a:graphicData>
        </a:graphic>
      </p:graphicFrame>
      <p:graphicFrame>
        <p:nvGraphicFramePr>
          <p:cNvPr id="8" name="Table 2"/>
          <p:cNvGraphicFramePr>
            <a:graphicFrameLocks noGrp="1"/>
          </p:cNvGraphicFramePr>
          <p:nvPr>
            <p:extLst/>
          </p:nvPr>
        </p:nvGraphicFramePr>
        <p:xfrm>
          <a:off x="486173" y="4896662"/>
          <a:ext cx="8725707" cy="441960"/>
        </p:xfrm>
        <a:graphic>
          <a:graphicData uri="http://schemas.openxmlformats.org/drawingml/2006/table">
            <a:tbl>
              <a:tblPr firstRow="1" bandRow="1">
                <a:tableStyleId>{C083E6E3-FA7D-4D7B-A595-EF9225AFEA82}</a:tableStyleId>
              </a:tblPr>
              <a:tblGrid>
                <a:gridCol w="1270409">
                  <a:extLst>
                    <a:ext uri="{9D8B030D-6E8A-4147-A177-3AD203B41FA5}">
                      <a16:colId xmlns:a16="http://schemas.microsoft.com/office/drawing/2014/main" xmlns="" val="20000"/>
                    </a:ext>
                  </a:extLst>
                </a:gridCol>
                <a:gridCol w="1513392">
                  <a:extLst>
                    <a:ext uri="{9D8B030D-6E8A-4147-A177-3AD203B41FA5}">
                      <a16:colId xmlns:a16="http://schemas.microsoft.com/office/drawing/2014/main" xmlns="" val="20001"/>
                    </a:ext>
                  </a:extLst>
                </a:gridCol>
                <a:gridCol w="5941906"/>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返回</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xmlns=""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chemeClr val="bg1"/>
                          </a:solidFill>
                          <a:latin typeface="Yuanti SC" charset="-122"/>
                          <a:ea typeface="Yuanti SC" charset="-122"/>
                          <a:cs typeface="Yuanti SC" charset="-122"/>
                        </a:rPr>
                        <a:t>order_id</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r>
                        <a:rPr lang="en-US" altLang="zh-CN" sz="1000" b="0" i="0" dirty="0" err="1" smtClean="0">
                          <a:solidFill>
                            <a:srgbClr val="FFFF00"/>
                          </a:solidFill>
                          <a:latin typeface="Yuanti SC" charset="-122"/>
                          <a:ea typeface="Yuanti SC" charset="-122"/>
                          <a:cs typeface="Yuanti SC" charset="-122"/>
                        </a:rPr>
                        <a:t>int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订单</a:t>
                      </a:r>
                      <a:r>
                        <a:rPr lang="en-US" altLang="zh-CN" sz="1000" b="0" i="0" dirty="0" smtClean="0">
                          <a:solidFill>
                            <a:srgbClr val="FFFF00"/>
                          </a:solidFill>
                          <a:latin typeface="Yuanti SC" charset="-122"/>
                          <a:ea typeface="Yuanti SC" charset="-122"/>
                          <a:cs typeface="Yuanti SC" charset="-122"/>
                        </a:rPr>
                        <a:t>id</a:t>
                      </a:r>
                      <a:r>
                        <a:rPr lang="zh-CN" altLang="en-US" sz="1000" b="0" i="0" dirty="0" smtClean="0">
                          <a:solidFill>
                            <a:srgbClr val="FFFF00"/>
                          </a:solidFill>
                          <a:latin typeface="Yuanti SC" charset="-122"/>
                          <a:ea typeface="Yuanti SC" charset="-122"/>
                          <a:cs typeface="Yuanti SC" charset="-122"/>
                        </a:rPr>
                        <a: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a16="http://schemas.microsoft.com/office/drawing/2014/main" xmlns="" val="10001"/>
                  </a:ext>
                </a:extLst>
              </a:tr>
            </a:tbl>
          </a:graphicData>
        </a:graphic>
      </p:graphicFrame>
    </p:spTree>
    <p:extLst>
      <p:ext uri="{BB962C8B-B14F-4D97-AF65-F5344CB8AC3E}">
        <p14:creationId xmlns:p14="http://schemas.microsoft.com/office/powerpoint/2010/main" val="8797030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10" name="矩形 9"/>
          <p:cNvSpPr/>
          <p:nvPr/>
        </p:nvSpPr>
        <p:spPr>
          <a:xfrm>
            <a:off x="409303" y="828209"/>
            <a:ext cx="10759440" cy="2585323"/>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2.2.2</a:t>
            </a:r>
            <a:r>
              <a:rPr lang="zh-CN" altLang="en-US" sz="2800" dirty="0" smtClean="0">
                <a:solidFill>
                  <a:schemeClr val="bg1"/>
                </a:solidFill>
                <a:latin typeface="Yuanti SC" charset="-122"/>
                <a:ea typeface="Yuanti SC" charset="-122"/>
                <a:cs typeface="Yuanti SC" charset="-122"/>
              </a:rPr>
              <a:t> 交易</a:t>
            </a:r>
            <a:r>
              <a:rPr lang="zh-CN" altLang="en-US" sz="2800" dirty="0">
                <a:solidFill>
                  <a:schemeClr val="bg1"/>
                </a:solidFill>
                <a:latin typeface="Yuanti SC" charset="-122"/>
                <a:ea typeface="Yuanti SC" charset="-122"/>
                <a:cs typeface="Yuanti SC" charset="-122"/>
              </a:rPr>
              <a:t>相关</a:t>
            </a:r>
            <a:r>
              <a:rPr lang="zh-CN" altLang="en-US" sz="2800" dirty="0" smtClean="0">
                <a:solidFill>
                  <a:schemeClr val="bg1"/>
                </a:solidFill>
                <a:latin typeface="Yuanti SC" charset="-122"/>
                <a:ea typeface="Yuanti SC" charset="-122"/>
                <a:cs typeface="Yuanti SC" charset="-122"/>
              </a:rPr>
              <a:t>函数</a:t>
            </a:r>
            <a:endParaRPr lang="zh-CN" altLang="en-US" sz="2800" dirty="0">
              <a:solidFill>
                <a:schemeClr val="bg1"/>
              </a:solidFill>
              <a:latin typeface="Yuanti SC" charset="-122"/>
              <a:ea typeface="Yuanti SC" charset="-122"/>
              <a:cs typeface="Yuanti SC" charset="-122"/>
            </a:endParaRPr>
          </a:p>
          <a:p>
            <a:endParaRPr lang="zh-CN" altLang="en-US" dirty="0" smtClean="0">
              <a:solidFill>
                <a:schemeClr val="bg1"/>
              </a:solidFill>
              <a:latin typeface="Yuanti SC Light" charset="-122"/>
              <a:ea typeface="Yuanti SC Light" charset="-122"/>
              <a:cs typeface="Yuanti SC Light" charset="-122"/>
            </a:endParaRPr>
          </a:p>
          <a:p>
            <a:r>
              <a:rPr lang="en-US" altLang="zh-CN" dirty="0" err="1" smtClean="0">
                <a:solidFill>
                  <a:srgbClr val="FFFF00"/>
                </a:solidFill>
                <a:latin typeface="Yuanti SC Light" charset="-122"/>
                <a:ea typeface="Yuanti SC Light" charset="-122"/>
                <a:cs typeface="Yuanti SC Light" charset="-122"/>
              </a:rPr>
              <a:t>order_target_value</a:t>
            </a:r>
            <a:r>
              <a:rPr lang="zh-CN" altLang="en-US" dirty="0" smtClean="0">
                <a:solidFill>
                  <a:srgbClr val="FFFF00"/>
                </a:solidFill>
                <a:latin typeface="Yuanti SC Light" charset="-122"/>
                <a:ea typeface="Yuanti SC Light" charset="-122"/>
                <a:cs typeface="Yuanti SC Light" charset="-122"/>
              </a:rPr>
              <a:t> </a:t>
            </a:r>
            <a:r>
              <a:rPr lang="zh-CN" altLang="en-US" dirty="0">
                <a:solidFill>
                  <a:srgbClr val="FFFF00"/>
                </a:solidFill>
                <a:latin typeface="Yuanti SC Light" charset="-122"/>
                <a:ea typeface="Yuanti SC Light" charset="-122"/>
                <a:cs typeface="Yuanti SC Light" charset="-122"/>
              </a:rPr>
              <a:t>方法（</a:t>
            </a:r>
            <a:r>
              <a:rPr lang="zh-CN" altLang="en-US" dirty="0" smtClean="0">
                <a:solidFill>
                  <a:srgbClr val="FFFF00"/>
                </a:solidFill>
                <a:latin typeface="Yuanti SC Light" charset="-122"/>
                <a:ea typeface="Yuanti SC Light" charset="-122"/>
                <a:cs typeface="Yuanti SC Light" charset="-122"/>
              </a:rPr>
              <a:t>落买</a:t>
            </a:r>
            <a:r>
              <a:rPr lang="en-US" altLang="zh-CN" dirty="0" smtClean="0">
                <a:solidFill>
                  <a:srgbClr val="FFFF00"/>
                </a:solidFill>
                <a:latin typeface="Yuanti SC Light" charset="-122"/>
                <a:ea typeface="Yuanti SC Light" charset="-122"/>
                <a:cs typeface="Yuanti SC Light" charset="-122"/>
              </a:rPr>
              <a:t>/</a:t>
            </a:r>
            <a:r>
              <a:rPr lang="zh-CN" altLang="en-US" dirty="0" smtClean="0">
                <a:solidFill>
                  <a:srgbClr val="FFFF00"/>
                </a:solidFill>
                <a:latin typeface="Yuanti SC Light" charset="-122"/>
                <a:ea typeface="Yuanti SC Light" charset="-122"/>
                <a:cs typeface="Yuanti SC Light" charset="-122"/>
              </a:rPr>
              <a:t>卖下单至仓位到目标价值）</a:t>
            </a: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smtClean="0">
                <a:solidFill>
                  <a:schemeClr val="bg1"/>
                </a:solidFill>
                <a:latin typeface="Yuanti SC Light" charset="-122"/>
                <a:ea typeface="Yuanti SC Light" charset="-122"/>
                <a:cs typeface="Yuanti SC Light" charset="-122"/>
              </a:rPr>
              <a:t>原型：</a:t>
            </a:r>
            <a:r>
              <a:rPr lang="en-US" altLang="zh-CN" sz="1600" dirty="0" err="1">
                <a:solidFill>
                  <a:srgbClr val="92D050"/>
                </a:solidFill>
                <a:latin typeface="Yuanti SC Light" charset="-122"/>
                <a:ea typeface="Yuanti SC Light" charset="-122"/>
                <a:cs typeface="Yuanti SC Light" charset="-122"/>
              </a:rPr>
              <a:t>def</a:t>
            </a:r>
            <a:r>
              <a:rPr lang="en-US" altLang="zh-CN" sz="1600" dirty="0">
                <a:solidFill>
                  <a:srgbClr val="92D050"/>
                </a:solidFill>
                <a:latin typeface="Yuanti SC Light" charset="-122"/>
                <a:ea typeface="Yuanti SC Light" charset="-122"/>
                <a:cs typeface="Yuanti SC Light" charset="-122"/>
              </a:rPr>
              <a:t> </a:t>
            </a:r>
            <a:r>
              <a:rPr lang="en-US" altLang="zh-CN" sz="1600" dirty="0" err="1">
                <a:solidFill>
                  <a:srgbClr val="FFFF00"/>
                </a:solidFill>
                <a:latin typeface="Yuanti SC Light" charset="-122"/>
                <a:ea typeface="Yuanti SC Light" charset="-122"/>
                <a:cs typeface="Yuanti SC Light" charset="-122"/>
              </a:rPr>
              <a:t>order_target_value</a:t>
            </a:r>
            <a:r>
              <a:rPr lang="en-US" altLang="zh-CN" sz="1600" dirty="0">
                <a:solidFill>
                  <a:srgbClr val="FFFF00"/>
                </a:solidFill>
                <a:latin typeface="Yuanti SC Light" charset="-122"/>
                <a:ea typeface="Yuanti SC Light" charset="-122"/>
                <a:cs typeface="Yuanti SC Light" charset="-122"/>
              </a:rPr>
              <a:t>(</a:t>
            </a:r>
            <a:r>
              <a:rPr lang="en-US" altLang="zh-CN" sz="1600" dirty="0" err="1">
                <a:solidFill>
                  <a:srgbClr val="FFFF00"/>
                </a:solidFill>
                <a:latin typeface="Yuanti SC Light" charset="-122"/>
                <a:ea typeface="Yuanti SC Light" charset="-122"/>
                <a:cs typeface="Yuanti SC Light" charset="-122"/>
              </a:rPr>
              <a:t>id_or_ins</a:t>
            </a:r>
            <a:r>
              <a:rPr lang="en-US" altLang="zh-CN" sz="1600" dirty="0">
                <a:solidFill>
                  <a:srgbClr val="FFFF00"/>
                </a:solidFill>
                <a:latin typeface="Yuanti SC Light" charset="-122"/>
                <a:ea typeface="Yuanti SC Light" charset="-122"/>
                <a:cs typeface="Yuanti SC Light" charset="-122"/>
              </a:rPr>
              <a:t>, </a:t>
            </a:r>
            <a:r>
              <a:rPr lang="en-US" altLang="zh-CN" sz="1600" dirty="0" err="1">
                <a:solidFill>
                  <a:srgbClr val="FFFF00"/>
                </a:solidFill>
                <a:latin typeface="Yuanti SC Light" charset="-122"/>
                <a:ea typeface="Yuanti SC Light" charset="-122"/>
                <a:cs typeface="Yuanti SC Light" charset="-122"/>
              </a:rPr>
              <a:t>cash_amount</a:t>
            </a:r>
            <a:r>
              <a:rPr lang="en-US" altLang="zh-CN" sz="1600" dirty="0">
                <a:solidFill>
                  <a:srgbClr val="FFFF00"/>
                </a:solidFill>
                <a:latin typeface="Yuanti SC Light" charset="-122"/>
                <a:ea typeface="Yuanti SC Light" charset="-122"/>
                <a:cs typeface="Yuanti SC Light" charset="-122"/>
              </a:rPr>
              <a:t>, style=</a:t>
            </a:r>
            <a:r>
              <a:rPr lang="en-US" altLang="zh-CN" sz="1600" dirty="0" err="1">
                <a:solidFill>
                  <a:srgbClr val="FFFF00"/>
                </a:solidFill>
                <a:latin typeface="Yuanti SC Light" charset="-122"/>
                <a:ea typeface="Yuanti SC Light" charset="-122"/>
                <a:cs typeface="Yuanti SC Light" charset="-122"/>
              </a:rPr>
              <a:t>OrderType</a:t>
            </a:r>
            <a:r>
              <a:rPr lang="en-US" altLang="zh-CN" sz="1600" dirty="0">
                <a:solidFill>
                  <a:srgbClr val="FFFF00"/>
                </a:solidFill>
                <a:latin typeface="Yuanti SC Light" charset="-122"/>
                <a:ea typeface="Yuanti SC Light" charset="-122"/>
                <a:cs typeface="Yuanti SC Light" charset="-122"/>
              </a:rPr>
              <a:t>)</a:t>
            </a:r>
            <a:endParaRPr lang="en-US" altLang="zh-CN" sz="1600" dirty="0" smtClean="0">
              <a:solidFill>
                <a:srgbClr val="FFFF00"/>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a:solidFill>
                  <a:schemeClr val="bg1"/>
                </a:solidFill>
                <a:latin typeface="Yuanti SC Light" charset="-122"/>
                <a:ea typeface="Yuanti SC Light" charset="-122"/>
                <a:cs typeface="Yuanti SC Light" charset="-122"/>
              </a:rPr>
              <a:t>买入</a:t>
            </a:r>
            <a:r>
              <a:rPr lang="en-US" altLang="zh-CN" sz="1600" dirty="0">
                <a:solidFill>
                  <a:schemeClr val="bg1"/>
                </a:solidFill>
                <a:latin typeface="Yuanti SC Light" charset="-122"/>
                <a:ea typeface="Yuanti SC Light" charset="-122"/>
                <a:cs typeface="Yuanti SC Light" charset="-122"/>
              </a:rPr>
              <a:t>/</a:t>
            </a:r>
            <a:r>
              <a:rPr lang="zh-CN" altLang="en-US" sz="1600" dirty="0">
                <a:solidFill>
                  <a:schemeClr val="bg1"/>
                </a:solidFill>
                <a:latin typeface="Yuanti SC Light" charset="-122"/>
                <a:ea typeface="Yuanti SC Light" charset="-122"/>
                <a:cs typeface="Yuanti SC Light" charset="-122"/>
              </a:rPr>
              <a:t>卖出并且自动调整该证券的仓位到一个目标价值。如果还没有任何该证券的仓位，那么会买入全部目标价值的证券。如果已经有了该证券的仓位，则会买入</a:t>
            </a:r>
            <a:r>
              <a:rPr lang="en-US" altLang="zh-CN" sz="1600" dirty="0">
                <a:solidFill>
                  <a:schemeClr val="bg1"/>
                </a:solidFill>
                <a:latin typeface="Yuanti SC Light" charset="-122"/>
                <a:ea typeface="Yuanti SC Light" charset="-122"/>
                <a:cs typeface="Yuanti SC Light" charset="-122"/>
              </a:rPr>
              <a:t>/</a:t>
            </a:r>
            <a:r>
              <a:rPr lang="zh-CN" altLang="en-US" sz="1600" dirty="0">
                <a:solidFill>
                  <a:schemeClr val="bg1"/>
                </a:solidFill>
                <a:latin typeface="Yuanti SC Light" charset="-122"/>
                <a:ea typeface="Yuanti SC Light" charset="-122"/>
                <a:cs typeface="Yuanti SC Light" charset="-122"/>
              </a:rPr>
              <a:t>卖出调整该证券的现在仓位和目标仓位的价值差值的数目的证券。</a:t>
            </a:r>
            <a:endParaRPr lang="zh-CN" altLang="en-US" sz="1600" dirty="0" smtClean="0">
              <a:solidFill>
                <a:schemeClr val="bg1"/>
              </a:solidFill>
              <a:latin typeface="Yuanti SC Light" charset="-122"/>
              <a:ea typeface="Yuanti SC Light" charset="-122"/>
              <a:cs typeface="Yuanti SC Light" charset="-122"/>
            </a:endParaRPr>
          </a:p>
          <a:p>
            <a:endParaRPr lang="en-US" altLang="zh-CN" dirty="0">
              <a:solidFill>
                <a:schemeClr val="bg1"/>
              </a:solidFill>
              <a:latin typeface="Yuanti SC Light" charset="-122"/>
              <a:ea typeface="Yuanti SC Light" charset="-122"/>
              <a:cs typeface="Yuanti SC Light" charset="-122"/>
            </a:endParaRPr>
          </a:p>
        </p:txBody>
      </p:sp>
      <p:sp>
        <p:nvSpPr>
          <p:cNvPr id="6" name="文本框 5"/>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graphicFrame>
        <p:nvGraphicFramePr>
          <p:cNvPr id="7" name="Table 2"/>
          <p:cNvGraphicFramePr>
            <a:graphicFrameLocks noGrp="1"/>
          </p:cNvGraphicFramePr>
          <p:nvPr>
            <p:extLst/>
          </p:nvPr>
        </p:nvGraphicFramePr>
        <p:xfrm>
          <a:off x="486173" y="3501870"/>
          <a:ext cx="8725707" cy="1188720"/>
        </p:xfrm>
        <a:graphic>
          <a:graphicData uri="http://schemas.openxmlformats.org/drawingml/2006/table">
            <a:tbl>
              <a:tblPr firstRow="1" bandRow="1">
                <a:tableStyleId>{C083E6E3-FA7D-4D7B-A595-EF9225AFEA82}</a:tableStyleId>
              </a:tblPr>
              <a:tblGrid>
                <a:gridCol w="1270409">
                  <a:extLst>
                    <a:ext uri="{9D8B030D-6E8A-4147-A177-3AD203B41FA5}">
                      <a16:colId xmlns:a16="http://schemas.microsoft.com/office/drawing/2014/main" xmlns="" val="20000"/>
                    </a:ext>
                  </a:extLst>
                </a:gridCol>
                <a:gridCol w="1513392">
                  <a:extLst>
                    <a:ext uri="{9D8B030D-6E8A-4147-A177-3AD203B41FA5}">
                      <a16:colId xmlns:a16="http://schemas.microsoft.com/office/drawing/2014/main" xmlns="" val="20001"/>
                    </a:ext>
                  </a:extLst>
                </a:gridCol>
                <a:gridCol w="5941906"/>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参数</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xmlns=""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chemeClr val="bg1"/>
                          </a:solidFill>
                          <a:latin typeface="Yuanti SC" charset="-122"/>
                          <a:ea typeface="Yuanti SC" charset="-122"/>
                          <a:cs typeface="Yuanti SC" charset="-122"/>
                        </a:rPr>
                        <a:t>id_or_ins</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r>
                        <a:rPr lang="en-US" altLang="zh-CN" sz="1000" b="0" i="0" dirty="0" err="1" smtClean="0">
                          <a:solidFill>
                            <a:srgbClr val="FFFF00"/>
                          </a:solidFill>
                          <a:latin typeface="Yuanti SC" charset="-122"/>
                          <a:ea typeface="Yuanti SC" charset="-122"/>
                          <a:cs typeface="Yuanti SC" charset="-122"/>
                        </a:rPr>
                        <a:t>str</a:t>
                      </a:r>
                      <a:r>
                        <a:rPr lang="zh-CN" altLang="en-US" sz="1000" b="0" i="0" dirty="0" smtClean="0">
                          <a:solidFill>
                            <a:srgbClr val="FFFF00"/>
                          </a:solidFill>
                          <a:latin typeface="Yuanti SC" charset="-122"/>
                          <a:ea typeface="Yuanti SC" charset="-122"/>
                          <a:cs typeface="Yuanti SC" charset="-122"/>
                        </a:rPr>
                        <a:t>或</a:t>
                      </a:r>
                      <a:r>
                        <a:rPr lang="en-US" altLang="zh-CN" sz="1000" b="0" i="0" dirty="0" smtClean="0">
                          <a:solidFill>
                            <a:srgbClr val="FFFF00"/>
                          </a:solidFill>
                          <a:latin typeface="Yuanti SC" charset="-122"/>
                          <a:ea typeface="Yuanti SC" charset="-122"/>
                          <a:cs typeface="Yuanti SC" charset="-122"/>
                        </a:rPr>
                        <a:t>instrument</a:t>
                      </a:r>
                      <a:r>
                        <a:rPr lang="zh-CN" altLang="en-US" sz="1000" b="0" i="0" dirty="0" smtClean="0">
                          <a:solidFill>
                            <a:srgbClr val="FFFF00"/>
                          </a:solidFill>
                          <a:latin typeface="Yuanti SC" charset="-122"/>
                          <a:ea typeface="Yuanti SC" charset="-122"/>
                          <a:cs typeface="Yuanti SC" charset="-122"/>
                        </a:rPr>
                        <a:t>对象</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rgbClr val="FFFF00"/>
                          </a:solidFill>
                          <a:latin typeface="Yuanti SC" charset="-122"/>
                          <a:ea typeface="Yuanti SC" charset="-122"/>
                          <a:cs typeface="Yuanti SC" charset="-122"/>
                        </a:rPr>
                        <a:t>order_book_id</a:t>
                      </a:r>
                      <a:r>
                        <a:rPr lang="zh-CN" altLang="en-US" sz="1000" b="0" i="0" dirty="0" smtClean="0">
                          <a:solidFill>
                            <a:srgbClr val="FFFF00"/>
                          </a:solidFill>
                          <a:latin typeface="Yuanti SC" charset="-122"/>
                          <a:ea typeface="Yuanti SC" charset="-122"/>
                          <a:cs typeface="Yuanti SC" charset="-122"/>
                        </a:rPr>
                        <a:t>或</a:t>
                      </a:r>
                      <a:r>
                        <a:rPr lang="en-US" altLang="zh-CN" sz="1000" b="0" i="0" dirty="0" smtClean="0">
                          <a:solidFill>
                            <a:srgbClr val="FFFF00"/>
                          </a:solidFill>
                          <a:latin typeface="Yuanti SC" charset="-122"/>
                          <a:ea typeface="Yuanti SC" charset="-122"/>
                          <a:cs typeface="Yuanti SC" charset="-122"/>
                        </a:rPr>
                        <a:t>symbol</a:t>
                      </a:r>
                      <a:r>
                        <a:rPr lang="zh-CN" altLang="en-US" sz="1000" b="0" i="0" dirty="0" smtClean="0">
                          <a:solidFill>
                            <a:srgbClr val="FFFF00"/>
                          </a:solidFill>
                          <a:latin typeface="Yuanti SC" charset="-122"/>
                          <a:ea typeface="Yuanti SC" charset="-122"/>
                          <a:cs typeface="Yuanti SC" charset="-122"/>
                        </a:rPr>
                        <a:t>或</a:t>
                      </a:r>
                      <a:r>
                        <a:rPr lang="en-US" altLang="zh-CN" sz="1000" b="0" i="0" dirty="0" smtClean="0">
                          <a:solidFill>
                            <a:srgbClr val="FFFF00"/>
                          </a:solidFill>
                          <a:latin typeface="Yuanti SC" charset="-122"/>
                          <a:ea typeface="Yuanti SC" charset="-122"/>
                          <a:cs typeface="Yuanti SC" charset="-122"/>
                        </a:rPr>
                        <a:t>instrument</a:t>
                      </a:r>
                      <a:r>
                        <a:rPr lang="zh-CN" altLang="en-US" sz="1000" b="0" i="0" dirty="0" smtClean="0">
                          <a:solidFill>
                            <a:srgbClr val="FFFF00"/>
                          </a:solidFill>
                          <a:latin typeface="Yuanti SC" charset="-122"/>
                          <a:ea typeface="Yuanti SC" charset="-122"/>
                          <a:cs typeface="Yuanti SC" charset="-122"/>
                        </a:rPr>
                        <a:t>对象，用户必须指定。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a16="http://schemas.microsoft.com/office/drawing/2014/main" xmlns="" val="10001"/>
                  </a:ext>
                </a:extLst>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chemeClr val="bg1"/>
                          </a:solidFill>
                          <a:latin typeface="Yuanti SC" charset="-122"/>
                          <a:ea typeface="Yuanti SC" charset="-122"/>
                          <a:cs typeface="Yuanti SC" charset="-122"/>
                        </a:rPr>
                        <a:t>cash_amount</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rgbClr val="FFFF00"/>
                          </a:solidFill>
                          <a:latin typeface="Yuanti SC" charset="-122"/>
                          <a:ea typeface="Yuanti SC" charset="-122"/>
                          <a:cs typeface="Yuanti SC" charset="-122"/>
                        </a:rPr>
                        <a:t>float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最终的该证券的仓位目标价值。</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chemeClr val="bg1"/>
                          </a:solidFill>
                          <a:latin typeface="Yuanti SC" charset="-122"/>
                          <a:ea typeface="Yuanti SC" charset="-122"/>
                          <a:cs typeface="Yuanti SC" charset="-122"/>
                        </a:rPr>
                        <a:t>style</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rgbClr val="FFFF00"/>
                          </a:solidFill>
                          <a:latin typeface="Yuanti SC" charset="-122"/>
                          <a:ea typeface="Yuanti SC" charset="-122"/>
                          <a:cs typeface="Yuanti SC" charset="-122"/>
                        </a:rPr>
                        <a:t>OrderType</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rgbClr val="FFFF00"/>
                          </a:solidFill>
                          <a:latin typeface="Yuanti SC" charset="-122"/>
                          <a:ea typeface="Yuanti SC" charset="-122"/>
                          <a:cs typeface="Yuanti SC" charset="-122"/>
                        </a:rPr>
                        <a:t>订单类型，默认是市价单。目前支持的订单类型有：</a:t>
                      </a: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sz="1000" b="0" i="0" dirty="0" smtClean="0">
                          <a:solidFill>
                            <a:srgbClr val="FFFF00"/>
                          </a:solidFill>
                          <a:latin typeface="Yuanti SC" charset="-122"/>
                          <a:ea typeface="Yuanti SC" charset="-122"/>
                          <a:cs typeface="Yuanti SC" charset="-122"/>
                        </a:rPr>
                        <a:t>style=</a:t>
                      </a:r>
                      <a:r>
                        <a:rPr lang="en-US" sz="1000" b="0" i="0" dirty="0" err="1" smtClean="0">
                          <a:solidFill>
                            <a:srgbClr val="FFFF00"/>
                          </a:solidFill>
                          <a:latin typeface="Yuanti SC" charset="-122"/>
                          <a:ea typeface="Yuanti SC" charset="-122"/>
                          <a:cs typeface="Yuanti SC" charset="-122"/>
                        </a:rPr>
                        <a:t>MarketOrder</a:t>
                      </a:r>
                      <a:r>
                        <a:rPr lang="en-US" sz="1000" b="0" i="0" dirty="0" smtClean="0">
                          <a:solidFill>
                            <a:srgbClr val="FFFF00"/>
                          </a:solidFill>
                          <a:latin typeface="Yuanti SC" charset="-122"/>
                          <a:ea typeface="Yuanti SC" charset="-122"/>
                          <a:cs typeface="Yuanti SC" charset="-122"/>
                        </a:rPr>
                        <a:t>()</a:t>
                      </a: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sz="1000" b="0" i="0" dirty="0" smtClean="0">
                          <a:solidFill>
                            <a:srgbClr val="FFFF00"/>
                          </a:solidFill>
                          <a:latin typeface="Yuanti SC" charset="-122"/>
                          <a:ea typeface="Yuanti SC" charset="-122"/>
                          <a:cs typeface="Yuanti SC" charset="-122"/>
                        </a:rPr>
                        <a:t>style=</a:t>
                      </a:r>
                      <a:r>
                        <a:rPr lang="en-US" sz="1000" b="0" i="0" dirty="0" err="1" smtClean="0">
                          <a:solidFill>
                            <a:srgbClr val="FFFF00"/>
                          </a:solidFill>
                          <a:latin typeface="Yuanti SC" charset="-122"/>
                          <a:ea typeface="Yuanti SC" charset="-122"/>
                          <a:cs typeface="Yuanti SC" charset="-122"/>
                        </a:rPr>
                        <a:t>LimitOrder</a:t>
                      </a:r>
                      <a:r>
                        <a:rPr lang="en-US" sz="1000" b="0" i="0" dirty="0" smtClean="0">
                          <a:solidFill>
                            <a:srgbClr val="FFFF00"/>
                          </a:solidFill>
                          <a:latin typeface="Yuanti SC" charset="-122"/>
                          <a:ea typeface="Yuanti SC" charset="-122"/>
                          <a:cs typeface="Yuanti SC" charset="-122"/>
                        </a:rPr>
                        <a:t>(</a:t>
                      </a:r>
                      <a:r>
                        <a:rPr lang="en-US" sz="1000" b="0" i="0" dirty="0" err="1" smtClean="0">
                          <a:solidFill>
                            <a:srgbClr val="FFFF00"/>
                          </a:solidFill>
                          <a:latin typeface="Yuanti SC" charset="-122"/>
                          <a:ea typeface="Yuanti SC" charset="-122"/>
                          <a:cs typeface="Yuanti SC" charset="-122"/>
                        </a:rPr>
                        <a:t>limit_price</a:t>
                      </a:r>
                      <a:r>
                        <a:rPr lang="en-US" sz="1000" b="0" i="0" dirty="0" smtClean="0">
                          <a:solidFill>
                            <a:srgbClr val="FFFF00"/>
                          </a:solidFill>
                          <a:latin typeface="Yuanti SC" charset="-122"/>
                          <a:ea typeface="Yuanti SC" charset="-122"/>
                          <a:cs typeface="Yuanti SC" charset="-122"/>
                        </a:rPr>
                        <a:t>)</a:t>
                      </a: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bl>
          </a:graphicData>
        </a:graphic>
      </p:graphicFrame>
      <p:graphicFrame>
        <p:nvGraphicFramePr>
          <p:cNvPr id="8" name="Table 2"/>
          <p:cNvGraphicFramePr>
            <a:graphicFrameLocks noGrp="1"/>
          </p:cNvGraphicFramePr>
          <p:nvPr>
            <p:extLst/>
          </p:nvPr>
        </p:nvGraphicFramePr>
        <p:xfrm>
          <a:off x="486173" y="4896662"/>
          <a:ext cx="8725707" cy="441960"/>
        </p:xfrm>
        <a:graphic>
          <a:graphicData uri="http://schemas.openxmlformats.org/drawingml/2006/table">
            <a:tbl>
              <a:tblPr firstRow="1" bandRow="1">
                <a:tableStyleId>{C083E6E3-FA7D-4D7B-A595-EF9225AFEA82}</a:tableStyleId>
              </a:tblPr>
              <a:tblGrid>
                <a:gridCol w="1270409">
                  <a:extLst>
                    <a:ext uri="{9D8B030D-6E8A-4147-A177-3AD203B41FA5}">
                      <a16:colId xmlns:a16="http://schemas.microsoft.com/office/drawing/2014/main" xmlns="" val="20000"/>
                    </a:ext>
                  </a:extLst>
                </a:gridCol>
                <a:gridCol w="1513392">
                  <a:extLst>
                    <a:ext uri="{9D8B030D-6E8A-4147-A177-3AD203B41FA5}">
                      <a16:colId xmlns:a16="http://schemas.microsoft.com/office/drawing/2014/main" xmlns="" val="20001"/>
                    </a:ext>
                  </a:extLst>
                </a:gridCol>
                <a:gridCol w="5941906"/>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返回</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xmlns=""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chemeClr val="bg1"/>
                          </a:solidFill>
                          <a:latin typeface="Yuanti SC" charset="-122"/>
                          <a:ea typeface="Yuanti SC" charset="-122"/>
                          <a:cs typeface="Yuanti SC" charset="-122"/>
                        </a:rPr>
                        <a:t>order_id</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r>
                        <a:rPr lang="en-US" altLang="zh-CN" sz="1000" b="0" i="0" dirty="0" err="1" smtClean="0">
                          <a:solidFill>
                            <a:srgbClr val="FFFF00"/>
                          </a:solidFill>
                          <a:latin typeface="Yuanti SC" charset="-122"/>
                          <a:ea typeface="Yuanti SC" charset="-122"/>
                          <a:cs typeface="Yuanti SC" charset="-122"/>
                        </a:rPr>
                        <a:t>int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订单</a:t>
                      </a:r>
                      <a:r>
                        <a:rPr lang="en-US" altLang="zh-CN" sz="1000" b="0" i="0" dirty="0" smtClean="0">
                          <a:solidFill>
                            <a:srgbClr val="FFFF00"/>
                          </a:solidFill>
                          <a:latin typeface="Yuanti SC" charset="-122"/>
                          <a:ea typeface="Yuanti SC" charset="-122"/>
                          <a:cs typeface="Yuanti SC" charset="-122"/>
                        </a:rPr>
                        <a:t>id</a:t>
                      </a:r>
                      <a:r>
                        <a:rPr lang="zh-CN" altLang="en-US" sz="1000" b="0" i="0" dirty="0" smtClean="0">
                          <a:solidFill>
                            <a:srgbClr val="FFFF00"/>
                          </a:solidFill>
                          <a:latin typeface="Yuanti SC" charset="-122"/>
                          <a:ea typeface="Yuanti SC" charset="-122"/>
                          <a:cs typeface="Yuanti SC" charset="-122"/>
                        </a:rPr>
                        <a: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a16="http://schemas.microsoft.com/office/drawing/2014/main" xmlns="" val="10001"/>
                  </a:ext>
                </a:extLst>
              </a:tr>
            </a:tbl>
          </a:graphicData>
        </a:graphic>
      </p:graphicFrame>
    </p:spTree>
    <p:extLst>
      <p:ext uri="{BB962C8B-B14F-4D97-AF65-F5344CB8AC3E}">
        <p14:creationId xmlns:p14="http://schemas.microsoft.com/office/powerpoint/2010/main" val="131979951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10" name="矩形 9"/>
          <p:cNvSpPr/>
          <p:nvPr/>
        </p:nvSpPr>
        <p:spPr>
          <a:xfrm>
            <a:off x="409303" y="828209"/>
            <a:ext cx="10759440" cy="3077766"/>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2.2.2</a:t>
            </a:r>
            <a:r>
              <a:rPr lang="zh-CN" altLang="en-US" sz="2800" dirty="0" smtClean="0">
                <a:solidFill>
                  <a:schemeClr val="bg1"/>
                </a:solidFill>
                <a:latin typeface="Yuanti SC" charset="-122"/>
                <a:ea typeface="Yuanti SC" charset="-122"/>
                <a:cs typeface="Yuanti SC" charset="-122"/>
              </a:rPr>
              <a:t> 交易</a:t>
            </a:r>
            <a:r>
              <a:rPr lang="zh-CN" altLang="en-US" sz="2800" dirty="0">
                <a:solidFill>
                  <a:schemeClr val="bg1"/>
                </a:solidFill>
                <a:latin typeface="Yuanti SC" charset="-122"/>
                <a:ea typeface="Yuanti SC" charset="-122"/>
                <a:cs typeface="Yuanti SC" charset="-122"/>
              </a:rPr>
              <a:t>相关</a:t>
            </a:r>
            <a:r>
              <a:rPr lang="zh-CN" altLang="en-US" sz="2800" dirty="0" smtClean="0">
                <a:solidFill>
                  <a:schemeClr val="bg1"/>
                </a:solidFill>
                <a:latin typeface="Yuanti SC" charset="-122"/>
                <a:ea typeface="Yuanti SC" charset="-122"/>
                <a:cs typeface="Yuanti SC" charset="-122"/>
              </a:rPr>
              <a:t>函数</a:t>
            </a:r>
            <a:endParaRPr lang="zh-CN" altLang="en-US" sz="2800" dirty="0">
              <a:solidFill>
                <a:schemeClr val="bg1"/>
              </a:solidFill>
              <a:latin typeface="Yuanti SC" charset="-122"/>
              <a:ea typeface="Yuanti SC" charset="-122"/>
              <a:cs typeface="Yuanti SC" charset="-122"/>
            </a:endParaRPr>
          </a:p>
          <a:p>
            <a:endParaRPr lang="zh-CN" altLang="en-US" dirty="0" smtClean="0">
              <a:solidFill>
                <a:schemeClr val="bg1"/>
              </a:solidFill>
              <a:latin typeface="Yuanti SC Light" charset="-122"/>
              <a:ea typeface="Yuanti SC Light" charset="-122"/>
              <a:cs typeface="Yuanti SC Light" charset="-122"/>
            </a:endParaRPr>
          </a:p>
          <a:p>
            <a:r>
              <a:rPr lang="en-US" altLang="zh-CN" dirty="0" err="1" smtClean="0">
                <a:solidFill>
                  <a:srgbClr val="FFFF00"/>
                </a:solidFill>
                <a:latin typeface="Yuanti SC Light" charset="-122"/>
                <a:ea typeface="Yuanti SC Light" charset="-122"/>
                <a:cs typeface="Yuanti SC Light" charset="-122"/>
              </a:rPr>
              <a:t>order_target_percent</a:t>
            </a:r>
            <a:r>
              <a:rPr lang="zh-CN" altLang="en-US" dirty="0" smtClean="0">
                <a:solidFill>
                  <a:srgbClr val="FFFF00"/>
                </a:solidFill>
                <a:latin typeface="Yuanti SC Light" charset="-122"/>
                <a:ea typeface="Yuanti SC Light" charset="-122"/>
                <a:cs typeface="Yuanti SC Light" charset="-122"/>
              </a:rPr>
              <a:t> 方法</a:t>
            </a:r>
            <a:r>
              <a:rPr lang="zh-CN" altLang="en-US" dirty="0">
                <a:solidFill>
                  <a:srgbClr val="FFFF00"/>
                </a:solidFill>
                <a:latin typeface="Yuanti SC Light" charset="-122"/>
                <a:ea typeface="Yuanti SC Light" charset="-122"/>
                <a:cs typeface="Yuanti SC Light" charset="-122"/>
              </a:rPr>
              <a:t>（</a:t>
            </a:r>
            <a:r>
              <a:rPr lang="zh-CN" altLang="en-US" dirty="0" smtClean="0">
                <a:solidFill>
                  <a:srgbClr val="FFFF00"/>
                </a:solidFill>
                <a:latin typeface="Yuanti SC Light" charset="-122"/>
                <a:ea typeface="Yuanti SC Light" charset="-122"/>
                <a:cs typeface="Yuanti SC Light" charset="-122"/>
              </a:rPr>
              <a:t>落买</a:t>
            </a:r>
            <a:r>
              <a:rPr lang="en-US" altLang="zh-CN" dirty="0" smtClean="0">
                <a:solidFill>
                  <a:srgbClr val="FFFF00"/>
                </a:solidFill>
                <a:latin typeface="Yuanti SC Light" charset="-122"/>
                <a:ea typeface="Yuanti SC Light" charset="-122"/>
                <a:cs typeface="Yuanti SC Light" charset="-122"/>
              </a:rPr>
              <a:t>/</a:t>
            </a:r>
            <a:r>
              <a:rPr lang="zh-CN" altLang="en-US" dirty="0" smtClean="0">
                <a:solidFill>
                  <a:srgbClr val="FFFF00"/>
                </a:solidFill>
                <a:latin typeface="Yuanti SC Light" charset="-122"/>
                <a:ea typeface="Yuanti SC Light" charset="-122"/>
                <a:cs typeface="Yuanti SC Light" charset="-122"/>
              </a:rPr>
              <a:t>卖下单至仓位到目标比率）</a:t>
            </a: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smtClean="0">
                <a:solidFill>
                  <a:schemeClr val="bg1"/>
                </a:solidFill>
                <a:latin typeface="Yuanti SC Light" charset="-122"/>
                <a:ea typeface="Yuanti SC Light" charset="-122"/>
                <a:cs typeface="Yuanti SC Light" charset="-122"/>
              </a:rPr>
              <a:t>原型：</a:t>
            </a:r>
            <a:r>
              <a:rPr lang="en-US" altLang="zh-CN" sz="1600" dirty="0" err="1">
                <a:solidFill>
                  <a:srgbClr val="92D050"/>
                </a:solidFill>
                <a:latin typeface="Yuanti SC Light" charset="-122"/>
                <a:ea typeface="Yuanti SC Light" charset="-122"/>
                <a:cs typeface="Yuanti SC Light" charset="-122"/>
              </a:rPr>
              <a:t>def</a:t>
            </a:r>
            <a:r>
              <a:rPr lang="en-US" altLang="zh-CN" sz="1600" dirty="0">
                <a:solidFill>
                  <a:srgbClr val="92D050"/>
                </a:solidFill>
                <a:latin typeface="Yuanti SC Light" charset="-122"/>
                <a:ea typeface="Yuanti SC Light" charset="-122"/>
                <a:cs typeface="Yuanti SC Light" charset="-122"/>
              </a:rPr>
              <a:t> </a:t>
            </a:r>
            <a:r>
              <a:rPr lang="en-US" altLang="zh-CN" sz="1600" dirty="0" err="1">
                <a:solidFill>
                  <a:srgbClr val="FFFF00"/>
                </a:solidFill>
                <a:latin typeface="Yuanti SC Light" charset="-122"/>
                <a:ea typeface="Yuanti SC Light" charset="-122"/>
                <a:cs typeface="Yuanti SC Light" charset="-122"/>
              </a:rPr>
              <a:t>order_target_percent</a:t>
            </a:r>
            <a:r>
              <a:rPr lang="en-US" altLang="zh-CN" sz="1600" dirty="0">
                <a:solidFill>
                  <a:srgbClr val="FFFF00"/>
                </a:solidFill>
                <a:latin typeface="Yuanti SC Light" charset="-122"/>
                <a:ea typeface="Yuanti SC Light" charset="-122"/>
                <a:cs typeface="Yuanti SC Light" charset="-122"/>
              </a:rPr>
              <a:t>(</a:t>
            </a:r>
            <a:r>
              <a:rPr lang="en-US" altLang="zh-CN" sz="1600" dirty="0" err="1">
                <a:solidFill>
                  <a:srgbClr val="FFFF00"/>
                </a:solidFill>
                <a:latin typeface="Yuanti SC Light" charset="-122"/>
                <a:ea typeface="Yuanti SC Light" charset="-122"/>
                <a:cs typeface="Yuanti SC Light" charset="-122"/>
              </a:rPr>
              <a:t>id_or_ins</a:t>
            </a:r>
            <a:r>
              <a:rPr lang="en-US" altLang="zh-CN" sz="1600" dirty="0">
                <a:solidFill>
                  <a:srgbClr val="FFFF00"/>
                </a:solidFill>
                <a:latin typeface="Yuanti SC Light" charset="-122"/>
                <a:ea typeface="Yuanti SC Light" charset="-122"/>
                <a:cs typeface="Yuanti SC Light" charset="-122"/>
              </a:rPr>
              <a:t>, percent, style=</a:t>
            </a:r>
            <a:r>
              <a:rPr lang="en-US" altLang="zh-CN" sz="1600" dirty="0" err="1">
                <a:solidFill>
                  <a:srgbClr val="FFFF00"/>
                </a:solidFill>
                <a:latin typeface="Yuanti SC Light" charset="-122"/>
                <a:ea typeface="Yuanti SC Light" charset="-122"/>
                <a:cs typeface="Yuanti SC Light" charset="-122"/>
              </a:rPr>
              <a:t>OrderType</a:t>
            </a:r>
            <a:r>
              <a:rPr lang="en-US" altLang="zh-CN" sz="1600" dirty="0">
                <a:solidFill>
                  <a:srgbClr val="FFFF00"/>
                </a:solidFill>
                <a:latin typeface="Yuanti SC Light" charset="-122"/>
                <a:ea typeface="Yuanti SC Light" charset="-122"/>
                <a:cs typeface="Yuanti SC Light" charset="-122"/>
              </a:rPr>
              <a:t>)</a:t>
            </a:r>
            <a:endParaRPr lang="en-US" altLang="zh-CN" sz="1600" dirty="0" smtClean="0">
              <a:solidFill>
                <a:srgbClr val="FFFF00"/>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a:solidFill>
                  <a:schemeClr val="bg1"/>
                </a:solidFill>
                <a:latin typeface="Yuanti SC Light" charset="-122"/>
                <a:ea typeface="Yuanti SC Light" charset="-122"/>
                <a:cs typeface="Yuanti SC Light" charset="-122"/>
              </a:rPr>
              <a:t>买入</a:t>
            </a:r>
            <a:r>
              <a:rPr lang="en-US" altLang="zh-CN" sz="1600" dirty="0">
                <a:solidFill>
                  <a:schemeClr val="bg1"/>
                </a:solidFill>
                <a:latin typeface="Yuanti SC Light" charset="-122"/>
                <a:ea typeface="Yuanti SC Light" charset="-122"/>
                <a:cs typeface="Yuanti SC Light" charset="-122"/>
              </a:rPr>
              <a:t>/</a:t>
            </a:r>
            <a:r>
              <a:rPr lang="zh-CN" altLang="en-US" sz="1600" dirty="0">
                <a:solidFill>
                  <a:schemeClr val="bg1"/>
                </a:solidFill>
                <a:latin typeface="Yuanti SC Light" charset="-122"/>
                <a:ea typeface="Yuanti SC Light" charset="-122"/>
                <a:cs typeface="Yuanti SC Light" charset="-122"/>
              </a:rPr>
              <a:t>卖出证券以自动调整该证券的仓位到占有一个指定的投资组合的目标百分比。</a:t>
            </a:r>
          </a:p>
          <a:p>
            <a:pPr marL="285750" indent="-285750">
              <a:buFont typeface="Arial" charset="0"/>
              <a:buChar char="•"/>
            </a:pPr>
            <a:r>
              <a:rPr lang="zh-CN" altLang="en-US" sz="1600" dirty="0">
                <a:solidFill>
                  <a:schemeClr val="bg1"/>
                </a:solidFill>
                <a:latin typeface="Yuanti SC Light" charset="-122"/>
                <a:ea typeface="Yuanti SC Light" charset="-122"/>
                <a:cs typeface="Yuanti SC Light" charset="-122"/>
              </a:rPr>
              <a:t>如果投资组合中没有任何该证券的仓位，那么会买入等于现在投资组合总价值的目标百分比的数目的证券。</a:t>
            </a:r>
          </a:p>
          <a:p>
            <a:pPr marL="285750" indent="-285750">
              <a:buFont typeface="Arial" charset="0"/>
              <a:buChar char="•"/>
            </a:pPr>
            <a:r>
              <a:rPr lang="zh-CN" altLang="en-US" sz="1600" dirty="0">
                <a:solidFill>
                  <a:schemeClr val="bg1"/>
                </a:solidFill>
                <a:latin typeface="Yuanti SC Light" charset="-122"/>
                <a:ea typeface="Yuanti SC Light" charset="-122"/>
                <a:cs typeface="Yuanti SC Light" charset="-122"/>
              </a:rPr>
              <a:t>如果投资组合中已经拥有该证券的仓位，那么会买入</a:t>
            </a:r>
            <a:r>
              <a:rPr lang="en-US" altLang="zh-CN" sz="1600" dirty="0">
                <a:solidFill>
                  <a:schemeClr val="bg1"/>
                </a:solidFill>
                <a:latin typeface="Yuanti SC Light" charset="-122"/>
                <a:ea typeface="Yuanti SC Light" charset="-122"/>
                <a:cs typeface="Yuanti SC Light" charset="-122"/>
              </a:rPr>
              <a:t>/</a:t>
            </a:r>
            <a:r>
              <a:rPr lang="zh-CN" altLang="en-US" sz="1600" dirty="0">
                <a:solidFill>
                  <a:schemeClr val="bg1"/>
                </a:solidFill>
                <a:latin typeface="Yuanti SC Light" charset="-122"/>
                <a:ea typeface="Yuanti SC Light" charset="-122"/>
                <a:cs typeface="Yuanti SC Light" charset="-122"/>
              </a:rPr>
              <a:t>卖出目标百分比和现有百分比的差额数目的证券，最终调整该证券的仓位占据投资组合的比例至目标百分比</a:t>
            </a:r>
            <a:r>
              <a:rPr lang="zh-CN" altLang="en-US" sz="1600" dirty="0" smtClean="0">
                <a:solidFill>
                  <a:schemeClr val="bg1"/>
                </a:solidFill>
                <a:latin typeface="Yuanti SC Light" charset="-122"/>
                <a:ea typeface="Yuanti SC Light" charset="-122"/>
                <a:cs typeface="Yuanti SC Light" charset="-122"/>
              </a:rPr>
              <a:t>。</a:t>
            </a:r>
          </a:p>
          <a:p>
            <a:endParaRPr lang="en-US" altLang="zh-CN" dirty="0">
              <a:solidFill>
                <a:schemeClr val="bg1"/>
              </a:solidFill>
              <a:latin typeface="Yuanti SC Light" charset="-122"/>
              <a:ea typeface="Yuanti SC Light" charset="-122"/>
              <a:cs typeface="Yuanti SC Light" charset="-122"/>
            </a:endParaRPr>
          </a:p>
        </p:txBody>
      </p:sp>
      <p:sp>
        <p:nvSpPr>
          <p:cNvPr id="6" name="文本框 5"/>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graphicFrame>
        <p:nvGraphicFramePr>
          <p:cNvPr id="7" name="Table 2"/>
          <p:cNvGraphicFramePr>
            <a:graphicFrameLocks noGrp="1"/>
          </p:cNvGraphicFramePr>
          <p:nvPr>
            <p:extLst>
              <p:ext uri="{D42A27DB-BD31-4B8C-83A1-F6EECF244321}">
                <p14:modId xmlns:p14="http://schemas.microsoft.com/office/powerpoint/2010/main" val="21990918"/>
              </p:ext>
            </p:extLst>
          </p:nvPr>
        </p:nvGraphicFramePr>
        <p:xfrm>
          <a:off x="486173" y="3849738"/>
          <a:ext cx="8725707" cy="1188720"/>
        </p:xfrm>
        <a:graphic>
          <a:graphicData uri="http://schemas.openxmlformats.org/drawingml/2006/table">
            <a:tbl>
              <a:tblPr firstRow="1" bandRow="1">
                <a:tableStyleId>{C083E6E3-FA7D-4D7B-A595-EF9225AFEA82}</a:tableStyleId>
              </a:tblPr>
              <a:tblGrid>
                <a:gridCol w="1270409">
                  <a:extLst>
                    <a:ext uri="{9D8B030D-6E8A-4147-A177-3AD203B41FA5}">
                      <a16:colId xmlns:a16="http://schemas.microsoft.com/office/drawing/2014/main" xmlns="" val="20000"/>
                    </a:ext>
                  </a:extLst>
                </a:gridCol>
                <a:gridCol w="1513392">
                  <a:extLst>
                    <a:ext uri="{9D8B030D-6E8A-4147-A177-3AD203B41FA5}">
                      <a16:colId xmlns:a16="http://schemas.microsoft.com/office/drawing/2014/main" xmlns="" val="20001"/>
                    </a:ext>
                  </a:extLst>
                </a:gridCol>
                <a:gridCol w="5941906"/>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参数</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xmlns=""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chemeClr val="bg1"/>
                          </a:solidFill>
                          <a:latin typeface="Yuanti SC" charset="-122"/>
                          <a:ea typeface="Yuanti SC" charset="-122"/>
                          <a:cs typeface="Yuanti SC" charset="-122"/>
                        </a:rPr>
                        <a:t>id_or_ins</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r>
                        <a:rPr lang="en-US" altLang="zh-CN" sz="1000" b="0" i="0" dirty="0" err="1" smtClean="0">
                          <a:solidFill>
                            <a:srgbClr val="FFFF00"/>
                          </a:solidFill>
                          <a:latin typeface="Yuanti SC" charset="-122"/>
                          <a:ea typeface="Yuanti SC" charset="-122"/>
                          <a:cs typeface="Yuanti SC" charset="-122"/>
                        </a:rPr>
                        <a:t>str</a:t>
                      </a:r>
                      <a:r>
                        <a:rPr lang="zh-CN" altLang="en-US" sz="1000" b="0" i="0" dirty="0" smtClean="0">
                          <a:solidFill>
                            <a:srgbClr val="FFFF00"/>
                          </a:solidFill>
                          <a:latin typeface="Yuanti SC" charset="-122"/>
                          <a:ea typeface="Yuanti SC" charset="-122"/>
                          <a:cs typeface="Yuanti SC" charset="-122"/>
                        </a:rPr>
                        <a:t>或</a:t>
                      </a:r>
                      <a:r>
                        <a:rPr lang="en-US" altLang="zh-CN" sz="1000" b="0" i="0" dirty="0" smtClean="0">
                          <a:solidFill>
                            <a:srgbClr val="FFFF00"/>
                          </a:solidFill>
                          <a:latin typeface="Yuanti SC" charset="-122"/>
                          <a:ea typeface="Yuanti SC" charset="-122"/>
                          <a:cs typeface="Yuanti SC" charset="-122"/>
                        </a:rPr>
                        <a:t>instrument</a:t>
                      </a:r>
                      <a:r>
                        <a:rPr lang="zh-CN" altLang="en-US" sz="1000" b="0" i="0" dirty="0" smtClean="0">
                          <a:solidFill>
                            <a:srgbClr val="FFFF00"/>
                          </a:solidFill>
                          <a:latin typeface="Yuanti SC" charset="-122"/>
                          <a:ea typeface="Yuanti SC" charset="-122"/>
                          <a:cs typeface="Yuanti SC" charset="-122"/>
                        </a:rPr>
                        <a:t>对象</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rgbClr val="FFFF00"/>
                          </a:solidFill>
                          <a:latin typeface="Yuanti SC" charset="-122"/>
                          <a:ea typeface="Yuanti SC" charset="-122"/>
                          <a:cs typeface="Yuanti SC" charset="-122"/>
                        </a:rPr>
                        <a:t>order_book_id</a:t>
                      </a:r>
                      <a:r>
                        <a:rPr lang="zh-CN" altLang="en-US" sz="1000" b="0" i="0" dirty="0" smtClean="0">
                          <a:solidFill>
                            <a:srgbClr val="FFFF00"/>
                          </a:solidFill>
                          <a:latin typeface="Yuanti SC" charset="-122"/>
                          <a:ea typeface="Yuanti SC" charset="-122"/>
                          <a:cs typeface="Yuanti SC" charset="-122"/>
                        </a:rPr>
                        <a:t>或</a:t>
                      </a:r>
                      <a:r>
                        <a:rPr lang="en-US" altLang="zh-CN" sz="1000" b="0" i="0" dirty="0" smtClean="0">
                          <a:solidFill>
                            <a:srgbClr val="FFFF00"/>
                          </a:solidFill>
                          <a:latin typeface="Yuanti SC" charset="-122"/>
                          <a:ea typeface="Yuanti SC" charset="-122"/>
                          <a:cs typeface="Yuanti SC" charset="-122"/>
                        </a:rPr>
                        <a:t>symbol</a:t>
                      </a:r>
                      <a:r>
                        <a:rPr lang="zh-CN" altLang="en-US" sz="1000" b="0" i="0" dirty="0" smtClean="0">
                          <a:solidFill>
                            <a:srgbClr val="FFFF00"/>
                          </a:solidFill>
                          <a:latin typeface="Yuanti SC" charset="-122"/>
                          <a:ea typeface="Yuanti SC" charset="-122"/>
                          <a:cs typeface="Yuanti SC" charset="-122"/>
                        </a:rPr>
                        <a:t>或</a:t>
                      </a:r>
                      <a:r>
                        <a:rPr lang="en-US" altLang="zh-CN" sz="1000" b="0" i="0" dirty="0" smtClean="0">
                          <a:solidFill>
                            <a:srgbClr val="FFFF00"/>
                          </a:solidFill>
                          <a:latin typeface="Yuanti SC" charset="-122"/>
                          <a:ea typeface="Yuanti SC" charset="-122"/>
                          <a:cs typeface="Yuanti SC" charset="-122"/>
                        </a:rPr>
                        <a:t>instrument</a:t>
                      </a:r>
                      <a:r>
                        <a:rPr lang="zh-CN" altLang="en-US" sz="1000" b="0" i="0" dirty="0" smtClean="0">
                          <a:solidFill>
                            <a:srgbClr val="FFFF00"/>
                          </a:solidFill>
                          <a:latin typeface="Yuanti SC" charset="-122"/>
                          <a:ea typeface="Yuanti SC" charset="-122"/>
                          <a:cs typeface="Yuanti SC" charset="-122"/>
                        </a:rPr>
                        <a:t>对象，用户必须指定。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a16="http://schemas.microsoft.com/office/drawing/2014/main" xmlns="" val="10001"/>
                  </a:ext>
                </a:extLst>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percent</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rgbClr val="FFFF00"/>
                          </a:solidFill>
                          <a:latin typeface="Yuanti SC" charset="-122"/>
                          <a:ea typeface="Yuanti SC" charset="-122"/>
                          <a:cs typeface="Yuanti SC" charset="-122"/>
                        </a:rPr>
                        <a:t>float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仓位最终所占投资组合总价值的目标百分比。</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chemeClr val="bg1"/>
                          </a:solidFill>
                          <a:latin typeface="Yuanti SC" charset="-122"/>
                          <a:ea typeface="Yuanti SC" charset="-122"/>
                          <a:cs typeface="Yuanti SC" charset="-122"/>
                        </a:rPr>
                        <a:t>style</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rgbClr val="FFFF00"/>
                          </a:solidFill>
                          <a:latin typeface="Yuanti SC" charset="-122"/>
                          <a:ea typeface="Yuanti SC" charset="-122"/>
                          <a:cs typeface="Yuanti SC" charset="-122"/>
                        </a:rPr>
                        <a:t>OrderType</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rgbClr val="FFFF00"/>
                          </a:solidFill>
                          <a:latin typeface="Yuanti SC" charset="-122"/>
                          <a:ea typeface="Yuanti SC" charset="-122"/>
                          <a:cs typeface="Yuanti SC" charset="-122"/>
                        </a:rPr>
                        <a:t>订单类型，默认是市价单。目前支持的订单类型有：</a:t>
                      </a: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sz="1000" b="0" i="0" dirty="0" smtClean="0">
                          <a:solidFill>
                            <a:srgbClr val="FFFF00"/>
                          </a:solidFill>
                          <a:latin typeface="Yuanti SC" charset="-122"/>
                          <a:ea typeface="Yuanti SC" charset="-122"/>
                          <a:cs typeface="Yuanti SC" charset="-122"/>
                        </a:rPr>
                        <a:t>style=</a:t>
                      </a:r>
                      <a:r>
                        <a:rPr lang="en-US" sz="1000" b="0" i="0" dirty="0" err="1" smtClean="0">
                          <a:solidFill>
                            <a:srgbClr val="FFFF00"/>
                          </a:solidFill>
                          <a:latin typeface="Yuanti SC" charset="-122"/>
                          <a:ea typeface="Yuanti SC" charset="-122"/>
                          <a:cs typeface="Yuanti SC" charset="-122"/>
                        </a:rPr>
                        <a:t>MarketOrder</a:t>
                      </a:r>
                      <a:r>
                        <a:rPr lang="en-US" sz="1000" b="0" i="0" dirty="0" smtClean="0">
                          <a:solidFill>
                            <a:srgbClr val="FFFF00"/>
                          </a:solidFill>
                          <a:latin typeface="Yuanti SC" charset="-122"/>
                          <a:ea typeface="Yuanti SC" charset="-122"/>
                          <a:cs typeface="Yuanti SC" charset="-122"/>
                        </a:rPr>
                        <a:t>()</a:t>
                      </a: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sz="1000" b="0" i="0" dirty="0" smtClean="0">
                          <a:solidFill>
                            <a:srgbClr val="FFFF00"/>
                          </a:solidFill>
                          <a:latin typeface="Yuanti SC" charset="-122"/>
                          <a:ea typeface="Yuanti SC" charset="-122"/>
                          <a:cs typeface="Yuanti SC" charset="-122"/>
                        </a:rPr>
                        <a:t>style=</a:t>
                      </a:r>
                      <a:r>
                        <a:rPr lang="en-US" sz="1000" b="0" i="0" dirty="0" err="1" smtClean="0">
                          <a:solidFill>
                            <a:srgbClr val="FFFF00"/>
                          </a:solidFill>
                          <a:latin typeface="Yuanti SC" charset="-122"/>
                          <a:ea typeface="Yuanti SC" charset="-122"/>
                          <a:cs typeface="Yuanti SC" charset="-122"/>
                        </a:rPr>
                        <a:t>LimitOrder</a:t>
                      </a:r>
                      <a:r>
                        <a:rPr lang="en-US" sz="1000" b="0" i="0" dirty="0" smtClean="0">
                          <a:solidFill>
                            <a:srgbClr val="FFFF00"/>
                          </a:solidFill>
                          <a:latin typeface="Yuanti SC" charset="-122"/>
                          <a:ea typeface="Yuanti SC" charset="-122"/>
                          <a:cs typeface="Yuanti SC" charset="-122"/>
                        </a:rPr>
                        <a:t>(</a:t>
                      </a:r>
                      <a:r>
                        <a:rPr lang="en-US" sz="1000" b="0" i="0" dirty="0" err="1" smtClean="0">
                          <a:solidFill>
                            <a:srgbClr val="FFFF00"/>
                          </a:solidFill>
                          <a:latin typeface="Yuanti SC" charset="-122"/>
                          <a:ea typeface="Yuanti SC" charset="-122"/>
                          <a:cs typeface="Yuanti SC" charset="-122"/>
                        </a:rPr>
                        <a:t>limit_price</a:t>
                      </a:r>
                      <a:r>
                        <a:rPr lang="en-US" sz="1000" b="0" i="0" dirty="0" smtClean="0">
                          <a:solidFill>
                            <a:srgbClr val="FFFF00"/>
                          </a:solidFill>
                          <a:latin typeface="Yuanti SC" charset="-122"/>
                          <a:ea typeface="Yuanti SC" charset="-122"/>
                          <a:cs typeface="Yuanti SC" charset="-122"/>
                        </a:rPr>
                        <a:t>)</a:t>
                      </a: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bl>
          </a:graphicData>
        </a:graphic>
      </p:graphicFrame>
      <p:graphicFrame>
        <p:nvGraphicFramePr>
          <p:cNvPr id="8" name="Table 2"/>
          <p:cNvGraphicFramePr>
            <a:graphicFrameLocks noGrp="1"/>
          </p:cNvGraphicFramePr>
          <p:nvPr>
            <p:extLst>
              <p:ext uri="{D42A27DB-BD31-4B8C-83A1-F6EECF244321}">
                <p14:modId xmlns:p14="http://schemas.microsoft.com/office/powerpoint/2010/main" val="234171542"/>
              </p:ext>
            </p:extLst>
          </p:nvPr>
        </p:nvGraphicFramePr>
        <p:xfrm>
          <a:off x="486173" y="5244530"/>
          <a:ext cx="8725707" cy="441960"/>
        </p:xfrm>
        <a:graphic>
          <a:graphicData uri="http://schemas.openxmlformats.org/drawingml/2006/table">
            <a:tbl>
              <a:tblPr firstRow="1" bandRow="1">
                <a:tableStyleId>{C083E6E3-FA7D-4D7B-A595-EF9225AFEA82}</a:tableStyleId>
              </a:tblPr>
              <a:tblGrid>
                <a:gridCol w="1270409">
                  <a:extLst>
                    <a:ext uri="{9D8B030D-6E8A-4147-A177-3AD203B41FA5}">
                      <a16:colId xmlns:a16="http://schemas.microsoft.com/office/drawing/2014/main" xmlns="" val="20000"/>
                    </a:ext>
                  </a:extLst>
                </a:gridCol>
                <a:gridCol w="1513392">
                  <a:extLst>
                    <a:ext uri="{9D8B030D-6E8A-4147-A177-3AD203B41FA5}">
                      <a16:colId xmlns:a16="http://schemas.microsoft.com/office/drawing/2014/main" xmlns="" val="20001"/>
                    </a:ext>
                  </a:extLst>
                </a:gridCol>
                <a:gridCol w="5941906"/>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返回</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xmlns=""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chemeClr val="bg1"/>
                          </a:solidFill>
                          <a:latin typeface="Yuanti SC" charset="-122"/>
                          <a:ea typeface="Yuanti SC" charset="-122"/>
                          <a:cs typeface="Yuanti SC" charset="-122"/>
                        </a:rPr>
                        <a:t>order_id</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r>
                        <a:rPr lang="en-US" altLang="zh-CN" sz="1000" b="0" i="0" dirty="0" err="1" smtClean="0">
                          <a:solidFill>
                            <a:srgbClr val="FFFF00"/>
                          </a:solidFill>
                          <a:latin typeface="Yuanti SC" charset="-122"/>
                          <a:ea typeface="Yuanti SC" charset="-122"/>
                          <a:cs typeface="Yuanti SC" charset="-122"/>
                        </a:rPr>
                        <a:t>int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订单</a:t>
                      </a:r>
                      <a:r>
                        <a:rPr lang="en-US" altLang="zh-CN" sz="1000" b="0" i="0" dirty="0" smtClean="0">
                          <a:solidFill>
                            <a:srgbClr val="FFFF00"/>
                          </a:solidFill>
                          <a:latin typeface="Yuanti SC" charset="-122"/>
                          <a:ea typeface="Yuanti SC" charset="-122"/>
                          <a:cs typeface="Yuanti SC" charset="-122"/>
                        </a:rPr>
                        <a:t>id</a:t>
                      </a:r>
                      <a:r>
                        <a:rPr lang="zh-CN" altLang="en-US" sz="1000" b="0" i="0" dirty="0" smtClean="0">
                          <a:solidFill>
                            <a:srgbClr val="FFFF00"/>
                          </a:solidFill>
                          <a:latin typeface="Yuanti SC" charset="-122"/>
                          <a:ea typeface="Yuanti SC" charset="-122"/>
                          <a:cs typeface="Yuanti SC" charset="-122"/>
                        </a:rPr>
                        <a: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a16="http://schemas.microsoft.com/office/drawing/2014/main" xmlns="" val="10001"/>
                  </a:ext>
                </a:extLst>
              </a:tr>
            </a:tbl>
          </a:graphicData>
        </a:graphic>
      </p:graphicFrame>
    </p:spTree>
    <p:extLst>
      <p:ext uri="{BB962C8B-B14F-4D97-AF65-F5344CB8AC3E}">
        <p14:creationId xmlns:p14="http://schemas.microsoft.com/office/powerpoint/2010/main" val="111156658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10" name="矩形 9"/>
          <p:cNvSpPr/>
          <p:nvPr/>
        </p:nvSpPr>
        <p:spPr>
          <a:xfrm>
            <a:off x="409303" y="828209"/>
            <a:ext cx="10759440" cy="2339102"/>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2.2.2</a:t>
            </a:r>
            <a:r>
              <a:rPr lang="zh-CN" altLang="en-US" sz="2800" dirty="0" smtClean="0">
                <a:solidFill>
                  <a:schemeClr val="bg1"/>
                </a:solidFill>
                <a:latin typeface="Yuanti SC" charset="-122"/>
                <a:ea typeface="Yuanti SC" charset="-122"/>
                <a:cs typeface="Yuanti SC" charset="-122"/>
              </a:rPr>
              <a:t> 交易</a:t>
            </a:r>
            <a:r>
              <a:rPr lang="zh-CN" altLang="en-US" sz="2800" dirty="0">
                <a:solidFill>
                  <a:schemeClr val="bg1"/>
                </a:solidFill>
                <a:latin typeface="Yuanti SC" charset="-122"/>
                <a:ea typeface="Yuanti SC" charset="-122"/>
                <a:cs typeface="Yuanti SC" charset="-122"/>
              </a:rPr>
              <a:t>相关</a:t>
            </a:r>
            <a:r>
              <a:rPr lang="zh-CN" altLang="en-US" sz="2800" dirty="0" smtClean="0">
                <a:solidFill>
                  <a:schemeClr val="bg1"/>
                </a:solidFill>
                <a:latin typeface="Yuanti SC" charset="-122"/>
                <a:ea typeface="Yuanti SC" charset="-122"/>
                <a:cs typeface="Yuanti SC" charset="-122"/>
              </a:rPr>
              <a:t>函数</a:t>
            </a:r>
            <a:endParaRPr lang="zh-CN" altLang="en-US" sz="2800" dirty="0">
              <a:solidFill>
                <a:schemeClr val="bg1"/>
              </a:solidFill>
              <a:latin typeface="Yuanti SC" charset="-122"/>
              <a:ea typeface="Yuanti SC" charset="-122"/>
              <a:cs typeface="Yuanti SC" charset="-122"/>
            </a:endParaRPr>
          </a:p>
          <a:p>
            <a:endParaRPr lang="zh-CN" altLang="en-US" dirty="0" smtClean="0">
              <a:solidFill>
                <a:schemeClr val="bg1"/>
              </a:solidFill>
              <a:latin typeface="Yuanti SC Light" charset="-122"/>
              <a:ea typeface="Yuanti SC Light" charset="-122"/>
              <a:cs typeface="Yuanti SC Light" charset="-122"/>
            </a:endParaRPr>
          </a:p>
          <a:p>
            <a:r>
              <a:rPr lang="en-US" altLang="zh-CN" dirty="0" err="1" smtClean="0">
                <a:solidFill>
                  <a:srgbClr val="FFFF00"/>
                </a:solidFill>
                <a:latin typeface="Yuanti SC Light" charset="-122"/>
                <a:ea typeface="Yuanti SC Light" charset="-122"/>
                <a:cs typeface="Yuanti SC Light" charset="-122"/>
              </a:rPr>
              <a:t>cancel_order</a:t>
            </a:r>
            <a:r>
              <a:rPr lang="zh-CN" altLang="en-US" dirty="0" smtClean="0">
                <a:solidFill>
                  <a:srgbClr val="FFFF00"/>
                </a:solidFill>
                <a:latin typeface="Yuanti SC Light" charset="-122"/>
                <a:ea typeface="Yuanti SC Light" charset="-122"/>
                <a:cs typeface="Yuanti SC Light" charset="-122"/>
              </a:rPr>
              <a:t> 方法（撤单）</a:t>
            </a: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smtClean="0">
                <a:solidFill>
                  <a:schemeClr val="bg1"/>
                </a:solidFill>
                <a:latin typeface="Yuanti SC Light" charset="-122"/>
                <a:ea typeface="Yuanti SC Light" charset="-122"/>
                <a:cs typeface="Yuanti SC Light" charset="-122"/>
              </a:rPr>
              <a:t>原型：</a:t>
            </a:r>
            <a:r>
              <a:rPr lang="en-US" altLang="zh-CN" sz="1600" dirty="0" err="1">
                <a:solidFill>
                  <a:srgbClr val="92D050"/>
                </a:solidFill>
                <a:latin typeface="Yuanti SC Light" charset="-122"/>
                <a:ea typeface="Yuanti SC Light" charset="-122"/>
                <a:cs typeface="Yuanti SC Light" charset="-122"/>
              </a:rPr>
              <a:t>def</a:t>
            </a:r>
            <a:r>
              <a:rPr lang="en-US" altLang="zh-CN" sz="1600" dirty="0">
                <a:solidFill>
                  <a:srgbClr val="92D050"/>
                </a:solidFill>
                <a:latin typeface="Yuanti SC Light" charset="-122"/>
                <a:ea typeface="Yuanti SC Light" charset="-122"/>
                <a:cs typeface="Yuanti SC Light" charset="-122"/>
              </a:rPr>
              <a:t> </a:t>
            </a:r>
            <a:r>
              <a:rPr lang="en-US" altLang="zh-CN" sz="1600" dirty="0" err="1">
                <a:solidFill>
                  <a:srgbClr val="FFFF00"/>
                </a:solidFill>
                <a:latin typeface="Yuanti SC Light" charset="-122"/>
                <a:ea typeface="Yuanti SC Light" charset="-122"/>
                <a:cs typeface="Yuanti SC Light" charset="-122"/>
              </a:rPr>
              <a:t>cancel_order</a:t>
            </a:r>
            <a:r>
              <a:rPr lang="en-US" altLang="zh-CN" sz="1600" dirty="0">
                <a:solidFill>
                  <a:srgbClr val="FFFF00"/>
                </a:solidFill>
                <a:latin typeface="Yuanti SC Light" charset="-122"/>
                <a:ea typeface="Yuanti SC Light" charset="-122"/>
                <a:cs typeface="Yuanti SC Light" charset="-122"/>
              </a:rPr>
              <a:t>(</a:t>
            </a:r>
            <a:r>
              <a:rPr lang="en-US" altLang="zh-CN" sz="1600" dirty="0" err="1">
                <a:solidFill>
                  <a:srgbClr val="FFFF00"/>
                </a:solidFill>
                <a:latin typeface="Yuanti SC Light" charset="-122"/>
                <a:ea typeface="Yuanti SC Light" charset="-122"/>
                <a:cs typeface="Yuanti SC Light" charset="-122"/>
              </a:rPr>
              <a:t>order_id</a:t>
            </a:r>
            <a:r>
              <a:rPr lang="en-US" altLang="zh-CN" sz="1600" dirty="0">
                <a:solidFill>
                  <a:srgbClr val="FFFF00"/>
                </a:solidFill>
                <a:latin typeface="Yuanti SC Light" charset="-122"/>
                <a:ea typeface="Yuanti SC Light" charset="-122"/>
                <a:cs typeface="Yuanti SC Light" charset="-122"/>
              </a:rPr>
              <a:t>)</a:t>
            </a:r>
            <a:endParaRPr lang="en-US" altLang="zh-CN" sz="1600" dirty="0" smtClean="0">
              <a:solidFill>
                <a:srgbClr val="FFFF00"/>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a:solidFill>
                  <a:schemeClr val="bg1"/>
                </a:solidFill>
                <a:latin typeface="Yuanti SC Light" charset="-122"/>
                <a:ea typeface="Yuanti SC Light" charset="-122"/>
                <a:cs typeface="Yuanti SC Light" charset="-122"/>
              </a:rPr>
              <a:t>取消由</a:t>
            </a:r>
            <a:r>
              <a:rPr lang="en-US" altLang="zh-CN" sz="1600" dirty="0" err="1">
                <a:solidFill>
                  <a:schemeClr val="bg1"/>
                </a:solidFill>
                <a:latin typeface="Yuanti SC Light" charset="-122"/>
                <a:ea typeface="Yuanti SC Light" charset="-122"/>
                <a:cs typeface="Yuanti SC Light" charset="-122"/>
              </a:rPr>
              <a:t>order_id</a:t>
            </a:r>
            <a:r>
              <a:rPr lang="zh-CN" altLang="en-US" sz="1600" dirty="0">
                <a:solidFill>
                  <a:schemeClr val="bg1"/>
                </a:solidFill>
                <a:latin typeface="Yuanti SC Light" charset="-122"/>
                <a:ea typeface="Yuanti SC Light" charset="-122"/>
                <a:cs typeface="Yuanti SC Light" charset="-122"/>
              </a:rPr>
              <a:t>代表的限价单</a:t>
            </a:r>
            <a:r>
              <a:rPr lang="en-US" altLang="zh-CN" sz="1600" dirty="0">
                <a:solidFill>
                  <a:schemeClr val="bg1"/>
                </a:solidFill>
                <a:latin typeface="Yuanti SC Light" charset="-122"/>
                <a:ea typeface="Yuanti SC Light" charset="-122"/>
                <a:cs typeface="Yuanti SC Light" charset="-122"/>
              </a:rPr>
              <a:t>(</a:t>
            </a:r>
            <a:r>
              <a:rPr lang="en-US" altLang="zh-CN" sz="1600" dirty="0" err="1">
                <a:solidFill>
                  <a:schemeClr val="bg1"/>
                </a:solidFill>
                <a:latin typeface="Yuanti SC Light" charset="-122"/>
                <a:ea typeface="Yuanti SC Light" charset="-122"/>
                <a:cs typeface="Yuanti SC Light" charset="-122"/>
              </a:rPr>
              <a:t>LimitOrder</a:t>
            </a:r>
            <a:r>
              <a:rPr lang="en-US" altLang="zh-CN" sz="1600" dirty="0">
                <a:solidFill>
                  <a:schemeClr val="bg1"/>
                </a:solidFill>
                <a:latin typeface="Yuanti SC Light" charset="-122"/>
                <a:ea typeface="Yuanti SC Light" charset="-122"/>
                <a:cs typeface="Yuanti SC Light" charset="-122"/>
              </a:rPr>
              <a:t>)</a:t>
            </a:r>
            <a:r>
              <a:rPr lang="zh-CN" altLang="en-US" sz="1600" dirty="0" smtClean="0">
                <a:solidFill>
                  <a:schemeClr val="bg1"/>
                </a:solidFill>
                <a:latin typeface="Yuanti SC Light" charset="-122"/>
                <a:ea typeface="Yuanti SC Light" charset="-122"/>
                <a:cs typeface="Yuanti SC Light" charset="-122"/>
              </a:rPr>
              <a:t>。</a:t>
            </a:r>
          </a:p>
          <a:p>
            <a:endParaRPr lang="en-US" altLang="zh-CN" dirty="0">
              <a:solidFill>
                <a:schemeClr val="bg1"/>
              </a:solidFill>
              <a:latin typeface="Yuanti SC Light" charset="-122"/>
              <a:ea typeface="Yuanti SC Light" charset="-122"/>
              <a:cs typeface="Yuanti SC Light" charset="-122"/>
            </a:endParaRPr>
          </a:p>
        </p:txBody>
      </p:sp>
      <p:sp>
        <p:nvSpPr>
          <p:cNvPr id="6" name="文本框 5"/>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graphicFrame>
        <p:nvGraphicFramePr>
          <p:cNvPr id="7" name="Table 2"/>
          <p:cNvGraphicFramePr>
            <a:graphicFrameLocks noGrp="1"/>
          </p:cNvGraphicFramePr>
          <p:nvPr>
            <p:extLst>
              <p:ext uri="{D42A27DB-BD31-4B8C-83A1-F6EECF244321}">
                <p14:modId xmlns:p14="http://schemas.microsoft.com/office/powerpoint/2010/main" val="2126152470"/>
              </p:ext>
            </p:extLst>
          </p:nvPr>
        </p:nvGraphicFramePr>
        <p:xfrm>
          <a:off x="486173" y="3064547"/>
          <a:ext cx="8725707" cy="441960"/>
        </p:xfrm>
        <a:graphic>
          <a:graphicData uri="http://schemas.openxmlformats.org/drawingml/2006/table">
            <a:tbl>
              <a:tblPr firstRow="1" bandRow="1">
                <a:tableStyleId>{C083E6E3-FA7D-4D7B-A595-EF9225AFEA82}</a:tableStyleId>
              </a:tblPr>
              <a:tblGrid>
                <a:gridCol w="1270409">
                  <a:extLst>
                    <a:ext uri="{9D8B030D-6E8A-4147-A177-3AD203B41FA5}">
                      <a16:colId xmlns:a16="http://schemas.microsoft.com/office/drawing/2014/main" xmlns="" val="20000"/>
                    </a:ext>
                  </a:extLst>
                </a:gridCol>
                <a:gridCol w="1513392">
                  <a:extLst>
                    <a:ext uri="{9D8B030D-6E8A-4147-A177-3AD203B41FA5}">
                      <a16:colId xmlns:a16="http://schemas.microsoft.com/office/drawing/2014/main" xmlns="" val="20001"/>
                    </a:ext>
                  </a:extLst>
                </a:gridCol>
                <a:gridCol w="5941906"/>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参数</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xmlns=""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chemeClr val="bg1"/>
                          </a:solidFill>
                          <a:latin typeface="Yuanti SC" charset="-122"/>
                          <a:ea typeface="Yuanti SC" charset="-122"/>
                          <a:cs typeface="Yuanti SC" charset="-122"/>
                        </a:rPr>
                        <a:t>order_id</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r>
                        <a:rPr lang="en-US" altLang="zh-CN" sz="1000" b="0" i="0" dirty="0" err="1" smtClean="0">
                          <a:solidFill>
                            <a:srgbClr val="FFFF00"/>
                          </a:solidFill>
                          <a:latin typeface="Yuanti SC" charset="-122"/>
                          <a:ea typeface="Yuanti SC" charset="-122"/>
                          <a:cs typeface="Yuanti SC" charset="-122"/>
                        </a:rPr>
                        <a:t>int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唯一标识</a:t>
                      </a:r>
                      <a:r>
                        <a:rPr lang="en-US" altLang="zh-CN" sz="1000" b="0" i="0" dirty="0" smtClean="0">
                          <a:solidFill>
                            <a:srgbClr val="FFFF00"/>
                          </a:solidFill>
                          <a:latin typeface="Yuanti SC" charset="-122"/>
                          <a:ea typeface="Yuanti SC" charset="-122"/>
                          <a:cs typeface="Yuanti SC" charset="-122"/>
                        </a:rPr>
                        <a:t>order</a:t>
                      </a:r>
                      <a:r>
                        <a:rPr lang="zh-CN" altLang="en-US" sz="1000" b="0" i="0" dirty="0" smtClean="0">
                          <a:solidFill>
                            <a:srgbClr val="FFFF00"/>
                          </a:solidFill>
                          <a:latin typeface="Yuanti SC" charset="-122"/>
                          <a:ea typeface="Yuanti SC" charset="-122"/>
                          <a:cs typeface="Yuanti SC" charset="-122"/>
                        </a:rPr>
                        <a:t>的</a:t>
                      </a:r>
                      <a:r>
                        <a:rPr lang="en-US" altLang="zh-CN" sz="1000" b="0" i="0" dirty="0" err="1" smtClean="0">
                          <a:solidFill>
                            <a:srgbClr val="FFFF00"/>
                          </a:solidFill>
                          <a:latin typeface="Yuanti SC" charset="-122"/>
                          <a:ea typeface="Yuanti SC" charset="-122"/>
                          <a:cs typeface="Yuanti SC" charset="-122"/>
                        </a:rPr>
                        <a:t>order_id</a:t>
                      </a:r>
                      <a:r>
                        <a:rPr lang="zh-CN" altLang="en-US" sz="1000" b="0" i="0" dirty="0" smtClean="0">
                          <a:solidFill>
                            <a:srgbClr val="FFFF00"/>
                          </a:solidFill>
                          <a:latin typeface="Yuanti SC" charset="-122"/>
                          <a:ea typeface="Yuanti SC" charset="-122"/>
                          <a:cs typeface="Yuanti SC" charset="-122"/>
                        </a:rPr>
                        <a:t>，可以通过</a:t>
                      </a:r>
                      <a:r>
                        <a:rPr lang="en-US" altLang="zh-CN" sz="1000" b="0" i="0" dirty="0" err="1" smtClean="0">
                          <a:solidFill>
                            <a:srgbClr val="FFFF00"/>
                          </a:solidFill>
                          <a:latin typeface="Yuanti SC" charset="-122"/>
                          <a:ea typeface="Yuanti SC" charset="-122"/>
                          <a:cs typeface="Yuanti SC" charset="-122"/>
                        </a:rPr>
                        <a:t>order_shares</a:t>
                      </a:r>
                      <a:r>
                        <a:rPr lang="zh-CN" altLang="en-US" sz="1000" b="0" i="0" dirty="0" smtClean="0">
                          <a:solidFill>
                            <a:srgbClr val="FFFF00"/>
                          </a:solidFill>
                          <a:latin typeface="Yuanti SC" charset="-122"/>
                          <a:ea typeface="Yuanti SC" charset="-122"/>
                          <a:cs typeface="Yuanti SC" charset="-122"/>
                        </a:rPr>
                        <a:t>等发单函数返回得到，用户必须指定。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a16="http://schemas.microsoft.com/office/drawing/2014/main" xmlns="" val="10001"/>
                  </a:ext>
                </a:extLst>
              </a:tr>
            </a:tbl>
          </a:graphicData>
        </a:graphic>
      </p:graphicFrame>
    </p:spTree>
    <p:extLst>
      <p:ext uri="{BB962C8B-B14F-4D97-AF65-F5344CB8AC3E}">
        <p14:creationId xmlns:p14="http://schemas.microsoft.com/office/powerpoint/2010/main" val="92859357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10" name="矩形 9"/>
          <p:cNvSpPr/>
          <p:nvPr/>
        </p:nvSpPr>
        <p:spPr>
          <a:xfrm>
            <a:off x="409303" y="828209"/>
            <a:ext cx="10759440" cy="2369880"/>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2.2.2</a:t>
            </a:r>
            <a:r>
              <a:rPr lang="zh-CN" altLang="en-US" sz="2800" dirty="0" smtClean="0">
                <a:solidFill>
                  <a:schemeClr val="bg1"/>
                </a:solidFill>
                <a:latin typeface="Yuanti SC" charset="-122"/>
                <a:ea typeface="Yuanti SC" charset="-122"/>
                <a:cs typeface="Yuanti SC" charset="-122"/>
              </a:rPr>
              <a:t> 交易</a:t>
            </a:r>
            <a:r>
              <a:rPr lang="zh-CN" altLang="en-US" sz="2800" dirty="0">
                <a:solidFill>
                  <a:schemeClr val="bg1"/>
                </a:solidFill>
                <a:latin typeface="Yuanti SC" charset="-122"/>
                <a:ea typeface="Yuanti SC" charset="-122"/>
                <a:cs typeface="Yuanti SC" charset="-122"/>
              </a:rPr>
              <a:t>相关</a:t>
            </a:r>
            <a:r>
              <a:rPr lang="zh-CN" altLang="en-US" sz="2800" dirty="0" smtClean="0">
                <a:solidFill>
                  <a:schemeClr val="bg1"/>
                </a:solidFill>
                <a:latin typeface="Yuanti SC" charset="-122"/>
                <a:ea typeface="Yuanti SC" charset="-122"/>
                <a:cs typeface="Yuanti SC" charset="-122"/>
              </a:rPr>
              <a:t>函数</a:t>
            </a:r>
            <a:endParaRPr lang="zh-CN" altLang="en-US" sz="2800" dirty="0">
              <a:solidFill>
                <a:schemeClr val="bg1"/>
              </a:solidFill>
              <a:latin typeface="Yuanti SC" charset="-122"/>
              <a:ea typeface="Yuanti SC" charset="-122"/>
              <a:cs typeface="Yuanti SC" charset="-122"/>
            </a:endParaRPr>
          </a:p>
          <a:p>
            <a:endParaRPr lang="zh-CN" altLang="en-US" dirty="0" smtClean="0">
              <a:solidFill>
                <a:schemeClr val="bg1"/>
              </a:solidFill>
              <a:latin typeface="Yuanti SC Light" charset="-122"/>
              <a:ea typeface="Yuanti SC Light" charset="-122"/>
              <a:cs typeface="Yuanti SC Light" charset="-122"/>
            </a:endParaRPr>
          </a:p>
          <a:p>
            <a:r>
              <a:rPr lang="en-US" altLang="zh-CN" dirty="0" err="1" smtClean="0">
                <a:solidFill>
                  <a:srgbClr val="FFFF00"/>
                </a:solidFill>
                <a:latin typeface="Yuanti SC Light" charset="-122"/>
                <a:ea typeface="Yuanti SC Light" charset="-122"/>
                <a:cs typeface="Yuanti SC Light" charset="-122"/>
              </a:rPr>
              <a:t>get_order</a:t>
            </a:r>
            <a:r>
              <a:rPr lang="zh-CN" altLang="en-US" dirty="0" smtClean="0">
                <a:solidFill>
                  <a:srgbClr val="FFFF00"/>
                </a:solidFill>
                <a:latin typeface="Yuanti SC Light" charset="-122"/>
                <a:ea typeface="Yuanti SC Light" charset="-122"/>
                <a:cs typeface="Yuanti SC Light" charset="-122"/>
              </a:rPr>
              <a:t> 方法</a:t>
            </a:r>
            <a:r>
              <a:rPr lang="zh-CN" altLang="en-US" dirty="0">
                <a:solidFill>
                  <a:srgbClr val="FFFF00"/>
                </a:solidFill>
                <a:latin typeface="Yuanti SC Light" charset="-122"/>
                <a:ea typeface="Yuanti SC Light" charset="-122"/>
                <a:cs typeface="Yuanti SC Light" charset="-122"/>
              </a:rPr>
              <a:t>（获取订单</a:t>
            </a:r>
            <a:r>
              <a:rPr lang="zh-CN" altLang="en-US" dirty="0" smtClean="0">
                <a:solidFill>
                  <a:srgbClr val="FFFF00"/>
                </a:solidFill>
                <a:latin typeface="Yuanti SC Light" charset="-122"/>
                <a:ea typeface="Yuanti SC Light" charset="-122"/>
                <a:cs typeface="Yuanti SC Light" charset="-122"/>
              </a:rPr>
              <a:t>信息）</a:t>
            </a: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smtClean="0">
                <a:solidFill>
                  <a:schemeClr val="bg1"/>
                </a:solidFill>
                <a:latin typeface="Yuanti SC Light" charset="-122"/>
                <a:ea typeface="Yuanti SC Light" charset="-122"/>
                <a:cs typeface="Yuanti SC Light" charset="-122"/>
              </a:rPr>
              <a:t>原型：</a:t>
            </a:r>
            <a:r>
              <a:rPr lang="en-US" altLang="zh-CN" sz="1600" dirty="0" err="1">
                <a:solidFill>
                  <a:srgbClr val="92D050"/>
                </a:solidFill>
                <a:latin typeface="Yuanti SC Light" charset="-122"/>
                <a:ea typeface="Yuanti SC Light" charset="-122"/>
                <a:cs typeface="Yuanti SC Light" charset="-122"/>
              </a:rPr>
              <a:t>def</a:t>
            </a:r>
            <a:r>
              <a:rPr lang="en-US" altLang="zh-CN" sz="1600" dirty="0">
                <a:solidFill>
                  <a:srgbClr val="92D050"/>
                </a:solidFill>
                <a:latin typeface="Yuanti SC Light" charset="-122"/>
                <a:ea typeface="Yuanti SC Light" charset="-122"/>
                <a:cs typeface="Yuanti SC Light" charset="-122"/>
              </a:rPr>
              <a:t> </a:t>
            </a:r>
            <a:r>
              <a:rPr lang="en-US" altLang="zh-CN" sz="1600" dirty="0" err="1">
                <a:solidFill>
                  <a:srgbClr val="FFFF00"/>
                </a:solidFill>
                <a:latin typeface="Yuanti SC Light" charset="-122"/>
                <a:ea typeface="Yuanti SC Light" charset="-122"/>
                <a:cs typeface="Yuanti SC Light" charset="-122"/>
              </a:rPr>
              <a:t>get_order</a:t>
            </a:r>
            <a:r>
              <a:rPr lang="en-US" altLang="zh-CN" sz="1600" dirty="0">
                <a:solidFill>
                  <a:srgbClr val="FFFF00"/>
                </a:solidFill>
                <a:latin typeface="Yuanti SC Light" charset="-122"/>
                <a:ea typeface="Yuanti SC Light" charset="-122"/>
                <a:cs typeface="Yuanti SC Light" charset="-122"/>
              </a:rPr>
              <a:t>(</a:t>
            </a:r>
            <a:r>
              <a:rPr lang="en-US" altLang="zh-CN" sz="1600" dirty="0" err="1">
                <a:solidFill>
                  <a:srgbClr val="FFFF00"/>
                </a:solidFill>
                <a:latin typeface="Yuanti SC Light" charset="-122"/>
                <a:ea typeface="Yuanti SC Light" charset="-122"/>
                <a:cs typeface="Yuanti SC Light" charset="-122"/>
              </a:rPr>
              <a:t>order_id</a:t>
            </a:r>
            <a:r>
              <a:rPr lang="en-US" altLang="zh-CN" sz="1600" dirty="0">
                <a:solidFill>
                  <a:srgbClr val="FFFF00"/>
                </a:solidFill>
                <a:latin typeface="Yuanti SC Light" charset="-122"/>
                <a:ea typeface="Yuanti SC Light" charset="-122"/>
                <a:cs typeface="Yuanti SC Light" charset="-122"/>
              </a:rPr>
              <a:t>)</a:t>
            </a:r>
            <a:endParaRPr lang="en-US" altLang="zh-CN" sz="1600" dirty="0" smtClean="0">
              <a:solidFill>
                <a:srgbClr val="FFFF00"/>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a:solidFill>
                  <a:schemeClr val="bg1"/>
                </a:solidFill>
                <a:latin typeface="Yuanti SC Light" charset="-122"/>
                <a:ea typeface="Yuanti SC Light" charset="-122"/>
                <a:cs typeface="Yuanti SC Light" charset="-122"/>
              </a:rPr>
              <a:t>通过唯一的</a:t>
            </a:r>
            <a:r>
              <a:rPr lang="en-US" altLang="zh-CN" sz="1600" dirty="0" err="1">
                <a:solidFill>
                  <a:schemeClr val="bg1"/>
                </a:solidFill>
                <a:latin typeface="Yuanti SC Light" charset="-122"/>
                <a:ea typeface="Yuanti SC Light" charset="-122"/>
                <a:cs typeface="Yuanti SC Light" charset="-122"/>
              </a:rPr>
              <a:t>order_id</a:t>
            </a:r>
            <a:r>
              <a:rPr lang="zh-CN" altLang="en-US" sz="1600" dirty="0">
                <a:solidFill>
                  <a:schemeClr val="bg1"/>
                </a:solidFill>
                <a:latin typeface="Yuanti SC Light" charset="-122"/>
                <a:ea typeface="Yuanti SC Light" charset="-122"/>
                <a:cs typeface="Yuanti SC Light" charset="-122"/>
              </a:rPr>
              <a:t>拿到对应的订单信息</a:t>
            </a:r>
            <a:r>
              <a:rPr lang="zh-CN" altLang="en-US" sz="1600" dirty="0" smtClean="0">
                <a:solidFill>
                  <a:schemeClr val="bg1"/>
                </a:solidFill>
                <a:latin typeface="Yuanti SC Light" charset="-122"/>
                <a:ea typeface="Yuanti SC Light" charset="-122"/>
                <a:cs typeface="Yuanti SC Light" charset="-122"/>
              </a:rPr>
              <a:t>，注意：这个</a:t>
            </a:r>
            <a:r>
              <a:rPr lang="zh-CN" altLang="en-US" sz="1600" dirty="0">
                <a:solidFill>
                  <a:schemeClr val="bg1"/>
                </a:solidFill>
                <a:latin typeface="Yuanti SC Light" charset="-122"/>
                <a:ea typeface="Yuanti SC Light" charset="-122"/>
                <a:cs typeface="Yuanti SC Light" charset="-122"/>
              </a:rPr>
              <a:t>订单信息会在</a:t>
            </a:r>
            <a:r>
              <a:rPr lang="en-US" altLang="zh-CN" sz="1600" dirty="0" err="1">
                <a:solidFill>
                  <a:schemeClr val="bg1"/>
                </a:solidFill>
                <a:latin typeface="Yuanti SC Light" charset="-122"/>
                <a:ea typeface="Yuanti SC Light" charset="-122"/>
                <a:cs typeface="Yuanti SC Light" charset="-122"/>
              </a:rPr>
              <a:t>handle_bar</a:t>
            </a:r>
            <a:r>
              <a:rPr lang="zh-CN" altLang="en-US" sz="1600" dirty="0">
                <a:solidFill>
                  <a:schemeClr val="bg1"/>
                </a:solidFill>
                <a:latin typeface="Yuanti SC Light" charset="-122"/>
                <a:ea typeface="Yuanti SC Light" charset="-122"/>
                <a:cs typeface="Yuanti SC Light" charset="-122"/>
              </a:rPr>
              <a:t>结尾处丢弃掉。</a:t>
            </a:r>
            <a:endParaRPr lang="zh-CN" altLang="en-US" sz="1600" dirty="0" smtClean="0">
              <a:solidFill>
                <a:schemeClr val="bg1"/>
              </a:solidFill>
              <a:latin typeface="Yuanti SC Light" charset="-122"/>
              <a:ea typeface="Yuanti SC Light" charset="-122"/>
              <a:cs typeface="Yuanti SC Light" charset="-122"/>
            </a:endParaRPr>
          </a:p>
          <a:p>
            <a:endParaRPr lang="en-US" altLang="zh-CN" dirty="0">
              <a:solidFill>
                <a:schemeClr val="bg1"/>
              </a:solidFill>
              <a:latin typeface="Yuanti SC Light" charset="-122"/>
              <a:ea typeface="Yuanti SC Light" charset="-122"/>
              <a:cs typeface="Yuanti SC Light" charset="-122"/>
            </a:endParaRPr>
          </a:p>
        </p:txBody>
      </p:sp>
      <p:sp>
        <p:nvSpPr>
          <p:cNvPr id="6" name="文本框 5"/>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graphicFrame>
        <p:nvGraphicFramePr>
          <p:cNvPr id="7" name="Table 2"/>
          <p:cNvGraphicFramePr>
            <a:graphicFrameLocks noGrp="1"/>
          </p:cNvGraphicFramePr>
          <p:nvPr>
            <p:extLst/>
          </p:nvPr>
        </p:nvGraphicFramePr>
        <p:xfrm>
          <a:off x="486173" y="3064547"/>
          <a:ext cx="8725707" cy="441960"/>
        </p:xfrm>
        <a:graphic>
          <a:graphicData uri="http://schemas.openxmlformats.org/drawingml/2006/table">
            <a:tbl>
              <a:tblPr firstRow="1" bandRow="1">
                <a:tableStyleId>{C083E6E3-FA7D-4D7B-A595-EF9225AFEA82}</a:tableStyleId>
              </a:tblPr>
              <a:tblGrid>
                <a:gridCol w="1270409">
                  <a:extLst>
                    <a:ext uri="{9D8B030D-6E8A-4147-A177-3AD203B41FA5}">
                      <a16:colId xmlns:a16="http://schemas.microsoft.com/office/drawing/2014/main" xmlns="" val="20000"/>
                    </a:ext>
                  </a:extLst>
                </a:gridCol>
                <a:gridCol w="1513392">
                  <a:extLst>
                    <a:ext uri="{9D8B030D-6E8A-4147-A177-3AD203B41FA5}">
                      <a16:colId xmlns:a16="http://schemas.microsoft.com/office/drawing/2014/main" xmlns="" val="20001"/>
                    </a:ext>
                  </a:extLst>
                </a:gridCol>
                <a:gridCol w="5941906"/>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参数</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xmlns=""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chemeClr val="bg1"/>
                          </a:solidFill>
                          <a:latin typeface="Yuanti SC" charset="-122"/>
                          <a:ea typeface="Yuanti SC" charset="-122"/>
                          <a:cs typeface="Yuanti SC" charset="-122"/>
                        </a:rPr>
                        <a:t>order_id</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r>
                        <a:rPr lang="en-US" altLang="zh-CN" sz="1000" b="0" i="0" dirty="0" err="1" smtClean="0">
                          <a:solidFill>
                            <a:srgbClr val="FFFF00"/>
                          </a:solidFill>
                          <a:latin typeface="Yuanti SC" charset="-122"/>
                          <a:ea typeface="Yuanti SC" charset="-122"/>
                          <a:cs typeface="Yuanti SC" charset="-122"/>
                        </a:rPr>
                        <a:t>int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唯一标识</a:t>
                      </a:r>
                      <a:r>
                        <a:rPr lang="en-US" altLang="zh-CN" sz="1000" b="0" i="0" dirty="0" smtClean="0">
                          <a:solidFill>
                            <a:srgbClr val="FFFF00"/>
                          </a:solidFill>
                          <a:latin typeface="Yuanti SC" charset="-122"/>
                          <a:ea typeface="Yuanti SC" charset="-122"/>
                          <a:cs typeface="Yuanti SC" charset="-122"/>
                        </a:rPr>
                        <a:t>order</a:t>
                      </a:r>
                      <a:r>
                        <a:rPr lang="zh-CN" altLang="en-US" sz="1000" b="0" i="0" dirty="0" smtClean="0">
                          <a:solidFill>
                            <a:srgbClr val="FFFF00"/>
                          </a:solidFill>
                          <a:latin typeface="Yuanti SC" charset="-122"/>
                          <a:ea typeface="Yuanti SC" charset="-122"/>
                          <a:cs typeface="Yuanti SC" charset="-122"/>
                        </a:rPr>
                        <a:t>的</a:t>
                      </a:r>
                      <a:r>
                        <a:rPr lang="en-US" altLang="zh-CN" sz="1000" b="0" i="0" dirty="0" err="1" smtClean="0">
                          <a:solidFill>
                            <a:srgbClr val="FFFF00"/>
                          </a:solidFill>
                          <a:latin typeface="Yuanti SC" charset="-122"/>
                          <a:ea typeface="Yuanti SC" charset="-122"/>
                          <a:cs typeface="Yuanti SC" charset="-122"/>
                        </a:rPr>
                        <a:t>order_id</a:t>
                      </a:r>
                      <a:r>
                        <a:rPr lang="zh-CN" altLang="en-US" sz="1000" b="0" i="0" dirty="0" smtClean="0">
                          <a:solidFill>
                            <a:srgbClr val="FFFF00"/>
                          </a:solidFill>
                          <a:latin typeface="Yuanti SC" charset="-122"/>
                          <a:ea typeface="Yuanti SC" charset="-122"/>
                          <a:cs typeface="Yuanti SC" charset="-122"/>
                        </a:rPr>
                        <a:t>，可以通过</a:t>
                      </a:r>
                      <a:r>
                        <a:rPr lang="en-US" altLang="zh-CN" sz="1000" b="0" i="0" dirty="0" err="1" smtClean="0">
                          <a:solidFill>
                            <a:srgbClr val="FFFF00"/>
                          </a:solidFill>
                          <a:latin typeface="Yuanti SC" charset="-122"/>
                          <a:ea typeface="Yuanti SC" charset="-122"/>
                          <a:cs typeface="Yuanti SC" charset="-122"/>
                        </a:rPr>
                        <a:t>order_shares</a:t>
                      </a:r>
                      <a:r>
                        <a:rPr lang="zh-CN" altLang="en-US" sz="1000" b="0" i="0" dirty="0" smtClean="0">
                          <a:solidFill>
                            <a:srgbClr val="FFFF00"/>
                          </a:solidFill>
                          <a:latin typeface="Yuanti SC" charset="-122"/>
                          <a:ea typeface="Yuanti SC" charset="-122"/>
                          <a:cs typeface="Yuanti SC" charset="-122"/>
                        </a:rPr>
                        <a:t>等发单函数返回得到，用户必须指定。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a16="http://schemas.microsoft.com/office/drawing/2014/main" xmlns="" val="10001"/>
                  </a:ext>
                </a:extLst>
              </a:tr>
            </a:tbl>
          </a:graphicData>
        </a:graphic>
      </p:graphicFrame>
      <p:graphicFrame>
        <p:nvGraphicFramePr>
          <p:cNvPr id="8" name="Table 2"/>
          <p:cNvGraphicFramePr>
            <a:graphicFrameLocks noGrp="1"/>
          </p:cNvGraphicFramePr>
          <p:nvPr>
            <p:extLst>
              <p:ext uri="{D42A27DB-BD31-4B8C-83A1-F6EECF244321}">
                <p14:modId xmlns:p14="http://schemas.microsoft.com/office/powerpoint/2010/main" val="1698344396"/>
              </p:ext>
            </p:extLst>
          </p:nvPr>
        </p:nvGraphicFramePr>
        <p:xfrm>
          <a:off x="486173" y="3783480"/>
          <a:ext cx="8725707" cy="441960"/>
        </p:xfrm>
        <a:graphic>
          <a:graphicData uri="http://schemas.openxmlformats.org/drawingml/2006/table">
            <a:tbl>
              <a:tblPr firstRow="1" bandRow="1">
                <a:tableStyleId>{C083E6E3-FA7D-4D7B-A595-EF9225AFEA82}</a:tableStyleId>
              </a:tblPr>
              <a:tblGrid>
                <a:gridCol w="1270409">
                  <a:extLst>
                    <a:ext uri="{9D8B030D-6E8A-4147-A177-3AD203B41FA5}">
                      <a16:colId xmlns:a16="http://schemas.microsoft.com/office/drawing/2014/main" xmlns="" val="20000"/>
                    </a:ext>
                  </a:extLst>
                </a:gridCol>
                <a:gridCol w="1513392">
                  <a:extLst>
                    <a:ext uri="{9D8B030D-6E8A-4147-A177-3AD203B41FA5}">
                      <a16:colId xmlns:a16="http://schemas.microsoft.com/office/drawing/2014/main" xmlns="" val="20001"/>
                    </a:ext>
                  </a:extLst>
                </a:gridCol>
                <a:gridCol w="5941906"/>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返回</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xmlns=""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order</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rgbClr val="FFFF00"/>
                          </a:solidFill>
                          <a:latin typeface="Yuanti SC" charset="-122"/>
                          <a:ea typeface="Yuanti SC" charset="-122"/>
                          <a:cs typeface="Yuanti SC" charset="-122"/>
                        </a:rPr>
                        <a:t>Order</a:t>
                      </a:r>
                      <a:r>
                        <a:rPr lang="zh-CN" altLang="en-US" sz="1000" b="0" i="0" dirty="0" smtClean="0">
                          <a:solidFill>
                            <a:srgbClr val="FFFF00"/>
                          </a:solidFill>
                          <a:latin typeface="Yuanti SC" charset="-122"/>
                          <a:ea typeface="Yuanti SC" charset="-122"/>
                          <a:cs typeface="Yuanti SC" charset="-122"/>
                        </a:rPr>
                        <a:t>对象</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rgbClr val="FFFF00"/>
                          </a:solidFill>
                          <a:latin typeface="Yuanti SC" charset="-122"/>
                          <a:ea typeface="Yuanti SC" charset="-122"/>
                          <a:cs typeface="Yuanti SC" charset="-122"/>
                        </a:rPr>
                        <a:t>order_id</a:t>
                      </a:r>
                      <a:r>
                        <a:rPr lang="zh-CN" altLang="en-US" sz="1000" b="0" i="0" dirty="0" smtClean="0">
                          <a:solidFill>
                            <a:srgbClr val="FFFF00"/>
                          </a:solidFill>
                          <a:latin typeface="Yuanti SC" charset="-122"/>
                          <a:ea typeface="Yuanti SC" charset="-122"/>
                          <a:cs typeface="Yuanti SC" charset="-122"/>
                        </a:rPr>
                        <a:t>对应的</a:t>
                      </a:r>
                      <a:r>
                        <a:rPr lang="en-US" altLang="zh-CN" sz="1000" b="0" i="0" dirty="0" smtClean="0">
                          <a:solidFill>
                            <a:srgbClr val="FFFF00"/>
                          </a:solidFill>
                          <a:latin typeface="Yuanti SC" charset="-122"/>
                          <a:ea typeface="Yuanti SC" charset="-122"/>
                          <a:cs typeface="Yuanti SC" charset="-122"/>
                        </a:rPr>
                        <a:t>Order</a:t>
                      </a:r>
                      <a:r>
                        <a:rPr lang="zh-CN" altLang="en-US" sz="1000" b="0" i="0" dirty="0" smtClean="0">
                          <a:solidFill>
                            <a:srgbClr val="FFFF00"/>
                          </a:solidFill>
                          <a:latin typeface="Yuanti SC" charset="-122"/>
                          <a:ea typeface="Yuanti SC" charset="-122"/>
                          <a:cs typeface="Yuanti SC" charset="-122"/>
                        </a:rPr>
                        <a:t>对象。</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a16="http://schemas.microsoft.com/office/drawing/2014/main" xmlns="" val="10001"/>
                  </a:ext>
                </a:extLst>
              </a:tr>
            </a:tbl>
          </a:graphicData>
        </a:graphic>
      </p:graphicFrame>
    </p:spTree>
    <p:extLst>
      <p:ext uri="{BB962C8B-B14F-4D97-AF65-F5344CB8AC3E}">
        <p14:creationId xmlns:p14="http://schemas.microsoft.com/office/powerpoint/2010/main" val="121424524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10" name="矩形 9"/>
          <p:cNvSpPr/>
          <p:nvPr/>
        </p:nvSpPr>
        <p:spPr>
          <a:xfrm>
            <a:off x="409303" y="828209"/>
            <a:ext cx="10759440" cy="2369880"/>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2.2.2</a:t>
            </a:r>
            <a:r>
              <a:rPr lang="zh-CN" altLang="en-US" sz="2800" dirty="0" smtClean="0">
                <a:solidFill>
                  <a:schemeClr val="bg1"/>
                </a:solidFill>
                <a:latin typeface="Yuanti SC" charset="-122"/>
                <a:ea typeface="Yuanti SC" charset="-122"/>
                <a:cs typeface="Yuanti SC" charset="-122"/>
              </a:rPr>
              <a:t> 交易</a:t>
            </a:r>
            <a:r>
              <a:rPr lang="zh-CN" altLang="en-US" sz="2800" dirty="0">
                <a:solidFill>
                  <a:schemeClr val="bg1"/>
                </a:solidFill>
                <a:latin typeface="Yuanti SC" charset="-122"/>
                <a:ea typeface="Yuanti SC" charset="-122"/>
                <a:cs typeface="Yuanti SC" charset="-122"/>
              </a:rPr>
              <a:t>相关</a:t>
            </a:r>
            <a:r>
              <a:rPr lang="zh-CN" altLang="en-US" sz="2800" dirty="0" smtClean="0">
                <a:solidFill>
                  <a:schemeClr val="bg1"/>
                </a:solidFill>
                <a:latin typeface="Yuanti SC" charset="-122"/>
                <a:ea typeface="Yuanti SC" charset="-122"/>
                <a:cs typeface="Yuanti SC" charset="-122"/>
              </a:rPr>
              <a:t>函数</a:t>
            </a:r>
            <a:endParaRPr lang="zh-CN" altLang="en-US" sz="2800" dirty="0">
              <a:solidFill>
                <a:schemeClr val="bg1"/>
              </a:solidFill>
              <a:latin typeface="Yuanti SC" charset="-122"/>
              <a:ea typeface="Yuanti SC" charset="-122"/>
              <a:cs typeface="Yuanti SC" charset="-122"/>
            </a:endParaRPr>
          </a:p>
          <a:p>
            <a:endParaRPr lang="zh-CN" altLang="en-US" dirty="0" smtClean="0">
              <a:solidFill>
                <a:schemeClr val="bg1"/>
              </a:solidFill>
              <a:latin typeface="Yuanti SC Light" charset="-122"/>
              <a:ea typeface="Yuanti SC Light" charset="-122"/>
              <a:cs typeface="Yuanti SC Light" charset="-122"/>
            </a:endParaRPr>
          </a:p>
          <a:p>
            <a:r>
              <a:rPr lang="en-US" altLang="zh-CN" dirty="0" err="1" smtClean="0">
                <a:solidFill>
                  <a:srgbClr val="FFFF00"/>
                </a:solidFill>
                <a:latin typeface="Yuanti SC Light" charset="-122"/>
                <a:ea typeface="Yuanti SC Light" charset="-122"/>
                <a:cs typeface="Yuanti SC Light" charset="-122"/>
              </a:rPr>
              <a:t>get_open_orders</a:t>
            </a:r>
            <a:r>
              <a:rPr lang="zh-CN" altLang="en-US" dirty="0" smtClean="0">
                <a:solidFill>
                  <a:srgbClr val="FFFF00"/>
                </a:solidFill>
                <a:latin typeface="Yuanti SC Light" charset="-122"/>
                <a:ea typeface="Yuanti SC Light" charset="-122"/>
                <a:cs typeface="Yuanti SC Light" charset="-122"/>
              </a:rPr>
              <a:t> 方法</a:t>
            </a:r>
            <a:r>
              <a:rPr lang="zh-CN" altLang="en-US" dirty="0">
                <a:solidFill>
                  <a:srgbClr val="FFFF00"/>
                </a:solidFill>
                <a:latin typeface="Yuanti SC Light" charset="-122"/>
                <a:ea typeface="Yuanti SC Light" charset="-122"/>
                <a:cs typeface="Yuanti SC Light" charset="-122"/>
              </a:rPr>
              <a:t>（</a:t>
            </a:r>
            <a:r>
              <a:rPr lang="zh-CN" altLang="en-US" dirty="0" smtClean="0">
                <a:solidFill>
                  <a:srgbClr val="FFFF00"/>
                </a:solidFill>
                <a:latin typeface="Yuanti SC Light" charset="-122"/>
                <a:ea typeface="Yuanti SC Light" charset="-122"/>
                <a:cs typeface="Yuanti SC Light" charset="-122"/>
              </a:rPr>
              <a:t>获取未完成订单信息）</a:t>
            </a: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smtClean="0">
                <a:solidFill>
                  <a:schemeClr val="bg1"/>
                </a:solidFill>
                <a:latin typeface="Yuanti SC Light" charset="-122"/>
                <a:ea typeface="Yuanti SC Light" charset="-122"/>
                <a:cs typeface="Yuanti SC Light" charset="-122"/>
              </a:rPr>
              <a:t>原型：</a:t>
            </a:r>
            <a:r>
              <a:rPr lang="en-US" altLang="zh-CN" sz="1600" dirty="0" err="1">
                <a:solidFill>
                  <a:srgbClr val="92D050"/>
                </a:solidFill>
                <a:latin typeface="Yuanti SC Light" charset="-122"/>
                <a:ea typeface="Yuanti SC Light" charset="-122"/>
                <a:cs typeface="Yuanti SC Light" charset="-122"/>
              </a:rPr>
              <a:t>def</a:t>
            </a:r>
            <a:r>
              <a:rPr lang="en-US" altLang="zh-CN" sz="1600" dirty="0">
                <a:solidFill>
                  <a:srgbClr val="92D050"/>
                </a:solidFill>
                <a:latin typeface="Yuanti SC Light" charset="-122"/>
                <a:ea typeface="Yuanti SC Light" charset="-122"/>
                <a:cs typeface="Yuanti SC Light" charset="-122"/>
              </a:rPr>
              <a:t> </a:t>
            </a:r>
            <a:r>
              <a:rPr lang="en-US" altLang="zh-CN" sz="1600" dirty="0" err="1">
                <a:solidFill>
                  <a:srgbClr val="FFFF00"/>
                </a:solidFill>
                <a:latin typeface="Yuanti SC Light" charset="-122"/>
                <a:ea typeface="Yuanti SC Light" charset="-122"/>
                <a:cs typeface="Yuanti SC Light" charset="-122"/>
              </a:rPr>
              <a:t>get_open_orders</a:t>
            </a:r>
            <a:r>
              <a:rPr lang="en-US" altLang="zh-CN" sz="1600" dirty="0">
                <a:solidFill>
                  <a:srgbClr val="FFFF00"/>
                </a:solidFill>
                <a:latin typeface="Yuanti SC Light" charset="-122"/>
                <a:ea typeface="Yuanti SC Light" charset="-122"/>
                <a:cs typeface="Yuanti SC Light" charset="-122"/>
              </a:rPr>
              <a:t>()</a:t>
            </a:r>
            <a:endParaRPr lang="en-US" altLang="zh-CN" sz="1600" dirty="0" smtClean="0">
              <a:solidFill>
                <a:srgbClr val="FFFF00"/>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a:solidFill>
                  <a:schemeClr val="bg1"/>
                </a:solidFill>
                <a:latin typeface="Yuanti SC Light" charset="-122"/>
                <a:ea typeface="Yuanti SC Light" charset="-122"/>
                <a:cs typeface="Yuanti SC Light" charset="-122"/>
              </a:rPr>
              <a:t>获取一个由</a:t>
            </a:r>
            <a:r>
              <a:rPr lang="en-US" altLang="zh-CN" sz="1600" dirty="0" err="1">
                <a:solidFill>
                  <a:schemeClr val="bg1"/>
                </a:solidFill>
                <a:latin typeface="Yuanti SC Light" charset="-122"/>
                <a:ea typeface="Yuanti SC Light" charset="-122"/>
                <a:cs typeface="Yuanti SC Light" charset="-122"/>
              </a:rPr>
              <a:t>order_id</a:t>
            </a:r>
            <a:r>
              <a:rPr lang="zh-CN" altLang="en-US" sz="1600" dirty="0">
                <a:solidFill>
                  <a:schemeClr val="bg1"/>
                </a:solidFill>
                <a:latin typeface="Yuanti SC Light" charset="-122"/>
                <a:ea typeface="Yuanti SC Light" charset="-122"/>
                <a:cs typeface="Yuanti SC Light" charset="-122"/>
              </a:rPr>
              <a:t>到</a:t>
            </a:r>
            <a:r>
              <a:rPr lang="en-US" altLang="zh-CN" sz="1600" dirty="0">
                <a:solidFill>
                  <a:schemeClr val="bg1"/>
                </a:solidFill>
                <a:latin typeface="Yuanti SC Light" charset="-122"/>
                <a:ea typeface="Yuanti SC Light" charset="-122"/>
                <a:cs typeface="Yuanti SC Light" charset="-122"/>
              </a:rPr>
              <a:t>order</a:t>
            </a:r>
            <a:r>
              <a:rPr lang="zh-CN" altLang="en-US" sz="1600" dirty="0">
                <a:solidFill>
                  <a:schemeClr val="bg1"/>
                </a:solidFill>
                <a:latin typeface="Yuanti SC Light" charset="-122"/>
                <a:ea typeface="Yuanti SC Light" charset="-122"/>
                <a:cs typeface="Yuanti SC Light" charset="-122"/>
              </a:rPr>
              <a:t>对象映射的</a:t>
            </a:r>
            <a:r>
              <a:rPr lang="en-US" altLang="zh-CN" sz="1600" dirty="0" err="1">
                <a:solidFill>
                  <a:schemeClr val="bg1"/>
                </a:solidFill>
                <a:latin typeface="Yuanti SC Light" charset="-122"/>
                <a:ea typeface="Yuanti SC Light" charset="-122"/>
                <a:cs typeface="Yuanti SC Light" charset="-122"/>
              </a:rPr>
              <a:t>dict</a:t>
            </a:r>
            <a:r>
              <a:rPr lang="zh-CN" altLang="en-US" sz="1600" dirty="0">
                <a:solidFill>
                  <a:schemeClr val="bg1"/>
                </a:solidFill>
                <a:latin typeface="Yuanti SC Light" charset="-122"/>
                <a:ea typeface="Yuanti SC Light" charset="-122"/>
                <a:cs typeface="Yuanti SC Light" charset="-122"/>
              </a:rPr>
              <a:t>，凡在此</a:t>
            </a:r>
            <a:r>
              <a:rPr lang="en-US" altLang="zh-CN" sz="1600" dirty="0" err="1">
                <a:solidFill>
                  <a:schemeClr val="bg1"/>
                </a:solidFill>
                <a:latin typeface="Yuanti SC Light" charset="-122"/>
                <a:ea typeface="Yuanti SC Light" charset="-122"/>
                <a:cs typeface="Yuanti SC Light" charset="-122"/>
              </a:rPr>
              <a:t>dict</a:t>
            </a:r>
            <a:r>
              <a:rPr lang="zh-CN" altLang="en-US" sz="1600" dirty="0">
                <a:solidFill>
                  <a:schemeClr val="bg1"/>
                </a:solidFill>
                <a:latin typeface="Yuanti SC Light" charset="-122"/>
                <a:ea typeface="Yuanti SC Light" charset="-122"/>
                <a:cs typeface="Yuanti SC Light" charset="-122"/>
              </a:rPr>
              <a:t>中的</a:t>
            </a:r>
            <a:r>
              <a:rPr lang="en-US" altLang="zh-CN" sz="1600" dirty="0">
                <a:solidFill>
                  <a:schemeClr val="bg1"/>
                </a:solidFill>
                <a:latin typeface="Yuanti SC Light" charset="-122"/>
                <a:ea typeface="Yuanti SC Light" charset="-122"/>
                <a:cs typeface="Yuanti SC Light" charset="-122"/>
              </a:rPr>
              <a:t>order</a:t>
            </a:r>
            <a:r>
              <a:rPr lang="zh-CN" altLang="en-US" sz="1600" dirty="0">
                <a:solidFill>
                  <a:schemeClr val="bg1"/>
                </a:solidFill>
                <a:latin typeface="Yuanti SC Light" charset="-122"/>
                <a:ea typeface="Yuanti SC Light" charset="-122"/>
                <a:cs typeface="Yuanti SC Light" charset="-122"/>
              </a:rPr>
              <a:t>都未被完全成交或取消。</a:t>
            </a:r>
            <a:endParaRPr lang="zh-CN" altLang="en-US" sz="1600" dirty="0" smtClean="0">
              <a:solidFill>
                <a:schemeClr val="bg1"/>
              </a:solidFill>
              <a:latin typeface="Yuanti SC Light" charset="-122"/>
              <a:ea typeface="Yuanti SC Light" charset="-122"/>
              <a:cs typeface="Yuanti SC Light" charset="-122"/>
            </a:endParaRPr>
          </a:p>
          <a:p>
            <a:endParaRPr lang="en-US" altLang="zh-CN" dirty="0">
              <a:solidFill>
                <a:schemeClr val="bg1"/>
              </a:solidFill>
              <a:latin typeface="Yuanti SC Light" charset="-122"/>
              <a:ea typeface="Yuanti SC Light" charset="-122"/>
              <a:cs typeface="Yuanti SC Light" charset="-122"/>
            </a:endParaRPr>
          </a:p>
        </p:txBody>
      </p:sp>
      <p:sp>
        <p:nvSpPr>
          <p:cNvPr id="6" name="文本框 5"/>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graphicFrame>
        <p:nvGraphicFramePr>
          <p:cNvPr id="8" name="Table 2"/>
          <p:cNvGraphicFramePr>
            <a:graphicFrameLocks noGrp="1"/>
          </p:cNvGraphicFramePr>
          <p:nvPr>
            <p:extLst>
              <p:ext uri="{D42A27DB-BD31-4B8C-83A1-F6EECF244321}">
                <p14:modId xmlns:p14="http://schemas.microsoft.com/office/powerpoint/2010/main" val="1265161829"/>
              </p:ext>
            </p:extLst>
          </p:nvPr>
        </p:nvGraphicFramePr>
        <p:xfrm>
          <a:off x="486173" y="3057923"/>
          <a:ext cx="8725707" cy="441960"/>
        </p:xfrm>
        <a:graphic>
          <a:graphicData uri="http://schemas.openxmlformats.org/drawingml/2006/table">
            <a:tbl>
              <a:tblPr firstRow="1" bandRow="1">
                <a:tableStyleId>{C083E6E3-FA7D-4D7B-A595-EF9225AFEA82}</a:tableStyleId>
              </a:tblPr>
              <a:tblGrid>
                <a:gridCol w="1270409">
                  <a:extLst>
                    <a:ext uri="{9D8B030D-6E8A-4147-A177-3AD203B41FA5}">
                      <a16:colId xmlns:a16="http://schemas.microsoft.com/office/drawing/2014/main" xmlns="" val="20000"/>
                    </a:ext>
                  </a:extLst>
                </a:gridCol>
                <a:gridCol w="1513392">
                  <a:extLst>
                    <a:ext uri="{9D8B030D-6E8A-4147-A177-3AD203B41FA5}">
                      <a16:colId xmlns:a16="http://schemas.microsoft.com/office/drawing/2014/main" xmlns="" val="20001"/>
                    </a:ext>
                  </a:extLst>
                </a:gridCol>
                <a:gridCol w="5941906"/>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返回</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xmlns=""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chemeClr val="bg1"/>
                          </a:solidFill>
                          <a:latin typeface="Yuanti SC" charset="-122"/>
                          <a:ea typeface="Yuanti SC" charset="-122"/>
                          <a:cs typeface="Yuanti SC" charset="-122"/>
                        </a:rPr>
                        <a:t>order_dict</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rgbClr val="FFFF00"/>
                          </a:solidFill>
                          <a:latin typeface="Yuanti SC" charset="-122"/>
                          <a:ea typeface="Yuanti SC" charset="-122"/>
                          <a:cs typeface="Yuanti SC" charset="-122"/>
                        </a:rPr>
                        <a:t>dictionary</a:t>
                      </a:r>
                      <a:r>
                        <a:rPr lang="zh-CN" altLang="en-US" sz="1000" b="0" i="0" dirty="0" smtClean="0">
                          <a:solidFill>
                            <a:srgbClr val="FFFF00"/>
                          </a:solidFill>
                          <a:latin typeface="Yuanti SC" charset="-122"/>
                          <a:ea typeface="Yuanti SC" charset="-122"/>
                          <a:cs typeface="Yuanti SC" charset="-122"/>
                        </a:rPr>
                        <a:t>对象</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当前所有活跃的订单（未全部成交，未被撤单）。</a:t>
                      </a:r>
                      <a:r>
                        <a:rPr lang="en-US" altLang="zh-CN" sz="1000" b="0" i="0" dirty="0" smtClean="0">
                          <a:solidFill>
                            <a:srgbClr val="FFFF00"/>
                          </a:solidFill>
                          <a:latin typeface="Yuanti SC" charset="-122"/>
                          <a:ea typeface="Yuanti SC" charset="-122"/>
                          <a:cs typeface="Yuanti SC" charset="-122"/>
                        </a:rPr>
                        <a:t>key</a:t>
                      </a:r>
                      <a:r>
                        <a:rPr lang="zh-CN" altLang="en-US" sz="1000" b="0" i="0" dirty="0" smtClean="0">
                          <a:solidFill>
                            <a:srgbClr val="FFFF00"/>
                          </a:solidFill>
                          <a:latin typeface="Yuanti SC" charset="-122"/>
                          <a:ea typeface="Yuanti SC" charset="-122"/>
                          <a:cs typeface="Yuanti SC" charset="-122"/>
                        </a:rPr>
                        <a:t>为</a:t>
                      </a:r>
                      <a:r>
                        <a:rPr lang="en-US" altLang="zh-CN" sz="1000" b="0" i="0" dirty="0" err="1" smtClean="0">
                          <a:solidFill>
                            <a:srgbClr val="FFFF00"/>
                          </a:solidFill>
                          <a:latin typeface="Yuanti SC" charset="-122"/>
                          <a:ea typeface="Yuanti SC" charset="-122"/>
                          <a:cs typeface="Yuanti SC" charset="-122"/>
                        </a:rPr>
                        <a:t>order_id</a:t>
                      </a:r>
                      <a:r>
                        <a:rPr lang="zh-CN" altLang="en-US" sz="1000" b="0" i="0" dirty="0" smtClean="0">
                          <a:solidFill>
                            <a:srgbClr val="FFFF00"/>
                          </a:solidFill>
                          <a:latin typeface="Yuanti SC" charset="-122"/>
                          <a:ea typeface="Yuanti SC" charset="-122"/>
                          <a:cs typeface="Yuanti SC" charset="-122"/>
                        </a:rPr>
                        <a:t>，</a:t>
                      </a:r>
                      <a:r>
                        <a:rPr lang="en-US" altLang="zh-CN" sz="1000" b="0" i="0" dirty="0" smtClean="0">
                          <a:solidFill>
                            <a:srgbClr val="FFFF00"/>
                          </a:solidFill>
                          <a:latin typeface="Yuanti SC" charset="-122"/>
                          <a:ea typeface="Yuanti SC" charset="-122"/>
                          <a:cs typeface="Yuanti SC" charset="-122"/>
                        </a:rPr>
                        <a:t>value</a:t>
                      </a:r>
                      <a:r>
                        <a:rPr lang="zh-CN" altLang="en-US" sz="1000" b="0" i="0" dirty="0" smtClean="0">
                          <a:solidFill>
                            <a:srgbClr val="FFFF00"/>
                          </a:solidFill>
                          <a:latin typeface="Yuanti SC" charset="-122"/>
                          <a:ea typeface="Yuanti SC" charset="-122"/>
                          <a:cs typeface="Yuanti SC" charset="-122"/>
                        </a:rPr>
                        <a:t>为对应的</a:t>
                      </a:r>
                      <a:r>
                        <a:rPr lang="en-US" altLang="zh-CN" sz="1000" b="0" i="0" dirty="0" smtClean="0">
                          <a:solidFill>
                            <a:srgbClr val="FFFF00"/>
                          </a:solidFill>
                          <a:latin typeface="Yuanti SC" charset="-122"/>
                          <a:ea typeface="Yuanti SC" charset="-122"/>
                          <a:cs typeface="Yuanti SC" charset="-122"/>
                        </a:rPr>
                        <a:t>Order</a:t>
                      </a:r>
                      <a:r>
                        <a:rPr lang="zh-CN" altLang="en-US" sz="1000" b="0" i="0" dirty="0" smtClean="0">
                          <a:solidFill>
                            <a:srgbClr val="FFFF00"/>
                          </a:solidFill>
                          <a:latin typeface="Yuanti SC" charset="-122"/>
                          <a:ea typeface="Yuanti SC" charset="-122"/>
                          <a:cs typeface="Yuanti SC" charset="-122"/>
                        </a:rPr>
                        <a:t>对象。</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a16="http://schemas.microsoft.com/office/drawing/2014/main" xmlns="" val="10001"/>
                  </a:ext>
                </a:extLst>
              </a:tr>
            </a:tbl>
          </a:graphicData>
        </a:graphic>
      </p:graphicFrame>
    </p:spTree>
    <p:extLst>
      <p:ext uri="{BB962C8B-B14F-4D97-AF65-F5344CB8AC3E}">
        <p14:creationId xmlns:p14="http://schemas.microsoft.com/office/powerpoint/2010/main" val="6734323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10" name="矩形 9"/>
          <p:cNvSpPr/>
          <p:nvPr/>
        </p:nvSpPr>
        <p:spPr>
          <a:xfrm>
            <a:off x="409303" y="828209"/>
            <a:ext cx="10759440" cy="800219"/>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2.2.3</a:t>
            </a:r>
            <a:r>
              <a:rPr lang="zh-CN" altLang="en-US" sz="2800" dirty="0" smtClean="0">
                <a:solidFill>
                  <a:schemeClr val="bg1"/>
                </a:solidFill>
                <a:latin typeface="Yuanti SC" charset="-122"/>
                <a:ea typeface="Yuanti SC" charset="-122"/>
                <a:cs typeface="Yuanti SC" charset="-122"/>
              </a:rPr>
              <a:t> </a:t>
            </a:r>
            <a:r>
              <a:rPr lang="en-US" altLang="zh-CN" sz="2800" dirty="0" smtClean="0">
                <a:solidFill>
                  <a:schemeClr val="bg1"/>
                </a:solidFill>
                <a:latin typeface="Yuanti SC" charset="-122"/>
                <a:ea typeface="Yuanti SC" charset="-122"/>
                <a:cs typeface="Yuanti SC" charset="-122"/>
              </a:rPr>
              <a:t>Context</a:t>
            </a:r>
            <a:endParaRPr lang="zh-CN" altLang="en-US" dirty="0" smtClean="0">
              <a:solidFill>
                <a:schemeClr val="bg1"/>
              </a:solidFill>
              <a:latin typeface="Yuanti SC Light" charset="-122"/>
              <a:ea typeface="Yuanti SC Light" charset="-122"/>
              <a:cs typeface="Yuanti SC Light" charset="-122"/>
            </a:endParaRPr>
          </a:p>
          <a:p>
            <a:endParaRPr lang="en-US" altLang="zh-CN" dirty="0">
              <a:solidFill>
                <a:schemeClr val="bg1"/>
              </a:solidFill>
              <a:latin typeface="Yuanti SC Light" charset="-122"/>
              <a:ea typeface="Yuanti SC Light" charset="-122"/>
              <a:cs typeface="Yuanti SC Light" charset="-122"/>
            </a:endParaRPr>
          </a:p>
        </p:txBody>
      </p:sp>
      <p:sp>
        <p:nvSpPr>
          <p:cNvPr id="6" name="文本框 5"/>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graphicFrame>
        <p:nvGraphicFramePr>
          <p:cNvPr id="7" name="Table 2"/>
          <p:cNvGraphicFramePr>
            <a:graphicFrameLocks noGrp="1"/>
          </p:cNvGraphicFramePr>
          <p:nvPr>
            <p:extLst>
              <p:ext uri="{D42A27DB-BD31-4B8C-83A1-F6EECF244321}">
                <p14:modId xmlns:p14="http://schemas.microsoft.com/office/powerpoint/2010/main" val="1933961066"/>
              </p:ext>
            </p:extLst>
          </p:nvPr>
        </p:nvGraphicFramePr>
        <p:xfrm>
          <a:off x="485323" y="1489667"/>
          <a:ext cx="7545494" cy="1531620"/>
        </p:xfrm>
        <a:graphic>
          <a:graphicData uri="http://schemas.openxmlformats.org/drawingml/2006/table">
            <a:tbl>
              <a:tblPr firstRow="1" bandRow="1">
                <a:tableStyleId>{C083E6E3-FA7D-4D7B-A595-EF9225AFEA82}</a:tableStyleId>
              </a:tblPr>
              <a:tblGrid>
                <a:gridCol w="1239564">
                  <a:extLst>
                    <a:ext uri="{9D8B030D-6E8A-4147-A177-3AD203B41FA5}">
                      <a16:colId xmlns="" xmlns:a16="http://schemas.microsoft.com/office/drawing/2014/main" val="20000"/>
                    </a:ext>
                  </a:extLst>
                </a:gridCol>
                <a:gridCol w="1239564"/>
                <a:gridCol w="2533183">
                  <a:extLst>
                    <a:ext uri="{9D8B030D-6E8A-4147-A177-3AD203B41FA5}">
                      <a16:colId xmlns="" xmlns:a16="http://schemas.microsoft.com/office/drawing/2014/main" val="20001"/>
                    </a:ext>
                  </a:extLst>
                </a:gridCol>
                <a:gridCol w="2533183"/>
              </a:tblGrid>
              <a:tr h="162565">
                <a:tc gridSpan="4">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pPr algn="l"/>
                      <a:r>
                        <a:rPr lang="en-US" altLang="zh-CN" sz="1400" b="0" i="0" dirty="0" smtClean="0">
                          <a:solidFill>
                            <a:srgbClr val="0087FF"/>
                          </a:solidFill>
                          <a:latin typeface="Yuanti SC" charset="-122"/>
                          <a:ea typeface="Yuanti SC" charset="-122"/>
                          <a:cs typeface="Yuanti SC" charset="-122"/>
                        </a:rPr>
                        <a:t>context</a:t>
                      </a:r>
                      <a:endParaRPr lang="en-US" sz="1400" b="0" i="0" dirty="0">
                        <a:solidFill>
                          <a:srgbClr val="0087FF"/>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FFFF00"/>
                    </a:solidFill>
                  </a:tcPr>
                </a:tc>
                <a:tc hMerge="1">
                  <a:txBody>
                    <a:bodyPr/>
                    <a:lstStyle/>
                    <a:p>
                      <a:endParaRPr lang="zh-CN" altLang="en-US"/>
                    </a:p>
                  </a:txBody>
                  <a:tcPr/>
                </a:tc>
                <a:tc hMerge="1">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hMerge="1">
                  <a:txBody>
                    <a:bodyPr/>
                    <a:lstStyle/>
                    <a:p>
                      <a:pPr algn="l"/>
                      <a:endParaRPr lang="en-US" sz="1000" b="0" i="0" dirty="0">
                        <a:solidFill>
                          <a:srgbClr val="0087FF"/>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FFFF00"/>
                    </a:solidFill>
                  </a:tcPr>
                </a:tc>
                <a:extLst>
                  <a:ext uri="{0D108BD9-81ED-4DB2-BD59-A6C34878D82A}">
                    <a16:rowId xmlns="" xmlns:a16="http://schemas.microsoft.com/office/drawing/2014/main" val="10000"/>
                  </a:ext>
                </a:extLst>
              </a:tr>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属性</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含义</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900" b="0" i="0" dirty="0" smtClean="0">
                          <a:solidFill>
                            <a:srgbClr val="FFFF00"/>
                          </a:solidFill>
                          <a:latin typeface="Yuanti SC" charset="-122"/>
                          <a:ea typeface="Yuanti SC" charset="-122"/>
                          <a:cs typeface="Yuanti SC" charset="-122"/>
                        </a:rPr>
                        <a:t>benchmark</a:t>
                      </a: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900" kern="1200" dirty="0" err="1" smtClean="0">
                          <a:solidFill>
                            <a:schemeClr val="bg1"/>
                          </a:solidFill>
                          <a:latin typeface="Yuanti SC Light" charset="-122"/>
                          <a:ea typeface="Yuanti SC Light" charset="-122"/>
                          <a:cs typeface="Yuanti SC Light" charset="-122"/>
                        </a:rPr>
                        <a:t>str</a:t>
                      </a:r>
                      <a:endParaRPr lang="en-US" altLang="zh-CN" sz="900" kern="1200" dirty="0" smtClean="0">
                        <a:solidFill>
                          <a:schemeClr val="bg1"/>
                        </a:solidFill>
                        <a:latin typeface="Yuanti SC Light" charset="-122"/>
                        <a:ea typeface="Yuanti SC Light" charset="-122"/>
                        <a:cs typeface="Yuanti SC Light"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r>
                        <a:rPr lang="zh-CN" altLang="en-US" sz="900" kern="1200" dirty="0" smtClean="0">
                          <a:solidFill>
                            <a:schemeClr val="bg1"/>
                          </a:solidFill>
                          <a:latin typeface="Yuanti SC Light" charset="-122"/>
                          <a:ea typeface="Yuanti SC Light" charset="-122"/>
                          <a:cs typeface="Yuanti SC Light" charset="-122"/>
                        </a:rPr>
                        <a:t>策略对比的参考基准</a:t>
                      </a:r>
                      <a:endParaRPr lang="en-US" sz="9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r>
                        <a:rPr lang="zh-CN" altLang="en-US" sz="900" kern="1200" dirty="0" smtClean="0">
                          <a:solidFill>
                            <a:schemeClr val="bg1"/>
                          </a:solidFill>
                          <a:latin typeface="Yuanti SC Light" charset="-122"/>
                          <a:ea typeface="Yuanti SC Light" charset="-122"/>
                          <a:cs typeface="Yuanti SC Light" charset="-122"/>
                        </a:rPr>
                        <a:t>默认是沪深</a:t>
                      </a:r>
                      <a:r>
                        <a:rPr lang="en-US" altLang="zh-CN" sz="900" kern="1200" dirty="0" smtClean="0">
                          <a:solidFill>
                            <a:schemeClr val="bg1"/>
                          </a:solidFill>
                          <a:latin typeface="Yuanti SC Light" charset="-122"/>
                          <a:ea typeface="Yuanti SC Light" charset="-122"/>
                          <a:cs typeface="Yuanti SC Light" charset="-122"/>
                        </a:rPr>
                        <a:t>300</a:t>
                      </a:r>
                      <a:r>
                        <a:rPr lang="zh-CN" altLang="en-US" sz="900" kern="1200" dirty="0" smtClean="0">
                          <a:solidFill>
                            <a:schemeClr val="bg1"/>
                          </a:solidFill>
                          <a:latin typeface="Yuanti SC Light" charset="-122"/>
                          <a:ea typeface="Yuanti SC Light" charset="-122"/>
                          <a:cs typeface="Yuanti SC Light" charset="-122"/>
                        </a:rPr>
                        <a:t>指数</a:t>
                      </a:r>
                      <a:endParaRPr lang="en-US" sz="900" kern="1200" dirty="0">
                        <a:solidFill>
                          <a:schemeClr val="bg1"/>
                        </a:solidFill>
                        <a:latin typeface="Yuanti SC Light" charset="-122"/>
                        <a:ea typeface="Yuanti SC Light" charset="-122"/>
                        <a:cs typeface="Yuanti SC Light"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 xmlns:a16="http://schemas.microsoft.com/office/drawing/2014/main" val="10001"/>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900" dirty="0" err="1" smtClean="0">
                          <a:solidFill>
                            <a:srgbClr val="FFFF00"/>
                          </a:solidFill>
                          <a:latin typeface="Yuanti SC Light" charset="-122"/>
                          <a:ea typeface="Yuanti SC Light" charset="-122"/>
                          <a:cs typeface="Yuanti SC Light" charset="-122"/>
                        </a:rPr>
                        <a:t>short_selling_allowed</a:t>
                      </a:r>
                      <a:endParaRPr lang="en-US" altLang="zh-CN" sz="900" dirty="0" smtClean="0">
                        <a:solidFill>
                          <a:srgbClr val="FFFF00"/>
                        </a:solidFill>
                        <a:latin typeface="Yuanti SC Light" charset="-122"/>
                        <a:ea typeface="Yuanti SC Light" charset="-122"/>
                        <a:cs typeface="Yuanti SC Light"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900" kern="1200" dirty="0" smtClean="0">
                          <a:solidFill>
                            <a:schemeClr val="bg1"/>
                          </a:solidFill>
                          <a:latin typeface="Yuanti SC Light" charset="-122"/>
                          <a:ea typeface="Yuanti SC Light" charset="-122"/>
                          <a:cs typeface="Yuanti SC Light" charset="-122"/>
                        </a:rPr>
                        <a:t>bool</a:t>
                      </a: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r>
                        <a:rPr lang="zh-CN" altLang="en-US" sz="900" dirty="0" smtClean="0">
                          <a:solidFill>
                            <a:schemeClr val="bg1"/>
                          </a:solidFill>
                          <a:latin typeface="Yuanti SC Light" charset="-122"/>
                          <a:ea typeface="Yuanti SC Light" charset="-122"/>
                          <a:cs typeface="Yuanti SC Light" charset="-122"/>
                        </a:rPr>
                        <a:t>是否允许卖空</a:t>
                      </a: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r>
                        <a:rPr lang="zh-CN" altLang="en-US" sz="900" kern="1200" dirty="0" smtClean="0">
                          <a:solidFill>
                            <a:schemeClr val="bg1"/>
                          </a:solidFill>
                          <a:latin typeface="Yuanti SC Light" charset="-122"/>
                          <a:ea typeface="Yuanti SC Light" charset="-122"/>
                          <a:cs typeface="Yuanti SC Light" charset="-122"/>
                        </a:rPr>
                        <a:t>默认不允许卖空</a:t>
                      </a:r>
                      <a:endParaRPr lang="en-US" sz="900" kern="1200" dirty="0">
                        <a:solidFill>
                          <a:schemeClr val="bg1"/>
                        </a:solidFill>
                        <a:latin typeface="Yuanti SC Light" charset="-122"/>
                        <a:ea typeface="Yuanti SC Light" charset="-122"/>
                        <a:cs typeface="Yuanti SC Light"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 xmlns:a16="http://schemas.microsoft.com/office/drawing/2014/main" val="10002"/>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900" dirty="0" smtClean="0">
                          <a:solidFill>
                            <a:srgbClr val="FFFF00"/>
                          </a:solidFill>
                          <a:latin typeface="Yuanti SC Light" charset="-122"/>
                          <a:ea typeface="Yuanti SC Light" charset="-122"/>
                          <a:cs typeface="Yuanti SC Light" charset="-122"/>
                        </a:rPr>
                        <a:t>slippage</a:t>
                      </a: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900" kern="1200" dirty="0" smtClean="0">
                          <a:solidFill>
                            <a:schemeClr val="bg1"/>
                          </a:solidFill>
                          <a:latin typeface="Yuanti SC Light" charset="-122"/>
                          <a:ea typeface="Yuanti SC Light" charset="-122"/>
                          <a:cs typeface="Yuanti SC Light" charset="-122"/>
                        </a:rPr>
                        <a:t>float</a:t>
                      </a:r>
                      <a:endParaRPr lang="en-US" sz="900" kern="1200" dirty="0">
                        <a:solidFill>
                          <a:schemeClr val="bg1"/>
                        </a:solidFill>
                        <a:latin typeface="Yuanti SC Light" charset="-122"/>
                        <a:ea typeface="Yuanti SC Light" charset="-122"/>
                        <a:cs typeface="Yuanti SC Light"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r>
                        <a:rPr lang="zh-CN" altLang="en-US" sz="900" dirty="0" smtClean="0">
                          <a:solidFill>
                            <a:schemeClr val="bg1"/>
                          </a:solidFill>
                          <a:latin typeface="Yuanti SC Light" charset="-122"/>
                          <a:ea typeface="Yuanti SC Light" charset="-122"/>
                          <a:cs typeface="Yuanti SC Light" charset="-122"/>
                        </a:rPr>
                        <a:t>滑点</a:t>
                      </a:r>
                      <a:endParaRPr lang="en-US" sz="9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endParaRPr lang="en-US" sz="900" kern="1200" dirty="0">
                        <a:solidFill>
                          <a:schemeClr val="bg1"/>
                        </a:solidFill>
                        <a:latin typeface="Yuanti SC Light" charset="-122"/>
                        <a:ea typeface="Yuanti SC Light" charset="-122"/>
                        <a:cs typeface="Yuanti SC Light"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900" dirty="0" smtClean="0">
                          <a:solidFill>
                            <a:srgbClr val="FFFF00"/>
                          </a:solidFill>
                          <a:latin typeface="Yuanti SC Light" charset="-122"/>
                          <a:ea typeface="Yuanti SC Light" charset="-122"/>
                          <a:cs typeface="Yuanti SC Light" charset="-122"/>
                        </a:rPr>
                        <a:t>commission</a:t>
                      </a: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900" kern="1200" dirty="0" smtClean="0">
                          <a:solidFill>
                            <a:schemeClr val="bg1"/>
                          </a:solidFill>
                          <a:latin typeface="Yuanti SC Light" charset="-122"/>
                          <a:ea typeface="Yuanti SC Light" charset="-122"/>
                          <a:cs typeface="Yuanti SC Light" charset="-122"/>
                        </a:rPr>
                        <a:t>float</a:t>
                      </a:r>
                      <a:endParaRPr lang="en-US" sz="900" kern="1200" dirty="0">
                        <a:solidFill>
                          <a:schemeClr val="bg1"/>
                        </a:solidFill>
                        <a:latin typeface="Yuanti SC Light" charset="-122"/>
                        <a:ea typeface="Yuanti SC Light" charset="-122"/>
                        <a:cs typeface="Yuanti SC Light"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900" dirty="0" smtClean="0">
                          <a:solidFill>
                            <a:schemeClr val="bg1"/>
                          </a:solidFill>
                          <a:latin typeface="Yuanti SC Light" charset="-122"/>
                          <a:ea typeface="Yuanti SC Light" charset="-122"/>
                          <a:cs typeface="Yuanti SC Light" charset="-122"/>
                        </a:rPr>
                        <a:t>佣金费率</a:t>
                      </a: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endParaRPr lang="en-US" sz="900" kern="1200" dirty="0">
                        <a:solidFill>
                          <a:schemeClr val="bg1"/>
                        </a:solidFill>
                        <a:latin typeface="Yuanti SC Light" charset="-122"/>
                        <a:ea typeface="Yuanti SC Light" charset="-122"/>
                        <a:cs typeface="Yuanti SC Light"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900" dirty="0" smtClean="0">
                          <a:solidFill>
                            <a:srgbClr val="FFFF00"/>
                          </a:solidFill>
                          <a:latin typeface="Yuanti SC Light" charset="-122"/>
                          <a:ea typeface="Yuanti SC Light" charset="-122"/>
                          <a:cs typeface="Yuanti SC Light" charset="-122"/>
                        </a:rPr>
                        <a:t>now</a:t>
                      </a: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900" kern="1200" dirty="0" smtClean="0">
                          <a:solidFill>
                            <a:schemeClr val="bg1"/>
                          </a:solidFill>
                          <a:latin typeface="Yuanti SC Light" charset="-122"/>
                          <a:ea typeface="Yuanti SC Light" charset="-122"/>
                          <a:cs typeface="Yuanti SC Light" charset="-122"/>
                        </a:rPr>
                        <a:t>date</a:t>
                      </a:r>
                      <a:endParaRPr lang="en-US" sz="900" kern="1200" dirty="0">
                        <a:solidFill>
                          <a:schemeClr val="bg1"/>
                        </a:solidFill>
                        <a:latin typeface="Yuanti SC Light" charset="-122"/>
                        <a:ea typeface="Yuanti SC Light" charset="-122"/>
                        <a:cs typeface="Yuanti SC Light"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r>
                        <a:rPr lang="zh-CN" altLang="en-US" sz="900" dirty="0" smtClean="0">
                          <a:solidFill>
                            <a:schemeClr val="bg1"/>
                          </a:solidFill>
                          <a:latin typeface="Yuanti SC Light" charset="-122"/>
                          <a:ea typeface="Yuanti SC Light" charset="-122"/>
                          <a:cs typeface="Yuanti SC Light" charset="-122"/>
                        </a:rPr>
                        <a:t>当前时间</a:t>
                      </a: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endParaRPr lang="en-US" sz="900" kern="1200" dirty="0">
                        <a:solidFill>
                          <a:schemeClr val="bg1"/>
                        </a:solidFill>
                        <a:latin typeface="Yuanti SC Light" charset="-122"/>
                        <a:ea typeface="Yuanti SC Light" charset="-122"/>
                        <a:cs typeface="Yuanti SC Light"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bl>
          </a:graphicData>
        </a:graphic>
      </p:graphicFrame>
    </p:spTree>
    <p:extLst>
      <p:ext uri="{BB962C8B-B14F-4D97-AF65-F5344CB8AC3E}">
        <p14:creationId xmlns:p14="http://schemas.microsoft.com/office/powerpoint/2010/main" val="3310326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10" name="矩形 9"/>
          <p:cNvSpPr/>
          <p:nvPr/>
        </p:nvSpPr>
        <p:spPr>
          <a:xfrm>
            <a:off x="409303" y="828209"/>
            <a:ext cx="10759440" cy="3570208"/>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2.2.4</a:t>
            </a:r>
            <a:r>
              <a:rPr lang="zh-CN" altLang="en-US" sz="2800" dirty="0" smtClean="0">
                <a:solidFill>
                  <a:schemeClr val="bg1"/>
                </a:solidFill>
                <a:latin typeface="Yuanti SC" charset="-122"/>
                <a:ea typeface="Yuanti SC" charset="-122"/>
                <a:cs typeface="Yuanti SC" charset="-122"/>
              </a:rPr>
              <a:t> </a:t>
            </a:r>
            <a:r>
              <a:rPr lang="en-US" altLang="zh-CN" sz="2800" dirty="0" smtClean="0">
                <a:solidFill>
                  <a:schemeClr val="bg1"/>
                </a:solidFill>
                <a:latin typeface="Yuanti SC" charset="-122"/>
                <a:ea typeface="Yuanti SC" charset="-122"/>
                <a:cs typeface="Yuanti SC" charset="-122"/>
              </a:rPr>
              <a:t>Scheduler</a:t>
            </a:r>
            <a:endParaRPr lang="zh-CN" altLang="en-US" sz="2800" dirty="0">
              <a:solidFill>
                <a:schemeClr val="bg1"/>
              </a:solidFill>
              <a:latin typeface="Yuanti SC" charset="-122"/>
              <a:ea typeface="Yuanti SC" charset="-122"/>
              <a:cs typeface="Yuanti SC" charset="-122"/>
            </a:endParaRPr>
          </a:p>
          <a:p>
            <a:endParaRPr lang="zh-CN" altLang="en-US" dirty="0" smtClean="0">
              <a:solidFill>
                <a:schemeClr val="bg1"/>
              </a:solidFill>
              <a:latin typeface="Yuanti SC Light" charset="-122"/>
              <a:ea typeface="Yuanti SC Light" charset="-122"/>
              <a:cs typeface="Yuanti SC Light" charset="-122"/>
            </a:endParaRPr>
          </a:p>
          <a:p>
            <a:r>
              <a:rPr lang="en-US" altLang="zh-CN" dirty="0" err="1" smtClean="0">
                <a:solidFill>
                  <a:srgbClr val="FFFF00"/>
                </a:solidFill>
                <a:latin typeface="Yuanti SC Light" charset="-122"/>
                <a:ea typeface="Yuanti SC Light" charset="-122"/>
                <a:cs typeface="Yuanti SC Light" charset="-122"/>
              </a:rPr>
              <a:t>run_daily</a:t>
            </a:r>
            <a:r>
              <a:rPr lang="zh-CN" altLang="en-US" dirty="0" smtClean="0">
                <a:solidFill>
                  <a:srgbClr val="FFFF00"/>
                </a:solidFill>
                <a:latin typeface="Yuanti SC Light" charset="-122"/>
                <a:ea typeface="Yuanti SC Light" charset="-122"/>
                <a:cs typeface="Yuanti SC Light" charset="-122"/>
              </a:rPr>
              <a:t> 方法（每天运行某一方法一次）</a:t>
            </a: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smtClean="0">
                <a:solidFill>
                  <a:schemeClr val="bg1"/>
                </a:solidFill>
                <a:latin typeface="Yuanti SC Light" charset="-122"/>
                <a:ea typeface="Yuanti SC Light" charset="-122"/>
                <a:cs typeface="Yuanti SC Light" charset="-122"/>
              </a:rPr>
              <a:t>原型：</a:t>
            </a:r>
            <a:r>
              <a:rPr lang="en-US" altLang="zh-CN" sz="1600" dirty="0" err="1">
                <a:solidFill>
                  <a:srgbClr val="92D050"/>
                </a:solidFill>
                <a:latin typeface="Yuanti SC Light" charset="-122"/>
                <a:ea typeface="Yuanti SC Light" charset="-122"/>
                <a:cs typeface="Yuanti SC Light" charset="-122"/>
              </a:rPr>
              <a:t>def</a:t>
            </a:r>
            <a:r>
              <a:rPr lang="en-US" altLang="zh-CN" sz="1600" dirty="0">
                <a:solidFill>
                  <a:srgbClr val="92D050"/>
                </a:solidFill>
                <a:latin typeface="Yuanti SC Light" charset="-122"/>
                <a:ea typeface="Yuanti SC Light" charset="-122"/>
                <a:cs typeface="Yuanti SC Light" charset="-122"/>
              </a:rPr>
              <a:t> </a:t>
            </a:r>
            <a:r>
              <a:rPr lang="en-US" altLang="zh-CN" sz="1600" dirty="0" err="1">
                <a:solidFill>
                  <a:srgbClr val="FFFF00"/>
                </a:solidFill>
                <a:latin typeface="Yuanti SC Light" charset="-122"/>
                <a:ea typeface="Yuanti SC Light" charset="-122"/>
                <a:cs typeface="Yuanti SC Light" charset="-122"/>
              </a:rPr>
              <a:t>run_daily</a:t>
            </a:r>
            <a:r>
              <a:rPr lang="en-US" altLang="zh-CN" sz="1600" dirty="0">
                <a:solidFill>
                  <a:srgbClr val="FFFF00"/>
                </a:solidFill>
                <a:latin typeface="Yuanti SC Light" charset="-122"/>
                <a:ea typeface="Yuanti SC Light" charset="-122"/>
                <a:cs typeface="Yuanti SC Light" charset="-122"/>
              </a:rPr>
              <a:t>(function)</a:t>
            </a:r>
            <a:endParaRPr lang="en-US" altLang="zh-CN" sz="1600" dirty="0" smtClean="0">
              <a:solidFill>
                <a:srgbClr val="FFFF00"/>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a:solidFill>
                  <a:schemeClr val="bg1"/>
                </a:solidFill>
                <a:latin typeface="Yuanti SC Light" charset="-122"/>
                <a:ea typeface="Yuanti SC Light" charset="-122"/>
                <a:cs typeface="Yuanti SC Light" charset="-122"/>
              </a:rPr>
              <a:t>每日运行一次指定的函数，只能在</a:t>
            </a:r>
            <a:r>
              <a:rPr lang="en-US" altLang="zh-CN" sz="1600" dirty="0" err="1">
                <a:solidFill>
                  <a:schemeClr val="bg1"/>
                </a:solidFill>
                <a:latin typeface="Yuanti SC Light" charset="-122"/>
                <a:ea typeface="Yuanti SC Light" charset="-122"/>
                <a:cs typeface="Yuanti SC Light" charset="-122"/>
              </a:rPr>
              <a:t>init</a:t>
            </a:r>
            <a:r>
              <a:rPr lang="zh-CN" altLang="en-US" sz="1600" dirty="0" smtClean="0">
                <a:solidFill>
                  <a:schemeClr val="bg1"/>
                </a:solidFill>
                <a:latin typeface="Yuanti SC Light" charset="-122"/>
                <a:ea typeface="Yuanti SC Light" charset="-122"/>
                <a:cs typeface="Yuanti SC Light" charset="-122"/>
              </a:rPr>
              <a:t>内调用，在</a:t>
            </a:r>
            <a:r>
              <a:rPr lang="zh-CN" altLang="en-US" sz="1600" dirty="0">
                <a:solidFill>
                  <a:schemeClr val="bg1"/>
                </a:solidFill>
                <a:latin typeface="Yuanti SC Light" charset="-122"/>
                <a:ea typeface="Yuanti SC Light" charset="-122"/>
                <a:cs typeface="Yuanti SC Light" charset="-122"/>
              </a:rPr>
              <a:t>其对应时间点的</a:t>
            </a:r>
            <a:r>
              <a:rPr lang="en-US" altLang="zh-CN" sz="1600" dirty="0" err="1">
                <a:solidFill>
                  <a:schemeClr val="bg1"/>
                </a:solidFill>
                <a:latin typeface="Yuanti SC Light" charset="-122"/>
                <a:ea typeface="Yuanti SC Light" charset="-122"/>
                <a:cs typeface="Yuanti SC Light" charset="-122"/>
              </a:rPr>
              <a:t>handle_bar</a:t>
            </a:r>
            <a:r>
              <a:rPr lang="zh-CN" altLang="en-US" sz="1600" dirty="0">
                <a:solidFill>
                  <a:schemeClr val="bg1"/>
                </a:solidFill>
                <a:latin typeface="Yuanti SC Light" charset="-122"/>
                <a:ea typeface="Yuanti SC Light" charset="-122"/>
                <a:cs typeface="Yuanti SC Light" charset="-122"/>
              </a:rPr>
              <a:t>之后执行</a:t>
            </a:r>
            <a:r>
              <a:rPr lang="zh-CN" altLang="en-US" sz="1600" dirty="0" smtClean="0">
                <a:solidFill>
                  <a:schemeClr val="bg1"/>
                </a:solidFill>
                <a:latin typeface="Yuanti SC Light" charset="-122"/>
                <a:ea typeface="Yuanti SC Light" charset="-122"/>
                <a:cs typeface="Yuanti SC Light" charset="-122"/>
              </a:rPr>
              <a:t>。</a:t>
            </a:r>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zh-CN" altLang="en-US" sz="1600" dirty="0">
              <a:solidFill>
                <a:schemeClr val="bg1"/>
              </a:solidFill>
              <a:latin typeface="Yuanti SC Light" charset="-122"/>
              <a:ea typeface="Yuanti SC Light" charset="-122"/>
              <a:cs typeface="Yuanti SC Light" charset="-122"/>
            </a:endParaRPr>
          </a:p>
          <a:p>
            <a:endParaRPr lang="zh-CN" altLang="en-US" sz="1600" dirty="0" smtClean="0">
              <a:solidFill>
                <a:schemeClr val="bg1"/>
              </a:solidFill>
              <a:latin typeface="Yuanti SC Light" charset="-122"/>
              <a:ea typeface="Yuanti SC Light" charset="-122"/>
              <a:cs typeface="Yuanti SC Light" charset="-122"/>
            </a:endParaRPr>
          </a:p>
          <a:p>
            <a:endParaRPr lang="en-US" altLang="zh-CN" dirty="0">
              <a:solidFill>
                <a:schemeClr val="bg1"/>
              </a:solidFill>
              <a:latin typeface="Yuanti SC Light" charset="-122"/>
              <a:ea typeface="Yuanti SC Light" charset="-122"/>
              <a:cs typeface="Yuanti SC Light" charset="-122"/>
            </a:endParaRPr>
          </a:p>
        </p:txBody>
      </p:sp>
      <p:sp>
        <p:nvSpPr>
          <p:cNvPr id="6" name="文本框 5"/>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graphicFrame>
        <p:nvGraphicFramePr>
          <p:cNvPr id="8" name="Table 2"/>
          <p:cNvGraphicFramePr>
            <a:graphicFrameLocks noGrp="1"/>
          </p:cNvGraphicFramePr>
          <p:nvPr>
            <p:extLst>
              <p:ext uri="{D42A27DB-BD31-4B8C-83A1-F6EECF244321}">
                <p14:modId xmlns:p14="http://schemas.microsoft.com/office/powerpoint/2010/main" val="1918264167"/>
              </p:ext>
            </p:extLst>
          </p:nvPr>
        </p:nvGraphicFramePr>
        <p:xfrm>
          <a:off x="486173" y="3057923"/>
          <a:ext cx="8725707" cy="441960"/>
        </p:xfrm>
        <a:graphic>
          <a:graphicData uri="http://schemas.openxmlformats.org/drawingml/2006/table">
            <a:tbl>
              <a:tblPr firstRow="1" bandRow="1">
                <a:tableStyleId>{C083E6E3-FA7D-4D7B-A595-EF9225AFEA82}</a:tableStyleId>
              </a:tblPr>
              <a:tblGrid>
                <a:gridCol w="1270409">
                  <a:extLst>
                    <a:ext uri="{9D8B030D-6E8A-4147-A177-3AD203B41FA5}">
                      <a16:colId xmlns:a16="http://schemas.microsoft.com/office/drawing/2014/main" xmlns="" val="20000"/>
                    </a:ext>
                  </a:extLst>
                </a:gridCol>
                <a:gridCol w="1513392">
                  <a:extLst>
                    <a:ext uri="{9D8B030D-6E8A-4147-A177-3AD203B41FA5}">
                      <a16:colId xmlns:a16="http://schemas.microsoft.com/office/drawing/2014/main" xmlns="" val="20001"/>
                    </a:ext>
                  </a:extLst>
                </a:gridCol>
                <a:gridCol w="5941906"/>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参数</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xmlns=""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function</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rgbClr val="FFFF00"/>
                          </a:solidFill>
                          <a:latin typeface="Yuanti SC" charset="-122"/>
                          <a:ea typeface="Yuanti SC" charset="-122"/>
                          <a:cs typeface="Yuanti SC" charset="-122"/>
                        </a:rPr>
                        <a:t>function</a:t>
                      </a:r>
                      <a:r>
                        <a:rPr lang="zh-CN" altLang="en-US" sz="1000" b="0" i="0" dirty="0" smtClean="0">
                          <a:solidFill>
                            <a:srgbClr val="FFFF00"/>
                          </a:solidFill>
                          <a:latin typeface="Yuanti SC" charset="-122"/>
                          <a:ea typeface="Yuanti SC" charset="-122"/>
                          <a:cs typeface="Yuanti SC" charset="-122"/>
                        </a:rPr>
                        <a:t>对象</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使传入的</a:t>
                      </a:r>
                      <a:r>
                        <a:rPr lang="en-US" altLang="zh-CN" sz="1000" b="0" i="0" dirty="0" smtClean="0">
                          <a:solidFill>
                            <a:srgbClr val="FFFF00"/>
                          </a:solidFill>
                          <a:latin typeface="Yuanti SC" charset="-122"/>
                          <a:ea typeface="Yuanti SC" charset="-122"/>
                          <a:cs typeface="Yuanti SC" charset="-122"/>
                        </a:rPr>
                        <a:t>function</a:t>
                      </a:r>
                      <a:r>
                        <a:rPr lang="zh-CN" altLang="en-US" sz="1000" b="0" i="0" dirty="0" smtClean="0">
                          <a:solidFill>
                            <a:srgbClr val="FFFF00"/>
                          </a:solidFill>
                          <a:latin typeface="Yuanti SC" charset="-122"/>
                          <a:ea typeface="Yuanti SC" charset="-122"/>
                          <a:cs typeface="Yuanti SC" charset="-122"/>
                        </a:rPr>
                        <a:t>每日运行。</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a16="http://schemas.microsoft.com/office/drawing/2014/main" xmlns="" val="10001"/>
                  </a:ext>
                </a:extLst>
              </a:tr>
            </a:tbl>
          </a:graphicData>
        </a:graphic>
      </p:graphicFrame>
    </p:spTree>
    <p:extLst>
      <p:ext uri="{BB962C8B-B14F-4D97-AF65-F5344CB8AC3E}">
        <p14:creationId xmlns:p14="http://schemas.microsoft.com/office/powerpoint/2010/main" val="142466409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10" name="矩形 9"/>
          <p:cNvSpPr/>
          <p:nvPr/>
        </p:nvSpPr>
        <p:spPr>
          <a:xfrm>
            <a:off x="409303" y="828209"/>
            <a:ext cx="10759440" cy="3539430"/>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2.2.4</a:t>
            </a:r>
            <a:r>
              <a:rPr lang="zh-CN" altLang="en-US" sz="2800" dirty="0" smtClean="0">
                <a:solidFill>
                  <a:schemeClr val="bg1"/>
                </a:solidFill>
                <a:latin typeface="Yuanti SC" charset="-122"/>
                <a:ea typeface="Yuanti SC" charset="-122"/>
                <a:cs typeface="Yuanti SC" charset="-122"/>
              </a:rPr>
              <a:t> </a:t>
            </a:r>
            <a:r>
              <a:rPr lang="en-US" altLang="zh-CN" sz="2800" dirty="0" smtClean="0">
                <a:solidFill>
                  <a:schemeClr val="bg1"/>
                </a:solidFill>
                <a:latin typeface="Yuanti SC" charset="-122"/>
                <a:ea typeface="Yuanti SC" charset="-122"/>
                <a:cs typeface="Yuanti SC" charset="-122"/>
              </a:rPr>
              <a:t>Scheduler</a:t>
            </a:r>
            <a:endParaRPr lang="zh-CN" altLang="en-US" sz="2800" dirty="0">
              <a:solidFill>
                <a:schemeClr val="bg1"/>
              </a:solidFill>
              <a:latin typeface="Yuanti SC" charset="-122"/>
              <a:ea typeface="Yuanti SC" charset="-122"/>
              <a:cs typeface="Yuanti SC" charset="-122"/>
            </a:endParaRPr>
          </a:p>
          <a:p>
            <a:endParaRPr lang="zh-CN" altLang="en-US" dirty="0" smtClean="0">
              <a:solidFill>
                <a:schemeClr val="bg1"/>
              </a:solidFill>
              <a:latin typeface="Yuanti SC Light" charset="-122"/>
              <a:ea typeface="Yuanti SC Light" charset="-122"/>
              <a:cs typeface="Yuanti SC Light" charset="-122"/>
            </a:endParaRPr>
          </a:p>
          <a:p>
            <a:r>
              <a:rPr lang="en-US" altLang="zh-CN" sz="1600" dirty="0" err="1" smtClean="0">
                <a:solidFill>
                  <a:srgbClr val="FFFF00"/>
                </a:solidFill>
                <a:latin typeface="Yuanti SC Light" charset="-122"/>
                <a:ea typeface="Yuanti SC Light" charset="-122"/>
                <a:cs typeface="Yuanti SC Light" charset="-122"/>
              </a:rPr>
              <a:t>run_weekly</a:t>
            </a:r>
            <a:r>
              <a:rPr lang="zh-CN" altLang="en-US" sz="1600" dirty="0" smtClean="0">
                <a:solidFill>
                  <a:srgbClr val="FFFF00"/>
                </a:solidFill>
                <a:latin typeface="Yuanti SC Light" charset="-122"/>
                <a:ea typeface="Yuanti SC Light" charset="-122"/>
                <a:cs typeface="Yuanti SC Light" charset="-122"/>
              </a:rPr>
              <a:t> 方法</a:t>
            </a:r>
            <a:r>
              <a:rPr lang="zh-CN" altLang="en-US" sz="1600" dirty="0">
                <a:solidFill>
                  <a:srgbClr val="FFFF00"/>
                </a:solidFill>
                <a:latin typeface="Yuanti SC Light" charset="-122"/>
                <a:ea typeface="Yuanti SC Light" charset="-122"/>
                <a:cs typeface="Yuanti SC Light" charset="-122"/>
              </a:rPr>
              <a:t>（</a:t>
            </a:r>
            <a:r>
              <a:rPr lang="zh-CN" altLang="en-US" sz="1600" dirty="0" smtClean="0">
                <a:solidFill>
                  <a:srgbClr val="FFFF00"/>
                </a:solidFill>
                <a:latin typeface="Yuanti SC Light" charset="-122"/>
                <a:ea typeface="Yuanti SC Light" charset="-122"/>
                <a:cs typeface="Yuanti SC Light" charset="-122"/>
              </a:rPr>
              <a:t>每周运行</a:t>
            </a:r>
            <a:r>
              <a:rPr lang="zh-CN" altLang="en-US" sz="1600" dirty="0">
                <a:solidFill>
                  <a:srgbClr val="FFFF00"/>
                </a:solidFill>
                <a:latin typeface="Yuanti SC Light" charset="-122"/>
                <a:ea typeface="Yuanti SC Light" charset="-122"/>
                <a:cs typeface="Yuanti SC Light" charset="-122"/>
              </a:rPr>
              <a:t>某一</a:t>
            </a:r>
            <a:r>
              <a:rPr lang="zh-CN" altLang="en-US" sz="1600" dirty="0" smtClean="0">
                <a:solidFill>
                  <a:srgbClr val="FFFF00"/>
                </a:solidFill>
                <a:latin typeface="Yuanti SC Light" charset="-122"/>
                <a:ea typeface="Yuanti SC Light" charset="-122"/>
                <a:cs typeface="Yuanti SC Light" charset="-122"/>
              </a:rPr>
              <a:t>方法一次）</a:t>
            </a:r>
            <a:endParaRPr lang="zh-CN" altLang="en-US" sz="1600" dirty="0">
              <a:solidFill>
                <a:srgbClr val="FFFF00"/>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r>
              <a:rPr lang="zh-CN" altLang="en-US" sz="1600" dirty="0">
                <a:solidFill>
                  <a:schemeClr val="bg1"/>
                </a:solidFill>
                <a:latin typeface="Yuanti SC Light" charset="-122"/>
                <a:ea typeface="Yuanti SC Light" charset="-122"/>
                <a:cs typeface="Yuanti SC Light" charset="-122"/>
              </a:rPr>
              <a:t>原型：</a:t>
            </a:r>
            <a:r>
              <a:rPr lang="en-US" altLang="zh-CN" sz="1600" dirty="0" err="1">
                <a:solidFill>
                  <a:srgbClr val="92D050"/>
                </a:solidFill>
                <a:latin typeface="Yuanti SC Light" charset="-122"/>
                <a:ea typeface="Yuanti SC Light" charset="-122"/>
                <a:cs typeface="Yuanti SC Light" charset="-122"/>
              </a:rPr>
              <a:t>def</a:t>
            </a:r>
            <a:r>
              <a:rPr lang="en-US" altLang="zh-CN" sz="1600" dirty="0">
                <a:solidFill>
                  <a:srgbClr val="92D050"/>
                </a:solidFill>
                <a:latin typeface="Yuanti SC Light" charset="-122"/>
                <a:ea typeface="Yuanti SC Light" charset="-122"/>
                <a:cs typeface="Yuanti SC Light" charset="-122"/>
              </a:rPr>
              <a:t> </a:t>
            </a:r>
            <a:r>
              <a:rPr lang="en-US" altLang="zh-CN" sz="1600" dirty="0" err="1">
                <a:solidFill>
                  <a:srgbClr val="FFFF00"/>
                </a:solidFill>
                <a:latin typeface="Yuanti SC Light" charset="-122"/>
                <a:ea typeface="Yuanti SC Light" charset="-122"/>
                <a:cs typeface="Yuanti SC Light" charset="-122"/>
              </a:rPr>
              <a:t>run_weekly</a:t>
            </a:r>
            <a:r>
              <a:rPr lang="en-US" altLang="zh-CN" sz="1600" dirty="0">
                <a:solidFill>
                  <a:srgbClr val="FFFF00"/>
                </a:solidFill>
                <a:latin typeface="Yuanti SC Light" charset="-122"/>
                <a:ea typeface="Yuanti SC Light" charset="-122"/>
                <a:cs typeface="Yuanti SC Light" charset="-122"/>
              </a:rPr>
              <a:t>(function, weekday=x, </a:t>
            </a:r>
            <a:r>
              <a:rPr lang="en-US" altLang="zh-CN" sz="1600" dirty="0" err="1">
                <a:solidFill>
                  <a:srgbClr val="FFFF00"/>
                </a:solidFill>
                <a:latin typeface="Yuanti SC Light" charset="-122"/>
                <a:ea typeface="Yuanti SC Light" charset="-122"/>
                <a:cs typeface="Yuanti SC Light" charset="-122"/>
              </a:rPr>
              <a:t>tradingday</a:t>
            </a:r>
            <a:r>
              <a:rPr lang="en-US" altLang="zh-CN" sz="1600" dirty="0">
                <a:solidFill>
                  <a:srgbClr val="FFFF00"/>
                </a:solidFill>
                <a:latin typeface="Yuanti SC Light" charset="-122"/>
                <a:ea typeface="Yuanti SC Light" charset="-122"/>
                <a:cs typeface="Yuanti SC Light" charset="-122"/>
              </a:rPr>
              <a:t>=t)</a:t>
            </a:r>
          </a:p>
          <a:p>
            <a:endParaRPr lang="en-US" altLang="zh-CN" sz="1600" dirty="0">
              <a:solidFill>
                <a:schemeClr val="bg1"/>
              </a:solidFill>
              <a:latin typeface="Yuanti SC Light" charset="-122"/>
              <a:ea typeface="Yuanti SC Light" charset="-122"/>
              <a:cs typeface="Yuanti SC Light" charset="-122"/>
            </a:endParaRPr>
          </a:p>
          <a:p>
            <a:r>
              <a:rPr lang="zh-CN" altLang="en-US" sz="1600" dirty="0">
                <a:solidFill>
                  <a:schemeClr val="bg1"/>
                </a:solidFill>
                <a:latin typeface="Yuanti SC Light" charset="-122"/>
                <a:ea typeface="Yuanti SC Light" charset="-122"/>
                <a:cs typeface="Yuanti SC Light" charset="-122"/>
              </a:rPr>
              <a:t>每周运行一次指定的函数，只能在</a:t>
            </a:r>
            <a:r>
              <a:rPr lang="en-US" altLang="zh-CN" sz="1600" dirty="0" err="1">
                <a:solidFill>
                  <a:schemeClr val="bg1"/>
                </a:solidFill>
                <a:latin typeface="Yuanti SC Light" charset="-122"/>
                <a:ea typeface="Yuanti SC Light" charset="-122"/>
                <a:cs typeface="Yuanti SC Light" charset="-122"/>
              </a:rPr>
              <a:t>init</a:t>
            </a:r>
            <a:r>
              <a:rPr lang="zh-CN" altLang="en-US" sz="1600" dirty="0" smtClean="0">
                <a:solidFill>
                  <a:schemeClr val="bg1"/>
                </a:solidFill>
                <a:latin typeface="Yuanti SC Light" charset="-122"/>
                <a:ea typeface="Yuanti SC Light" charset="-122"/>
                <a:cs typeface="Yuanti SC Light" charset="-122"/>
              </a:rPr>
              <a:t>内调用。</a:t>
            </a:r>
            <a:endParaRPr lang="en-US" altLang="zh-CN" sz="1600" dirty="0" smtClean="0">
              <a:solidFill>
                <a:schemeClr val="bg1"/>
              </a:solidFill>
              <a:latin typeface="Yuanti SC Light" charset="-122"/>
              <a:ea typeface="Yuanti SC Light" charset="-122"/>
              <a:cs typeface="Yuanti SC Light" charset="-122"/>
            </a:endParaRPr>
          </a:p>
          <a:p>
            <a:pPr marL="285750" indent="-285750">
              <a:buFont typeface="Arial" charset="0"/>
              <a:buChar char="•"/>
            </a:pPr>
            <a:r>
              <a:rPr lang="en-US" altLang="zh-CN" sz="1600" dirty="0" err="1">
                <a:solidFill>
                  <a:schemeClr val="bg1"/>
                </a:solidFill>
                <a:latin typeface="Yuanti SC Light" charset="-122"/>
                <a:ea typeface="Yuanti SC Light" charset="-122"/>
                <a:cs typeface="Yuanti SC Light" charset="-122"/>
              </a:rPr>
              <a:t>tradingday</a:t>
            </a:r>
            <a:r>
              <a:rPr lang="zh-CN" altLang="en-US" sz="1600" dirty="0">
                <a:solidFill>
                  <a:schemeClr val="bg1"/>
                </a:solidFill>
                <a:latin typeface="Yuanti SC Light" charset="-122"/>
                <a:ea typeface="Yuanti SC Light" charset="-122"/>
                <a:cs typeface="Yuanti SC Light" charset="-122"/>
              </a:rPr>
              <a:t>中的负数表示倒数。</a:t>
            </a:r>
          </a:p>
          <a:p>
            <a:pPr marL="285750" indent="-285750">
              <a:buFont typeface="Arial" charset="0"/>
              <a:buChar char="•"/>
            </a:pPr>
            <a:r>
              <a:rPr lang="en-US" altLang="zh-CN" sz="1600" dirty="0" err="1">
                <a:solidFill>
                  <a:schemeClr val="bg1"/>
                </a:solidFill>
                <a:latin typeface="Yuanti SC Light" charset="-122"/>
                <a:ea typeface="Yuanti SC Light" charset="-122"/>
                <a:cs typeface="Yuanti SC Light" charset="-122"/>
              </a:rPr>
              <a:t>tradingday</a:t>
            </a:r>
            <a:r>
              <a:rPr lang="zh-CN" altLang="en-US" sz="1600" dirty="0">
                <a:solidFill>
                  <a:schemeClr val="bg1"/>
                </a:solidFill>
                <a:latin typeface="Yuanti SC Light" charset="-122"/>
                <a:ea typeface="Yuanti SC Light" charset="-122"/>
                <a:cs typeface="Yuanti SC Light" charset="-122"/>
              </a:rPr>
              <a:t>表示交易日。如某周只有四个交易日，则此周的</a:t>
            </a:r>
            <a:r>
              <a:rPr lang="en-US" altLang="zh-CN" sz="1600" dirty="0" err="1">
                <a:solidFill>
                  <a:schemeClr val="bg1"/>
                </a:solidFill>
                <a:latin typeface="Yuanti SC Light" charset="-122"/>
                <a:ea typeface="Yuanti SC Light" charset="-122"/>
                <a:cs typeface="Yuanti SC Light" charset="-122"/>
              </a:rPr>
              <a:t>tradingday</a:t>
            </a:r>
            <a:r>
              <a:rPr lang="en-US" altLang="zh-CN" sz="1600" dirty="0">
                <a:solidFill>
                  <a:schemeClr val="bg1"/>
                </a:solidFill>
                <a:latin typeface="Yuanti SC Light" charset="-122"/>
                <a:ea typeface="Yuanti SC Light" charset="-122"/>
                <a:cs typeface="Yuanti SC Light" charset="-122"/>
              </a:rPr>
              <a:t>=4</a:t>
            </a:r>
            <a:r>
              <a:rPr lang="zh-CN" altLang="en-US" sz="1600" dirty="0">
                <a:solidFill>
                  <a:schemeClr val="bg1"/>
                </a:solidFill>
                <a:latin typeface="Yuanti SC Light" charset="-122"/>
                <a:ea typeface="Yuanti SC Light" charset="-122"/>
                <a:cs typeface="Yuanti SC Light" charset="-122"/>
              </a:rPr>
              <a:t>与</a:t>
            </a:r>
            <a:r>
              <a:rPr lang="en-US" altLang="zh-CN" sz="1600" dirty="0" err="1">
                <a:solidFill>
                  <a:schemeClr val="bg1"/>
                </a:solidFill>
                <a:latin typeface="Yuanti SC Light" charset="-122"/>
                <a:ea typeface="Yuanti SC Light" charset="-122"/>
                <a:cs typeface="Yuanti SC Light" charset="-122"/>
              </a:rPr>
              <a:t>tradingday</a:t>
            </a:r>
            <a:r>
              <a:rPr lang="en-US" altLang="zh-CN" sz="1600" dirty="0">
                <a:solidFill>
                  <a:schemeClr val="bg1"/>
                </a:solidFill>
                <a:latin typeface="Yuanti SC Light" charset="-122"/>
                <a:ea typeface="Yuanti SC Light" charset="-122"/>
                <a:cs typeface="Yuanti SC Light" charset="-122"/>
              </a:rPr>
              <a:t>=-1</a:t>
            </a:r>
            <a:r>
              <a:rPr lang="zh-CN" altLang="en-US" sz="1600" dirty="0">
                <a:solidFill>
                  <a:schemeClr val="bg1"/>
                </a:solidFill>
                <a:latin typeface="Yuanti SC Light" charset="-122"/>
                <a:ea typeface="Yuanti SC Light" charset="-122"/>
                <a:cs typeface="Yuanti SC Light" charset="-122"/>
              </a:rPr>
              <a:t>表示同一天。</a:t>
            </a:r>
          </a:p>
          <a:p>
            <a:pPr marL="285750" indent="-285750">
              <a:buFont typeface="Arial" charset="0"/>
              <a:buChar char="•"/>
            </a:pPr>
            <a:r>
              <a:rPr lang="en-US" altLang="zh-CN" sz="1600" dirty="0">
                <a:solidFill>
                  <a:schemeClr val="bg1"/>
                </a:solidFill>
                <a:latin typeface="Yuanti SC Light" charset="-122"/>
                <a:ea typeface="Yuanti SC Light" charset="-122"/>
                <a:cs typeface="Yuanti SC Light" charset="-122"/>
              </a:rPr>
              <a:t>weekday</a:t>
            </a:r>
            <a:r>
              <a:rPr lang="zh-CN" altLang="en-US" sz="1600" dirty="0">
                <a:solidFill>
                  <a:schemeClr val="bg1"/>
                </a:solidFill>
                <a:latin typeface="Yuanti SC Light" charset="-122"/>
                <a:ea typeface="Yuanti SC Light" charset="-122"/>
                <a:cs typeface="Yuanti SC Light" charset="-122"/>
              </a:rPr>
              <a:t>和</a:t>
            </a:r>
            <a:r>
              <a:rPr lang="en-US" altLang="zh-CN" sz="1600" dirty="0" err="1">
                <a:solidFill>
                  <a:schemeClr val="bg1"/>
                </a:solidFill>
                <a:latin typeface="Yuanti SC Light" charset="-122"/>
                <a:ea typeface="Yuanti SC Light" charset="-122"/>
                <a:cs typeface="Yuanti SC Light" charset="-122"/>
              </a:rPr>
              <a:t>tradingday</a:t>
            </a:r>
            <a:r>
              <a:rPr lang="zh-CN" altLang="en-US" sz="1600" dirty="0">
                <a:solidFill>
                  <a:schemeClr val="bg1"/>
                </a:solidFill>
                <a:latin typeface="Yuanti SC Light" charset="-122"/>
                <a:ea typeface="Yuanti SC Light" charset="-122"/>
                <a:cs typeface="Yuanti SC Light" charset="-122"/>
              </a:rPr>
              <a:t>不能同时使用。</a:t>
            </a:r>
          </a:p>
          <a:p>
            <a:endParaRPr lang="zh-CN" altLang="en-US" sz="1600" dirty="0">
              <a:solidFill>
                <a:schemeClr val="bg1"/>
              </a:solidFill>
              <a:latin typeface="Yuanti SC Light" charset="-122"/>
              <a:ea typeface="Yuanti SC Light" charset="-122"/>
              <a:cs typeface="Yuanti SC Light" charset="-122"/>
            </a:endParaRPr>
          </a:p>
          <a:p>
            <a:endParaRPr lang="zh-CN" altLang="en-US" sz="1600" dirty="0" smtClean="0">
              <a:solidFill>
                <a:schemeClr val="bg1"/>
              </a:solidFill>
              <a:latin typeface="Yuanti SC Light" charset="-122"/>
              <a:ea typeface="Yuanti SC Light" charset="-122"/>
              <a:cs typeface="Yuanti SC Light" charset="-122"/>
            </a:endParaRPr>
          </a:p>
          <a:p>
            <a:endParaRPr lang="en-US" altLang="zh-CN" dirty="0">
              <a:solidFill>
                <a:schemeClr val="bg1"/>
              </a:solidFill>
              <a:latin typeface="Yuanti SC Light" charset="-122"/>
              <a:ea typeface="Yuanti SC Light" charset="-122"/>
              <a:cs typeface="Yuanti SC Light" charset="-122"/>
            </a:endParaRPr>
          </a:p>
        </p:txBody>
      </p:sp>
      <p:sp>
        <p:nvSpPr>
          <p:cNvPr id="6" name="文本框 5"/>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graphicFrame>
        <p:nvGraphicFramePr>
          <p:cNvPr id="7" name="Table 2"/>
          <p:cNvGraphicFramePr>
            <a:graphicFrameLocks noGrp="1"/>
          </p:cNvGraphicFramePr>
          <p:nvPr>
            <p:extLst>
              <p:ext uri="{D42A27DB-BD31-4B8C-83A1-F6EECF244321}">
                <p14:modId xmlns:p14="http://schemas.microsoft.com/office/powerpoint/2010/main" val="211243272"/>
              </p:ext>
            </p:extLst>
          </p:nvPr>
        </p:nvGraphicFramePr>
        <p:xfrm>
          <a:off x="486173" y="3790109"/>
          <a:ext cx="8725707" cy="883920"/>
        </p:xfrm>
        <a:graphic>
          <a:graphicData uri="http://schemas.openxmlformats.org/drawingml/2006/table">
            <a:tbl>
              <a:tblPr firstRow="1" bandRow="1">
                <a:tableStyleId>{C083E6E3-FA7D-4D7B-A595-EF9225AFEA82}</a:tableStyleId>
              </a:tblPr>
              <a:tblGrid>
                <a:gridCol w="1270409">
                  <a:extLst>
                    <a:ext uri="{9D8B030D-6E8A-4147-A177-3AD203B41FA5}">
                      <a16:colId xmlns:a16="http://schemas.microsoft.com/office/drawing/2014/main" xmlns="" val="20000"/>
                    </a:ext>
                  </a:extLst>
                </a:gridCol>
                <a:gridCol w="1513392">
                  <a:extLst>
                    <a:ext uri="{9D8B030D-6E8A-4147-A177-3AD203B41FA5}">
                      <a16:colId xmlns:a16="http://schemas.microsoft.com/office/drawing/2014/main" xmlns="" val="20001"/>
                    </a:ext>
                  </a:extLst>
                </a:gridCol>
                <a:gridCol w="5941906"/>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参数</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xmlns=""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function</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rgbClr val="FFFF00"/>
                          </a:solidFill>
                          <a:latin typeface="Yuanti SC" charset="-122"/>
                          <a:ea typeface="Yuanti SC" charset="-122"/>
                          <a:cs typeface="Yuanti SC" charset="-122"/>
                        </a:rPr>
                        <a:t>function</a:t>
                      </a:r>
                      <a:r>
                        <a:rPr lang="zh-CN" altLang="en-US" sz="1000" b="0" i="0" dirty="0" smtClean="0">
                          <a:solidFill>
                            <a:srgbClr val="FFFF00"/>
                          </a:solidFill>
                          <a:latin typeface="Yuanti SC" charset="-122"/>
                          <a:ea typeface="Yuanti SC" charset="-122"/>
                          <a:cs typeface="Yuanti SC" charset="-122"/>
                        </a:rPr>
                        <a:t>对象</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使传入的</a:t>
                      </a:r>
                      <a:r>
                        <a:rPr lang="en-US" altLang="zh-CN" sz="1000" b="0" i="0" dirty="0" smtClean="0">
                          <a:solidFill>
                            <a:srgbClr val="FFFF00"/>
                          </a:solidFill>
                          <a:latin typeface="Yuanti SC" charset="-122"/>
                          <a:ea typeface="Yuanti SC" charset="-122"/>
                          <a:cs typeface="Yuanti SC" charset="-122"/>
                        </a:rPr>
                        <a:t>function</a:t>
                      </a:r>
                      <a:r>
                        <a:rPr lang="zh-CN" altLang="en-US" sz="1000" b="0" i="0" dirty="0" smtClean="0">
                          <a:solidFill>
                            <a:srgbClr val="FFFF00"/>
                          </a:solidFill>
                          <a:latin typeface="Yuanti SC" charset="-122"/>
                          <a:ea typeface="Yuanti SC" charset="-122"/>
                          <a:cs typeface="Yuanti SC" charset="-122"/>
                        </a:rPr>
                        <a:t>每周指定时间运行。</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a16="http://schemas.microsoft.com/office/drawing/2014/main" xmlns="" val="10001"/>
                  </a:ext>
                </a:extLst>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smtClean="0">
                          <a:solidFill>
                            <a:schemeClr val="bg1"/>
                          </a:solidFill>
                          <a:latin typeface="Yuanti SC" charset="-122"/>
                          <a:ea typeface="Yuanti SC" charset="-122"/>
                          <a:cs typeface="Yuanti SC" charset="-122"/>
                        </a:rPr>
                        <a:t>weekday</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r>
                        <a:rPr lang="en-US" altLang="zh-CN" sz="1000" b="0" i="0" smtClean="0">
                          <a:solidFill>
                            <a:srgbClr val="FFFF00"/>
                          </a:solidFill>
                          <a:latin typeface="Yuanti SC" charset="-122"/>
                          <a:ea typeface="Yuanti SC" charset="-122"/>
                          <a:cs typeface="Yuanti SC" charset="-122"/>
                        </a:rPr>
                        <a:t>int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smtClean="0">
                          <a:solidFill>
                            <a:srgbClr val="FFFF00"/>
                          </a:solidFill>
                          <a:latin typeface="Yuanti SC" charset="-122"/>
                          <a:ea typeface="Yuanti SC" charset="-122"/>
                          <a:cs typeface="Yuanti SC" charset="-122"/>
                        </a:rPr>
                        <a:t>1~5 </a:t>
                      </a:r>
                      <a:r>
                        <a:rPr lang="zh-CN" altLang="en-US" sz="1000" b="0" i="0" smtClean="0">
                          <a:solidFill>
                            <a:srgbClr val="FFFF00"/>
                          </a:solidFill>
                          <a:latin typeface="Yuanti SC" charset="-122"/>
                          <a:ea typeface="Yuanti SC" charset="-122"/>
                          <a:cs typeface="Yuanti SC" charset="-122"/>
                        </a:rPr>
                        <a:t>分别代表周一至周五，用户必须指定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chemeClr val="bg1"/>
                          </a:solidFill>
                          <a:latin typeface="Yuanti SC" charset="-122"/>
                          <a:ea typeface="Yuanti SC" charset="-122"/>
                          <a:cs typeface="Yuanti SC" charset="-122"/>
                        </a:rPr>
                        <a:t>tradingday</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rgbClr val="FFFF00"/>
                          </a:solidFill>
                          <a:latin typeface="Yuanti SC" charset="-122"/>
                          <a:ea typeface="Yuanti SC" charset="-122"/>
                          <a:cs typeface="Yuanti SC" charset="-122"/>
                        </a:rPr>
                        <a:t>int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范围为</a:t>
                      </a:r>
                      <a:r>
                        <a:rPr lang="en-US" altLang="zh-CN" sz="1000" b="0" i="0" dirty="0" smtClean="0">
                          <a:solidFill>
                            <a:srgbClr val="FFFF00"/>
                          </a:solidFill>
                          <a:latin typeface="Yuanti SC" charset="-122"/>
                          <a:ea typeface="Yuanti SC" charset="-122"/>
                          <a:cs typeface="Yuanti SC" charset="-122"/>
                        </a:rPr>
                        <a:t>[-5,1],[1,5] </a:t>
                      </a:r>
                      <a:r>
                        <a:rPr lang="zh-CN" altLang="en-US" sz="1000" b="0" i="0" dirty="0" smtClean="0">
                          <a:solidFill>
                            <a:srgbClr val="FFFF00"/>
                          </a:solidFill>
                          <a:latin typeface="Yuanti SC" charset="-122"/>
                          <a:ea typeface="Yuanti SC" charset="-122"/>
                          <a:cs typeface="Yuanti SC" charset="-122"/>
                        </a:rPr>
                        <a:t>例如，</a:t>
                      </a:r>
                      <a:r>
                        <a:rPr lang="en-US" altLang="zh-CN" sz="1000" b="0" i="0" dirty="0" smtClean="0">
                          <a:solidFill>
                            <a:srgbClr val="FFFF00"/>
                          </a:solidFill>
                          <a:latin typeface="Yuanti SC" charset="-122"/>
                          <a:ea typeface="Yuanti SC" charset="-122"/>
                          <a:cs typeface="Yuanti SC" charset="-122"/>
                        </a:rPr>
                        <a:t>1</a:t>
                      </a:r>
                      <a:r>
                        <a:rPr lang="zh-CN" altLang="en-US" sz="1000" b="0" i="0" dirty="0" smtClean="0">
                          <a:solidFill>
                            <a:srgbClr val="FFFF00"/>
                          </a:solidFill>
                          <a:latin typeface="Yuanti SC" charset="-122"/>
                          <a:ea typeface="Yuanti SC" charset="-122"/>
                          <a:cs typeface="Yuanti SC" charset="-122"/>
                        </a:rPr>
                        <a:t>代表每周第一个交易日，</a:t>
                      </a:r>
                      <a:r>
                        <a:rPr lang="en-US" altLang="zh-CN" sz="1000" b="0" i="0" dirty="0" smtClean="0">
                          <a:solidFill>
                            <a:srgbClr val="FFFF00"/>
                          </a:solidFill>
                          <a:latin typeface="Yuanti SC" charset="-122"/>
                          <a:ea typeface="Yuanti SC" charset="-122"/>
                          <a:cs typeface="Yuanti SC" charset="-122"/>
                        </a:rPr>
                        <a:t>-1</a:t>
                      </a:r>
                      <a:r>
                        <a:rPr lang="zh-CN" altLang="en-US" sz="1000" b="0" i="0" dirty="0" smtClean="0">
                          <a:solidFill>
                            <a:srgbClr val="FFFF00"/>
                          </a:solidFill>
                          <a:latin typeface="Yuanti SC" charset="-122"/>
                          <a:ea typeface="Yuanti SC" charset="-122"/>
                          <a:cs typeface="Yuanti SC" charset="-122"/>
                        </a:rPr>
                        <a:t>代表每周倒数第一个交易日，用户可以不填写</a:t>
                      </a: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bl>
          </a:graphicData>
        </a:graphic>
      </p:graphicFrame>
    </p:spTree>
    <p:extLst>
      <p:ext uri="{BB962C8B-B14F-4D97-AF65-F5344CB8AC3E}">
        <p14:creationId xmlns:p14="http://schemas.microsoft.com/office/powerpoint/2010/main" val="206084848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2" name="矩形 1"/>
          <p:cNvSpPr/>
          <p:nvPr/>
        </p:nvSpPr>
        <p:spPr>
          <a:xfrm>
            <a:off x="4061011" y="1203263"/>
            <a:ext cx="6925235" cy="1277470"/>
          </a:xfrm>
          <a:prstGeom prst="rect">
            <a:avLst/>
          </a:prstGeom>
          <a:solidFill>
            <a:srgbClr val="4B89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 name="Freeform 88"/>
          <p:cNvSpPr>
            <a:spLocks noEditPoints="1"/>
          </p:cNvSpPr>
          <p:nvPr/>
        </p:nvSpPr>
        <p:spPr bwMode="auto">
          <a:xfrm rot="5400000">
            <a:off x="9989749" y="1481997"/>
            <a:ext cx="720189" cy="720002"/>
          </a:xfrm>
          <a:custGeom>
            <a:avLst/>
            <a:gdLst>
              <a:gd name="T0" fmla="*/ 207 w 414"/>
              <a:gd name="T1" fmla="*/ 0 h 414"/>
              <a:gd name="T2" fmla="*/ 0 w 414"/>
              <a:gd name="T3" fmla="*/ 207 h 414"/>
              <a:gd name="T4" fmla="*/ 207 w 414"/>
              <a:gd name="T5" fmla="*/ 414 h 414"/>
              <a:gd name="T6" fmla="*/ 414 w 414"/>
              <a:gd name="T7" fmla="*/ 207 h 414"/>
              <a:gd name="T8" fmla="*/ 207 w 414"/>
              <a:gd name="T9" fmla="*/ 0 h 414"/>
              <a:gd name="T10" fmla="*/ 207 w 414"/>
              <a:gd name="T11" fmla="*/ 399 h 414"/>
              <a:gd name="T12" fmla="*/ 15 w 414"/>
              <a:gd name="T13" fmla="*/ 207 h 414"/>
              <a:gd name="T14" fmla="*/ 207 w 414"/>
              <a:gd name="T15" fmla="*/ 15 h 414"/>
              <a:gd name="T16" fmla="*/ 399 w 414"/>
              <a:gd name="T17" fmla="*/ 207 h 414"/>
              <a:gd name="T18" fmla="*/ 207 w 414"/>
              <a:gd name="T19" fmla="*/ 399 h 414"/>
              <a:gd name="T20" fmla="*/ 299 w 414"/>
              <a:gd name="T21" fmla="*/ 174 h 414"/>
              <a:gd name="T22" fmla="*/ 314 w 414"/>
              <a:gd name="T23" fmla="*/ 174 h 414"/>
              <a:gd name="T24" fmla="*/ 314 w 414"/>
              <a:gd name="T25" fmla="*/ 307 h 414"/>
              <a:gd name="T26" fmla="*/ 306 w 414"/>
              <a:gd name="T27" fmla="*/ 314 h 414"/>
              <a:gd name="T28" fmla="*/ 173 w 414"/>
              <a:gd name="T29" fmla="*/ 314 h 414"/>
              <a:gd name="T30" fmla="*/ 173 w 414"/>
              <a:gd name="T31" fmla="*/ 300 h 414"/>
              <a:gd name="T32" fmla="*/ 288 w 414"/>
              <a:gd name="T33" fmla="*/ 300 h 414"/>
              <a:gd name="T34" fmla="*/ 108 w 414"/>
              <a:gd name="T35" fmla="*/ 120 h 414"/>
              <a:gd name="T36" fmla="*/ 119 w 414"/>
              <a:gd name="T37" fmla="*/ 109 h 414"/>
              <a:gd name="T38" fmla="*/ 299 w 414"/>
              <a:gd name="T39" fmla="*/ 289 h 414"/>
              <a:gd name="T40" fmla="*/ 299 w 414"/>
              <a:gd name="T41" fmla="*/ 174 h 4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14" h="414">
                <a:moveTo>
                  <a:pt x="207" y="0"/>
                </a:moveTo>
                <a:cubicBezTo>
                  <a:pt x="93" y="0"/>
                  <a:pt x="0" y="93"/>
                  <a:pt x="0" y="207"/>
                </a:cubicBezTo>
                <a:cubicBezTo>
                  <a:pt x="0" y="321"/>
                  <a:pt x="93" y="414"/>
                  <a:pt x="207" y="414"/>
                </a:cubicBezTo>
                <a:cubicBezTo>
                  <a:pt x="321" y="414"/>
                  <a:pt x="414" y="321"/>
                  <a:pt x="414" y="207"/>
                </a:cubicBezTo>
                <a:cubicBezTo>
                  <a:pt x="414" y="93"/>
                  <a:pt x="321" y="0"/>
                  <a:pt x="207" y="0"/>
                </a:cubicBezTo>
                <a:close/>
                <a:moveTo>
                  <a:pt x="207" y="399"/>
                </a:moveTo>
                <a:cubicBezTo>
                  <a:pt x="101" y="399"/>
                  <a:pt x="15" y="313"/>
                  <a:pt x="15" y="207"/>
                </a:cubicBezTo>
                <a:cubicBezTo>
                  <a:pt x="15" y="101"/>
                  <a:pt x="101" y="15"/>
                  <a:pt x="207" y="15"/>
                </a:cubicBezTo>
                <a:cubicBezTo>
                  <a:pt x="313" y="15"/>
                  <a:pt x="399" y="101"/>
                  <a:pt x="399" y="207"/>
                </a:cubicBezTo>
                <a:cubicBezTo>
                  <a:pt x="399" y="313"/>
                  <a:pt x="313" y="399"/>
                  <a:pt x="207" y="399"/>
                </a:cubicBezTo>
                <a:close/>
                <a:moveTo>
                  <a:pt x="299" y="174"/>
                </a:moveTo>
                <a:cubicBezTo>
                  <a:pt x="314" y="174"/>
                  <a:pt x="314" y="174"/>
                  <a:pt x="314" y="174"/>
                </a:cubicBezTo>
                <a:cubicBezTo>
                  <a:pt x="314" y="307"/>
                  <a:pt x="314" y="307"/>
                  <a:pt x="314" y="307"/>
                </a:cubicBezTo>
                <a:cubicBezTo>
                  <a:pt x="314" y="311"/>
                  <a:pt x="310" y="314"/>
                  <a:pt x="306" y="314"/>
                </a:cubicBezTo>
                <a:cubicBezTo>
                  <a:pt x="173" y="314"/>
                  <a:pt x="173" y="314"/>
                  <a:pt x="173" y="314"/>
                </a:cubicBezTo>
                <a:cubicBezTo>
                  <a:pt x="173" y="300"/>
                  <a:pt x="173" y="300"/>
                  <a:pt x="173" y="300"/>
                </a:cubicBezTo>
                <a:cubicBezTo>
                  <a:pt x="288" y="300"/>
                  <a:pt x="288" y="300"/>
                  <a:pt x="288" y="300"/>
                </a:cubicBezTo>
                <a:cubicBezTo>
                  <a:pt x="108" y="120"/>
                  <a:pt x="108" y="120"/>
                  <a:pt x="108" y="120"/>
                </a:cubicBezTo>
                <a:cubicBezTo>
                  <a:pt x="119" y="109"/>
                  <a:pt x="119" y="109"/>
                  <a:pt x="119" y="109"/>
                </a:cubicBezTo>
                <a:cubicBezTo>
                  <a:pt x="299" y="289"/>
                  <a:pt x="299" y="289"/>
                  <a:pt x="299" y="289"/>
                </a:cubicBezTo>
                <a:lnTo>
                  <a:pt x="299" y="174"/>
                </a:lnTo>
                <a:close/>
              </a:path>
            </a:pathLst>
          </a:custGeom>
          <a:solidFill>
            <a:srgbClr val="FFFFFF"/>
          </a:solidFill>
          <a:ln>
            <a:noFill/>
          </a:ln>
        </p:spPr>
        <p:txBody>
          <a:bodyPr vert="horz" wrap="square" lIns="68571" tIns="34286" rIns="68571" bIns="34286" numCol="1" anchor="t" anchorCtr="0" compatLnSpc="1">
            <a:prstTxWarp prst="textNoShape">
              <a:avLst/>
            </a:prstTxWarp>
          </a:bodyPr>
          <a:lstStyle/>
          <a:p>
            <a:pPr defTabSz="685487"/>
            <a:endParaRPr lang="en-US" sz="1400">
              <a:solidFill>
                <a:srgbClr val="FFFFFF"/>
              </a:solidFill>
              <a:latin typeface="Segoe UI"/>
            </a:endParaRPr>
          </a:p>
        </p:txBody>
      </p:sp>
      <p:sp>
        <p:nvSpPr>
          <p:cNvPr id="3" name="文本框 2"/>
          <p:cNvSpPr txBox="1"/>
          <p:nvPr/>
        </p:nvSpPr>
        <p:spPr>
          <a:xfrm>
            <a:off x="4403914" y="1379578"/>
            <a:ext cx="3455894" cy="923330"/>
          </a:xfrm>
          <a:prstGeom prst="rect">
            <a:avLst/>
          </a:prstGeom>
          <a:noFill/>
        </p:spPr>
        <p:txBody>
          <a:bodyPr wrap="square" rtlCol="0">
            <a:spAutoFit/>
          </a:bodyPr>
          <a:lstStyle/>
          <a:p>
            <a:r>
              <a:rPr kumimoji="1" lang="zh-CN" altLang="en-US" sz="5400" dirty="0">
                <a:solidFill>
                  <a:schemeClr val="bg1"/>
                </a:solidFill>
                <a:latin typeface="Yuanti SC Light" charset="-122"/>
                <a:ea typeface="Yuanti SC Light" charset="-122"/>
                <a:cs typeface="Yuanti SC Light" charset="-122"/>
              </a:rPr>
              <a:t>目录</a:t>
            </a:r>
          </a:p>
        </p:txBody>
      </p:sp>
      <p:sp>
        <p:nvSpPr>
          <p:cNvPr id="15" name="矩形 14"/>
          <p:cNvSpPr/>
          <p:nvPr/>
        </p:nvSpPr>
        <p:spPr>
          <a:xfrm>
            <a:off x="4061011" y="2622816"/>
            <a:ext cx="6925236" cy="32272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 name="矩形 15"/>
          <p:cNvSpPr/>
          <p:nvPr/>
        </p:nvSpPr>
        <p:spPr>
          <a:xfrm>
            <a:off x="1156446" y="1203263"/>
            <a:ext cx="2729754" cy="127747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 name="矩形 16"/>
          <p:cNvSpPr/>
          <p:nvPr/>
        </p:nvSpPr>
        <p:spPr>
          <a:xfrm>
            <a:off x="1156448" y="2634178"/>
            <a:ext cx="2729752" cy="3215932"/>
          </a:xfrm>
          <a:prstGeom prst="rect">
            <a:avLst/>
          </a:prstGeom>
          <a:solidFill>
            <a:srgbClr val="4B89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8" name="文本框 17"/>
          <p:cNvSpPr txBox="1"/>
          <p:nvPr/>
        </p:nvSpPr>
        <p:spPr>
          <a:xfrm>
            <a:off x="1704857" y="1794929"/>
            <a:ext cx="1992498" cy="307777"/>
          </a:xfrm>
          <a:prstGeom prst="rect">
            <a:avLst/>
          </a:prstGeom>
          <a:noFill/>
        </p:spPr>
        <p:txBody>
          <a:bodyPr wrap="square" rtlCol="0">
            <a:spAutoFit/>
          </a:bodyPr>
          <a:lstStyle/>
          <a:p>
            <a:r>
              <a:rPr kumimoji="1" lang="en-US" altLang="zh-CN" sz="1400" dirty="0" smtClean="0">
                <a:solidFill>
                  <a:srgbClr val="0070C0"/>
                </a:solidFill>
              </a:rPr>
              <a:t>Ricequant  Research</a:t>
            </a:r>
            <a:endParaRPr kumimoji="1" lang="zh-CN" altLang="en-US" sz="1400" dirty="0">
              <a:solidFill>
                <a:srgbClr val="0070C0"/>
              </a:solidFill>
            </a:endParaRPr>
          </a:p>
        </p:txBody>
      </p:sp>
      <p:sp>
        <p:nvSpPr>
          <p:cNvPr id="19" name="文本框 18"/>
          <p:cNvSpPr txBox="1"/>
          <p:nvPr/>
        </p:nvSpPr>
        <p:spPr>
          <a:xfrm>
            <a:off x="1712498" y="1456818"/>
            <a:ext cx="1568642" cy="369332"/>
          </a:xfrm>
          <a:prstGeom prst="rect">
            <a:avLst/>
          </a:prstGeom>
          <a:noFill/>
        </p:spPr>
        <p:txBody>
          <a:bodyPr wrap="square" rtlCol="0">
            <a:spAutoFit/>
          </a:bodyPr>
          <a:lstStyle/>
          <a:p>
            <a:r>
              <a:rPr kumimoji="1" lang="en-US" altLang="zh-CN" dirty="0">
                <a:solidFill>
                  <a:schemeClr val="bg2">
                    <a:lumMod val="50000"/>
                  </a:schemeClr>
                </a:solidFill>
              </a:rPr>
              <a:t>SCITLAS</a:t>
            </a:r>
            <a:endParaRPr kumimoji="1" lang="zh-CN" altLang="en-US" dirty="0">
              <a:solidFill>
                <a:schemeClr val="bg2">
                  <a:lumMod val="50000"/>
                </a:schemeClr>
              </a:solidFill>
            </a:endParaRPr>
          </a:p>
        </p:txBody>
      </p:sp>
      <p:sp>
        <p:nvSpPr>
          <p:cNvPr id="22" name="Freeform 68"/>
          <p:cNvSpPr>
            <a:spLocks noChangeAspect="1" noEditPoints="1"/>
          </p:cNvSpPr>
          <p:nvPr/>
        </p:nvSpPr>
        <p:spPr bwMode="auto">
          <a:xfrm>
            <a:off x="1972503" y="3574013"/>
            <a:ext cx="1110332" cy="1247842"/>
          </a:xfrm>
          <a:custGeom>
            <a:avLst/>
            <a:gdLst>
              <a:gd name="T0" fmla="*/ 26 w 368"/>
              <a:gd name="T1" fmla="*/ 0 h 414"/>
              <a:gd name="T2" fmla="*/ 19 w 368"/>
              <a:gd name="T3" fmla="*/ 30 h 414"/>
              <a:gd name="T4" fmla="*/ 19 w 368"/>
              <a:gd name="T5" fmla="*/ 65 h 414"/>
              <a:gd name="T6" fmla="*/ 0 w 368"/>
              <a:gd name="T7" fmla="*/ 102 h 414"/>
              <a:gd name="T8" fmla="*/ 19 w 368"/>
              <a:gd name="T9" fmla="*/ 138 h 414"/>
              <a:gd name="T10" fmla="*/ 19 w 368"/>
              <a:gd name="T11" fmla="*/ 173 h 414"/>
              <a:gd name="T12" fmla="*/ 0 w 368"/>
              <a:gd name="T13" fmla="*/ 210 h 414"/>
              <a:gd name="T14" fmla="*/ 19 w 368"/>
              <a:gd name="T15" fmla="*/ 247 h 414"/>
              <a:gd name="T16" fmla="*/ 19 w 368"/>
              <a:gd name="T17" fmla="*/ 281 h 414"/>
              <a:gd name="T18" fmla="*/ 0 w 368"/>
              <a:gd name="T19" fmla="*/ 318 h 414"/>
              <a:gd name="T20" fmla="*/ 19 w 368"/>
              <a:gd name="T21" fmla="*/ 355 h 414"/>
              <a:gd name="T22" fmla="*/ 19 w 368"/>
              <a:gd name="T23" fmla="*/ 390 h 414"/>
              <a:gd name="T24" fmla="*/ 26 w 368"/>
              <a:gd name="T25" fmla="*/ 414 h 414"/>
              <a:gd name="T26" fmla="*/ 368 w 368"/>
              <a:gd name="T27" fmla="*/ 340 h 414"/>
              <a:gd name="T28" fmla="*/ 294 w 368"/>
              <a:gd name="T29" fmla="*/ 0 h 414"/>
              <a:gd name="T30" fmla="*/ 19 w 368"/>
              <a:gd name="T31" fmla="*/ 45 h 414"/>
              <a:gd name="T32" fmla="*/ 15 w 368"/>
              <a:gd name="T33" fmla="*/ 47 h 414"/>
              <a:gd name="T34" fmla="*/ 19 w 368"/>
              <a:gd name="T35" fmla="*/ 99 h 414"/>
              <a:gd name="T36" fmla="*/ 15 w 368"/>
              <a:gd name="T37" fmla="*/ 102 h 414"/>
              <a:gd name="T38" fmla="*/ 19 w 368"/>
              <a:gd name="T39" fmla="*/ 154 h 414"/>
              <a:gd name="T40" fmla="*/ 15 w 368"/>
              <a:gd name="T41" fmla="*/ 156 h 414"/>
              <a:gd name="T42" fmla="*/ 19 w 368"/>
              <a:gd name="T43" fmla="*/ 208 h 414"/>
              <a:gd name="T44" fmla="*/ 15 w 368"/>
              <a:gd name="T45" fmla="*/ 210 h 414"/>
              <a:gd name="T46" fmla="*/ 19 w 368"/>
              <a:gd name="T47" fmla="*/ 262 h 414"/>
              <a:gd name="T48" fmla="*/ 15 w 368"/>
              <a:gd name="T49" fmla="*/ 264 h 414"/>
              <a:gd name="T50" fmla="*/ 19 w 368"/>
              <a:gd name="T51" fmla="*/ 316 h 414"/>
              <a:gd name="T52" fmla="*/ 15 w 368"/>
              <a:gd name="T53" fmla="*/ 318 h 414"/>
              <a:gd name="T54" fmla="*/ 19 w 368"/>
              <a:gd name="T55" fmla="*/ 370 h 414"/>
              <a:gd name="T56" fmla="*/ 15 w 368"/>
              <a:gd name="T57" fmla="*/ 373 h 414"/>
              <a:gd name="T58" fmla="*/ 294 w 368"/>
              <a:gd name="T59" fmla="*/ 400 h 414"/>
              <a:gd name="T60" fmla="*/ 34 w 368"/>
              <a:gd name="T61" fmla="*/ 370 h 414"/>
              <a:gd name="T62" fmla="*/ 38 w 368"/>
              <a:gd name="T63" fmla="*/ 378 h 414"/>
              <a:gd name="T64" fmla="*/ 50 w 368"/>
              <a:gd name="T65" fmla="*/ 364 h 414"/>
              <a:gd name="T66" fmla="*/ 34 w 368"/>
              <a:gd name="T67" fmla="*/ 316 h 414"/>
              <a:gd name="T68" fmla="*/ 38 w 368"/>
              <a:gd name="T69" fmla="*/ 324 h 414"/>
              <a:gd name="T70" fmla="*/ 50 w 368"/>
              <a:gd name="T71" fmla="*/ 310 h 414"/>
              <a:gd name="T72" fmla="*/ 34 w 368"/>
              <a:gd name="T73" fmla="*/ 262 h 414"/>
              <a:gd name="T74" fmla="*/ 38 w 368"/>
              <a:gd name="T75" fmla="*/ 269 h 414"/>
              <a:gd name="T76" fmla="*/ 50 w 368"/>
              <a:gd name="T77" fmla="*/ 256 h 414"/>
              <a:gd name="T78" fmla="*/ 34 w 368"/>
              <a:gd name="T79" fmla="*/ 208 h 414"/>
              <a:gd name="T80" fmla="*/ 38 w 368"/>
              <a:gd name="T81" fmla="*/ 215 h 414"/>
              <a:gd name="T82" fmla="*/ 50 w 368"/>
              <a:gd name="T83" fmla="*/ 202 h 414"/>
              <a:gd name="T84" fmla="*/ 34 w 368"/>
              <a:gd name="T85" fmla="*/ 154 h 414"/>
              <a:gd name="T86" fmla="*/ 38 w 368"/>
              <a:gd name="T87" fmla="*/ 161 h 414"/>
              <a:gd name="T88" fmla="*/ 50 w 368"/>
              <a:gd name="T89" fmla="*/ 148 h 414"/>
              <a:gd name="T90" fmla="*/ 34 w 368"/>
              <a:gd name="T91" fmla="*/ 100 h 414"/>
              <a:gd name="T92" fmla="*/ 38 w 368"/>
              <a:gd name="T93" fmla="*/ 107 h 414"/>
              <a:gd name="T94" fmla="*/ 50 w 368"/>
              <a:gd name="T95" fmla="*/ 94 h 414"/>
              <a:gd name="T96" fmla="*/ 34 w 368"/>
              <a:gd name="T97" fmla="*/ 45 h 414"/>
              <a:gd name="T98" fmla="*/ 38 w 368"/>
              <a:gd name="T99" fmla="*/ 53 h 414"/>
              <a:gd name="T100" fmla="*/ 50 w 368"/>
              <a:gd name="T101" fmla="*/ 39 h 414"/>
              <a:gd name="T102" fmla="*/ 34 w 368"/>
              <a:gd name="T103" fmla="*/ 15 h 414"/>
              <a:gd name="T104" fmla="*/ 353 w 368"/>
              <a:gd name="T105" fmla="*/ 74 h 4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68" h="414">
                <a:moveTo>
                  <a:pt x="294" y="0"/>
                </a:moveTo>
                <a:cubicBezTo>
                  <a:pt x="26" y="0"/>
                  <a:pt x="26" y="0"/>
                  <a:pt x="26" y="0"/>
                </a:cubicBezTo>
                <a:cubicBezTo>
                  <a:pt x="22" y="0"/>
                  <a:pt x="19" y="3"/>
                  <a:pt x="19" y="7"/>
                </a:cubicBezTo>
                <a:cubicBezTo>
                  <a:pt x="19" y="30"/>
                  <a:pt x="19" y="30"/>
                  <a:pt x="19" y="30"/>
                </a:cubicBezTo>
                <a:cubicBezTo>
                  <a:pt x="8" y="32"/>
                  <a:pt x="0" y="39"/>
                  <a:pt x="0" y="47"/>
                </a:cubicBezTo>
                <a:cubicBezTo>
                  <a:pt x="0" y="56"/>
                  <a:pt x="8" y="63"/>
                  <a:pt x="19" y="65"/>
                </a:cubicBezTo>
                <a:cubicBezTo>
                  <a:pt x="19" y="84"/>
                  <a:pt x="19" y="84"/>
                  <a:pt x="19" y="84"/>
                </a:cubicBezTo>
                <a:cubicBezTo>
                  <a:pt x="8" y="86"/>
                  <a:pt x="0" y="93"/>
                  <a:pt x="0" y="102"/>
                </a:cubicBezTo>
                <a:cubicBezTo>
                  <a:pt x="0" y="110"/>
                  <a:pt x="8" y="117"/>
                  <a:pt x="19" y="119"/>
                </a:cubicBezTo>
                <a:cubicBezTo>
                  <a:pt x="19" y="138"/>
                  <a:pt x="19" y="138"/>
                  <a:pt x="19" y="138"/>
                </a:cubicBezTo>
                <a:cubicBezTo>
                  <a:pt x="8" y="141"/>
                  <a:pt x="0" y="147"/>
                  <a:pt x="0" y="156"/>
                </a:cubicBezTo>
                <a:cubicBezTo>
                  <a:pt x="0" y="164"/>
                  <a:pt x="8" y="171"/>
                  <a:pt x="19" y="173"/>
                </a:cubicBezTo>
                <a:cubicBezTo>
                  <a:pt x="19" y="193"/>
                  <a:pt x="19" y="193"/>
                  <a:pt x="19" y="193"/>
                </a:cubicBezTo>
                <a:cubicBezTo>
                  <a:pt x="8" y="195"/>
                  <a:pt x="0" y="201"/>
                  <a:pt x="0" y="210"/>
                </a:cubicBezTo>
                <a:cubicBezTo>
                  <a:pt x="0" y="218"/>
                  <a:pt x="8" y="225"/>
                  <a:pt x="19" y="227"/>
                </a:cubicBezTo>
                <a:cubicBezTo>
                  <a:pt x="19" y="247"/>
                  <a:pt x="19" y="247"/>
                  <a:pt x="19" y="247"/>
                </a:cubicBezTo>
                <a:cubicBezTo>
                  <a:pt x="8" y="249"/>
                  <a:pt x="0" y="256"/>
                  <a:pt x="0" y="264"/>
                </a:cubicBezTo>
                <a:cubicBezTo>
                  <a:pt x="0" y="273"/>
                  <a:pt x="8" y="279"/>
                  <a:pt x="19" y="281"/>
                </a:cubicBezTo>
                <a:cubicBezTo>
                  <a:pt x="19" y="301"/>
                  <a:pt x="19" y="301"/>
                  <a:pt x="19" y="301"/>
                </a:cubicBezTo>
                <a:cubicBezTo>
                  <a:pt x="8" y="303"/>
                  <a:pt x="0" y="310"/>
                  <a:pt x="0" y="318"/>
                </a:cubicBezTo>
                <a:cubicBezTo>
                  <a:pt x="0" y="327"/>
                  <a:pt x="8" y="334"/>
                  <a:pt x="19" y="336"/>
                </a:cubicBezTo>
                <a:cubicBezTo>
                  <a:pt x="19" y="355"/>
                  <a:pt x="19" y="355"/>
                  <a:pt x="19" y="355"/>
                </a:cubicBezTo>
                <a:cubicBezTo>
                  <a:pt x="8" y="357"/>
                  <a:pt x="0" y="364"/>
                  <a:pt x="0" y="373"/>
                </a:cubicBezTo>
                <a:cubicBezTo>
                  <a:pt x="0" y="381"/>
                  <a:pt x="8" y="388"/>
                  <a:pt x="19" y="390"/>
                </a:cubicBezTo>
                <a:cubicBezTo>
                  <a:pt x="19" y="407"/>
                  <a:pt x="19" y="407"/>
                  <a:pt x="19" y="407"/>
                </a:cubicBezTo>
                <a:cubicBezTo>
                  <a:pt x="19" y="411"/>
                  <a:pt x="22" y="414"/>
                  <a:pt x="26" y="414"/>
                </a:cubicBezTo>
                <a:cubicBezTo>
                  <a:pt x="294" y="414"/>
                  <a:pt x="294" y="414"/>
                  <a:pt x="294" y="414"/>
                </a:cubicBezTo>
                <a:cubicBezTo>
                  <a:pt x="335" y="414"/>
                  <a:pt x="368" y="381"/>
                  <a:pt x="368" y="340"/>
                </a:cubicBezTo>
                <a:cubicBezTo>
                  <a:pt x="368" y="74"/>
                  <a:pt x="368" y="74"/>
                  <a:pt x="368" y="74"/>
                </a:cubicBezTo>
                <a:cubicBezTo>
                  <a:pt x="368" y="33"/>
                  <a:pt x="335" y="0"/>
                  <a:pt x="294" y="0"/>
                </a:cubicBezTo>
                <a:close/>
                <a:moveTo>
                  <a:pt x="15" y="47"/>
                </a:moveTo>
                <a:cubicBezTo>
                  <a:pt x="15" y="47"/>
                  <a:pt x="17" y="46"/>
                  <a:pt x="19" y="45"/>
                </a:cubicBezTo>
                <a:cubicBezTo>
                  <a:pt x="19" y="50"/>
                  <a:pt x="19" y="50"/>
                  <a:pt x="19" y="50"/>
                </a:cubicBezTo>
                <a:cubicBezTo>
                  <a:pt x="17" y="49"/>
                  <a:pt x="15" y="48"/>
                  <a:pt x="15" y="47"/>
                </a:cubicBezTo>
                <a:close/>
                <a:moveTo>
                  <a:pt x="15" y="102"/>
                </a:moveTo>
                <a:cubicBezTo>
                  <a:pt x="15" y="101"/>
                  <a:pt x="17" y="100"/>
                  <a:pt x="19" y="99"/>
                </a:cubicBezTo>
                <a:cubicBezTo>
                  <a:pt x="19" y="104"/>
                  <a:pt x="19" y="104"/>
                  <a:pt x="19" y="104"/>
                </a:cubicBezTo>
                <a:cubicBezTo>
                  <a:pt x="17" y="103"/>
                  <a:pt x="15" y="102"/>
                  <a:pt x="15" y="102"/>
                </a:cubicBezTo>
                <a:close/>
                <a:moveTo>
                  <a:pt x="15" y="156"/>
                </a:moveTo>
                <a:cubicBezTo>
                  <a:pt x="15" y="155"/>
                  <a:pt x="17" y="154"/>
                  <a:pt x="19" y="154"/>
                </a:cubicBezTo>
                <a:cubicBezTo>
                  <a:pt x="19" y="158"/>
                  <a:pt x="19" y="158"/>
                  <a:pt x="19" y="158"/>
                </a:cubicBezTo>
                <a:cubicBezTo>
                  <a:pt x="17" y="157"/>
                  <a:pt x="15" y="156"/>
                  <a:pt x="15" y="156"/>
                </a:cubicBezTo>
                <a:close/>
                <a:moveTo>
                  <a:pt x="15" y="210"/>
                </a:moveTo>
                <a:cubicBezTo>
                  <a:pt x="15" y="209"/>
                  <a:pt x="17" y="209"/>
                  <a:pt x="19" y="208"/>
                </a:cubicBezTo>
                <a:cubicBezTo>
                  <a:pt x="19" y="212"/>
                  <a:pt x="19" y="212"/>
                  <a:pt x="19" y="212"/>
                </a:cubicBezTo>
                <a:cubicBezTo>
                  <a:pt x="17" y="211"/>
                  <a:pt x="15" y="211"/>
                  <a:pt x="15" y="210"/>
                </a:cubicBezTo>
                <a:close/>
                <a:moveTo>
                  <a:pt x="15" y="264"/>
                </a:moveTo>
                <a:cubicBezTo>
                  <a:pt x="15" y="264"/>
                  <a:pt x="17" y="263"/>
                  <a:pt x="19" y="262"/>
                </a:cubicBezTo>
                <a:cubicBezTo>
                  <a:pt x="19" y="266"/>
                  <a:pt x="19" y="266"/>
                  <a:pt x="19" y="266"/>
                </a:cubicBezTo>
                <a:cubicBezTo>
                  <a:pt x="17" y="266"/>
                  <a:pt x="15" y="265"/>
                  <a:pt x="15" y="264"/>
                </a:cubicBezTo>
                <a:close/>
                <a:moveTo>
                  <a:pt x="15" y="318"/>
                </a:moveTo>
                <a:cubicBezTo>
                  <a:pt x="15" y="318"/>
                  <a:pt x="17" y="317"/>
                  <a:pt x="19" y="316"/>
                </a:cubicBezTo>
                <a:cubicBezTo>
                  <a:pt x="19" y="321"/>
                  <a:pt x="19" y="321"/>
                  <a:pt x="19" y="321"/>
                </a:cubicBezTo>
                <a:cubicBezTo>
                  <a:pt x="17" y="320"/>
                  <a:pt x="15" y="319"/>
                  <a:pt x="15" y="318"/>
                </a:cubicBezTo>
                <a:close/>
                <a:moveTo>
                  <a:pt x="15" y="373"/>
                </a:moveTo>
                <a:cubicBezTo>
                  <a:pt x="15" y="372"/>
                  <a:pt x="17" y="371"/>
                  <a:pt x="19" y="370"/>
                </a:cubicBezTo>
                <a:cubicBezTo>
                  <a:pt x="19" y="375"/>
                  <a:pt x="19" y="375"/>
                  <a:pt x="19" y="375"/>
                </a:cubicBezTo>
                <a:cubicBezTo>
                  <a:pt x="17" y="374"/>
                  <a:pt x="15" y="373"/>
                  <a:pt x="15" y="373"/>
                </a:cubicBezTo>
                <a:close/>
                <a:moveTo>
                  <a:pt x="353" y="340"/>
                </a:moveTo>
                <a:cubicBezTo>
                  <a:pt x="353" y="373"/>
                  <a:pt x="326" y="400"/>
                  <a:pt x="294" y="400"/>
                </a:cubicBezTo>
                <a:cubicBezTo>
                  <a:pt x="34" y="400"/>
                  <a:pt x="34" y="400"/>
                  <a:pt x="34" y="400"/>
                </a:cubicBezTo>
                <a:cubicBezTo>
                  <a:pt x="34" y="370"/>
                  <a:pt x="34" y="370"/>
                  <a:pt x="34" y="370"/>
                </a:cubicBezTo>
                <a:cubicBezTo>
                  <a:pt x="36" y="371"/>
                  <a:pt x="37" y="372"/>
                  <a:pt x="38" y="373"/>
                </a:cubicBezTo>
                <a:cubicBezTo>
                  <a:pt x="38" y="374"/>
                  <a:pt x="39" y="375"/>
                  <a:pt x="38" y="378"/>
                </a:cubicBezTo>
                <a:cubicBezTo>
                  <a:pt x="52" y="382"/>
                  <a:pt x="52" y="382"/>
                  <a:pt x="52" y="382"/>
                </a:cubicBezTo>
                <a:cubicBezTo>
                  <a:pt x="55" y="374"/>
                  <a:pt x="52" y="368"/>
                  <a:pt x="50" y="364"/>
                </a:cubicBezTo>
                <a:cubicBezTo>
                  <a:pt x="46" y="360"/>
                  <a:pt x="41" y="357"/>
                  <a:pt x="34" y="355"/>
                </a:cubicBezTo>
                <a:cubicBezTo>
                  <a:pt x="34" y="316"/>
                  <a:pt x="34" y="316"/>
                  <a:pt x="34" y="316"/>
                </a:cubicBezTo>
                <a:cubicBezTo>
                  <a:pt x="36" y="317"/>
                  <a:pt x="37" y="318"/>
                  <a:pt x="38" y="319"/>
                </a:cubicBezTo>
                <a:cubicBezTo>
                  <a:pt x="38" y="319"/>
                  <a:pt x="39" y="321"/>
                  <a:pt x="38" y="324"/>
                </a:cubicBezTo>
                <a:cubicBezTo>
                  <a:pt x="52" y="328"/>
                  <a:pt x="52" y="328"/>
                  <a:pt x="52" y="328"/>
                </a:cubicBezTo>
                <a:cubicBezTo>
                  <a:pt x="55" y="320"/>
                  <a:pt x="52" y="314"/>
                  <a:pt x="50" y="310"/>
                </a:cubicBezTo>
                <a:cubicBezTo>
                  <a:pt x="46" y="306"/>
                  <a:pt x="41" y="302"/>
                  <a:pt x="34" y="301"/>
                </a:cubicBezTo>
                <a:cubicBezTo>
                  <a:pt x="34" y="262"/>
                  <a:pt x="34" y="262"/>
                  <a:pt x="34" y="262"/>
                </a:cubicBezTo>
                <a:cubicBezTo>
                  <a:pt x="36" y="263"/>
                  <a:pt x="37" y="264"/>
                  <a:pt x="38" y="265"/>
                </a:cubicBezTo>
                <a:cubicBezTo>
                  <a:pt x="38" y="265"/>
                  <a:pt x="39" y="266"/>
                  <a:pt x="38" y="269"/>
                </a:cubicBezTo>
                <a:cubicBezTo>
                  <a:pt x="52" y="274"/>
                  <a:pt x="52" y="274"/>
                  <a:pt x="52" y="274"/>
                </a:cubicBezTo>
                <a:cubicBezTo>
                  <a:pt x="55" y="265"/>
                  <a:pt x="52" y="260"/>
                  <a:pt x="50" y="256"/>
                </a:cubicBezTo>
                <a:cubicBezTo>
                  <a:pt x="46" y="251"/>
                  <a:pt x="41" y="248"/>
                  <a:pt x="34" y="247"/>
                </a:cubicBezTo>
                <a:cubicBezTo>
                  <a:pt x="34" y="208"/>
                  <a:pt x="34" y="208"/>
                  <a:pt x="34" y="208"/>
                </a:cubicBezTo>
                <a:cubicBezTo>
                  <a:pt x="36" y="209"/>
                  <a:pt x="37" y="210"/>
                  <a:pt x="38" y="211"/>
                </a:cubicBezTo>
                <a:cubicBezTo>
                  <a:pt x="38" y="211"/>
                  <a:pt x="39" y="212"/>
                  <a:pt x="38" y="215"/>
                </a:cubicBezTo>
                <a:cubicBezTo>
                  <a:pt x="52" y="220"/>
                  <a:pt x="52" y="220"/>
                  <a:pt x="52" y="220"/>
                </a:cubicBezTo>
                <a:cubicBezTo>
                  <a:pt x="55" y="211"/>
                  <a:pt x="52" y="205"/>
                  <a:pt x="50" y="202"/>
                </a:cubicBezTo>
                <a:cubicBezTo>
                  <a:pt x="46" y="197"/>
                  <a:pt x="41" y="194"/>
                  <a:pt x="34" y="193"/>
                </a:cubicBezTo>
                <a:cubicBezTo>
                  <a:pt x="34" y="154"/>
                  <a:pt x="34" y="154"/>
                  <a:pt x="34" y="154"/>
                </a:cubicBezTo>
                <a:cubicBezTo>
                  <a:pt x="36" y="154"/>
                  <a:pt x="37" y="155"/>
                  <a:pt x="38" y="157"/>
                </a:cubicBezTo>
                <a:cubicBezTo>
                  <a:pt x="38" y="157"/>
                  <a:pt x="39" y="158"/>
                  <a:pt x="38" y="161"/>
                </a:cubicBezTo>
                <a:cubicBezTo>
                  <a:pt x="52" y="165"/>
                  <a:pt x="52" y="165"/>
                  <a:pt x="52" y="165"/>
                </a:cubicBezTo>
                <a:cubicBezTo>
                  <a:pt x="55" y="157"/>
                  <a:pt x="52" y="151"/>
                  <a:pt x="50" y="148"/>
                </a:cubicBezTo>
                <a:cubicBezTo>
                  <a:pt x="46" y="143"/>
                  <a:pt x="41" y="140"/>
                  <a:pt x="34" y="138"/>
                </a:cubicBezTo>
                <a:cubicBezTo>
                  <a:pt x="34" y="100"/>
                  <a:pt x="34" y="100"/>
                  <a:pt x="34" y="100"/>
                </a:cubicBezTo>
                <a:cubicBezTo>
                  <a:pt x="36" y="100"/>
                  <a:pt x="37" y="101"/>
                  <a:pt x="38" y="102"/>
                </a:cubicBezTo>
                <a:cubicBezTo>
                  <a:pt x="38" y="103"/>
                  <a:pt x="39" y="104"/>
                  <a:pt x="38" y="107"/>
                </a:cubicBezTo>
                <a:cubicBezTo>
                  <a:pt x="52" y="111"/>
                  <a:pt x="52" y="111"/>
                  <a:pt x="52" y="111"/>
                </a:cubicBezTo>
                <a:cubicBezTo>
                  <a:pt x="55" y="103"/>
                  <a:pt x="52" y="97"/>
                  <a:pt x="50" y="94"/>
                </a:cubicBezTo>
                <a:cubicBezTo>
                  <a:pt x="46" y="89"/>
                  <a:pt x="41" y="86"/>
                  <a:pt x="34" y="84"/>
                </a:cubicBezTo>
                <a:cubicBezTo>
                  <a:pt x="34" y="45"/>
                  <a:pt x="34" y="45"/>
                  <a:pt x="34" y="45"/>
                </a:cubicBezTo>
                <a:cubicBezTo>
                  <a:pt x="36" y="46"/>
                  <a:pt x="37" y="47"/>
                  <a:pt x="38" y="48"/>
                </a:cubicBezTo>
                <a:cubicBezTo>
                  <a:pt x="38" y="49"/>
                  <a:pt x="39" y="50"/>
                  <a:pt x="38" y="53"/>
                </a:cubicBezTo>
                <a:cubicBezTo>
                  <a:pt x="52" y="57"/>
                  <a:pt x="52" y="57"/>
                  <a:pt x="52" y="57"/>
                </a:cubicBezTo>
                <a:cubicBezTo>
                  <a:pt x="55" y="49"/>
                  <a:pt x="52" y="43"/>
                  <a:pt x="50" y="39"/>
                </a:cubicBezTo>
                <a:cubicBezTo>
                  <a:pt x="46" y="35"/>
                  <a:pt x="41" y="31"/>
                  <a:pt x="34" y="30"/>
                </a:cubicBezTo>
                <a:cubicBezTo>
                  <a:pt x="34" y="15"/>
                  <a:pt x="34" y="15"/>
                  <a:pt x="34" y="15"/>
                </a:cubicBezTo>
                <a:cubicBezTo>
                  <a:pt x="294" y="15"/>
                  <a:pt x="294" y="15"/>
                  <a:pt x="294" y="15"/>
                </a:cubicBezTo>
                <a:cubicBezTo>
                  <a:pt x="326" y="15"/>
                  <a:pt x="353" y="41"/>
                  <a:pt x="353" y="74"/>
                </a:cubicBezTo>
                <a:lnTo>
                  <a:pt x="353" y="340"/>
                </a:lnTo>
                <a:close/>
              </a:path>
            </a:pathLst>
          </a:custGeom>
          <a:solidFill>
            <a:srgbClr val="FFFFFF"/>
          </a:solidFill>
          <a:ln>
            <a:noFill/>
          </a:ln>
        </p:spPr>
        <p:txBody>
          <a:bodyPr vert="horz" wrap="square" lIns="68571" tIns="34286" rIns="68571" bIns="34286" numCol="1" anchor="t" anchorCtr="0" compatLnSpc="1">
            <a:prstTxWarp prst="textNoShape">
              <a:avLst/>
            </a:prstTxWarp>
          </a:bodyPr>
          <a:lstStyle/>
          <a:p>
            <a:pPr defTabSz="685487"/>
            <a:endParaRPr lang="en-US" sz="1400">
              <a:solidFill>
                <a:srgbClr val="FFFFFF"/>
              </a:solidFill>
              <a:latin typeface="Segoe UI"/>
            </a:endParaRPr>
          </a:p>
        </p:txBody>
      </p:sp>
      <p:sp>
        <p:nvSpPr>
          <p:cNvPr id="24" name="TextBox 5"/>
          <p:cNvSpPr txBox="1"/>
          <p:nvPr/>
        </p:nvSpPr>
        <p:spPr>
          <a:xfrm>
            <a:off x="4426169" y="3739761"/>
            <a:ext cx="6216441" cy="877145"/>
          </a:xfrm>
          <a:prstGeom prst="rect">
            <a:avLst/>
          </a:prstGeom>
          <a:noFill/>
        </p:spPr>
        <p:txBody>
          <a:bodyPr wrap="square" lIns="68571" tIns="68571" rIns="68571" bIns="68571" rtlCol="0">
            <a:spAutoFit/>
          </a:bodyPr>
          <a:lstStyle/>
          <a:p>
            <a:pPr marL="257146" indent="-257146" defTabSz="685487">
              <a:lnSpc>
                <a:spcPct val="90000"/>
              </a:lnSpc>
              <a:spcBef>
                <a:spcPct val="20000"/>
              </a:spcBef>
              <a:buSzPct val="90000"/>
              <a:buFont typeface="Arial" pitchFamily="34" charset="0"/>
              <a:buChar char="•"/>
            </a:pPr>
            <a:r>
              <a:rPr lang="en-US" altLang="zh-CN" sz="2400" dirty="0" smtClean="0">
                <a:solidFill>
                  <a:srgbClr val="4B89F0">
                    <a:alpha val="99000"/>
                  </a:srgbClr>
                </a:solidFill>
                <a:latin typeface="Yuanti SC" charset="-122"/>
                <a:ea typeface="Yuanti SC" charset="-122"/>
                <a:cs typeface="Yuanti SC" charset="-122"/>
              </a:rPr>
              <a:t>1.</a:t>
            </a:r>
            <a:r>
              <a:rPr lang="zh-CN" altLang="en-US" sz="2400" dirty="0" smtClean="0">
                <a:solidFill>
                  <a:srgbClr val="4B89F0">
                    <a:alpha val="99000"/>
                  </a:srgbClr>
                </a:solidFill>
                <a:latin typeface="Yuanti SC" charset="-122"/>
                <a:ea typeface="Yuanti SC" charset="-122"/>
                <a:cs typeface="Yuanti SC" charset="-122"/>
              </a:rPr>
              <a:t> 研究背景</a:t>
            </a:r>
            <a:endParaRPr lang="nl-BE" sz="2400" dirty="0">
              <a:solidFill>
                <a:srgbClr val="4B89F0">
                  <a:alpha val="99000"/>
                </a:srgbClr>
              </a:solidFill>
              <a:latin typeface="Yuanti SC" charset="-122"/>
              <a:ea typeface="Yuanti SC" charset="-122"/>
              <a:cs typeface="Yuanti SC" charset="-122"/>
            </a:endParaRPr>
          </a:p>
          <a:p>
            <a:pPr marL="257146" indent="-257146" defTabSz="685487">
              <a:lnSpc>
                <a:spcPct val="90000"/>
              </a:lnSpc>
              <a:spcBef>
                <a:spcPct val="20000"/>
              </a:spcBef>
              <a:buSzPct val="90000"/>
              <a:buFont typeface="Arial" pitchFamily="34" charset="0"/>
              <a:buChar char="•"/>
            </a:pPr>
            <a:r>
              <a:rPr lang="en-US" altLang="zh-CN" sz="2400" dirty="0" smtClean="0">
                <a:solidFill>
                  <a:srgbClr val="4B89F0">
                    <a:alpha val="99000"/>
                  </a:srgbClr>
                </a:solidFill>
                <a:latin typeface="Yuanti SC" charset="-122"/>
                <a:ea typeface="Yuanti SC" charset="-122"/>
                <a:cs typeface="Yuanti SC" charset="-122"/>
              </a:rPr>
              <a:t>2.</a:t>
            </a:r>
            <a:r>
              <a:rPr lang="zh-CN" altLang="en-US" sz="2400" dirty="0" smtClean="0">
                <a:solidFill>
                  <a:srgbClr val="4B89F0">
                    <a:alpha val="99000"/>
                  </a:srgbClr>
                </a:solidFill>
                <a:latin typeface="Yuanti SC" charset="-122"/>
                <a:ea typeface="Yuanti SC" charset="-122"/>
                <a:cs typeface="Yuanti SC" charset="-122"/>
              </a:rPr>
              <a:t>米筐研究</a:t>
            </a:r>
            <a:endParaRPr lang="zh-CN" altLang="en-US" sz="2400" dirty="0">
              <a:solidFill>
                <a:srgbClr val="4B89F0">
                  <a:alpha val="99000"/>
                </a:srgbClr>
              </a:solidFill>
              <a:latin typeface="Yuanti SC" charset="-122"/>
              <a:ea typeface="Yuanti SC" charset="-122"/>
              <a:cs typeface="Yuanti SC" charset="-122"/>
            </a:endParaRPr>
          </a:p>
        </p:txBody>
      </p:sp>
    </p:spTree>
    <p:extLst>
      <p:ext uri="{BB962C8B-B14F-4D97-AF65-F5344CB8AC3E}">
        <p14:creationId xmlns:p14="http://schemas.microsoft.com/office/powerpoint/2010/main" val="118779775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10" name="矩形 9"/>
          <p:cNvSpPr/>
          <p:nvPr/>
        </p:nvSpPr>
        <p:spPr>
          <a:xfrm>
            <a:off x="409303" y="828209"/>
            <a:ext cx="10759440" cy="3816429"/>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2.2.4</a:t>
            </a:r>
            <a:r>
              <a:rPr lang="zh-CN" altLang="en-US" sz="2800" dirty="0" smtClean="0">
                <a:solidFill>
                  <a:schemeClr val="bg1"/>
                </a:solidFill>
                <a:latin typeface="Yuanti SC" charset="-122"/>
                <a:ea typeface="Yuanti SC" charset="-122"/>
                <a:cs typeface="Yuanti SC" charset="-122"/>
              </a:rPr>
              <a:t> </a:t>
            </a:r>
            <a:r>
              <a:rPr lang="en-US" altLang="zh-CN" sz="2800" dirty="0" smtClean="0">
                <a:solidFill>
                  <a:schemeClr val="bg1"/>
                </a:solidFill>
                <a:latin typeface="Yuanti SC" charset="-122"/>
                <a:ea typeface="Yuanti SC" charset="-122"/>
                <a:cs typeface="Yuanti SC" charset="-122"/>
              </a:rPr>
              <a:t>Scheduler</a:t>
            </a:r>
            <a:endParaRPr lang="zh-CN" altLang="en-US" sz="2800" dirty="0">
              <a:solidFill>
                <a:schemeClr val="bg1"/>
              </a:solidFill>
              <a:latin typeface="Yuanti SC" charset="-122"/>
              <a:ea typeface="Yuanti SC" charset="-122"/>
              <a:cs typeface="Yuanti SC" charset="-122"/>
            </a:endParaRPr>
          </a:p>
          <a:p>
            <a:endParaRPr lang="zh-CN" altLang="en-US" dirty="0" smtClean="0">
              <a:solidFill>
                <a:schemeClr val="bg1"/>
              </a:solidFill>
              <a:latin typeface="Yuanti SC Light" charset="-122"/>
              <a:ea typeface="Yuanti SC Light" charset="-122"/>
              <a:cs typeface="Yuanti SC Light" charset="-122"/>
            </a:endParaRPr>
          </a:p>
          <a:p>
            <a:r>
              <a:rPr lang="en-US" altLang="zh-CN" dirty="0" err="1" smtClean="0">
                <a:solidFill>
                  <a:srgbClr val="FFFF00"/>
                </a:solidFill>
                <a:latin typeface="Yuanti SC Light" charset="-122"/>
                <a:ea typeface="Yuanti SC Light" charset="-122"/>
                <a:cs typeface="Yuanti SC Light" charset="-122"/>
              </a:rPr>
              <a:t>run_monthly</a:t>
            </a:r>
            <a:r>
              <a:rPr lang="zh-CN" altLang="en-US" dirty="0" smtClean="0">
                <a:solidFill>
                  <a:srgbClr val="FFFF00"/>
                </a:solidFill>
                <a:latin typeface="Yuanti SC Light" charset="-122"/>
                <a:ea typeface="Yuanti SC Light" charset="-122"/>
                <a:cs typeface="Yuanti SC Light" charset="-122"/>
              </a:rPr>
              <a:t> 方法（每月运行某一方法一次）</a:t>
            </a: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smtClean="0">
                <a:solidFill>
                  <a:schemeClr val="bg1"/>
                </a:solidFill>
                <a:latin typeface="Yuanti SC Light" charset="-122"/>
                <a:ea typeface="Yuanti SC Light" charset="-122"/>
                <a:cs typeface="Yuanti SC Light" charset="-122"/>
              </a:rPr>
              <a:t>原型：</a:t>
            </a:r>
            <a:r>
              <a:rPr lang="en-US" altLang="zh-CN" sz="1600" dirty="0" err="1">
                <a:solidFill>
                  <a:srgbClr val="92D050"/>
                </a:solidFill>
                <a:latin typeface="Yuanti SC Light" charset="-122"/>
                <a:ea typeface="Yuanti SC Light" charset="-122"/>
                <a:cs typeface="Yuanti SC Light" charset="-122"/>
              </a:rPr>
              <a:t>def</a:t>
            </a:r>
            <a:r>
              <a:rPr lang="en-US" altLang="zh-CN" sz="1600" dirty="0">
                <a:solidFill>
                  <a:srgbClr val="92D050"/>
                </a:solidFill>
                <a:latin typeface="Yuanti SC Light" charset="-122"/>
                <a:ea typeface="Yuanti SC Light" charset="-122"/>
                <a:cs typeface="Yuanti SC Light" charset="-122"/>
              </a:rPr>
              <a:t> </a:t>
            </a:r>
            <a:r>
              <a:rPr lang="en-US" altLang="zh-CN" sz="1600" dirty="0" err="1">
                <a:solidFill>
                  <a:srgbClr val="FFFF00"/>
                </a:solidFill>
                <a:latin typeface="Yuanti SC Light" charset="-122"/>
                <a:ea typeface="Yuanti SC Light" charset="-122"/>
                <a:cs typeface="Yuanti SC Light" charset="-122"/>
              </a:rPr>
              <a:t>run_monthly</a:t>
            </a:r>
            <a:r>
              <a:rPr lang="en-US" altLang="zh-CN" sz="1600" dirty="0">
                <a:solidFill>
                  <a:srgbClr val="FFFF00"/>
                </a:solidFill>
                <a:latin typeface="Yuanti SC Light" charset="-122"/>
                <a:ea typeface="Yuanti SC Light" charset="-122"/>
                <a:cs typeface="Yuanti SC Light" charset="-122"/>
              </a:rPr>
              <a:t>(</a:t>
            </a:r>
            <a:r>
              <a:rPr lang="en-US" altLang="zh-CN" sz="1600" dirty="0" err="1">
                <a:solidFill>
                  <a:srgbClr val="FFFF00"/>
                </a:solidFill>
                <a:latin typeface="Yuanti SC Light" charset="-122"/>
                <a:ea typeface="Yuanti SC Light" charset="-122"/>
                <a:cs typeface="Yuanti SC Light" charset="-122"/>
              </a:rPr>
              <a:t>function,tradingday</a:t>
            </a:r>
            <a:r>
              <a:rPr lang="en-US" altLang="zh-CN" sz="1600" dirty="0">
                <a:solidFill>
                  <a:srgbClr val="FFFF00"/>
                </a:solidFill>
                <a:latin typeface="Yuanti SC Light" charset="-122"/>
                <a:ea typeface="Yuanti SC Light" charset="-122"/>
                <a:cs typeface="Yuanti SC Light" charset="-122"/>
              </a:rPr>
              <a:t>=t)</a:t>
            </a:r>
            <a:endParaRPr lang="en-US" altLang="zh-CN" sz="1600" dirty="0" smtClean="0">
              <a:solidFill>
                <a:srgbClr val="FFFF00"/>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a:solidFill>
                  <a:schemeClr val="bg1"/>
                </a:solidFill>
                <a:latin typeface="Yuanti SC Light" charset="-122"/>
                <a:ea typeface="Yuanti SC Light" charset="-122"/>
                <a:cs typeface="Yuanti SC Light" charset="-122"/>
              </a:rPr>
              <a:t>每月运行一次指定的函数，只能在</a:t>
            </a:r>
            <a:r>
              <a:rPr lang="en-US" altLang="zh-CN" sz="1600" dirty="0" err="1">
                <a:solidFill>
                  <a:schemeClr val="bg1"/>
                </a:solidFill>
                <a:latin typeface="Yuanti SC Light" charset="-122"/>
                <a:ea typeface="Yuanti SC Light" charset="-122"/>
                <a:cs typeface="Yuanti SC Light" charset="-122"/>
              </a:rPr>
              <a:t>init</a:t>
            </a:r>
            <a:r>
              <a:rPr lang="zh-CN" altLang="en-US" sz="1600" dirty="0" smtClean="0">
                <a:solidFill>
                  <a:schemeClr val="bg1"/>
                </a:solidFill>
                <a:latin typeface="Yuanti SC Light" charset="-122"/>
                <a:ea typeface="Yuanti SC Light" charset="-122"/>
                <a:cs typeface="Yuanti SC Light" charset="-122"/>
              </a:rPr>
              <a:t>内调用。</a:t>
            </a:r>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smtClean="0">
              <a:solidFill>
                <a:srgbClr val="FFFF00"/>
              </a:solidFill>
              <a:latin typeface="Yuanti SC Light" charset="-122"/>
              <a:ea typeface="Yuanti SC Light" charset="-122"/>
              <a:cs typeface="Yuanti SC Light" charset="-122"/>
            </a:endParaRPr>
          </a:p>
          <a:p>
            <a:endParaRPr lang="zh-CN" altLang="en-US" sz="1600" dirty="0">
              <a:solidFill>
                <a:schemeClr val="bg1"/>
              </a:solidFill>
              <a:latin typeface="Yuanti SC Light" charset="-122"/>
              <a:ea typeface="Yuanti SC Light" charset="-122"/>
              <a:cs typeface="Yuanti SC Light" charset="-122"/>
            </a:endParaRPr>
          </a:p>
          <a:p>
            <a:endParaRPr lang="zh-CN" altLang="en-US" sz="1600" dirty="0" smtClean="0">
              <a:solidFill>
                <a:schemeClr val="bg1"/>
              </a:solidFill>
              <a:latin typeface="Yuanti SC Light" charset="-122"/>
              <a:ea typeface="Yuanti SC Light" charset="-122"/>
              <a:cs typeface="Yuanti SC Light" charset="-122"/>
            </a:endParaRPr>
          </a:p>
          <a:p>
            <a:endParaRPr lang="en-US" altLang="zh-CN" dirty="0">
              <a:solidFill>
                <a:schemeClr val="bg1"/>
              </a:solidFill>
              <a:latin typeface="Yuanti SC Light" charset="-122"/>
              <a:ea typeface="Yuanti SC Light" charset="-122"/>
              <a:cs typeface="Yuanti SC Light" charset="-122"/>
            </a:endParaRPr>
          </a:p>
        </p:txBody>
      </p:sp>
      <p:sp>
        <p:nvSpPr>
          <p:cNvPr id="6" name="文本框 5"/>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graphicFrame>
        <p:nvGraphicFramePr>
          <p:cNvPr id="8" name="Table 2"/>
          <p:cNvGraphicFramePr>
            <a:graphicFrameLocks noGrp="1"/>
          </p:cNvGraphicFramePr>
          <p:nvPr>
            <p:extLst>
              <p:ext uri="{D42A27DB-BD31-4B8C-83A1-F6EECF244321}">
                <p14:modId xmlns:p14="http://schemas.microsoft.com/office/powerpoint/2010/main" val="1977235421"/>
              </p:ext>
            </p:extLst>
          </p:nvPr>
        </p:nvGraphicFramePr>
        <p:xfrm>
          <a:off x="486173" y="2928716"/>
          <a:ext cx="8725707" cy="662940"/>
        </p:xfrm>
        <a:graphic>
          <a:graphicData uri="http://schemas.openxmlformats.org/drawingml/2006/table">
            <a:tbl>
              <a:tblPr firstRow="1" bandRow="1">
                <a:tableStyleId>{C083E6E3-FA7D-4D7B-A595-EF9225AFEA82}</a:tableStyleId>
              </a:tblPr>
              <a:tblGrid>
                <a:gridCol w="1270409">
                  <a:extLst>
                    <a:ext uri="{9D8B030D-6E8A-4147-A177-3AD203B41FA5}">
                      <a16:colId xmlns:a16="http://schemas.microsoft.com/office/drawing/2014/main" xmlns="" val="20000"/>
                    </a:ext>
                  </a:extLst>
                </a:gridCol>
                <a:gridCol w="1513392">
                  <a:extLst>
                    <a:ext uri="{9D8B030D-6E8A-4147-A177-3AD203B41FA5}">
                      <a16:colId xmlns:a16="http://schemas.microsoft.com/office/drawing/2014/main" xmlns="" val="20001"/>
                    </a:ext>
                  </a:extLst>
                </a:gridCol>
                <a:gridCol w="5941906"/>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参数</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xmlns=""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function</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rgbClr val="FFFF00"/>
                          </a:solidFill>
                          <a:latin typeface="Yuanti SC" charset="-122"/>
                          <a:ea typeface="Yuanti SC" charset="-122"/>
                          <a:cs typeface="Yuanti SC" charset="-122"/>
                        </a:rPr>
                        <a:t>function</a:t>
                      </a:r>
                      <a:r>
                        <a:rPr lang="zh-CN" altLang="en-US" sz="1000" b="0" i="0" dirty="0" smtClean="0">
                          <a:solidFill>
                            <a:srgbClr val="FFFF00"/>
                          </a:solidFill>
                          <a:latin typeface="Yuanti SC" charset="-122"/>
                          <a:ea typeface="Yuanti SC" charset="-122"/>
                          <a:cs typeface="Yuanti SC" charset="-122"/>
                        </a:rPr>
                        <a:t>对象</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使传入的</a:t>
                      </a:r>
                      <a:r>
                        <a:rPr lang="en-US" altLang="zh-CN" sz="1000" b="0" i="0" dirty="0" smtClean="0">
                          <a:solidFill>
                            <a:srgbClr val="FFFF00"/>
                          </a:solidFill>
                          <a:latin typeface="Yuanti SC" charset="-122"/>
                          <a:ea typeface="Yuanti SC" charset="-122"/>
                          <a:cs typeface="Yuanti SC" charset="-122"/>
                        </a:rPr>
                        <a:t>function</a:t>
                      </a:r>
                      <a:r>
                        <a:rPr lang="zh-CN" altLang="en-US" sz="1000" b="0" i="0" dirty="0" smtClean="0">
                          <a:solidFill>
                            <a:srgbClr val="FFFF00"/>
                          </a:solidFill>
                          <a:latin typeface="Yuanti SC" charset="-122"/>
                          <a:ea typeface="Yuanti SC" charset="-122"/>
                          <a:cs typeface="Yuanti SC" charset="-122"/>
                        </a:rPr>
                        <a:t>每日运行。</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a16="http://schemas.microsoft.com/office/drawing/2014/main" xmlns="" val="10001"/>
                  </a:ext>
                </a:extLst>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chemeClr val="bg1"/>
                          </a:solidFill>
                          <a:latin typeface="Yuanti SC" charset="-122"/>
                          <a:ea typeface="Yuanti SC" charset="-122"/>
                          <a:cs typeface="Yuanti SC" charset="-122"/>
                        </a:rPr>
                        <a:t>tradingday</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smtClean="0">
                          <a:solidFill>
                            <a:srgbClr val="FFFF00"/>
                          </a:solidFill>
                          <a:latin typeface="Yuanti SC" charset="-122"/>
                          <a:ea typeface="Yuanti SC" charset="-122"/>
                          <a:cs typeface="Yuanti SC" charset="-122"/>
                        </a:rPr>
                        <a:t>int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范围为</a:t>
                      </a:r>
                      <a:r>
                        <a:rPr lang="en-US" altLang="zh-CN" sz="1000" b="0" i="0" dirty="0" smtClean="0">
                          <a:solidFill>
                            <a:srgbClr val="FFFF00"/>
                          </a:solidFill>
                          <a:latin typeface="Yuanti SC" charset="-122"/>
                          <a:ea typeface="Yuanti SC" charset="-122"/>
                          <a:cs typeface="Yuanti SC" charset="-122"/>
                        </a:rPr>
                        <a:t>[-23,1], [1,23] </a:t>
                      </a:r>
                      <a:r>
                        <a:rPr lang="zh-CN" altLang="en-US" sz="1000" b="0" i="0" dirty="0" smtClean="0">
                          <a:solidFill>
                            <a:srgbClr val="FFFF00"/>
                          </a:solidFill>
                          <a:latin typeface="Yuanti SC" charset="-122"/>
                          <a:ea typeface="Yuanti SC" charset="-122"/>
                          <a:cs typeface="Yuanti SC" charset="-122"/>
                        </a:rPr>
                        <a:t>，例如，</a:t>
                      </a:r>
                      <a:r>
                        <a:rPr lang="en-US" altLang="zh-CN" sz="1000" b="0" i="0" dirty="0" smtClean="0">
                          <a:solidFill>
                            <a:srgbClr val="FFFF00"/>
                          </a:solidFill>
                          <a:latin typeface="Yuanti SC" charset="-122"/>
                          <a:ea typeface="Yuanti SC" charset="-122"/>
                          <a:cs typeface="Yuanti SC" charset="-122"/>
                        </a:rPr>
                        <a:t>1</a:t>
                      </a:r>
                      <a:r>
                        <a:rPr lang="zh-CN" altLang="en-US" sz="1000" b="0" i="0" dirty="0" smtClean="0">
                          <a:solidFill>
                            <a:srgbClr val="FFFF00"/>
                          </a:solidFill>
                          <a:latin typeface="Yuanti SC" charset="-122"/>
                          <a:ea typeface="Yuanti SC" charset="-122"/>
                          <a:cs typeface="Yuanti SC" charset="-122"/>
                        </a:rPr>
                        <a:t>代表每月第一个交易日，</a:t>
                      </a:r>
                      <a:r>
                        <a:rPr lang="en-US" altLang="zh-CN" sz="1000" b="0" i="0" dirty="0" smtClean="0">
                          <a:solidFill>
                            <a:srgbClr val="FFFF00"/>
                          </a:solidFill>
                          <a:latin typeface="Yuanti SC" charset="-122"/>
                          <a:ea typeface="Yuanti SC" charset="-122"/>
                          <a:cs typeface="Yuanti SC" charset="-122"/>
                        </a:rPr>
                        <a:t>-1</a:t>
                      </a:r>
                      <a:r>
                        <a:rPr lang="zh-CN" altLang="en-US" sz="1000" b="0" i="0" dirty="0" smtClean="0">
                          <a:solidFill>
                            <a:srgbClr val="FFFF00"/>
                          </a:solidFill>
                          <a:latin typeface="Yuanti SC" charset="-122"/>
                          <a:ea typeface="Yuanti SC" charset="-122"/>
                          <a:cs typeface="Yuanti SC" charset="-122"/>
                        </a:rPr>
                        <a:t>代表每月倒数第一个交易日，用户必须指定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bl>
          </a:graphicData>
        </a:graphic>
      </p:graphicFrame>
    </p:spTree>
    <p:extLst>
      <p:ext uri="{BB962C8B-B14F-4D97-AF65-F5344CB8AC3E}">
        <p14:creationId xmlns:p14="http://schemas.microsoft.com/office/powerpoint/2010/main" val="139596987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10" name="矩形 9"/>
          <p:cNvSpPr/>
          <p:nvPr/>
        </p:nvSpPr>
        <p:spPr>
          <a:xfrm>
            <a:off x="409303" y="828209"/>
            <a:ext cx="10759440" cy="4862870"/>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2.2.4</a:t>
            </a:r>
            <a:r>
              <a:rPr lang="zh-CN" altLang="en-US" sz="2800" dirty="0" smtClean="0">
                <a:solidFill>
                  <a:schemeClr val="bg1"/>
                </a:solidFill>
                <a:latin typeface="Yuanti SC" charset="-122"/>
                <a:ea typeface="Yuanti SC" charset="-122"/>
                <a:cs typeface="Yuanti SC" charset="-122"/>
              </a:rPr>
              <a:t> </a:t>
            </a:r>
            <a:r>
              <a:rPr lang="en-US" altLang="zh-CN" sz="2800" dirty="0" smtClean="0">
                <a:solidFill>
                  <a:schemeClr val="bg1"/>
                </a:solidFill>
                <a:latin typeface="Yuanti SC" charset="-122"/>
                <a:ea typeface="Yuanti SC" charset="-122"/>
                <a:cs typeface="Yuanti SC" charset="-122"/>
              </a:rPr>
              <a:t>Scheduler</a:t>
            </a:r>
            <a:endParaRPr lang="zh-CN" altLang="en-US" sz="2800" dirty="0">
              <a:solidFill>
                <a:schemeClr val="bg1"/>
              </a:solidFill>
              <a:latin typeface="Yuanti SC" charset="-122"/>
              <a:ea typeface="Yuanti SC" charset="-122"/>
              <a:cs typeface="Yuanti SC" charset="-122"/>
            </a:endParaRPr>
          </a:p>
          <a:p>
            <a:endParaRPr lang="zh-CN" altLang="en-US" dirty="0" smtClean="0">
              <a:solidFill>
                <a:schemeClr val="bg1"/>
              </a:solidFill>
              <a:latin typeface="Yuanti SC Light" charset="-122"/>
              <a:ea typeface="Yuanti SC Light" charset="-122"/>
              <a:cs typeface="Yuanti SC Light" charset="-122"/>
            </a:endParaRPr>
          </a:p>
          <a:p>
            <a:r>
              <a:rPr lang="en-US" altLang="zh-CN" dirty="0" err="1" smtClean="0">
                <a:solidFill>
                  <a:srgbClr val="FFFF00"/>
                </a:solidFill>
                <a:latin typeface="Yuanti SC Light" charset="-122"/>
                <a:ea typeface="Yuanti SC Light" charset="-122"/>
                <a:cs typeface="Yuanti SC Light" charset="-122"/>
              </a:rPr>
              <a:t>time_rule</a:t>
            </a:r>
            <a:r>
              <a:rPr lang="zh-CN" altLang="en-US" dirty="0" smtClean="0">
                <a:solidFill>
                  <a:srgbClr val="FFFF00"/>
                </a:solidFill>
                <a:latin typeface="Yuanti SC Light" charset="-122"/>
                <a:ea typeface="Yuanti SC Light" charset="-122"/>
                <a:cs typeface="Yuanti SC Light" charset="-122"/>
              </a:rPr>
              <a:t> 方法（定时运行）</a:t>
            </a: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a:solidFill>
                  <a:schemeClr val="bg1"/>
                </a:solidFill>
                <a:latin typeface="Yuanti SC Light" charset="-122"/>
                <a:ea typeface="Yuanti SC Light" charset="-122"/>
                <a:cs typeface="Yuanti SC Light" charset="-122"/>
              </a:rPr>
              <a:t>做定时间运行</a:t>
            </a:r>
            <a:r>
              <a:rPr lang="zh-CN" altLang="en-US" sz="1600" dirty="0" smtClean="0">
                <a:solidFill>
                  <a:schemeClr val="bg1"/>
                </a:solidFill>
                <a:latin typeface="Yuanti SC Light" charset="-122"/>
                <a:ea typeface="Yuanti SC Light" charset="-122"/>
                <a:cs typeface="Yuanti SC Light" charset="-122"/>
              </a:rPr>
              <a:t>，如</a:t>
            </a:r>
            <a:r>
              <a:rPr lang="zh-CN" altLang="en-US" sz="1600" dirty="0">
                <a:solidFill>
                  <a:schemeClr val="bg1"/>
                </a:solidFill>
                <a:latin typeface="Yuanti SC Light" charset="-122"/>
                <a:ea typeface="Yuanti SC Light" charset="-122"/>
                <a:cs typeface="Yuanti SC Light" charset="-122"/>
              </a:rPr>
              <a:t>在每天开盘后的一小时后或一分钟后定时运行</a:t>
            </a:r>
            <a:r>
              <a:rPr lang="zh-CN" altLang="en-US" sz="1600" dirty="0" smtClean="0">
                <a:solidFill>
                  <a:schemeClr val="bg1"/>
                </a:solidFill>
                <a:latin typeface="Yuanti SC Light" charset="-122"/>
                <a:ea typeface="Yuanti SC Light" charset="-122"/>
                <a:cs typeface="Yuanti SC Light" charset="-122"/>
              </a:rPr>
              <a:t>，有</a:t>
            </a:r>
            <a:r>
              <a:rPr lang="zh-CN" altLang="en-US" sz="1600" dirty="0">
                <a:solidFill>
                  <a:schemeClr val="bg1"/>
                </a:solidFill>
                <a:latin typeface="Yuanti SC Light" charset="-122"/>
                <a:ea typeface="Yuanti SC Light" charset="-122"/>
                <a:cs typeface="Yuanti SC Light" charset="-122"/>
              </a:rPr>
              <a:t>很多种</a:t>
            </a:r>
            <a:r>
              <a:rPr lang="zh-CN" altLang="en-US" sz="1600" dirty="0" smtClean="0">
                <a:solidFill>
                  <a:schemeClr val="bg1"/>
                </a:solidFill>
                <a:latin typeface="Yuanti SC Light" charset="-122"/>
                <a:ea typeface="Yuanti SC Light" charset="-122"/>
                <a:cs typeface="Yuanti SC Light" charset="-122"/>
              </a:rPr>
              <a:t>组合达到各种定时运行目的。使用方法</a:t>
            </a:r>
            <a:r>
              <a:rPr lang="zh-CN" altLang="en-US" sz="1600" dirty="0">
                <a:solidFill>
                  <a:schemeClr val="bg1"/>
                </a:solidFill>
                <a:latin typeface="Yuanti SC Light" charset="-122"/>
                <a:ea typeface="Yuanti SC Light" charset="-122"/>
                <a:cs typeface="Yuanti SC Light" charset="-122"/>
              </a:rPr>
              <a:t>是和上面的</a:t>
            </a:r>
            <a:r>
              <a:rPr lang="en-US" altLang="zh-CN" sz="1600" dirty="0" err="1">
                <a:solidFill>
                  <a:schemeClr val="bg1"/>
                </a:solidFill>
                <a:latin typeface="Yuanti SC Light" charset="-122"/>
                <a:ea typeface="Yuanti SC Light" charset="-122"/>
                <a:cs typeface="Yuanti SC Light" charset="-122"/>
              </a:rPr>
              <a:t>scheduler.run_daily,scheduler.run_weekly</a:t>
            </a:r>
            <a:r>
              <a:rPr lang="zh-CN" altLang="en-US" sz="1600" dirty="0">
                <a:solidFill>
                  <a:schemeClr val="bg1"/>
                </a:solidFill>
                <a:latin typeface="Yuanti SC Light" charset="-122"/>
                <a:ea typeface="Yuanti SC Light" charset="-122"/>
                <a:cs typeface="Yuanti SC Light" charset="-122"/>
              </a:rPr>
              <a:t>和</a:t>
            </a:r>
            <a:r>
              <a:rPr lang="en-US" altLang="zh-CN" sz="1600" dirty="0" err="1">
                <a:solidFill>
                  <a:schemeClr val="bg1"/>
                </a:solidFill>
                <a:latin typeface="Yuanti SC Light" charset="-122"/>
                <a:ea typeface="Yuanti SC Light" charset="-122"/>
                <a:cs typeface="Yuanti SC Light" charset="-122"/>
              </a:rPr>
              <a:t>scheduler.run_monthly</a:t>
            </a:r>
            <a:r>
              <a:rPr lang="zh-CN" altLang="en-US" sz="1600" dirty="0">
                <a:solidFill>
                  <a:schemeClr val="bg1"/>
                </a:solidFill>
                <a:latin typeface="Yuanti SC Light" charset="-122"/>
                <a:ea typeface="Yuanti SC Light" charset="-122"/>
                <a:cs typeface="Yuanti SC Light" charset="-122"/>
              </a:rPr>
              <a:t>进行组合加入</a:t>
            </a:r>
            <a:r>
              <a:rPr lang="en-US" altLang="zh-CN" sz="1600" dirty="0" err="1">
                <a:solidFill>
                  <a:schemeClr val="bg1"/>
                </a:solidFill>
                <a:latin typeface="Yuanti SC Light" charset="-122"/>
                <a:ea typeface="Yuanti SC Light" charset="-122"/>
                <a:cs typeface="Yuanti SC Light" charset="-122"/>
              </a:rPr>
              <a:t>time_rule</a:t>
            </a:r>
            <a:r>
              <a:rPr lang="zh-CN" altLang="en-US" sz="1600" dirty="0">
                <a:solidFill>
                  <a:schemeClr val="bg1"/>
                </a:solidFill>
                <a:latin typeface="Yuanti SC Light" charset="-122"/>
                <a:ea typeface="Yuanti SC Light" charset="-122"/>
                <a:cs typeface="Yuanti SC Light" charset="-122"/>
              </a:rPr>
              <a:t>来一起</a:t>
            </a:r>
            <a:r>
              <a:rPr lang="zh-CN" altLang="en-US" sz="1600" dirty="0" smtClean="0">
                <a:solidFill>
                  <a:schemeClr val="bg1"/>
                </a:solidFill>
                <a:latin typeface="Yuanti SC Light" charset="-122"/>
                <a:ea typeface="Yuanti SC Light" charset="-122"/>
                <a:cs typeface="Yuanti SC Light" charset="-122"/>
              </a:rPr>
              <a:t>使用。</a:t>
            </a:r>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pPr marL="285750" indent="-285750">
              <a:buFont typeface="Arial" charset="0"/>
              <a:buChar char="•"/>
            </a:pPr>
            <a:r>
              <a:rPr lang="zh-CN" altLang="en-US" sz="1400" dirty="0">
                <a:solidFill>
                  <a:schemeClr val="bg1"/>
                </a:solidFill>
                <a:latin typeface="Yuanti SC Light" charset="-122"/>
                <a:ea typeface="Yuanti SC Light" charset="-122"/>
                <a:cs typeface="Yuanti SC Light" charset="-122"/>
              </a:rPr>
              <a:t>使用</a:t>
            </a:r>
            <a:r>
              <a:rPr lang="en-US" altLang="zh-CN" sz="1400" dirty="0" err="1">
                <a:solidFill>
                  <a:schemeClr val="bg1"/>
                </a:solidFill>
                <a:latin typeface="Yuanti SC Light" charset="-122"/>
                <a:ea typeface="Yuanti SC Light" charset="-122"/>
                <a:cs typeface="Yuanti SC Light" charset="-122"/>
              </a:rPr>
              <a:t>time_rule</a:t>
            </a:r>
            <a:r>
              <a:rPr lang="zh-CN" altLang="en-US" sz="1400" dirty="0">
                <a:solidFill>
                  <a:schemeClr val="bg1"/>
                </a:solidFill>
                <a:latin typeface="Yuanti SC Light" charset="-122"/>
                <a:ea typeface="Yuanti SC Light" charset="-122"/>
                <a:cs typeface="Yuanti SC Light" charset="-122"/>
              </a:rPr>
              <a:t>定时运行只会在分钟级别回测和实时模拟交易中有定义的效果，在日回测中只会默认依然在该天</a:t>
            </a:r>
            <a:r>
              <a:rPr lang="zh-CN" altLang="en-US" sz="1400" dirty="0" smtClean="0">
                <a:solidFill>
                  <a:schemeClr val="bg1"/>
                </a:solidFill>
                <a:latin typeface="Yuanti SC Light" charset="-122"/>
                <a:ea typeface="Yuanti SC Light" charset="-122"/>
                <a:cs typeface="Yuanti SC Light" charset="-122"/>
              </a:rPr>
              <a:t>运行。</a:t>
            </a:r>
            <a:endParaRPr lang="zh-CN" altLang="en-US" sz="1400" dirty="0">
              <a:solidFill>
                <a:schemeClr val="bg1"/>
              </a:solidFill>
              <a:latin typeface="Yuanti SC Light" charset="-122"/>
              <a:ea typeface="Yuanti SC Light" charset="-122"/>
              <a:cs typeface="Yuanti SC Light" charset="-122"/>
            </a:endParaRPr>
          </a:p>
          <a:p>
            <a:pPr marL="285750" indent="-285750">
              <a:buFont typeface="Arial" charset="0"/>
              <a:buChar char="•"/>
            </a:pPr>
            <a:r>
              <a:rPr lang="zh-CN" altLang="en-US" sz="1400" dirty="0">
                <a:solidFill>
                  <a:schemeClr val="bg1"/>
                </a:solidFill>
                <a:latin typeface="Yuanti SC Light" charset="-122"/>
                <a:ea typeface="Yuanti SC Light" charset="-122"/>
                <a:cs typeface="Yuanti SC Light" charset="-122"/>
              </a:rPr>
              <a:t>在分钟回测中如未指定</a:t>
            </a:r>
            <a:r>
              <a:rPr lang="en-US" altLang="zh-CN" sz="1400" dirty="0" err="1">
                <a:solidFill>
                  <a:schemeClr val="bg1"/>
                </a:solidFill>
                <a:latin typeface="Yuanti SC Light" charset="-122"/>
                <a:ea typeface="Yuanti SC Light" charset="-122"/>
                <a:cs typeface="Yuanti SC Light" charset="-122"/>
              </a:rPr>
              <a:t>time_rule</a:t>
            </a:r>
            <a:r>
              <a:rPr lang="en-US" altLang="zh-CN" sz="1400" dirty="0">
                <a:solidFill>
                  <a:schemeClr val="bg1"/>
                </a:solidFill>
                <a:latin typeface="Yuanti SC Light" charset="-122"/>
                <a:ea typeface="Yuanti SC Light" charset="-122"/>
                <a:cs typeface="Yuanti SC Light" charset="-122"/>
              </a:rPr>
              <a:t>,</a:t>
            </a:r>
            <a:r>
              <a:rPr lang="zh-CN" altLang="en-US" sz="1400" dirty="0">
                <a:solidFill>
                  <a:schemeClr val="bg1"/>
                </a:solidFill>
                <a:latin typeface="Yuanti SC Light" charset="-122"/>
                <a:ea typeface="Yuanti SC Light" charset="-122"/>
                <a:cs typeface="Yuanti SC Light" charset="-122"/>
              </a:rPr>
              <a:t>则默认在开盘后一分钟运行</a:t>
            </a:r>
            <a:r>
              <a:rPr lang="en-US" altLang="zh-CN" sz="1400" dirty="0">
                <a:solidFill>
                  <a:schemeClr val="bg1"/>
                </a:solidFill>
                <a:latin typeface="Yuanti SC Light" charset="-122"/>
                <a:ea typeface="Yuanti SC Light" charset="-122"/>
                <a:cs typeface="Yuanti SC Light" charset="-122"/>
              </a:rPr>
              <a:t>,</a:t>
            </a:r>
            <a:r>
              <a:rPr lang="zh-CN" altLang="en-US" sz="1400" dirty="0">
                <a:solidFill>
                  <a:schemeClr val="bg1"/>
                </a:solidFill>
                <a:latin typeface="Yuanti SC Light" charset="-122"/>
                <a:ea typeface="Yuanti SC Light" charset="-122"/>
                <a:cs typeface="Yuanti SC Light" charset="-122"/>
              </a:rPr>
              <a:t>即</a:t>
            </a:r>
            <a:r>
              <a:rPr lang="en-US" altLang="zh-CN" sz="1400" dirty="0">
                <a:solidFill>
                  <a:schemeClr val="bg1"/>
                </a:solidFill>
                <a:latin typeface="Yuanti SC Light" charset="-122"/>
                <a:ea typeface="Yuanti SC Light" charset="-122"/>
                <a:cs typeface="Yuanti SC Light" charset="-122"/>
              </a:rPr>
              <a:t>09:31</a:t>
            </a:r>
            <a:r>
              <a:rPr lang="zh-CN" altLang="en-US" sz="1400" dirty="0">
                <a:solidFill>
                  <a:schemeClr val="bg1"/>
                </a:solidFill>
                <a:latin typeface="Yuanti SC Light" charset="-122"/>
                <a:ea typeface="Yuanti SC Light" charset="-122"/>
                <a:cs typeface="Yuanti SC Light" charset="-122"/>
              </a:rPr>
              <a:t>分。</a:t>
            </a:r>
          </a:p>
          <a:p>
            <a:pPr marL="285750" indent="-285750">
              <a:buFont typeface="Arial" charset="0"/>
              <a:buChar char="•"/>
            </a:pPr>
            <a:r>
              <a:rPr lang="zh-CN" altLang="en-US" sz="1400" dirty="0">
                <a:solidFill>
                  <a:schemeClr val="bg1"/>
                </a:solidFill>
                <a:latin typeface="Yuanti SC Light" charset="-122"/>
                <a:ea typeface="Yuanti SC Light" charset="-122"/>
                <a:cs typeface="Yuanti SC Light" charset="-122"/>
              </a:rPr>
              <a:t>如果两个</a:t>
            </a:r>
            <a:r>
              <a:rPr lang="en-US" altLang="zh-CN" sz="1400" dirty="0">
                <a:solidFill>
                  <a:schemeClr val="bg1"/>
                </a:solidFill>
                <a:latin typeface="Yuanti SC Light" charset="-122"/>
                <a:ea typeface="Yuanti SC Light" charset="-122"/>
                <a:cs typeface="Yuanti SC Light" charset="-122"/>
              </a:rPr>
              <a:t>schedule</a:t>
            </a:r>
            <a:r>
              <a:rPr lang="zh-CN" altLang="en-US" sz="1400" dirty="0">
                <a:solidFill>
                  <a:schemeClr val="bg1"/>
                </a:solidFill>
                <a:latin typeface="Yuanti SC Light" charset="-122"/>
                <a:ea typeface="Yuanti SC Light" charset="-122"/>
                <a:cs typeface="Yuanti SC Light" charset="-122"/>
              </a:rPr>
              <a:t>，分别使用</a:t>
            </a:r>
            <a:r>
              <a:rPr lang="en-US" altLang="zh-CN" sz="1400" dirty="0" err="1">
                <a:solidFill>
                  <a:schemeClr val="bg1"/>
                </a:solidFill>
                <a:latin typeface="Yuanti SC Light" charset="-122"/>
                <a:ea typeface="Yuanti SC Light" charset="-122"/>
                <a:cs typeface="Yuanti SC Light" charset="-122"/>
              </a:rPr>
              <a:t>market_open</a:t>
            </a:r>
            <a:r>
              <a:rPr lang="en-US" altLang="zh-CN" sz="1400" dirty="0">
                <a:solidFill>
                  <a:schemeClr val="bg1"/>
                </a:solidFill>
                <a:latin typeface="Yuanti SC Light" charset="-122"/>
                <a:ea typeface="Yuanti SC Light" charset="-122"/>
                <a:cs typeface="Yuanti SC Light" charset="-122"/>
              </a:rPr>
              <a:t> </a:t>
            </a:r>
            <a:r>
              <a:rPr lang="zh-CN" altLang="en-US" sz="1400" dirty="0">
                <a:solidFill>
                  <a:schemeClr val="bg1"/>
                </a:solidFill>
                <a:latin typeface="Yuanti SC Light" charset="-122"/>
                <a:ea typeface="Yuanti SC Light" charset="-122"/>
                <a:cs typeface="Yuanti SC Light" charset="-122"/>
              </a:rPr>
              <a:t>与</a:t>
            </a:r>
            <a:r>
              <a:rPr lang="en-US" altLang="zh-CN" sz="1400" dirty="0" err="1">
                <a:solidFill>
                  <a:schemeClr val="bg1"/>
                </a:solidFill>
                <a:latin typeface="Yuanti SC Light" charset="-122"/>
                <a:ea typeface="Yuanti SC Light" charset="-122"/>
                <a:cs typeface="Yuanti SC Light" charset="-122"/>
              </a:rPr>
              <a:t>market_close</a:t>
            </a:r>
            <a:r>
              <a:rPr lang="zh-CN" altLang="en-US" sz="1400" dirty="0">
                <a:solidFill>
                  <a:schemeClr val="bg1"/>
                </a:solidFill>
                <a:latin typeface="Yuanti SC Light" charset="-122"/>
                <a:ea typeface="Yuanti SC Light" charset="-122"/>
                <a:cs typeface="Yuanti SC Light" charset="-122"/>
              </a:rPr>
              <a:t>规则，但规则触发时间在同一时刻，则</a:t>
            </a:r>
            <a:r>
              <a:rPr lang="en-US" altLang="zh-CN" sz="1400" dirty="0" err="1">
                <a:solidFill>
                  <a:schemeClr val="bg1"/>
                </a:solidFill>
                <a:latin typeface="Yuanti SC Light" charset="-122"/>
                <a:ea typeface="Yuanti SC Light" charset="-122"/>
                <a:cs typeface="Yuanti SC Light" charset="-122"/>
              </a:rPr>
              <a:t>market_open</a:t>
            </a:r>
            <a:r>
              <a:rPr lang="zh-CN" altLang="en-US" sz="1400" dirty="0">
                <a:solidFill>
                  <a:schemeClr val="bg1"/>
                </a:solidFill>
                <a:latin typeface="Yuanti SC Light" charset="-122"/>
                <a:ea typeface="Yuanti SC Light" charset="-122"/>
                <a:cs typeface="Yuanti SC Light" charset="-122"/>
              </a:rPr>
              <a:t>的</a:t>
            </a:r>
            <a:r>
              <a:rPr lang="en-US" altLang="zh-CN" sz="1400" dirty="0">
                <a:solidFill>
                  <a:schemeClr val="bg1"/>
                </a:solidFill>
                <a:latin typeface="Yuanti SC Light" charset="-122"/>
                <a:ea typeface="Yuanti SC Light" charset="-122"/>
                <a:cs typeface="Yuanti SC Light" charset="-122"/>
              </a:rPr>
              <a:t>handle</a:t>
            </a:r>
            <a:r>
              <a:rPr lang="zh-CN" altLang="en-US" sz="1400" dirty="0">
                <a:solidFill>
                  <a:schemeClr val="bg1"/>
                </a:solidFill>
                <a:latin typeface="Yuanti SC Light" charset="-122"/>
                <a:ea typeface="Yuanti SC Light" charset="-122"/>
                <a:cs typeface="Yuanti SC Light" charset="-122"/>
              </a:rPr>
              <a:t>一定在</a:t>
            </a:r>
            <a:r>
              <a:rPr lang="en-US" altLang="zh-CN" sz="1400" dirty="0" err="1">
                <a:solidFill>
                  <a:schemeClr val="bg1"/>
                </a:solidFill>
                <a:latin typeface="Yuanti SC Light" charset="-122"/>
                <a:ea typeface="Yuanti SC Light" charset="-122"/>
                <a:cs typeface="Yuanti SC Light" charset="-122"/>
              </a:rPr>
              <a:t>market_close</a:t>
            </a:r>
            <a:r>
              <a:rPr lang="zh-CN" altLang="en-US" sz="1400" dirty="0">
                <a:solidFill>
                  <a:schemeClr val="bg1"/>
                </a:solidFill>
                <a:latin typeface="Yuanti SC Light" charset="-122"/>
                <a:ea typeface="Yuanti SC Light" charset="-122"/>
                <a:cs typeface="Yuanti SC Light" charset="-122"/>
              </a:rPr>
              <a:t>的</a:t>
            </a:r>
            <a:r>
              <a:rPr lang="en-US" altLang="zh-CN" sz="1400" dirty="0">
                <a:solidFill>
                  <a:schemeClr val="bg1"/>
                </a:solidFill>
                <a:latin typeface="Yuanti SC Light" charset="-122"/>
                <a:ea typeface="Yuanti SC Light" charset="-122"/>
                <a:cs typeface="Yuanti SC Light" charset="-122"/>
              </a:rPr>
              <a:t>handle</a:t>
            </a:r>
            <a:r>
              <a:rPr lang="zh-CN" altLang="en-US" sz="1400" dirty="0">
                <a:solidFill>
                  <a:schemeClr val="bg1"/>
                </a:solidFill>
                <a:latin typeface="Yuanti SC Light" charset="-122"/>
                <a:ea typeface="Yuanti SC Light" charset="-122"/>
                <a:cs typeface="Yuanti SC Light" charset="-122"/>
              </a:rPr>
              <a:t>前执行。</a:t>
            </a:r>
          </a:p>
          <a:p>
            <a:pPr marL="285750" indent="-285750">
              <a:buFont typeface="Arial" charset="0"/>
              <a:buChar char="•"/>
            </a:pPr>
            <a:r>
              <a:rPr lang="zh-CN" altLang="en-US" sz="1400" dirty="0">
                <a:solidFill>
                  <a:schemeClr val="bg1"/>
                </a:solidFill>
                <a:latin typeface="Yuanti SC Light" charset="-122"/>
                <a:ea typeface="Yuanti SC Light" charset="-122"/>
                <a:cs typeface="Yuanti SC Light" charset="-122"/>
              </a:rPr>
              <a:t>目前暂不支持开盘交易</a:t>
            </a:r>
            <a:r>
              <a:rPr lang="en-US" altLang="zh-CN" sz="1400" dirty="0">
                <a:solidFill>
                  <a:schemeClr val="bg1"/>
                </a:solidFill>
                <a:latin typeface="Yuanti SC Light" charset="-122"/>
                <a:ea typeface="Yuanti SC Light" charset="-122"/>
                <a:cs typeface="Yuanti SC Light" charset="-122"/>
              </a:rPr>
              <a:t>(</a:t>
            </a:r>
            <a:r>
              <a:rPr lang="zh-CN" altLang="en-US" sz="1400" dirty="0">
                <a:solidFill>
                  <a:schemeClr val="bg1"/>
                </a:solidFill>
                <a:latin typeface="Yuanti SC Light" charset="-122"/>
                <a:ea typeface="Yuanti SC Light" charset="-122"/>
                <a:cs typeface="Yuanti SC Light" charset="-122"/>
              </a:rPr>
              <a:t>即 </a:t>
            </a:r>
            <a:r>
              <a:rPr lang="en-US" altLang="zh-CN" sz="1400" dirty="0">
                <a:solidFill>
                  <a:schemeClr val="bg1"/>
                </a:solidFill>
                <a:latin typeface="Yuanti SC Light" charset="-122"/>
                <a:ea typeface="Yuanti SC Light" charset="-122"/>
                <a:cs typeface="Yuanti SC Light" charset="-122"/>
              </a:rPr>
              <a:t>09:30</a:t>
            </a:r>
            <a:r>
              <a:rPr lang="zh-CN" altLang="en-US" sz="1400" dirty="0">
                <a:solidFill>
                  <a:schemeClr val="bg1"/>
                </a:solidFill>
                <a:latin typeface="Yuanti SC Light" charset="-122"/>
                <a:ea typeface="Yuanti SC Light" charset="-122"/>
                <a:cs typeface="Yuanti SC Light" charset="-122"/>
              </a:rPr>
              <a:t>分交易</a:t>
            </a:r>
            <a:r>
              <a:rPr lang="en-US" altLang="zh-CN" sz="1400" dirty="0">
                <a:solidFill>
                  <a:schemeClr val="bg1"/>
                </a:solidFill>
                <a:latin typeface="Yuanti SC Light" charset="-122"/>
                <a:ea typeface="Yuanti SC Light" charset="-122"/>
                <a:cs typeface="Yuanti SC Light" charset="-122"/>
              </a:rPr>
              <a:t>) ,</a:t>
            </a:r>
            <a:r>
              <a:rPr lang="zh-CN" altLang="en-US" sz="1400" dirty="0">
                <a:solidFill>
                  <a:schemeClr val="bg1"/>
                </a:solidFill>
                <a:latin typeface="Yuanti SC Light" charset="-122"/>
                <a:ea typeface="Yuanti SC Light" charset="-122"/>
                <a:cs typeface="Yuanti SC Light" charset="-122"/>
              </a:rPr>
              <a:t>所以</a:t>
            </a:r>
            <a:r>
              <a:rPr lang="en-US" altLang="zh-CN" sz="1400" dirty="0" err="1">
                <a:solidFill>
                  <a:schemeClr val="bg1"/>
                </a:solidFill>
                <a:latin typeface="Yuanti SC Light" charset="-122"/>
                <a:ea typeface="Yuanti SC Light" charset="-122"/>
                <a:cs typeface="Yuanti SC Light" charset="-122"/>
              </a:rPr>
              <a:t>time_rule</a:t>
            </a:r>
            <a:r>
              <a:rPr lang="en-US" altLang="zh-CN" sz="1400" dirty="0">
                <a:solidFill>
                  <a:schemeClr val="bg1"/>
                </a:solidFill>
                <a:latin typeface="Yuanti SC Light" charset="-122"/>
                <a:ea typeface="Yuanti SC Light" charset="-122"/>
                <a:cs typeface="Yuanti SC Light" charset="-122"/>
              </a:rPr>
              <a:t>(minute=0) </a:t>
            </a:r>
            <a:r>
              <a:rPr lang="zh-CN" altLang="en-US" sz="1400" dirty="0">
                <a:solidFill>
                  <a:schemeClr val="bg1"/>
                </a:solidFill>
                <a:latin typeface="Yuanti SC Light" charset="-122"/>
                <a:ea typeface="Yuanti SC Light" charset="-122"/>
                <a:cs typeface="Yuanti SC Light" charset="-122"/>
              </a:rPr>
              <a:t>和</a:t>
            </a:r>
            <a:r>
              <a:rPr lang="en-US" altLang="zh-CN" sz="1400" dirty="0" err="1">
                <a:solidFill>
                  <a:schemeClr val="bg1"/>
                </a:solidFill>
                <a:latin typeface="Yuanti SC Light" charset="-122"/>
                <a:ea typeface="Yuanti SC Light" charset="-122"/>
                <a:cs typeface="Yuanti SC Light" charset="-122"/>
              </a:rPr>
              <a:t>time_rule</a:t>
            </a:r>
            <a:r>
              <a:rPr lang="en-US" altLang="zh-CN" sz="1400" dirty="0">
                <a:solidFill>
                  <a:schemeClr val="bg1"/>
                </a:solidFill>
                <a:latin typeface="Yuanti SC Light" charset="-122"/>
                <a:ea typeface="Yuanti SC Light" charset="-122"/>
                <a:cs typeface="Yuanti SC Light" charset="-122"/>
              </a:rPr>
              <a:t>(hour=0) </a:t>
            </a:r>
            <a:r>
              <a:rPr lang="zh-CN" altLang="en-US" sz="1400" dirty="0">
                <a:solidFill>
                  <a:schemeClr val="bg1"/>
                </a:solidFill>
                <a:latin typeface="Yuanti SC Light" charset="-122"/>
                <a:ea typeface="Yuanti SC Light" charset="-122"/>
                <a:cs typeface="Yuanti SC Light" charset="-122"/>
              </a:rPr>
              <a:t>将不会触发任何事件。</a:t>
            </a:r>
          </a:p>
          <a:p>
            <a:pPr marL="285750" indent="-285750">
              <a:buFont typeface="Arial" charset="0"/>
              <a:buChar char="•"/>
            </a:pPr>
            <a:r>
              <a:rPr lang="en-US" altLang="zh-CN" sz="1400" dirty="0" err="1">
                <a:solidFill>
                  <a:schemeClr val="bg1"/>
                </a:solidFill>
                <a:latin typeface="Yuanti SC Light" charset="-122"/>
                <a:ea typeface="Yuanti SC Light" charset="-122"/>
                <a:cs typeface="Yuanti SC Light" charset="-122"/>
              </a:rPr>
              <a:t>market_open</a:t>
            </a:r>
            <a:r>
              <a:rPr lang="en-US" altLang="zh-CN" sz="1400" dirty="0">
                <a:solidFill>
                  <a:schemeClr val="bg1"/>
                </a:solidFill>
                <a:latin typeface="Yuanti SC Light" charset="-122"/>
                <a:ea typeface="Yuanti SC Light" charset="-122"/>
                <a:cs typeface="Yuanti SC Light" charset="-122"/>
              </a:rPr>
              <a:t>(minute=120)</a:t>
            </a:r>
            <a:r>
              <a:rPr lang="zh-CN" altLang="en-US" sz="1400" dirty="0">
                <a:solidFill>
                  <a:schemeClr val="bg1"/>
                </a:solidFill>
                <a:latin typeface="Yuanti SC Light" charset="-122"/>
                <a:ea typeface="Yuanti SC Light" charset="-122"/>
                <a:cs typeface="Yuanti SC Light" charset="-122"/>
              </a:rPr>
              <a:t>将在</a:t>
            </a:r>
            <a:r>
              <a:rPr lang="en-US" altLang="zh-CN" sz="1400" dirty="0">
                <a:solidFill>
                  <a:schemeClr val="bg1"/>
                </a:solidFill>
                <a:latin typeface="Yuanti SC Light" charset="-122"/>
                <a:ea typeface="Yuanti SC Light" charset="-122"/>
                <a:cs typeface="Yuanti SC Light" charset="-122"/>
              </a:rPr>
              <a:t>11:30</a:t>
            </a:r>
            <a:r>
              <a:rPr lang="zh-CN" altLang="en-US" sz="1400" dirty="0">
                <a:solidFill>
                  <a:schemeClr val="bg1"/>
                </a:solidFill>
                <a:latin typeface="Yuanti SC Light" charset="-122"/>
                <a:ea typeface="Yuanti SC Light" charset="-122"/>
                <a:cs typeface="Yuanti SC Light" charset="-122"/>
              </a:rPr>
              <a:t>执行， </a:t>
            </a:r>
            <a:r>
              <a:rPr lang="en-US" altLang="zh-CN" sz="1400" dirty="0" err="1">
                <a:solidFill>
                  <a:schemeClr val="bg1"/>
                </a:solidFill>
                <a:latin typeface="Yuanti SC Light" charset="-122"/>
                <a:ea typeface="Yuanti SC Light" charset="-122"/>
                <a:cs typeface="Yuanti SC Light" charset="-122"/>
              </a:rPr>
              <a:t>market_open</a:t>
            </a:r>
            <a:r>
              <a:rPr lang="en-US" altLang="zh-CN" sz="1400" dirty="0">
                <a:solidFill>
                  <a:schemeClr val="bg1"/>
                </a:solidFill>
                <a:latin typeface="Yuanti SC Light" charset="-122"/>
                <a:ea typeface="Yuanti SC Light" charset="-122"/>
                <a:cs typeface="Yuanti SC Light" charset="-122"/>
              </a:rPr>
              <a:t>(minute=121)</a:t>
            </a:r>
            <a:r>
              <a:rPr lang="zh-CN" altLang="en-US" sz="1400" dirty="0">
                <a:solidFill>
                  <a:schemeClr val="bg1"/>
                </a:solidFill>
                <a:latin typeface="Yuanti SC Light" charset="-122"/>
                <a:ea typeface="Yuanti SC Light" charset="-122"/>
                <a:cs typeface="Yuanti SC Light" charset="-122"/>
              </a:rPr>
              <a:t>在</a:t>
            </a:r>
            <a:r>
              <a:rPr lang="en-US" altLang="zh-CN" sz="1400" dirty="0">
                <a:solidFill>
                  <a:schemeClr val="bg1"/>
                </a:solidFill>
                <a:latin typeface="Yuanti SC Light" charset="-122"/>
                <a:ea typeface="Yuanti SC Light" charset="-122"/>
                <a:cs typeface="Yuanti SC Light" charset="-122"/>
              </a:rPr>
              <a:t>13:01</a:t>
            </a:r>
            <a:r>
              <a:rPr lang="zh-CN" altLang="en-US" sz="1400" dirty="0">
                <a:solidFill>
                  <a:schemeClr val="bg1"/>
                </a:solidFill>
                <a:latin typeface="Yuanti SC Light" charset="-122"/>
                <a:ea typeface="Yuanti SC Light" charset="-122"/>
                <a:cs typeface="Yuanti SC Light" charset="-122"/>
              </a:rPr>
              <a:t>执行，中午休市的区间会被忽略。</a:t>
            </a: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smtClean="0">
              <a:solidFill>
                <a:srgbClr val="FFFF00"/>
              </a:solidFill>
              <a:latin typeface="Yuanti SC Light" charset="-122"/>
              <a:ea typeface="Yuanti SC Light" charset="-122"/>
              <a:cs typeface="Yuanti SC Light" charset="-122"/>
            </a:endParaRPr>
          </a:p>
          <a:p>
            <a:endParaRPr lang="zh-CN" altLang="en-US" sz="1600" dirty="0">
              <a:solidFill>
                <a:schemeClr val="bg1"/>
              </a:solidFill>
              <a:latin typeface="Yuanti SC Light" charset="-122"/>
              <a:ea typeface="Yuanti SC Light" charset="-122"/>
              <a:cs typeface="Yuanti SC Light" charset="-122"/>
            </a:endParaRPr>
          </a:p>
          <a:p>
            <a:endParaRPr lang="zh-CN" altLang="en-US" sz="1600" dirty="0" smtClean="0">
              <a:solidFill>
                <a:schemeClr val="bg1"/>
              </a:solidFill>
              <a:latin typeface="Yuanti SC Light" charset="-122"/>
              <a:ea typeface="Yuanti SC Light" charset="-122"/>
              <a:cs typeface="Yuanti SC Light" charset="-122"/>
            </a:endParaRPr>
          </a:p>
          <a:p>
            <a:endParaRPr lang="en-US" altLang="zh-CN" dirty="0">
              <a:solidFill>
                <a:schemeClr val="bg1"/>
              </a:solidFill>
              <a:latin typeface="Yuanti SC Light" charset="-122"/>
              <a:ea typeface="Yuanti SC Light" charset="-122"/>
              <a:cs typeface="Yuanti SC Light" charset="-122"/>
            </a:endParaRPr>
          </a:p>
        </p:txBody>
      </p:sp>
      <p:sp>
        <p:nvSpPr>
          <p:cNvPr id="6" name="文本框 5"/>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graphicFrame>
        <p:nvGraphicFramePr>
          <p:cNvPr id="8" name="Table 2"/>
          <p:cNvGraphicFramePr>
            <a:graphicFrameLocks noGrp="1"/>
          </p:cNvGraphicFramePr>
          <p:nvPr>
            <p:extLst>
              <p:ext uri="{D42A27DB-BD31-4B8C-83A1-F6EECF244321}">
                <p14:modId xmlns:p14="http://schemas.microsoft.com/office/powerpoint/2010/main" val="95070416"/>
              </p:ext>
            </p:extLst>
          </p:nvPr>
        </p:nvGraphicFramePr>
        <p:xfrm>
          <a:off x="486173" y="4331842"/>
          <a:ext cx="9910158" cy="594360"/>
        </p:xfrm>
        <a:graphic>
          <a:graphicData uri="http://schemas.openxmlformats.org/drawingml/2006/table">
            <a:tbl>
              <a:tblPr firstRow="1" bandRow="1">
                <a:tableStyleId>{C083E6E3-FA7D-4D7B-A595-EF9225AFEA82}</a:tableStyleId>
              </a:tblPr>
              <a:tblGrid>
                <a:gridCol w="2048305">
                  <a:extLst>
                    <a:ext uri="{9D8B030D-6E8A-4147-A177-3AD203B41FA5}">
                      <a16:colId xmlns:a16="http://schemas.microsoft.com/office/drawing/2014/main" xmlns="" val="20000"/>
                    </a:ext>
                  </a:extLst>
                </a:gridCol>
                <a:gridCol w="1391479">
                  <a:extLst>
                    <a:ext uri="{9D8B030D-6E8A-4147-A177-3AD203B41FA5}">
                      <a16:colId xmlns:a16="http://schemas.microsoft.com/office/drawing/2014/main" xmlns="" val="20001"/>
                    </a:ext>
                  </a:extLst>
                </a:gridCol>
                <a:gridCol w="6470374"/>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参数</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xmlns=""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chemeClr val="bg1"/>
                          </a:solidFill>
                          <a:latin typeface="Yuanti SC" charset="-122"/>
                          <a:ea typeface="Yuanti SC" charset="-122"/>
                          <a:cs typeface="Yuanti SC" charset="-122"/>
                        </a:rPr>
                        <a:t>time_rule</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rgbClr val="FFFF00"/>
                          </a:solidFill>
                          <a:latin typeface="Yuanti SC" charset="-122"/>
                          <a:ea typeface="Yuanti SC" charset="-122"/>
                          <a:cs typeface="Yuanti SC" charset="-122"/>
                        </a:rPr>
                        <a:t>market_open</a:t>
                      </a:r>
                      <a:r>
                        <a:rPr lang="en-US" altLang="zh-CN" sz="1000" b="0" i="0" dirty="0" smtClean="0">
                          <a:solidFill>
                            <a:srgbClr val="FFFF00"/>
                          </a:solidFill>
                          <a:latin typeface="Yuanti SC" charset="-122"/>
                          <a:ea typeface="Yuanti SC" charset="-122"/>
                          <a:cs typeface="Yuanti SC" charset="-122"/>
                        </a:rPr>
                        <a:t> / </a:t>
                      </a:r>
                      <a:r>
                        <a:rPr lang="en-US" altLang="zh-CN" sz="1000" b="0" i="0" dirty="0" err="1" smtClean="0">
                          <a:solidFill>
                            <a:srgbClr val="FFFF00"/>
                          </a:solidFill>
                          <a:latin typeface="Yuanti SC" charset="-122"/>
                          <a:ea typeface="Yuanti SC" charset="-122"/>
                          <a:cs typeface="Yuanti SC" charset="-122"/>
                        </a:rPr>
                        <a:t>market_close</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定时具体几点几分运行某个函数。这个可以设置为</a:t>
                      </a:r>
                      <a:r>
                        <a:rPr lang="en-US" altLang="zh-CN" sz="1000" b="0" i="0" dirty="0" err="1" smtClean="0">
                          <a:solidFill>
                            <a:srgbClr val="FFFF00"/>
                          </a:solidFill>
                          <a:latin typeface="Yuanti SC" charset="-122"/>
                          <a:ea typeface="Yuanti SC" charset="-122"/>
                          <a:cs typeface="Yuanti SC" charset="-122"/>
                        </a:rPr>
                        <a:t>market_open</a:t>
                      </a:r>
                      <a:r>
                        <a:rPr lang="en-US" altLang="zh-CN" sz="1000" b="0" i="0" dirty="0" smtClean="0">
                          <a:solidFill>
                            <a:srgbClr val="FFFF00"/>
                          </a:solidFill>
                          <a:latin typeface="Yuanti SC" charset="-122"/>
                          <a:ea typeface="Yuanti SC" charset="-122"/>
                          <a:cs typeface="Yuanti SC" charset="-122"/>
                        </a:rPr>
                        <a:t> - </a:t>
                      </a:r>
                      <a:r>
                        <a:rPr lang="zh-CN" altLang="en-US" sz="1000" b="0" i="0" dirty="0" smtClean="0">
                          <a:solidFill>
                            <a:srgbClr val="FFFF00"/>
                          </a:solidFill>
                          <a:latin typeface="Yuanti SC" charset="-122"/>
                          <a:ea typeface="Yuanti SC" charset="-122"/>
                          <a:cs typeface="Yuanti SC" charset="-122"/>
                        </a:rPr>
                        <a:t>开市后多久运行或</a:t>
                      </a:r>
                      <a:r>
                        <a:rPr lang="en-US" altLang="zh-CN" sz="1000" b="0" i="0" dirty="0" err="1" smtClean="0">
                          <a:solidFill>
                            <a:srgbClr val="FFFF00"/>
                          </a:solidFill>
                          <a:latin typeface="Yuanti SC" charset="-122"/>
                          <a:ea typeface="Yuanti SC" charset="-122"/>
                          <a:cs typeface="Yuanti SC" charset="-122"/>
                        </a:rPr>
                        <a:t>market_close</a:t>
                      </a:r>
                      <a:r>
                        <a:rPr lang="en-US" altLang="zh-CN" sz="1000" b="0" i="0" dirty="0" smtClean="0">
                          <a:solidFill>
                            <a:srgbClr val="FFFF00"/>
                          </a:solidFill>
                          <a:latin typeface="Yuanti SC" charset="-122"/>
                          <a:ea typeface="Yuanti SC" charset="-122"/>
                          <a:cs typeface="Yuanti SC" charset="-122"/>
                        </a:rPr>
                        <a:t> - </a:t>
                      </a:r>
                      <a:r>
                        <a:rPr lang="zh-CN" altLang="en-US" sz="1000" b="0" i="0" dirty="0" smtClean="0">
                          <a:solidFill>
                            <a:srgbClr val="FFFF00"/>
                          </a:solidFill>
                          <a:latin typeface="Yuanti SC" charset="-122"/>
                          <a:ea typeface="Yuanti SC" charset="-122"/>
                          <a:cs typeface="Yuanti SC" charset="-122"/>
                        </a:rPr>
                        <a:t>闭市前多久运行。如果不设置</a:t>
                      </a:r>
                      <a:r>
                        <a:rPr lang="en-US" altLang="zh-CN" sz="1000" b="0" i="0" dirty="0" err="1" smtClean="0">
                          <a:solidFill>
                            <a:srgbClr val="FFFF00"/>
                          </a:solidFill>
                          <a:latin typeface="Yuanti SC" charset="-122"/>
                          <a:ea typeface="Yuanti SC" charset="-122"/>
                          <a:cs typeface="Yuanti SC" charset="-122"/>
                        </a:rPr>
                        <a:t>time_rule</a:t>
                      </a:r>
                      <a:r>
                        <a:rPr lang="zh-CN" altLang="en-US" sz="1000" b="0" i="0" dirty="0" smtClean="0">
                          <a:solidFill>
                            <a:srgbClr val="FFFF00"/>
                          </a:solidFill>
                          <a:latin typeface="Yuanti SC" charset="-122"/>
                          <a:ea typeface="Yuanti SC" charset="-122"/>
                          <a:cs typeface="Yuanti SC" charset="-122"/>
                        </a:rPr>
                        <a:t>默认的值是开市后一分钟运行。</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a16="http://schemas.microsoft.com/office/drawing/2014/main" xmlns="" val="10001"/>
                  </a:ext>
                </a:extLst>
              </a:tr>
            </a:tbl>
          </a:graphicData>
        </a:graphic>
      </p:graphicFrame>
      <p:graphicFrame>
        <p:nvGraphicFramePr>
          <p:cNvPr id="7" name="Table 2"/>
          <p:cNvGraphicFramePr>
            <a:graphicFrameLocks noGrp="1"/>
          </p:cNvGraphicFramePr>
          <p:nvPr>
            <p:extLst>
              <p:ext uri="{D42A27DB-BD31-4B8C-83A1-F6EECF244321}">
                <p14:modId xmlns:p14="http://schemas.microsoft.com/office/powerpoint/2010/main" val="120648344"/>
              </p:ext>
            </p:extLst>
          </p:nvPr>
        </p:nvGraphicFramePr>
        <p:xfrm>
          <a:off x="486173" y="5092953"/>
          <a:ext cx="9910157" cy="967740"/>
        </p:xfrm>
        <a:graphic>
          <a:graphicData uri="http://schemas.openxmlformats.org/drawingml/2006/table">
            <a:tbl>
              <a:tblPr firstRow="1" bandRow="1">
                <a:tableStyleId>{C083E6E3-FA7D-4D7B-A595-EF9225AFEA82}</a:tableStyleId>
              </a:tblPr>
              <a:tblGrid>
                <a:gridCol w="2058244">
                  <a:extLst>
                    <a:ext uri="{9D8B030D-6E8A-4147-A177-3AD203B41FA5}">
                      <a16:colId xmlns:a16="http://schemas.microsoft.com/office/drawing/2014/main" xmlns="" val="20000"/>
                    </a:ext>
                  </a:extLst>
                </a:gridCol>
                <a:gridCol w="1381540">
                  <a:extLst>
                    <a:ext uri="{9D8B030D-6E8A-4147-A177-3AD203B41FA5}">
                      <a16:colId xmlns:a16="http://schemas.microsoft.com/office/drawing/2014/main" xmlns="" val="20001"/>
                    </a:ext>
                  </a:extLst>
                </a:gridCol>
                <a:gridCol w="6470373"/>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chemeClr val="bg1"/>
                          </a:solidFill>
                          <a:latin typeface="Yuanti SC" charset="-122"/>
                          <a:ea typeface="Yuanti SC" charset="-122"/>
                          <a:cs typeface="Yuanti SC" charset="-122"/>
                        </a:rPr>
                        <a:t>martet_open</a:t>
                      </a:r>
                      <a:r>
                        <a:rPr lang="en-US" altLang="zh-CN" sz="1000" b="0" i="0" dirty="0" smtClean="0">
                          <a:solidFill>
                            <a:schemeClr val="bg1"/>
                          </a:solidFill>
                          <a:latin typeface="Yuanti SC" charset="-122"/>
                          <a:ea typeface="Yuanti SC" charset="-122"/>
                          <a:cs typeface="Yuanti SC" charset="-122"/>
                        </a:rPr>
                        <a:t> /</a:t>
                      </a:r>
                      <a:r>
                        <a:rPr lang="en-US" altLang="zh-CN" sz="1000" b="0" i="0" dirty="0" err="1" smtClean="0">
                          <a:solidFill>
                            <a:schemeClr val="bg1"/>
                          </a:solidFill>
                          <a:latin typeface="Yuanti SC" charset="-122"/>
                          <a:ea typeface="Yuanti SC" charset="-122"/>
                          <a:cs typeface="Yuanti SC" charset="-122"/>
                        </a:rPr>
                        <a:t>market_close</a:t>
                      </a:r>
                      <a:r>
                        <a:rPr lang="zh-CN" altLang="en-US" sz="1000" b="0" i="0" dirty="0" smtClean="0">
                          <a:solidFill>
                            <a:schemeClr val="bg1"/>
                          </a:solidFill>
                          <a:latin typeface="Yuanti SC" charset="-122"/>
                          <a:ea typeface="Yuanti SC" charset="-122"/>
                          <a:cs typeface="Yuanti SC" charset="-122"/>
                        </a:rPr>
                        <a:t>参数</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xmlns=""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hour</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rgbClr val="FFFF00"/>
                          </a:solidFill>
                          <a:latin typeface="Yuanti SC" charset="-122"/>
                          <a:ea typeface="Yuanti SC" charset="-122"/>
                          <a:cs typeface="Yuanti SC" charset="-122"/>
                        </a:rPr>
                        <a:t>int</a:t>
                      </a:r>
                      <a:r>
                        <a:rPr lang="en-US" altLang="zh-CN" sz="1000" b="0" i="0" dirty="0" smtClean="0">
                          <a:solidFill>
                            <a:srgbClr val="FFFF00"/>
                          </a:solidFill>
                          <a:latin typeface="Yuanti SC" charset="-122"/>
                          <a:ea typeface="Yuanti SC" charset="-122"/>
                          <a:cs typeface="Yuanti SC" charset="-122"/>
                        </a:rPr>
                        <a:t> - option [0,4]</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具体在</a:t>
                      </a:r>
                      <a:r>
                        <a:rPr lang="en-US" altLang="zh-CN" sz="1000" b="0" i="0" dirty="0" err="1" smtClean="0">
                          <a:solidFill>
                            <a:srgbClr val="FFFF00"/>
                          </a:solidFill>
                          <a:latin typeface="Yuanti SC" charset="-122"/>
                          <a:ea typeface="Yuanti SC" charset="-122"/>
                          <a:cs typeface="Yuanti SC" charset="-122"/>
                        </a:rPr>
                        <a:t>market_open</a:t>
                      </a:r>
                      <a:r>
                        <a:rPr lang="en-US" altLang="zh-CN" sz="1000" b="0" i="0" dirty="0" smtClean="0">
                          <a:solidFill>
                            <a:srgbClr val="FFFF00"/>
                          </a:solidFill>
                          <a:latin typeface="Yuanti SC" charset="-122"/>
                          <a:ea typeface="Yuanti SC" charset="-122"/>
                          <a:cs typeface="Yuanti SC" charset="-122"/>
                        </a:rPr>
                        <a:t>/</a:t>
                      </a:r>
                      <a:r>
                        <a:rPr lang="en-US" altLang="zh-CN" sz="1000" b="0" i="0" dirty="0" err="1" smtClean="0">
                          <a:solidFill>
                            <a:srgbClr val="FFFF00"/>
                          </a:solidFill>
                          <a:latin typeface="Yuanti SC" charset="-122"/>
                          <a:ea typeface="Yuanti SC" charset="-122"/>
                          <a:cs typeface="Yuanti SC" charset="-122"/>
                        </a:rPr>
                        <a:t>market_close</a:t>
                      </a:r>
                      <a:r>
                        <a:rPr lang="zh-CN" altLang="en-US" sz="1000" b="0" i="0" dirty="0" smtClean="0">
                          <a:solidFill>
                            <a:srgbClr val="FFFF00"/>
                          </a:solidFill>
                          <a:latin typeface="Yuanti SC" charset="-122"/>
                          <a:ea typeface="Yuanti SC" charset="-122"/>
                          <a:cs typeface="Yuanti SC" charset="-122"/>
                        </a:rPr>
                        <a:t>后</a:t>
                      </a:r>
                      <a:r>
                        <a:rPr lang="en-US" altLang="zh-CN" sz="1000" b="0" i="0" dirty="0" smtClean="0">
                          <a:solidFill>
                            <a:srgbClr val="FFFF00"/>
                          </a:solidFill>
                          <a:latin typeface="Yuanti SC" charset="-122"/>
                          <a:ea typeface="Yuanti SC" charset="-122"/>
                          <a:cs typeface="Yuanti SC" charset="-122"/>
                        </a:rPr>
                        <a:t>/</a:t>
                      </a:r>
                      <a:r>
                        <a:rPr lang="zh-CN" altLang="en-US" sz="1000" b="0" i="0" dirty="0" smtClean="0">
                          <a:solidFill>
                            <a:srgbClr val="FFFF00"/>
                          </a:solidFill>
                          <a:latin typeface="Yuanti SC" charset="-122"/>
                          <a:ea typeface="Yuanti SC" charset="-122"/>
                          <a:cs typeface="Yuanti SC" charset="-122"/>
                        </a:rPr>
                        <a:t>前第多少小时执行</a:t>
                      </a:r>
                      <a:r>
                        <a:rPr lang="en-US" altLang="zh-CN" sz="1000" b="0" i="0" dirty="0" smtClean="0">
                          <a:solidFill>
                            <a:srgbClr val="FFFF00"/>
                          </a:solidFill>
                          <a:latin typeface="Yuanti SC" charset="-122"/>
                          <a:ea typeface="Yuanti SC" charset="-122"/>
                          <a:cs typeface="Yuanti SC" charset="-122"/>
                        </a:rPr>
                        <a:t>, </a:t>
                      </a:r>
                      <a:r>
                        <a:rPr lang="zh-CN" altLang="en-US" sz="1000" b="0" i="0" dirty="0" smtClean="0">
                          <a:solidFill>
                            <a:srgbClr val="FFFF00"/>
                          </a:solidFill>
                          <a:latin typeface="Yuanti SC" charset="-122"/>
                          <a:ea typeface="Yuanti SC" charset="-122"/>
                          <a:cs typeface="Yuanti SC" charset="-122"/>
                        </a:rPr>
                        <a:t>股票的交易时间为</a:t>
                      </a:r>
                      <a:r>
                        <a:rPr lang="en-US" altLang="zh-CN" sz="1000" b="0" i="0" dirty="0" smtClean="0">
                          <a:solidFill>
                            <a:srgbClr val="FFFF00"/>
                          </a:solidFill>
                          <a:latin typeface="Yuanti SC" charset="-122"/>
                          <a:ea typeface="Yuanti SC" charset="-122"/>
                          <a:cs typeface="Yuanti SC" charset="-122"/>
                        </a:rPr>
                        <a:t>[9:30 - 11:30],[13:01 - 15:00]</a:t>
                      </a:r>
                      <a:r>
                        <a:rPr lang="zh-CN" altLang="en-US" sz="1000" b="0" i="0" dirty="0" smtClean="0">
                          <a:solidFill>
                            <a:srgbClr val="FFFF00"/>
                          </a:solidFill>
                          <a:latin typeface="Yuanti SC" charset="-122"/>
                          <a:ea typeface="Yuanti SC" charset="-122"/>
                          <a:cs typeface="Yuanti SC" charset="-122"/>
                        </a:rPr>
                        <a:t>共</a:t>
                      </a:r>
                      <a:r>
                        <a:rPr lang="en-US" altLang="zh-CN" sz="1000" b="0" i="0" dirty="0" smtClean="0">
                          <a:solidFill>
                            <a:srgbClr val="FFFF00"/>
                          </a:solidFill>
                          <a:latin typeface="Yuanti SC" charset="-122"/>
                          <a:ea typeface="Yuanti SC" charset="-122"/>
                          <a:cs typeface="Yuanti SC" charset="-122"/>
                        </a:rPr>
                        <a:t>240</a:t>
                      </a:r>
                      <a:r>
                        <a:rPr lang="zh-CN" altLang="en-US" sz="1000" b="0" i="0" dirty="0" smtClean="0">
                          <a:solidFill>
                            <a:srgbClr val="FFFF00"/>
                          </a:solidFill>
                          <a:latin typeface="Yuanti SC" charset="-122"/>
                          <a:ea typeface="Yuanti SC" charset="-122"/>
                          <a:cs typeface="Yuanti SC" charset="-122"/>
                        </a:rPr>
                        <a:t>分钟，所以</a:t>
                      </a:r>
                      <a:r>
                        <a:rPr lang="en-US" altLang="zh-CN" sz="1000" b="0" i="0" dirty="0" smtClean="0">
                          <a:solidFill>
                            <a:srgbClr val="FFFF00"/>
                          </a:solidFill>
                          <a:latin typeface="Yuanti SC" charset="-122"/>
                          <a:ea typeface="Yuanti SC" charset="-122"/>
                          <a:cs typeface="Yuanti SC" charset="-122"/>
                        </a:rPr>
                        <a:t>hour</a:t>
                      </a:r>
                      <a:r>
                        <a:rPr lang="zh-CN" altLang="en-US" sz="1000" b="0" i="0" dirty="0" smtClean="0">
                          <a:solidFill>
                            <a:srgbClr val="FFFF00"/>
                          </a:solidFill>
                          <a:latin typeface="Yuanti SC" charset="-122"/>
                          <a:ea typeface="Yuanti SC" charset="-122"/>
                          <a:cs typeface="Yuanti SC" charset="-122"/>
                        </a:rPr>
                        <a:t>的范围为 </a:t>
                      </a:r>
                      <a:r>
                        <a:rPr lang="en-US" altLang="zh-CN" sz="1000" b="0" i="0" dirty="0" smtClean="0">
                          <a:solidFill>
                            <a:srgbClr val="FFFF00"/>
                          </a:solidFill>
                          <a:latin typeface="Yuanti SC" charset="-122"/>
                          <a:ea typeface="Yuanti SC" charset="-122"/>
                          <a:cs typeface="Yuanti SC" charset="-122"/>
                        </a:rPr>
                        <a:t>[0,4]</a:t>
                      </a:r>
                      <a:r>
                        <a:rPr lang="zh-CN" altLang="en-US" sz="1000" b="0" i="0" dirty="0" smtClean="0">
                          <a:solidFill>
                            <a:srgbClr val="FFFF00"/>
                          </a:solidFill>
                          <a:latin typeface="Yuanti SC" charset="-122"/>
                          <a:ea typeface="Yuanti SC" charset="-122"/>
                          <a:cs typeface="Yuanti SC" charset="-122"/>
                        </a:rPr>
                        <a: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a16="http://schemas.microsoft.com/office/drawing/2014/main" xmlns="" val="10001"/>
                  </a:ext>
                </a:extLst>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chemeClr val="bg1"/>
                          </a:solidFill>
                          <a:latin typeface="Yuanti SC" charset="-122"/>
                          <a:ea typeface="Yuanti SC" charset="-122"/>
                          <a:cs typeface="Yuanti SC" charset="-122"/>
                        </a:rPr>
                        <a:t>minute</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rgbClr val="FFFF00"/>
                          </a:solidFill>
                          <a:latin typeface="Yuanti SC" charset="-122"/>
                          <a:ea typeface="Yuanti SC" charset="-122"/>
                          <a:cs typeface="Yuanti SC" charset="-122"/>
                        </a:rPr>
                        <a:t>int</a:t>
                      </a:r>
                      <a:r>
                        <a:rPr lang="en-US" sz="1000" b="0" i="0" dirty="0" smtClean="0">
                          <a:solidFill>
                            <a:srgbClr val="FFFF00"/>
                          </a:solidFill>
                          <a:latin typeface="Yuanti SC" charset="-122"/>
                          <a:ea typeface="Yuanti SC" charset="-122"/>
                          <a:cs typeface="Yuanti SC" charset="-122"/>
                        </a:rPr>
                        <a:t> - option [0,240]</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具体在</a:t>
                      </a:r>
                      <a:r>
                        <a:rPr lang="en-US" altLang="zh-CN" sz="1000" b="0" i="0" dirty="0" err="1" smtClean="0">
                          <a:solidFill>
                            <a:srgbClr val="FFFF00"/>
                          </a:solidFill>
                          <a:latin typeface="Yuanti SC" charset="-122"/>
                          <a:ea typeface="Yuanti SC" charset="-122"/>
                          <a:cs typeface="Yuanti SC" charset="-122"/>
                        </a:rPr>
                        <a:t>market_open</a:t>
                      </a:r>
                      <a:r>
                        <a:rPr lang="en-US" altLang="zh-CN" sz="1000" b="0" i="0" dirty="0" smtClean="0">
                          <a:solidFill>
                            <a:srgbClr val="FFFF00"/>
                          </a:solidFill>
                          <a:latin typeface="Yuanti SC" charset="-122"/>
                          <a:ea typeface="Yuanti SC" charset="-122"/>
                          <a:cs typeface="Yuanti SC" charset="-122"/>
                        </a:rPr>
                        <a:t>/</a:t>
                      </a:r>
                      <a:r>
                        <a:rPr lang="en-US" altLang="zh-CN" sz="1000" b="0" i="0" dirty="0" err="1" smtClean="0">
                          <a:solidFill>
                            <a:srgbClr val="FFFF00"/>
                          </a:solidFill>
                          <a:latin typeface="Yuanti SC" charset="-122"/>
                          <a:ea typeface="Yuanti SC" charset="-122"/>
                          <a:cs typeface="Yuanti SC" charset="-122"/>
                        </a:rPr>
                        <a:t>market_close</a:t>
                      </a:r>
                      <a:r>
                        <a:rPr lang="zh-CN" altLang="en-US" sz="1000" b="0" i="0" dirty="0" smtClean="0">
                          <a:solidFill>
                            <a:srgbClr val="FFFF00"/>
                          </a:solidFill>
                          <a:latin typeface="Yuanti SC" charset="-122"/>
                          <a:ea typeface="Yuanti SC" charset="-122"/>
                          <a:cs typeface="Yuanti SC" charset="-122"/>
                        </a:rPr>
                        <a:t>的后</a:t>
                      </a:r>
                      <a:r>
                        <a:rPr lang="en-US" altLang="zh-CN" sz="1000" b="0" i="0" dirty="0" smtClean="0">
                          <a:solidFill>
                            <a:srgbClr val="FFFF00"/>
                          </a:solidFill>
                          <a:latin typeface="Yuanti SC" charset="-122"/>
                          <a:ea typeface="Yuanti SC" charset="-122"/>
                          <a:cs typeface="Yuanti SC" charset="-122"/>
                        </a:rPr>
                        <a:t>/</a:t>
                      </a:r>
                      <a:r>
                        <a:rPr lang="zh-CN" altLang="en-US" sz="1000" b="0" i="0" dirty="0" smtClean="0">
                          <a:solidFill>
                            <a:srgbClr val="FFFF00"/>
                          </a:solidFill>
                          <a:latin typeface="Yuanti SC" charset="-122"/>
                          <a:ea typeface="Yuanti SC" charset="-122"/>
                          <a:cs typeface="Yuanti SC" charset="-122"/>
                        </a:rPr>
                        <a:t>前第多少分钟执行</a:t>
                      </a:r>
                      <a:r>
                        <a:rPr lang="en-US" altLang="zh-CN" sz="1000" b="0" i="0" dirty="0" smtClean="0">
                          <a:solidFill>
                            <a:srgbClr val="FFFF00"/>
                          </a:solidFill>
                          <a:latin typeface="Yuanti SC" charset="-122"/>
                          <a:ea typeface="Yuanti SC" charset="-122"/>
                          <a:cs typeface="Yuanti SC" charset="-122"/>
                        </a:rPr>
                        <a:t>,</a:t>
                      </a:r>
                      <a:r>
                        <a:rPr lang="zh-CN" altLang="en-US" sz="1000" b="0" i="0" dirty="0" smtClean="0">
                          <a:solidFill>
                            <a:srgbClr val="FFFF00"/>
                          </a:solidFill>
                          <a:latin typeface="Yuanti SC" charset="-122"/>
                          <a:ea typeface="Yuanti SC" charset="-122"/>
                          <a:cs typeface="Yuanti SC" charset="-122"/>
                        </a:rPr>
                        <a:t>同上，股票每天交易时间</a:t>
                      </a:r>
                      <a:r>
                        <a:rPr lang="en-US" altLang="zh-CN" sz="1000" b="0" i="0" dirty="0" smtClean="0">
                          <a:solidFill>
                            <a:srgbClr val="FFFF00"/>
                          </a:solidFill>
                          <a:latin typeface="Yuanti SC" charset="-122"/>
                          <a:ea typeface="Yuanti SC" charset="-122"/>
                          <a:cs typeface="Yuanti SC" charset="-122"/>
                        </a:rPr>
                        <a:t>240</a:t>
                      </a:r>
                      <a:r>
                        <a:rPr lang="zh-CN" altLang="en-US" sz="1000" b="0" i="0" dirty="0" smtClean="0">
                          <a:solidFill>
                            <a:srgbClr val="FFFF00"/>
                          </a:solidFill>
                          <a:latin typeface="Yuanti SC" charset="-122"/>
                          <a:ea typeface="Yuanti SC" charset="-122"/>
                          <a:cs typeface="Yuanti SC" charset="-122"/>
                        </a:rPr>
                        <a:t>分钟，所以</a:t>
                      </a:r>
                      <a:r>
                        <a:rPr lang="en-US" altLang="zh-CN" sz="1000" b="0" i="0" dirty="0" smtClean="0">
                          <a:solidFill>
                            <a:srgbClr val="FFFF00"/>
                          </a:solidFill>
                          <a:latin typeface="Yuanti SC" charset="-122"/>
                          <a:ea typeface="Yuanti SC" charset="-122"/>
                          <a:cs typeface="Yuanti SC" charset="-122"/>
                        </a:rPr>
                        <a:t>minute</a:t>
                      </a:r>
                      <a:r>
                        <a:rPr lang="zh-CN" altLang="en-US" sz="1000" b="0" i="0" dirty="0" smtClean="0">
                          <a:solidFill>
                            <a:srgbClr val="FFFF00"/>
                          </a:solidFill>
                          <a:latin typeface="Yuanti SC" charset="-122"/>
                          <a:ea typeface="Yuanti SC" charset="-122"/>
                          <a:cs typeface="Yuanti SC" charset="-122"/>
                        </a:rPr>
                        <a:t>的范围为 </a:t>
                      </a:r>
                      <a:r>
                        <a:rPr lang="en-US" altLang="zh-CN" sz="1000" b="0" i="0" dirty="0" smtClean="0">
                          <a:solidFill>
                            <a:srgbClr val="FFFF00"/>
                          </a:solidFill>
                          <a:latin typeface="Yuanti SC" charset="-122"/>
                          <a:ea typeface="Yuanti SC" charset="-122"/>
                          <a:cs typeface="Yuanti SC" charset="-122"/>
                        </a:rPr>
                        <a:t>[0,240],</a:t>
                      </a:r>
                      <a:r>
                        <a:rPr lang="zh-CN" altLang="en-US" sz="1000" b="0" i="0" dirty="0" smtClean="0">
                          <a:solidFill>
                            <a:srgbClr val="FFFF00"/>
                          </a:solidFill>
                          <a:latin typeface="Yuanti SC" charset="-122"/>
                          <a:ea typeface="Yuanti SC" charset="-122"/>
                          <a:cs typeface="Yuanti SC" charset="-122"/>
                        </a:rPr>
                        <a:t>中午休市的时间区间会被忽略。</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bl>
          </a:graphicData>
        </a:graphic>
      </p:graphicFrame>
    </p:spTree>
    <p:extLst>
      <p:ext uri="{BB962C8B-B14F-4D97-AF65-F5344CB8AC3E}">
        <p14:creationId xmlns:p14="http://schemas.microsoft.com/office/powerpoint/2010/main" val="92932222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10" name="矩形 9"/>
          <p:cNvSpPr/>
          <p:nvPr/>
        </p:nvSpPr>
        <p:spPr>
          <a:xfrm>
            <a:off x="409303" y="828209"/>
            <a:ext cx="10759440" cy="5755422"/>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2.2.4</a:t>
            </a:r>
            <a:r>
              <a:rPr lang="zh-CN" altLang="en-US" sz="2800" dirty="0" smtClean="0">
                <a:solidFill>
                  <a:schemeClr val="bg1"/>
                </a:solidFill>
                <a:latin typeface="Yuanti SC" charset="-122"/>
                <a:ea typeface="Yuanti SC" charset="-122"/>
                <a:cs typeface="Yuanti SC" charset="-122"/>
              </a:rPr>
              <a:t> </a:t>
            </a:r>
            <a:r>
              <a:rPr lang="en-US" altLang="zh-CN" sz="2800" dirty="0" smtClean="0">
                <a:solidFill>
                  <a:schemeClr val="bg1"/>
                </a:solidFill>
                <a:latin typeface="Yuanti SC" charset="-122"/>
                <a:ea typeface="Yuanti SC" charset="-122"/>
                <a:cs typeface="Yuanti SC" charset="-122"/>
              </a:rPr>
              <a:t>Scheduler</a:t>
            </a:r>
            <a:endParaRPr lang="zh-CN" altLang="en-US" sz="2800" dirty="0">
              <a:solidFill>
                <a:schemeClr val="bg1"/>
              </a:solidFill>
              <a:latin typeface="Yuanti SC" charset="-122"/>
              <a:ea typeface="Yuanti SC" charset="-122"/>
              <a:cs typeface="Yuanti SC" charset="-122"/>
            </a:endParaRPr>
          </a:p>
          <a:p>
            <a:endParaRPr lang="zh-CN" altLang="en-US" dirty="0" smtClean="0">
              <a:solidFill>
                <a:schemeClr val="bg1"/>
              </a:solidFill>
              <a:latin typeface="Yuanti SC Light" charset="-122"/>
              <a:ea typeface="Yuanti SC Light" charset="-122"/>
              <a:cs typeface="Yuanti SC Light" charset="-122"/>
            </a:endParaRPr>
          </a:p>
          <a:p>
            <a:r>
              <a:rPr lang="en-US" altLang="zh-CN" dirty="0" err="1" smtClean="0">
                <a:solidFill>
                  <a:srgbClr val="FFFF00"/>
                </a:solidFill>
                <a:latin typeface="Yuanti SC Light" charset="-122"/>
                <a:ea typeface="Yuanti SC Light" charset="-122"/>
                <a:cs typeface="Yuanti SC Light" charset="-122"/>
              </a:rPr>
              <a:t>time_rule</a:t>
            </a:r>
            <a:r>
              <a:rPr lang="zh-CN" altLang="en-US" dirty="0" smtClean="0">
                <a:solidFill>
                  <a:srgbClr val="FFFF00"/>
                </a:solidFill>
                <a:latin typeface="Yuanti SC Light" charset="-122"/>
                <a:ea typeface="Yuanti SC Light" charset="-122"/>
                <a:cs typeface="Yuanti SC Light" charset="-122"/>
              </a:rPr>
              <a:t> 方法（定时运行）</a:t>
            </a: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smtClean="0">
                <a:solidFill>
                  <a:schemeClr val="bg1"/>
                </a:solidFill>
                <a:latin typeface="Yuanti SC Light" charset="-122"/>
                <a:ea typeface="Yuanti SC Light" charset="-122"/>
                <a:cs typeface="Yuanti SC Light" charset="-122"/>
              </a:rPr>
              <a:t>例子：</a:t>
            </a:r>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smtClean="0">
              <a:solidFill>
                <a:srgbClr val="FFFF00"/>
              </a:solidFill>
              <a:latin typeface="Yuanti SC Light" charset="-122"/>
              <a:ea typeface="Yuanti SC Light" charset="-122"/>
              <a:cs typeface="Yuanti SC Light" charset="-122"/>
            </a:endParaRPr>
          </a:p>
          <a:p>
            <a:r>
              <a:rPr lang="zh-CN" altLang="en-US" sz="1400" b="1" dirty="0">
                <a:solidFill>
                  <a:schemeClr val="bg1">
                    <a:lumMod val="95000"/>
                  </a:schemeClr>
                </a:solidFill>
              </a:rPr>
              <a:t>每天</a:t>
            </a:r>
            <a:r>
              <a:rPr lang="zh-CN" altLang="en-US" sz="1400" dirty="0">
                <a:solidFill>
                  <a:schemeClr val="bg1">
                    <a:lumMod val="95000"/>
                  </a:schemeClr>
                </a:solidFill>
              </a:rPr>
              <a:t>的开市后某个时间点运行：</a:t>
            </a:r>
          </a:p>
          <a:p>
            <a:r>
              <a:rPr lang="en-US" altLang="zh-CN" sz="1400" dirty="0" err="1">
                <a:solidFill>
                  <a:srgbClr val="FFFF00"/>
                </a:solidFill>
              </a:rPr>
              <a:t>scheduler.run_daily</a:t>
            </a:r>
            <a:r>
              <a:rPr lang="en-US" altLang="zh-CN" sz="1400" dirty="0">
                <a:solidFill>
                  <a:srgbClr val="FFFF00"/>
                </a:solidFill>
              </a:rPr>
              <a:t>(function, </a:t>
            </a:r>
            <a:r>
              <a:rPr lang="en-US" altLang="zh-CN" sz="1400" dirty="0" err="1">
                <a:solidFill>
                  <a:srgbClr val="FFFF00"/>
                </a:solidFill>
              </a:rPr>
              <a:t>time_rule</a:t>
            </a:r>
            <a:r>
              <a:rPr lang="en-US" altLang="zh-CN" sz="1400" dirty="0">
                <a:solidFill>
                  <a:srgbClr val="FFFF00"/>
                </a:solidFill>
              </a:rPr>
              <a:t>=</a:t>
            </a:r>
            <a:r>
              <a:rPr lang="en-US" altLang="zh-CN" sz="1400" dirty="0" err="1">
                <a:solidFill>
                  <a:srgbClr val="FFFF00"/>
                </a:solidFill>
              </a:rPr>
              <a:t>market_open</a:t>
            </a:r>
            <a:r>
              <a:rPr lang="en-US" altLang="zh-CN" sz="1400" dirty="0">
                <a:solidFill>
                  <a:srgbClr val="FFFF00"/>
                </a:solidFill>
              </a:rPr>
              <a:t>(hour=x, minute=x)) </a:t>
            </a:r>
            <a:endParaRPr lang="en-US" altLang="zh-CN" sz="1400" dirty="0" smtClean="0">
              <a:solidFill>
                <a:srgbClr val="FFFF00"/>
              </a:solidFill>
            </a:endParaRPr>
          </a:p>
          <a:p>
            <a:endParaRPr lang="en-US" altLang="zh-CN" sz="1400" b="1" dirty="0" smtClean="0">
              <a:solidFill>
                <a:schemeClr val="bg1">
                  <a:lumMod val="95000"/>
                </a:schemeClr>
              </a:solidFill>
            </a:endParaRPr>
          </a:p>
          <a:p>
            <a:r>
              <a:rPr lang="zh-CN" altLang="en-US" sz="1400" b="1" dirty="0" smtClean="0">
                <a:solidFill>
                  <a:schemeClr val="bg1">
                    <a:lumMod val="95000"/>
                  </a:schemeClr>
                </a:solidFill>
              </a:rPr>
              <a:t>每周</a:t>
            </a:r>
            <a:r>
              <a:rPr lang="zh-CN" altLang="en-US" sz="1400" dirty="0">
                <a:solidFill>
                  <a:schemeClr val="bg1">
                    <a:lumMod val="95000"/>
                  </a:schemeClr>
                </a:solidFill>
              </a:rPr>
              <a:t>的闭市前某个时间点运行：</a:t>
            </a:r>
          </a:p>
          <a:p>
            <a:r>
              <a:rPr lang="en-US" altLang="zh-CN" sz="1400" dirty="0" err="1">
                <a:solidFill>
                  <a:srgbClr val="FFFF00"/>
                </a:solidFill>
              </a:rPr>
              <a:t>scheduler.run_weekly</a:t>
            </a:r>
            <a:r>
              <a:rPr lang="en-US" altLang="zh-CN" sz="1400" dirty="0">
                <a:solidFill>
                  <a:srgbClr val="FFFF00"/>
                </a:solidFill>
              </a:rPr>
              <a:t>(function, weekday=w ,</a:t>
            </a:r>
            <a:r>
              <a:rPr lang="en-US" altLang="zh-CN" sz="1400" dirty="0" err="1">
                <a:solidFill>
                  <a:srgbClr val="FFFF00"/>
                </a:solidFill>
              </a:rPr>
              <a:t>tradingday</a:t>
            </a:r>
            <a:r>
              <a:rPr lang="en-US" altLang="zh-CN" sz="1400" dirty="0">
                <a:solidFill>
                  <a:srgbClr val="FFFF00"/>
                </a:solidFill>
              </a:rPr>
              <a:t>=t, </a:t>
            </a:r>
            <a:r>
              <a:rPr lang="en-US" altLang="zh-CN" sz="1400" dirty="0" err="1">
                <a:solidFill>
                  <a:srgbClr val="FFFF00"/>
                </a:solidFill>
              </a:rPr>
              <a:t>time_rule</a:t>
            </a:r>
            <a:r>
              <a:rPr lang="en-US" altLang="zh-CN" sz="1400" dirty="0">
                <a:solidFill>
                  <a:srgbClr val="FFFF00"/>
                </a:solidFill>
              </a:rPr>
              <a:t>=</a:t>
            </a:r>
            <a:r>
              <a:rPr lang="en-US" altLang="zh-CN" sz="1400" dirty="0" err="1">
                <a:solidFill>
                  <a:srgbClr val="FFFF00"/>
                </a:solidFill>
              </a:rPr>
              <a:t>market_close</a:t>
            </a:r>
            <a:r>
              <a:rPr lang="en-US" altLang="zh-CN" sz="1400" dirty="0">
                <a:solidFill>
                  <a:srgbClr val="FFFF00"/>
                </a:solidFill>
              </a:rPr>
              <a:t>(hour=x, minute=x)) </a:t>
            </a:r>
            <a:endParaRPr lang="en-US" altLang="zh-CN" sz="1400" dirty="0" smtClean="0">
              <a:solidFill>
                <a:srgbClr val="FFFF00"/>
              </a:solidFill>
            </a:endParaRPr>
          </a:p>
          <a:p>
            <a:endParaRPr lang="en-US" altLang="zh-CN" sz="1400" b="1" dirty="0" smtClean="0">
              <a:solidFill>
                <a:schemeClr val="bg1">
                  <a:lumMod val="95000"/>
                </a:schemeClr>
              </a:solidFill>
            </a:endParaRPr>
          </a:p>
          <a:p>
            <a:r>
              <a:rPr lang="zh-CN" altLang="en-US" sz="1400" b="1" dirty="0" smtClean="0">
                <a:solidFill>
                  <a:schemeClr val="bg1">
                    <a:lumMod val="95000"/>
                  </a:schemeClr>
                </a:solidFill>
              </a:rPr>
              <a:t>每月</a:t>
            </a:r>
            <a:r>
              <a:rPr lang="zh-CN" altLang="en-US" sz="1400" dirty="0">
                <a:solidFill>
                  <a:schemeClr val="bg1">
                    <a:lumMod val="95000"/>
                  </a:schemeClr>
                </a:solidFill>
              </a:rPr>
              <a:t>的第</a:t>
            </a:r>
            <a:r>
              <a:rPr lang="en-US" altLang="zh-CN" sz="1400" dirty="0">
                <a:solidFill>
                  <a:schemeClr val="bg1">
                    <a:lumMod val="95000"/>
                  </a:schemeClr>
                </a:solidFill>
              </a:rPr>
              <a:t>t</a:t>
            </a:r>
            <a:r>
              <a:rPr lang="zh-CN" altLang="en-US" sz="1400" dirty="0">
                <a:solidFill>
                  <a:schemeClr val="bg1">
                    <a:lumMod val="95000"/>
                  </a:schemeClr>
                </a:solidFill>
              </a:rPr>
              <a:t>个交易日开市后某个时间点运行：</a:t>
            </a:r>
          </a:p>
          <a:p>
            <a:r>
              <a:rPr lang="en-US" altLang="zh-CN" sz="1400" dirty="0" err="1">
                <a:solidFill>
                  <a:srgbClr val="FFFF00"/>
                </a:solidFill>
              </a:rPr>
              <a:t>scheduler.run_monthly</a:t>
            </a:r>
            <a:r>
              <a:rPr lang="en-US" altLang="zh-CN" sz="1400" dirty="0">
                <a:solidFill>
                  <a:srgbClr val="FFFF00"/>
                </a:solidFill>
              </a:rPr>
              <a:t>(</a:t>
            </a:r>
            <a:r>
              <a:rPr lang="en-US" altLang="zh-CN" sz="1400" dirty="0" err="1">
                <a:solidFill>
                  <a:srgbClr val="FFFF00"/>
                </a:solidFill>
              </a:rPr>
              <a:t>function,traingday</a:t>
            </a:r>
            <a:r>
              <a:rPr lang="en-US" altLang="zh-CN" sz="1400" dirty="0">
                <a:solidFill>
                  <a:srgbClr val="FFFF00"/>
                </a:solidFill>
              </a:rPr>
              <a:t>=t ,</a:t>
            </a:r>
            <a:r>
              <a:rPr lang="en-US" altLang="zh-CN" sz="1400" dirty="0" err="1">
                <a:solidFill>
                  <a:srgbClr val="FFFF00"/>
                </a:solidFill>
              </a:rPr>
              <a:t>time_rule</a:t>
            </a:r>
            <a:r>
              <a:rPr lang="en-US" altLang="zh-CN" sz="1400" dirty="0">
                <a:solidFill>
                  <a:srgbClr val="FFFF00"/>
                </a:solidFill>
              </a:rPr>
              <a:t>=</a:t>
            </a:r>
            <a:r>
              <a:rPr lang="en-US" altLang="zh-CN" sz="1400" dirty="0" err="1">
                <a:solidFill>
                  <a:srgbClr val="FFFF00"/>
                </a:solidFill>
              </a:rPr>
              <a:t>market_open</a:t>
            </a:r>
            <a:r>
              <a:rPr lang="en-US" altLang="zh-CN" sz="1400" dirty="0">
                <a:solidFill>
                  <a:srgbClr val="FFFF00"/>
                </a:solidFill>
              </a:rPr>
              <a:t>(hour=x, minute=x)) </a:t>
            </a:r>
            <a:endParaRPr lang="en-US" altLang="zh-CN" sz="1400" dirty="0" smtClean="0">
              <a:solidFill>
                <a:srgbClr val="FFFF00"/>
              </a:solidFill>
            </a:endParaRPr>
          </a:p>
          <a:p>
            <a:endParaRPr lang="en-US" altLang="zh-CN" sz="1400" b="1" dirty="0" smtClean="0">
              <a:solidFill>
                <a:schemeClr val="bg1">
                  <a:lumMod val="95000"/>
                </a:schemeClr>
              </a:solidFill>
            </a:endParaRPr>
          </a:p>
          <a:p>
            <a:r>
              <a:rPr lang="zh-CN" altLang="en-US" sz="1400" b="1" dirty="0" smtClean="0">
                <a:solidFill>
                  <a:schemeClr val="bg1">
                    <a:lumMod val="95000"/>
                  </a:schemeClr>
                </a:solidFill>
              </a:rPr>
              <a:t>每天</a:t>
            </a:r>
            <a:r>
              <a:rPr lang="zh-CN" altLang="en-US" sz="1400" dirty="0">
                <a:solidFill>
                  <a:schemeClr val="bg1">
                    <a:lumMod val="95000"/>
                  </a:schemeClr>
                </a:solidFill>
              </a:rPr>
              <a:t>开盘后一小时运行：</a:t>
            </a:r>
          </a:p>
          <a:p>
            <a:r>
              <a:rPr lang="en-US" altLang="zh-CN" sz="1400" dirty="0" err="1">
                <a:solidFill>
                  <a:srgbClr val="FFFF00"/>
                </a:solidFill>
              </a:rPr>
              <a:t>scheduler.run_daily</a:t>
            </a:r>
            <a:r>
              <a:rPr lang="en-US" altLang="zh-CN" sz="1400" dirty="0">
                <a:solidFill>
                  <a:srgbClr val="FFFF00"/>
                </a:solidFill>
              </a:rPr>
              <a:t>(function, </a:t>
            </a:r>
            <a:r>
              <a:rPr lang="en-US" altLang="zh-CN" sz="1400" dirty="0" err="1">
                <a:solidFill>
                  <a:srgbClr val="FFFF00"/>
                </a:solidFill>
              </a:rPr>
              <a:t>time_rule</a:t>
            </a:r>
            <a:r>
              <a:rPr lang="en-US" altLang="zh-CN" sz="1400" dirty="0">
                <a:solidFill>
                  <a:srgbClr val="FFFF00"/>
                </a:solidFill>
              </a:rPr>
              <a:t>=</a:t>
            </a:r>
            <a:r>
              <a:rPr lang="en-US" altLang="zh-CN" sz="1400" dirty="0" err="1">
                <a:solidFill>
                  <a:srgbClr val="FFFF00"/>
                </a:solidFill>
              </a:rPr>
              <a:t>market_open</a:t>
            </a:r>
            <a:r>
              <a:rPr lang="en-US" altLang="zh-CN" sz="1400" dirty="0">
                <a:solidFill>
                  <a:srgbClr val="FFFF00"/>
                </a:solidFill>
              </a:rPr>
              <a:t>(hour=1)) </a:t>
            </a:r>
            <a:endParaRPr lang="en-US" altLang="zh-CN" sz="1400" dirty="0" smtClean="0">
              <a:solidFill>
                <a:srgbClr val="FFFF00"/>
              </a:solidFill>
            </a:endParaRPr>
          </a:p>
          <a:p>
            <a:endParaRPr lang="en-US" altLang="zh-CN" sz="1400" b="1" dirty="0" smtClean="0">
              <a:solidFill>
                <a:schemeClr val="bg1">
                  <a:lumMod val="95000"/>
                </a:schemeClr>
              </a:solidFill>
            </a:endParaRPr>
          </a:p>
          <a:p>
            <a:r>
              <a:rPr lang="zh-CN" altLang="en-US" sz="1400" b="1" dirty="0" smtClean="0">
                <a:solidFill>
                  <a:schemeClr val="bg1">
                    <a:lumMod val="95000"/>
                  </a:schemeClr>
                </a:solidFill>
              </a:rPr>
              <a:t>每周</a:t>
            </a:r>
            <a:r>
              <a:rPr lang="zh-CN" altLang="en-US" sz="1400" dirty="0">
                <a:solidFill>
                  <a:schemeClr val="bg1">
                    <a:lumMod val="95000"/>
                  </a:schemeClr>
                </a:solidFill>
              </a:rPr>
              <a:t>周一开盘后一分钟运行：</a:t>
            </a:r>
          </a:p>
          <a:p>
            <a:r>
              <a:rPr lang="en-US" altLang="zh-CN" sz="1400" dirty="0" err="1">
                <a:solidFill>
                  <a:srgbClr val="FFFF00"/>
                </a:solidFill>
              </a:rPr>
              <a:t>scheduler.run_weekly</a:t>
            </a:r>
            <a:r>
              <a:rPr lang="en-US" altLang="zh-CN" sz="1400" dirty="0">
                <a:solidFill>
                  <a:srgbClr val="FFFF00"/>
                </a:solidFill>
              </a:rPr>
              <a:t>(function, weekday=1, </a:t>
            </a:r>
            <a:r>
              <a:rPr lang="en-US" altLang="zh-CN" sz="1400" dirty="0" err="1">
                <a:solidFill>
                  <a:srgbClr val="FFFF00"/>
                </a:solidFill>
              </a:rPr>
              <a:t>time_rule</a:t>
            </a:r>
            <a:r>
              <a:rPr lang="en-US" altLang="zh-CN" sz="1400" dirty="0">
                <a:solidFill>
                  <a:srgbClr val="FFFF00"/>
                </a:solidFill>
              </a:rPr>
              <a:t>=</a:t>
            </a:r>
            <a:r>
              <a:rPr lang="en-US" altLang="zh-CN" sz="1400" dirty="0" err="1">
                <a:solidFill>
                  <a:srgbClr val="FFFF00"/>
                </a:solidFill>
              </a:rPr>
              <a:t>market_open</a:t>
            </a:r>
            <a:r>
              <a:rPr lang="en-US" altLang="zh-CN" sz="1400" dirty="0">
                <a:solidFill>
                  <a:srgbClr val="FFFF00"/>
                </a:solidFill>
              </a:rPr>
              <a:t>(minute=1)) </a:t>
            </a:r>
            <a:endParaRPr lang="en-US" altLang="zh-CN" sz="1400" dirty="0" smtClean="0">
              <a:solidFill>
                <a:srgbClr val="FFFF00"/>
              </a:solidFill>
            </a:endParaRPr>
          </a:p>
          <a:p>
            <a:endParaRPr lang="en-US" altLang="zh-CN" sz="1400" b="1" dirty="0" smtClean="0">
              <a:solidFill>
                <a:schemeClr val="bg1">
                  <a:lumMod val="95000"/>
                </a:schemeClr>
              </a:solidFill>
            </a:endParaRPr>
          </a:p>
          <a:p>
            <a:r>
              <a:rPr lang="zh-CN" altLang="en-US" sz="1400" b="1" dirty="0" smtClean="0">
                <a:solidFill>
                  <a:schemeClr val="bg1">
                    <a:lumMod val="95000"/>
                  </a:schemeClr>
                </a:solidFill>
              </a:rPr>
              <a:t>每月</a:t>
            </a:r>
            <a:r>
              <a:rPr lang="zh-CN" altLang="en-US" sz="1400" dirty="0">
                <a:solidFill>
                  <a:schemeClr val="bg1">
                    <a:lumMod val="95000"/>
                  </a:schemeClr>
                </a:solidFill>
              </a:rPr>
              <a:t>第一个交易日收盘前一小时运行：</a:t>
            </a:r>
          </a:p>
          <a:p>
            <a:r>
              <a:rPr lang="en-US" altLang="zh-CN" sz="1400" dirty="0" err="1">
                <a:solidFill>
                  <a:srgbClr val="FFFF00"/>
                </a:solidFill>
              </a:rPr>
              <a:t>scheduler.run_monthly</a:t>
            </a:r>
            <a:r>
              <a:rPr lang="en-US" altLang="zh-CN" sz="1400" dirty="0">
                <a:solidFill>
                  <a:srgbClr val="FFFF00"/>
                </a:solidFill>
              </a:rPr>
              <a:t>(function, </a:t>
            </a:r>
            <a:r>
              <a:rPr lang="en-US" altLang="zh-CN" sz="1400" dirty="0" err="1">
                <a:solidFill>
                  <a:srgbClr val="FFFF00"/>
                </a:solidFill>
              </a:rPr>
              <a:t>tradingday</a:t>
            </a:r>
            <a:r>
              <a:rPr lang="en-US" altLang="zh-CN" sz="1400" dirty="0">
                <a:solidFill>
                  <a:srgbClr val="FFFF00"/>
                </a:solidFill>
              </a:rPr>
              <a:t>=1,time_rule=</a:t>
            </a:r>
            <a:r>
              <a:rPr lang="en-US" altLang="zh-CN" sz="1400" dirty="0" err="1">
                <a:solidFill>
                  <a:srgbClr val="FFFF00"/>
                </a:solidFill>
              </a:rPr>
              <a:t>market_close</a:t>
            </a:r>
            <a:r>
              <a:rPr lang="en-US" altLang="zh-CN" sz="1400" dirty="0">
                <a:solidFill>
                  <a:srgbClr val="FFFF00"/>
                </a:solidFill>
              </a:rPr>
              <a:t>(hour=1</a:t>
            </a:r>
            <a:r>
              <a:rPr lang="en-US" altLang="zh-CN" sz="1400" dirty="0" smtClean="0">
                <a:solidFill>
                  <a:srgbClr val="FFFF00"/>
                </a:solidFill>
              </a:rPr>
              <a:t>))</a:t>
            </a:r>
            <a:endParaRPr lang="zh-CN" altLang="en-US" sz="1400" dirty="0" smtClean="0">
              <a:solidFill>
                <a:schemeClr val="bg1"/>
              </a:solidFill>
              <a:latin typeface="Yuanti SC Light" charset="-122"/>
              <a:ea typeface="Yuanti SC Light" charset="-122"/>
              <a:cs typeface="Yuanti SC Light" charset="-122"/>
            </a:endParaRPr>
          </a:p>
          <a:p>
            <a:endParaRPr lang="en-US" altLang="zh-CN" dirty="0">
              <a:solidFill>
                <a:schemeClr val="bg1"/>
              </a:solidFill>
              <a:latin typeface="Yuanti SC Light" charset="-122"/>
              <a:ea typeface="Yuanti SC Light" charset="-122"/>
              <a:cs typeface="Yuanti SC Light" charset="-122"/>
            </a:endParaRPr>
          </a:p>
        </p:txBody>
      </p:sp>
      <p:sp>
        <p:nvSpPr>
          <p:cNvPr id="6" name="文本框 5"/>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spTree>
    <p:extLst>
      <p:ext uri="{BB962C8B-B14F-4D97-AF65-F5344CB8AC3E}">
        <p14:creationId xmlns:p14="http://schemas.microsoft.com/office/powerpoint/2010/main" val="8597643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10" name="矩形 9"/>
          <p:cNvSpPr/>
          <p:nvPr/>
        </p:nvSpPr>
        <p:spPr>
          <a:xfrm>
            <a:off x="409303" y="828209"/>
            <a:ext cx="10759440" cy="5909310"/>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2.2.5</a:t>
            </a:r>
            <a:r>
              <a:rPr lang="zh-CN" altLang="en-US" sz="2800" dirty="0" smtClean="0">
                <a:solidFill>
                  <a:schemeClr val="bg1"/>
                </a:solidFill>
                <a:latin typeface="Yuanti SC" charset="-122"/>
                <a:ea typeface="Yuanti SC" charset="-122"/>
                <a:cs typeface="Yuanti SC" charset="-122"/>
              </a:rPr>
              <a:t> 数据获取相关函数</a:t>
            </a:r>
            <a:endParaRPr lang="zh-CN" altLang="en-US" sz="2800" dirty="0">
              <a:solidFill>
                <a:schemeClr val="bg1"/>
              </a:solidFill>
              <a:latin typeface="Yuanti SC" charset="-122"/>
              <a:ea typeface="Yuanti SC" charset="-122"/>
              <a:cs typeface="Yuanti SC" charset="-122"/>
            </a:endParaRPr>
          </a:p>
          <a:p>
            <a:endParaRPr lang="zh-CN" altLang="en-US" dirty="0" smtClean="0">
              <a:solidFill>
                <a:schemeClr val="bg1"/>
              </a:solidFill>
              <a:latin typeface="Yuanti SC Light" charset="-122"/>
              <a:ea typeface="Yuanti SC Light" charset="-122"/>
              <a:cs typeface="Yuanti SC Light" charset="-122"/>
            </a:endParaRPr>
          </a:p>
          <a:p>
            <a:r>
              <a:rPr lang="en-US" altLang="zh-CN" dirty="0" err="1" smtClean="0">
                <a:solidFill>
                  <a:srgbClr val="FFFF00"/>
                </a:solidFill>
                <a:latin typeface="Yuanti SC Light" charset="-122"/>
                <a:ea typeface="Yuanti SC Light" charset="-122"/>
                <a:cs typeface="Yuanti SC Light" charset="-122"/>
              </a:rPr>
              <a:t>get_fundamentals</a:t>
            </a:r>
            <a:r>
              <a:rPr lang="zh-CN" altLang="en-US" dirty="0" smtClean="0">
                <a:solidFill>
                  <a:srgbClr val="FFFF00"/>
                </a:solidFill>
                <a:latin typeface="Yuanti SC Light" charset="-122"/>
                <a:ea typeface="Yuanti SC Light" charset="-122"/>
                <a:cs typeface="Yuanti SC Light" charset="-122"/>
              </a:rPr>
              <a:t> </a:t>
            </a:r>
            <a:r>
              <a:rPr lang="zh-CN" altLang="en-US" dirty="0">
                <a:solidFill>
                  <a:srgbClr val="FFFF00"/>
                </a:solidFill>
                <a:latin typeface="Yuanti SC Light" charset="-122"/>
                <a:ea typeface="Yuanti SC Light" charset="-122"/>
                <a:cs typeface="Yuanti SC Light" charset="-122"/>
              </a:rPr>
              <a:t>方法</a:t>
            </a:r>
            <a:r>
              <a:rPr lang="zh-CN" altLang="en-US" dirty="0" smtClean="0">
                <a:solidFill>
                  <a:srgbClr val="FFFF00"/>
                </a:solidFill>
                <a:latin typeface="Yuanti SC Light" charset="-122"/>
                <a:ea typeface="Yuanti SC Light" charset="-122"/>
                <a:cs typeface="Yuanti SC Light" charset="-122"/>
              </a:rPr>
              <a:t>（获取财务数据）</a:t>
            </a: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smtClean="0">
                <a:solidFill>
                  <a:schemeClr val="bg1"/>
                </a:solidFill>
                <a:latin typeface="Yuanti SC Light" charset="-122"/>
                <a:ea typeface="Yuanti SC Light" charset="-122"/>
                <a:cs typeface="Yuanti SC Light" charset="-122"/>
              </a:rPr>
              <a:t>原型：</a:t>
            </a:r>
            <a:r>
              <a:rPr lang="en-US" altLang="zh-CN" sz="1600" dirty="0" err="1">
                <a:solidFill>
                  <a:srgbClr val="92D050"/>
                </a:solidFill>
                <a:latin typeface="Yuanti SC Light" charset="-122"/>
                <a:ea typeface="Yuanti SC Light" charset="-122"/>
                <a:cs typeface="Yuanti SC Light" charset="-122"/>
              </a:rPr>
              <a:t>def</a:t>
            </a:r>
            <a:r>
              <a:rPr lang="en-US" altLang="zh-CN" sz="1600" dirty="0">
                <a:solidFill>
                  <a:srgbClr val="92D050"/>
                </a:solidFill>
                <a:latin typeface="Yuanti SC Light" charset="-122"/>
                <a:ea typeface="Yuanti SC Light" charset="-122"/>
                <a:cs typeface="Yuanti SC Light" charset="-122"/>
              </a:rPr>
              <a:t> </a:t>
            </a:r>
            <a:r>
              <a:rPr lang="en-US" altLang="zh-CN" sz="1600" dirty="0" err="1">
                <a:solidFill>
                  <a:srgbClr val="FFFF00"/>
                </a:solidFill>
                <a:latin typeface="Yuanti SC Light" charset="-122"/>
                <a:ea typeface="Yuanti SC Light" charset="-122"/>
                <a:cs typeface="Yuanti SC Light" charset="-122"/>
              </a:rPr>
              <a:t>get_fundamentals</a:t>
            </a:r>
            <a:r>
              <a:rPr lang="en-US" altLang="zh-CN" sz="1600" dirty="0">
                <a:solidFill>
                  <a:srgbClr val="FFFF00"/>
                </a:solidFill>
                <a:latin typeface="Yuanti SC Light" charset="-122"/>
                <a:ea typeface="Yuanti SC Light" charset="-122"/>
                <a:cs typeface="Yuanti SC Light" charset="-122"/>
              </a:rPr>
              <a:t>(query, </a:t>
            </a:r>
            <a:r>
              <a:rPr lang="en-US" altLang="zh-CN" sz="1600" dirty="0" err="1">
                <a:solidFill>
                  <a:srgbClr val="FFFF00"/>
                </a:solidFill>
                <a:latin typeface="Yuanti SC Light" charset="-122"/>
                <a:ea typeface="Yuanti SC Light" charset="-122"/>
                <a:cs typeface="Yuanti SC Light" charset="-122"/>
              </a:rPr>
              <a:t>entry_date</a:t>
            </a:r>
            <a:r>
              <a:rPr lang="en-US" altLang="zh-CN" sz="1600" dirty="0">
                <a:solidFill>
                  <a:srgbClr val="FFFF00"/>
                </a:solidFill>
                <a:latin typeface="Yuanti SC Light" charset="-122"/>
                <a:ea typeface="Yuanti SC Light" charset="-122"/>
                <a:cs typeface="Yuanti SC Light" charset="-122"/>
              </a:rPr>
              <a:t>=None, interval=None)</a:t>
            </a:r>
            <a:endParaRPr lang="en-US" altLang="zh-CN" sz="1600" dirty="0" smtClean="0">
              <a:solidFill>
                <a:srgbClr val="FFFF00"/>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a:solidFill>
                  <a:schemeClr val="bg1"/>
                </a:solidFill>
                <a:latin typeface="Yuanti SC Light" charset="-122"/>
                <a:ea typeface="Yuanti SC Light" charset="-122"/>
                <a:cs typeface="Yuanti SC Light" charset="-122"/>
              </a:rPr>
              <a:t>获取历史财务</a:t>
            </a:r>
            <a:r>
              <a:rPr lang="zh-CN" altLang="en-US" sz="1600" dirty="0" smtClean="0">
                <a:solidFill>
                  <a:schemeClr val="bg1"/>
                </a:solidFill>
                <a:latin typeface="Yuanti SC Light" charset="-122"/>
                <a:ea typeface="Yuanti SC Light" charset="-122"/>
                <a:cs typeface="Yuanti SC Light" charset="-122"/>
              </a:rPr>
              <a:t>数据。</a:t>
            </a:r>
            <a:r>
              <a:rPr lang="zh-CN" altLang="en-US" sz="1600" dirty="0">
                <a:solidFill>
                  <a:schemeClr val="bg1"/>
                </a:solidFill>
                <a:latin typeface="Yuanti SC Light" charset="-122"/>
                <a:ea typeface="Yuanti SC Light" charset="-122"/>
                <a:cs typeface="Yuanti SC Light" charset="-122"/>
              </a:rPr>
              <a:t>目前支持中国市场超过</a:t>
            </a:r>
            <a:r>
              <a:rPr lang="en-US" altLang="zh-CN" sz="1600" dirty="0">
                <a:solidFill>
                  <a:schemeClr val="bg1"/>
                </a:solidFill>
                <a:latin typeface="Yuanti SC Light" charset="-122"/>
                <a:ea typeface="Yuanti SC Light" charset="-122"/>
                <a:cs typeface="Yuanti SC Light" charset="-122"/>
              </a:rPr>
              <a:t>400</a:t>
            </a:r>
            <a:r>
              <a:rPr lang="zh-CN" altLang="en-US" sz="1600" dirty="0">
                <a:solidFill>
                  <a:schemeClr val="bg1"/>
                </a:solidFill>
                <a:latin typeface="Yuanti SC Light" charset="-122"/>
                <a:ea typeface="Yuanti SC Light" charset="-122"/>
                <a:cs typeface="Yuanti SC Light" charset="-122"/>
              </a:rPr>
              <a:t>个</a:t>
            </a:r>
            <a:r>
              <a:rPr lang="zh-CN" altLang="en-US" sz="1600" dirty="0" smtClean="0">
                <a:solidFill>
                  <a:schemeClr val="bg1"/>
                </a:solidFill>
                <a:latin typeface="Yuanti SC Light" charset="-122"/>
                <a:ea typeface="Yuanti SC Light" charset="-122"/>
                <a:cs typeface="Yuanti SC Light" charset="-122"/>
              </a:rPr>
              <a:t>指标，一次获取过</a:t>
            </a:r>
            <a:r>
              <a:rPr lang="zh-CN" altLang="en-US" sz="1600" dirty="0">
                <a:solidFill>
                  <a:schemeClr val="bg1"/>
                </a:solidFill>
                <a:latin typeface="Yuanti SC Light" charset="-122"/>
                <a:ea typeface="Yuanti SC Light" charset="-122"/>
                <a:cs typeface="Yuanti SC Light" charset="-122"/>
              </a:rPr>
              <a:t>多股票的财务数据会导致系统运行缓慢</a:t>
            </a:r>
            <a:r>
              <a:rPr lang="zh-CN" altLang="en-US" sz="1600" dirty="0" smtClean="0">
                <a:solidFill>
                  <a:schemeClr val="bg1"/>
                </a:solidFill>
                <a:latin typeface="Yuanti SC Light" charset="-122"/>
                <a:ea typeface="Yuanti SC Light" charset="-122"/>
                <a:cs typeface="Yuanti SC Light" charset="-122"/>
              </a:rPr>
              <a:t>。</a:t>
            </a:r>
            <a:r>
              <a:rPr lang="en-US" altLang="zh-CN" sz="1600" dirty="0">
                <a:solidFill>
                  <a:schemeClr val="bg1"/>
                </a:solidFill>
                <a:latin typeface="Yuanti SC Light" charset="-122"/>
                <a:ea typeface="Yuanti SC Light" charset="-122"/>
                <a:cs typeface="Yuanti SC Light" charset="-122"/>
              </a:rPr>
              <a:t>fundamentals</a:t>
            </a:r>
            <a:r>
              <a:rPr lang="zh-CN" altLang="en-US" sz="1600" dirty="0">
                <a:solidFill>
                  <a:schemeClr val="bg1"/>
                </a:solidFill>
                <a:latin typeface="Yuanti SC Light" charset="-122"/>
                <a:ea typeface="Yuanti SC Light" charset="-122"/>
                <a:cs typeface="Yuanti SC Light" charset="-122"/>
              </a:rPr>
              <a:t>是一个重要的对象，其中包括了股指指标表（</a:t>
            </a:r>
            <a:r>
              <a:rPr lang="en-US" altLang="zh-CN" sz="1600" dirty="0" err="1">
                <a:solidFill>
                  <a:schemeClr val="bg1"/>
                </a:solidFill>
                <a:latin typeface="Yuanti SC Light" charset="-122"/>
                <a:ea typeface="Yuanti SC Light" charset="-122"/>
                <a:cs typeface="Yuanti SC Light" charset="-122"/>
              </a:rPr>
              <a:t>eod_derivative_indicator</a:t>
            </a:r>
            <a:r>
              <a:rPr lang="zh-CN" altLang="en-US" sz="1600" dirty="0">
                <a:solidFill>
                  <a:schemeClr val="bg1"/>
                </a:solidFill>
                <a:latin typeface="Yuanti SC Light" charset="-122"/>
                <a:ea typeface="Yuanti SC Light" charset="-122"/>
                <a:cs typeface="Yuanti SC Light" charset="-122"/>
              </a:rPr>
              <a:t>），财务指标表（</a:t>
            </a:r>
            <a:r>
              <a:rPr lang="en-US" altLang="zh-CN" sz="1600" dirty="0" err="1">
                <a:solidFill>
                  <a:schemeClr val="bg1"/>
                </a:solidFill>
                <a:latin typeface="Yuanti SC Light" charset="-122"/>
                <a:ea typeface="Yuanti SC Light" charset="-122"/>
                <a:cs typeface="Yuanti SC Light" charset="-122"/>
              </a:rPr>
              <a:t>financial_indicator</a:t>
            </a:r>
            <a:r>
              <a:rPr lang="zh-CN" altLang="en-US" sz="1600" dirty="0">
                <a:solidFill>
                  <a:schemeClr val="bg1"/>
                </a:solidFill>
                <a:latin typeface="Yuanti SC Light" charset="-122"/>
                <a:ea typeface="Yuanti SC Light" charset="-122"/>
                <a:cs typeface="Yuanti SC Light" charset="-122"/>
              </a:rPr>
              <a:t>），利润表（</a:t>
            </a:r>
            <a:r>
              <a:rPr lang="en-US" altLang="zh-CN" sz="1600" dirty="0" err="1">
                <a:solidFill>
                  <a:schemeClr val="bg1"/>
                </a:solidFill>
                <a:latin typeface="Yuanti SC Light" charset="-122"/>
                <a:ea typeface="Yuanti SC Light" charset="-122"/>
                <a:cs typeface="Yuanti SC Light" charset="-122"/>
              </a:rPr>
              <a:t>income_statement</a:t>
            </a:r>
            <a:r>
              <a:rPr lang="zh-CN" altLang="en-US" sz="1600" dirty="0">
                <a:solidFill>
                  <a:schemeClr val="bg1"/>
                </a:solidFill>
                <a:latin typeface="Yuanti SC Light" charset="-122"/>
                <a:ea typeface="Yuanti SC Light" charset="-122"/>
                <a:cs typeface="Yuanti SC Light" charset="-122"/>
              </a:rPr>
              <a:t>），资产负债表（</a:t>
            </a:r>
            <a:r>
              <a:rPr lang="en-US" altLang="zh-CN" sz="1600" dirty="0" err="1">
                <a:solidFill>
                  <a:schemeClr val="bg1"/>
                </a:solidFill>
                <a:latin typeface="Yuanti SC Light" charset="-122"/>
                <a:ea typeface="Yuanti SC Light" charset="-122"/>
                <a:cs typeface="Yuanti SC Light" charset="-122"/>
              </a:rPr>
              <a:t>balance_sheet</a:t>
            </a:r>
            <a:r>
              <a:rPr lang="zh-CN" altLang="en-US" sz="1600" dirty="0">
                <a:solidFill>
                  <a:schemeClr val="bg1"/>
                </a:solidFill>
                <a:latin typeface="Yuanti SC Light" charset="-122"/>
                <a:ea typeface="Yuanti SC Light" charset="-122"/>
                <a:cs typeface="Yuanti SC Light" charset="-122"/>
              </a:rPr>
              <a:t>），现金流量表（</a:t>
            </a:r>
            <a:r>
              <a:rPr lang="en-US" altLang="zh-CN" sz="1600" dirty="0" err="1">
                <a:solidFill>
                  <a:schemeClr val="bg1"/>
                </a:solidFill>
                <a:latin typeface="Yuanti SC Light" charset="-122"/>
                <a:ea typeface="Yuanti SC Light" charset="-122"/>
                <a:cs typeface="Yuanti SC Light" charset="-122"/>
              </a:rPr>
              <a:t>cash_flow_statement</a:t>
            </a:r>
            <a:r>
              <a:rPr lang="zh-CN" altLang="en-US" sz="1600" dirty="0">
                <a:solidFill>
                  <a:schemeClr val="bg1"/>
                </a:solidFill>
                <a:latin typeface="Yuanti SC Light" charset="-122"/>
                <a:ea typeface="Yuanti SC Light" charset="-122"/>
                <a:cs typeface="Yuanti SC Light" charset="-122"/>
              </a:rPr>
              <a:t>）以及股票列表（</a:t>
            </a:r>
            <a:r>
              <a:rPr lang="en-US" altLang="zh-CN" sz="1600" dirty="0" err="1">
                <a:solidFill>
                  <a:schemeClr val="bg1"/>
                </a:solidFill>
                <a:latin typeface="Yuanti SC Light" charset="-122"/>
                <a:ea typeface="Yuanti SC Light" charset="-122"/>
                <a:cs typeface="Yuanti SC Light" charset="-122"/>
              </a:rPr>
              <a:t>stock_code</a:t>
            </a:r>
            <a:r>
              <a:rPr lang="zh-CN" altLang="en-US" sz="1600" dirty="0">
                <a:solidFill>
                  <a:schemeClr val="bg1"/>
                </a:solidFill>
                <a:latin typeface="Yuanti SC Light" charset="-122"/>
                <a:ea typeface="Yuanti SC Light" charset="-122"/>
                <a:cs typeface="Yuanti SC Light" charset="-122"/>
              </a:rPr>
              <a:t>）等内容。结合</a:t>
            </a:r>
            <a:r>
              <a:rPr lang="en-US" altLang="zh-CN" sz="1600" dirty="0" err="1">
                <a:solidFill>
                  <a:schemeClr val="bg1"/>
                </a:solidFill>
                <a:latin typeface="Yuanti SC Light" charset="-122"/>
                <a:ea typeface="Yuanti SC Light" charset="-122"/>
                <a:cs typeface="Yuanti SC Light" charset="-122"/>
              </a:rPr>
              <a:t>SQLAlchemy</a:t>
            </a:r>
            <a:r>
              <a:rPr lang="zh-CN" altLang="en-US" sz="1600" dirty="0">
                <a:solidFill>
                  <a:schemeClr val="bg1"/>
                </a:solidFill>
                <a:latin typeface="Yuanti SC Light" charset="-122"/>
                <a:ea typeface="Yuanti SC Light" charset="-122"/>
                <a:cs typeface="Yuanti SC Light" charset="-122"/>
              </a:rPr>
              <a:t>的查找方式，能够满足用户多种查找</a:t>
            </a:r>
            <a:r>
              <a:rPr lang="zh-CN" altLang="en-US" sz="1600" dirty="0" smtClean="0">
                <a:solidFill>
                  <a:schemeClr val="bg1"/>
                </a:solidFill>
                <a:latin typeface="Yuanti SC Light" charset="-122"/>
                <a:ea typeface="Yuanti SC Light" charset="-122"/>
                <a:cs typeface="Yuanti SC Light" charset="-122"/>
              </a:rPr>
              <a:t>需求</a:t>
            </a:r>
            <a:r>
              <a:rPr lang="zh-CN" altLang="en-US" sz="1600" dirty="0">
                <a:solidFill>
                  <a:schemeClr val="bg1"/>
                </a:solidFill>
                <a:latin typeface="Yuanti SC Light" charset="-122"/>
                <a:ea typeface="Yuanti SC Light" charset="-122"/>
                <a:cs typeface="Yuanti SC Light" charset="-122"/>
              </a:rPr>
              <a:t>。</a:t>
            </a:r>
            <a:endParaRPr lang="en-US" altLang="zh-CN" sz="1600" dirty="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zh-CN" altLang="en-US" sz="1600" dirty="0" smtClean="0">
              <a:solidFill>
                <a:schemeClr val="bg1"/>
              </a:solidFill>
              <a:latin typeface="Yuanti SC Light" charset="-122"/>
              <a:ea typeface="Yuanti SC Light" charset="-122"/>
              <a:cs typeface="Yuanti SC Light" charset="-122"/>
            </a:endParaRPr>
          </a:p>
          <a:p>
            <a:endParaRPr lang="en-US" altLang="zh-CN" dirty="0">
              <a:solidFill>
                <a:schemeClr val="bg1"/>
              </a:solidFill>
              <a:latin typeface="Yuanti SC Light" charset="-122"/>
              <a:ea typeface="Yuanti SC Light" charset="-122"/>
              <a:cs typeface="Yuanti SC Light" charset="-122"/>
            </a:endParaRPr>
          </a:p>
        </p:txBody>
      </p:sp>
      <p:sp>
        <p:nvSpPr>
          <p:cNvPr id="6" name="文本框 5"/>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graphicFrame>
        <p:nvGraphicFramePr>
          <p:cNvPr id="7" name="Table 2"/>
          <p:cNvGraphicFramePr>
            <a:graphicFrameLocks noGrp="1"/>
          </p:cNvGraphicFramePr>
          <p:nvPr>
            <p:extLst>
              <p:ext uri="{D42A27DB-BD31-4B8C-83A1-F6EECF244321}">
                <p14:modId xmlns:p14="http://schemas.microsoft.com/office/powerpoint/2010/main" val="266811540"/>
              </p:ext>
            </p:extLst>
          </p:nvPr>
        </p:nvGraphicFramePr>
        <p:xfrm>
          <a:off x="486173" y="4068690"/>
          <a:ext cx="10500074" cy="1188720"/>
        </p:xfrm>
        <a:graphic>
          <a:graphicData uri="http://schemas.openxmlformats.org/drawingml/2006/table">
            <a:tbl>
              <a:tblPr firstRow="1" bandRow="1">
                <a:tableStyleId>{C083E6E3-FA7D-4D7B-A595-EF9225AFEA82}</a:tableStyleId>
              </a:tblPr>
              <a:tblGrid>
                <a:gridCol w="1388405">
                  <a:extLst>
                    <a:ext uri="{9D8B030D-6E8A-4147-A177-3AD203B41FA5}">
                      <a16:colId xmlns:a16="http://schemas.microsoft.com/office/drawing/2014/main" xmlns="" val="20000"/>
                    </a:ext>
                  </a:extLst>
                </a:gridCol>
                <a:gridCol w="2399248">
                  <a:extLst>
                    <a:ext uri="{9D8B030D-6E8A-4147-A177-3AD203B41FA5}">
                      <a16:colId xmlns:a16="http://schemas.microsoft.com/office/drawing/2014/main" xmlns="" val="20001"/>
                    </a:ext>
                  </a:extLst>
                </a:gridCol>
                <a:gridCol w="6712421"/>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参数</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xmlns=""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query</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rgbClr val="FFFF00"/>
                          </a:solidFill>
                          <a:latin typeface="Yuanti SC" charset="-122"/>
                          <a:ea typeface="Yuanti SC" charset="-122"/>
                          <a:cs typeface="Yuanti SC" charset="-122"/>
                        </a:rPr>
                        <a:t>SQLAlchemyQueryObject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rgbClr val="FFFF00"/>
                          </a:solidFill>
                          <a:latin typeface="Yuanti SC" charset="-122"/>
                          <a:ea typeface="Yuanti SC" charset="-122"/>
                          <a:cs typeface="Yuanti SC" charset="-122"/>
                        </a:rPr>
                        <a:t>SQLAlchmey</a:t>
                      </a:r>
                      <a:r>
                        <a:rPr lang="zh-CN" altLang="en-US" sz="1000" b="0" i="0" dirty="0" smtClean="0">
                          <a:solidFill>
                            <a:srgbClr val="FFFF00"/>
                          </a:solidFill>
                          <a:latin typeface="Yuanti SC" charset="-122"/>
                          <a:ea typeface="Yuanti SC" charset="-122"/>
                          <a:cs typeface="Yuanti SC" charset="-122"/>
                        </a:rPr>
                        <a:t>的</a:t>
                      </a:r>
                      <a:r>
                        <a:rPr lang="en-US" altLang="zh-CN" sz="1000" b="0" i="0" dirty="0" smtClean="0">
                          <a:solidFill>
                            <a:srgbClr val="FFFF00"/>
                          </a:solidFill>
                          <a:latin typeface="Yuanti SC" charset="-122"/>
                          <a:ea typeface="Yuanti SC" charset="-122"/>
                          <a:cs typeface="Yuanti SC" charset="-122"/>
                        </a:rPr>
                        <a:t>Query</a:t>
                      </a:r>
                      <a:r>
                        <a:rPr lang="zh-CN" altLang="en-US" sz="1000" b="0" i="0" dirty="0" smtClean="0">
                          <a:solidFill>
                            <a:srgbClr val="FFFF00"/>
                          </a:solidFill>
                          <a:latin typeface="Yuanti SC" charset="-122"/>
                          <a:ea typeface="Yuanti SC" charset="-122"/>
                          <a:cs typeface="Yuanti SC" charset="-122"/>
                        </a:rPr>
                        <a:t>对象。其中可在</a:t>
                      </a:r>
                      <a:r>
                        <a:rPr lang="en-US" altLang="zh-CN" sz="1000" b="0" i="0" dirty="0" smtClean="0">
                          <a:solidFill>
                            <a:srgbClr val="FFFF00"/>
                          </a:solidFill>
                          <a:latin typeface="Yuanti SC" charset="-122"/>
                          <a:ea typeface="Yuanti SC" charset="-122"/>
                          <a:cs typeface="Yuanti SC" charset="-122"/>
                        </a:rPr>
                        <a:t>'query'</a:t>
                      </a:r>
                      <a:r>
                        <a:rPr lang="zh-CN" altLang="en-US" sz="1000" b="0" i="0" dirty="0" smtClean="0">
                          <a:solidFill>
                            <a:srgbClr val="FFFF00"/>
                          </a:solidFill>
                          <a:latin typeface="Yuanti SC" charset="-122"/>
                          <a:ea typeface="Yuanti SC" charset="-122"/>
                          <a:cs typeface="Yuanti SC" charset="-122"/>
                        </a:rPr>
                        <a:t>内填写需要获取的指标，</a:t>
                      </a:r>
                      <a:r>
                        <a:rPr lang="en-US" altLang="zh-CN" sz="1000" b="0" i="0" dirty="0" smtClean="0">
                          <a:solidFill>
                            <a:srgbClr val="FFFF00"/>
                          </a:solidFill>
                          <a:latin typeface="Yuanti SC" charset="-122"/>
                          <a:ea typeface="Yuanti SC" charset="-122"/>
                          <a:cs typeface="Yuanti SC" charset="-122"/>
                        </a:rPr>
                        <a:t>'filter'</a:t>
                      </a:r>
                      <a:r>
                        <a:rPr lang="zh-CN" altLang="en-US" sz="1000" b="0" i="0" dirty="0" smtClean="0">
                          <a:solidFill>
                            <a:srgbClr val="FFFF00"/>
                          </a:solidFill>
                          <a:latin typeface="Yuanti SC" charset="-122"/>
                          <a:ea typeface="Yuanti SC" charset="-122"/>
                          <a:cs typeface="Yuanti SC" charset="-122"/>
                        </a:rPr>
                        <a:t>内填写数据过滤条件。具体可参考 </a:t>
                      </a:r>
                      <a:r>
                        <a:rPr lang="en-US" altLang="zh-CN" sz="1000" b="0" i="0" dirty="0" err="1" smtClean="0">
                          <a:solidFill>
                            <a:srgbClr val="FFFF00"/>
                          </a:solidFill>
                          <a:latin typeface="Yuanti SC" charset="-122"/>
                          <a:ea typeface="Yuanti SC" charset="-122"/>
                          <a:cs typeface="Yuanti SC" charset="-122"/>
                        </a:rPr>
                        <a:t>sqlalchemy's</a:t>
                      </a:r>
                      <a:r>
                        <a:rPr lang="en-US" altLang="zh-CN" sz="1000" b="0" i="0" dirty="0" smtClean="0">
                          <a:solidFill>
                            <a:srgbClr val="FFFF00"/>
                          </a:solidFill>
                          <a:latin typeface="Yuanti SC" charset="-122"/>
                          <a:ea typeface="Yuanti SC" charset="-122"/>
                          <a:cs typeface="Yuanti SC" charset="-122"/>
                        </a:rPr>
                        <a:t> query documentation</a:t>
                      </a:r>
                      <a:r>
                        <a:rPr lang="zh-CN" altLang="en-US" sz="1000" b="0" i="0" dirty="0" smtClean="0">
                          <a:solidFill>
                            <a:srgbClr val="FFFF00"/>
                          </a:solidFill>
                          <a:latin typeface="Yuanti SC" charset="-122"/>
                          <a:ea typeface="Yuanti SC" charset="-122"/>
                          <a:cs typeface="Yuanti SC" charset="-122"/>
                        </a:rPr>
                        <a: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a16="http://schemas.microsoft.com/office/drawing/2014/main" xmlns="" val="10001"/>
                  </a:ext>
                </a:extLst>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entry_date</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rgbClr val="FFFF00"/>
                          </a:solidFill>
                          <a:latin typeface="Yuanti SC" charset="-122"/>
                          <a:ea typeface="Yuanti SC" charset="-122"/>
                          <a:cs typeface="Yuanti SC" charset="-122"/>
                        </a:rPr>
                        <a:t>str</a:t>
                      </a:r>
                      <a:r>
                        <a:rPr lang="en-US" sz="1000" b="0" i="0" dirty="0" smtClean="0">
                          <a:solidFill>
                            <a:srgbClr val="FFFF00"/>
                          </a:solidFill>
                          <a:latin typeface="Yuanti SC" charset="-122"/>
                          <a:ea typeface="Yuanti SC" charset="-122"/>
                          <a:cs typeface="Yuanti SC" charset="-122"/>
                        </a:rPr>
                        <a:t>, date, </a:t>
                      </a:r>
                      <a:r>
                        <a:rPr lang="en-US" sz="1000" b="0" i="0" dirty="0" err="1" smtClean="0">
                          <a:solidFill>
                            <a:srgbClr val="FFFF00"/>
                          </a:solidFill>
                          <a:latin typeface="Yuanti SC" charset="-122"/>
                          <a:ea typeface="Yuanti SC" charset="-122"/>
                          <a:cs typeface="Yuanti SC" charset="-122"/>
                        </a:rPr>
                        <a:t>datetime,pandasTimestamp</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获取财务数据的基准日期，应早于策略当前日期。默认为策略当前日期前一天。</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chemeClr val="bg1"/>
                          </a:solidFill>
                          <a:latin typeface="Yuanti SC" charset="-122"/>
                          <a:ea typeface="Yuanti SC" charset="-122"/>
                          <a:cs typeface="Yuanti SC" charset="-122"/>
                        </a:rPr>
                        <a:t>interval</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rgbClr val="FFFF00"/>
                          </a:solidFill>
                          <a:latin typeface="Yuanti SC" charset="-122"/>
                          <a:ea typeface="Yuanti SC" charset="-122"/>
                          <a:cs typeface="Yuanti SC" charset="-122"/>
                        </a:rPr>
                        <a:t>str</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获取财务数据的间隔。例如，填写</a:t>
                      </a:r>
                      <a:r>
                        <a:rPr lang="en-US" altLang="zh-CN" sz="1000" b="0" i="0" dirty="0" smtClean="0">
                          <a:solidFill>
                            <a:srgbClr val="FFFF00"/>
                          </a:solidFill>
                          <a:latin typeface="Yuanti SC" charset="-122"/>
                          <a:ea typeface="Yuanti SC" charset="-122"/>
                          <a:cs typeface="Yuanti SC" charset="-122"/>
                        </a:rPr>
                        <a:t>'5y'</a:t>
                      </a:r>
                      <a:r>
                        <a:rPr lang="zh-CN" altLang="en-US" sz="1000" b="0" i="0" dirty="0" smtClean="0">
                          <a:solidFill>
                            <a:srgbClr val="FFFF00"/>
                          </a:solidFill>
                          <a:latin typeface="Yuanti SC" charset="-122"/>
                          <a:ea typeface="Yuanti SC" charset="-122"/>
                          <a:cs typeface="Yuanti SC" charset="-122"/>
                        </a:rPr>
                        <a:t>，则代表从</a:t>
                      </a:r>
                      <a:r>
                        <a:rPr lang="en-US" altLang="zh-CN" sz="1000" b="0" i="0" dirty="0" err="1" smtClean="0">
                          <a:solidFill>
                            <a:srgbClr val="FFFF00"/>
                          </a:solidFill>
                          <a:latin typeface="Yuanti SC" charset="-122"/>
                          <a:ea typeface="Yuanti SC" charset="-122"/>
                          <a:cs typeface="Yuanti SC" charset="-122"/>
                        </a:rPr>
                        <a:t>entry_date</a:t>
                      </a:r>
                      <a:r>
                        <a:rPr lang="zh-CN" altLang="en-US" sz="1000" b="0" i="0" dirty="0" smtClean="0">
                          <a:solidFill>
                            <a:srgbClr val="FFFF00"/>
                          </a:solidFill>
                          <a:latin typeface="Yuanti SC" charset="-122"/>
                          <a:ea typeface="Yuanti SC" charset="-122"/>
                          <a:cs typeface="Yuanti SC" charset="-122"/>
                        </a:rPr>
                        <a:t>开始（包括</a:t>
                      </a:r>
                      <a:r>
                        <a:rPr lang="en-US" altLang="zh-CN" sz="1000" b="0" i="0" dirty="0" err="1" smtClean="0">
                          <a:solidFill>
                            <a:srgbClr val="FFFF00"/>
                          </a:solidFill>
                          <a:latin typeface="Yuanti SC" charset="-122"/>
                          <a:ea typeface="Yuanti SC" charset="-122"/>
                          <a:cs typeface="Yuanti SC" charset="-122"/>
                        </a:rPr>
                        <a:t>entry_date</a:t>
                      </a:r>
                      <a:r>
                        <a:rPr lang="zh-CN" altLang="en-US" sz="1000" b="0" i="0" dirty="0" smtClean="0">
                          <a:solidFill>
                            <a:srgbClr val="FFFF00"/>
                          </a:solidFill>
                          <a:latin typeface="Yuanti SC" charset="-122"/>
                          <a:ea typeface="Yuanti SC" charset="-122"/>
                          <a:cs typeface="Yuanti SC" charset="-122"/>
                        </a:rPr>
                        <a:t>）回溯</a:t>
                      </a:r>
                      <a:r>
                        <a:rPr lang="en-US" altLang="zh-CN" sz="1000" b="0" i="0" dirty="0" smtClean="0">
                          <a:solidFill>
                            <a:srgbClr val="FFFF00"/>
                          </a:solidFill>
                          <a:latin typeface="Yuanti SC" charset="-122"/>
                          <a:ea typeface="Yuanti SC" charset="-122"/>
                          <a:cs typeface="Yuanti SC" charset="-122"/>
                        </a:rPr>
                        <a:t>5</a:t>
                      </a:r>
                      <a:r>
                        <a:rPr lang="zh-CN" altLang="en-US" sz="1000" b="0" i="0" dirty="0" smtClean="0">
                          <a:solidFill>
                            <a:srgbClr val="FFFF00"/>
                          </a:solidFill>
                          <a:latin typeface="Yuanti SC" charset="-122"/>
                          <a:ea typeface="Yuanti SC" charset="-122"/>
                          <a:cs typeface="Yuanti SC" charset="-122"/>
                        </a:rPr>
                        <a:t>年，返回数据时间以年为间隔。</a:t>
                      </a:r>
                      <a:r>
                        <a:rPr lang="en-US" altLang="zh-CN" sz="1000" b="0" i="0" dirty="0" smtClean="0">
                          <a:solidFill>
                            <a:srgbClr val="FFFF00"/>
                          </a:solidFill>
                          <a:latin typeface="Yuanti SC" charset="-122"/>
                          <a:ea typeface="Yuanti SC" charset="-122"/>
                          <a:cs typeface="Yuanti SC" charset="-122"/>
                        </a:rPr>
                        <a:t>'d' - </a:t>
                      </a:r>
                      <a:r>
                        <a:rPr lang="zh-CN" altLang="en-US" sz="1000" b="0" i="0" dirty="0" smtClean="0">
                          <a:solidFill>
                            <a:srgbClr val="FFFF00"/>
                          </a:solidFill>
                          <a:latin typeface="Yuanti SC" charset="-122"/>
                          <a:ea typeface="Yuanti SC" charset="-122"/>
                          <a:cs typeface="Yuanti SC" charset="-122"/>
                        </a:rPr>
                        <a:t>天，</a:t>
                      </a:r>
                      <a:r>
                        <a:rPr lang="en-US" altLang="zh-CN" sz="1000" b="0" i="0" dirty="0" smtClean="0">
                          <a:solidFill>
                            <a:srgbClr val="FFFF00"/>
                          </a:solidFill>
                          <a:latin typeface="Yuanti SC" charset="-122"/>
                          <a:ea typeface="Yuanti SC" charset="-122"/>
                          <a:cs typeface="Yuanti SC" charset="-122"/>
                        </a:rPr>
                        <a:t>'w' - </a:t>
                      </a:r>
                      <a:r>
                        <a:rPr lang="zh-CN" altLang="en-US" sz="1000" b="0" i="0" dirty="0" smtClean="0">
                          <a:solidFill>
                            <a:srgbClr val="FFFF00"/>
                          </a:solidFill>
                          <a:latin typeface="Yuanti SC" charset="-122"/>
                          <a:ea typeface="Yuanti SC" charset="-122"/>
                          <a:cs typeface="Yuanti SC" charset="-122"/>
                        </a:rPr>
                        <a:t>周，</a:t>
                      </a:r>
                      <a:r>
                        <a:rPr lang="en-US" altLang="zh-CN" sz="1000" b="0" i="0" dirty="0" smtClean="0">
                          <a:solidFill>
                            <a:srgbClr val="FFFF00"/>
                          </a:solidFill>
                          <a:latin typeface="Yuanti SC" charset="-122"/>
                          <a:ea typeface="Yuanti SC" charset="-122"/>
                          <a:cs typeface="Yuanti SC" charset="-122"/>
                        </a:rPr>
                        <a:t>'m' - </a:t>
                      </a:r>
                      <a:r>
                        <a:rPr lang="zh-CN" altLang="en-US" sz="1000" b="0" i="0" dirty="0" smtClean="0">
                          <a:solidFill>
                            <a:srgbClr val="FFFF00"/>
                          </a:solidFill>
                          <a:latin typeface="Yuanti SC" charset="-122"/>
                          <a:ea typeface="Yuanti SC" charset="-122"/>
                          <a:cs typeface="Yuanti SC" charset="-122"/>
                        </a:rPr>
                        <a:t>月， </a:t>
                      </a:r>
                      <a:r>
                        <a:rPr lang="en-US" altLang="zh-CN" sz="1000" b="0" i="0" dirty="0" smtClean="0">
                          <a:solidFill>
                            <a:srgbClr val="FFFF00"/>
                          </a:solidFill>
                          <a:latin typeface="Yuanti SC" charset="-122"/>
                          <a:ea typeface="Yuanti SC" charset="-122"/>
                          <a:cs typeface="Yuanti SC" charset="-122"/>
                        </a:rPr>
                        <a:t>'q' - </a:t>
                      </a:r>
                      <a:r>
                        <a:rPr lang="zh-CN" altLang="en-US" sz="1000" b="0" i="0" dirty="0" smtClean="0">
                          <a:solidFill>
                            <a:srgbClr val="FFFF00"/>
                          </a:solidFill>
                          <a:latin typeface="Yuanti SC" charset="-122"/>
                          <a:ea typeface="Yuanti SC" charset="-122"/>
                          <a:cs typeface="Yuanti SC" charset="-122"/>
                        </a:rPr>
                        <a:t>季，</a:t>
                      </a:r>
                      <a:r>
                        <a:rPr lang="en-US" altLang="zh-CN" sz="1000" b="0" i="0" dirty="0" smtClean="0">
                          <a:solidFill>
                            <a:srgbClr val="FFFF00"/>
                          </a:solidFill>
                          <a:latin typeface="Yuanti SC" charset="-122"/>
                          <a:ea typeface="Yuanti SC" charset="-122"/>
                          <a:cs typeface="Yuanti SC" charset="-122"/>
                        </a:rPr>
                        <a:t>'y' - </a:t>
                      </a:r>
                      <a:r>
                        <a:rPr lang="zh-CN" altLang="en-US" sz="1000" b="0" i="0" dirty="0" smtClean="0">
                          <a:solidFill>
                            <a:srgbClr val="FFFF00"/>
                          </a:solidFill>
                          <a:latin typeface="Yuanti SC" charset="-122"/>
                          <a:ea typeface="Yuanti SC" charset="-122"/>
                          <a:cs typeface="Yuanti SC" charset="-122"/>
                        </a:rPr>
                        <a:t>年</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bl>
          </a:graphicData>
        </a:graphic>
      </p:graphicFrame>
      <p:graphicFrame>
        <p:nvGraphicFramePr>
          <p:cNvPr id="8" name="Table 2"/>
          <p:cNvGraphicFramePr>
            <a:graphicFrameLocks noGrp="1"/>
          </p:cNvGraphicFramePr>
          <p:nvPr>
            <p:extLst>
              <p:ext uri="{D42A27DB-BD31-4B8C-83A1-F6EECF244321}">
                <p14:modId xmlns:p14="http://schemas.microsoft.com/office/powerpoint/2010/main" val="355697844"/>
              </p:ext>
            </p:extLst>
          </p:nvPr>
        </p:nvGraphicFramePr>
        <p:xfrm>
          <a:off x="486173" y="5403849"/>
          <a:ext cx="10500074" cy="594360"/>
        </p:xfrm>
        <a:graphic>
          <a:graphicData uri="http://schemas.openxmlformats.org/drawingml/2006/table">
            <a:tbl>
              <a:tblPr firstRow="1" bandRow="1">
                <a:tableStyleId>{C083E6E3-FA7D-4D7B-A595-EF9225AFEA82}</a:tableStyleId>
              </a:tblPr>
              <a:tblGrid>
                <a:gridCol w="1382384">
                  <a:extLst>
                    <a:ext uri="{9D8B030D-6E8A-4147-A177-3AD203B41FA5}">
                      <a16:colId xmlns:a16="http://schemas.microsoft.com/office/drawing/2014/main" xmlns="" val="20000"/>
                    </a:ext>
                  </a:extLst>
                </a:gridCol>
                <a:gridCol w="2415208">
                  <a:extLst>
                    <a:ext uri="{9D8B030D-6E8A-4147-A177-3AD203B41FA5}">
                      <a16:colId xmlns:a16="http://schemas.microsoft.com/office/drawing/2014/main" xmlns="" val="20001"/>
                    </a:ext>
                  </a:extLst>
                </a:gridCol>
                <a:gridCol w="6702482"/>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返回</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xmlns=""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chemeClr val="bg1"/>
                          </a:solidFill>
                          <a:latin typeface="Yuanti SC" charset="-122"/>
                          <a:ea typeface="Yuanti SC" charset="-122"/>
                          <a:cs typeface="Yuanti SC" charset="-122"/>
                        </a:rPr>
                        <a:t>df</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rgbClr val="FFFF00"/>
                          </a:solidFill>
                          <a:latin typeface="Yuanti SC" charset="-122"/>
                          <a:ea typeface="Yuanti SC" charset="-122"/>
                          <a:cs typeface="Yuanti SC" charset="-122"/>
                        </a:rPr>
                        <a:t>pandas.dataframe</a:t>
                      </a:r>
                      <a:r>
                        <a:rPr lang="zh-CN" altLang="en-US" sz="1000" b="0" i="0" dirty="0" smtClean="0">
                          <a:solidFill>
                            <a:srgbClr val="FFFF00"/>
                          </a:solidFill>
                          <a:latin typeface="Yuanti SC" charset="-122"/>
                          <a:ea typeface="Yuanti SC" charset="-122"/>
                          <a:cs typeface="Yuanti SC" charset="-122"/>
                        </a:rPr>
                        <a:t>对象</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每一行对应数据库返回的每一行</a:t>
                      </a:r>
                      <a:r>
                        <a:rPr lang="en-US" altLang="zh-CN" sz="1000" b="0" i="0" dirty="0" smtClean="0">
                          <a:solidFill>
                            <a:srgbClr val="FFFF00"/>
                          </a:solidFill>
                          <a:latin typeface="Yuanti SC" charset="-122"/>
                          <a:ea typeface="Yuanti SC" charset="-122"/>
                          <a:cs typeface="Yuanti SC" charset="-122"/>
                        </a:rPr>
                        <a:t>(</a:t>
                      </a:r>
                      <a:r>
                        <a:rPr lang="zh-CN" altLang="en-US" sz="1000" b="0" i="0" dirty="0" smtClean="0">
                          <a:solidFill>
                            <a:srgbClr val="FFFF00"/>
                          </a:solidFill>
                          <a:latin typeface="Yuanti SC" charset="-122"/>
                          <a:ea typeface="Yuanti SC" charset="-122"/>
                          <a:cs typeface="Yuanti SC" charset="-122"/>
                        </a:rPr>
                        <a:t>可能是几个表的联合获取结果的一行</a:t>
                      </a:r>
                      <a:r>
                        <a:rPr lang="en-US" altLang="zh-CN" sz="1000" b="0" i="0" dirty="0" smtClean="0">
                          <a:solidFill>
                            <a:srgbClr val="FFFF00"/>
                          </a:solidFill>
                          <a:latin typeface="Yuanti SC" charset="-122"/>
                          <a:ea typeface="Yuanti SC" charset="-122"/>
                          <a:cs typeface="Yuanti SC" charset="-122"/>
                        </a:rPr>
                        <a:t>), </a:t>
                      </a:r>
                      <a:r>
                        <a:rPr lang="zh-CN" altLang="en-US" sz="1000" b="0" i="0" dirty="0" smtClean="0">
                          <a:solidFill>
                            <a:srgbClr val="FFFF00"/>
                          </a:solidFill>
                          <a:latin typeface="Yuanti SC" charset="-122"/>
                          <a:ea typeface="Yuanti SC" charset="-122"/>
                          <a:cs typeface="Yuanti SC" charset="-122"/>
                        </a:rPr>
                        <a:t>列索引是你获取的所有字段。可把结果储存到</a:t>
                      </a:r>
                      <a:r>
                        <a:rPr lang="en-US" altLang="zh-CN" sz="1000" b="0" i="0" dirty="0" smtClean="0">
                          <a:solidFill>
                            <a:srgbClr val="FFFF00"/>
                          </a:solidFill>
                          <a:latin typeface="Yuanti SC" charset="-122"/>
                          <a:ea typeface="Yuanti SC" charset="-122"/>
                          <a:cs typeface="Yuanti SC" charset="-122"/>
                        </a:rPr>
                        <a:t>context</a:t>
                      </a:r>
                      <a:r>
                        <a:rPr lang="zh-CN" altLang="en-US" sz="1000" b="0" i="0" dirty="0" smtClean="0">
                          <a:solidFill>
                            <a:srgbClr val="FFFF00"/>
                          </a:solidFill>
                          <a:latin typeface="Yuanti SC" charset="-122"/>
                          <a:ea typeface="Yuanti SC" charset="-122"/>
                          <a:cs typeface="Yuanti SC" charset="-122"/>
                        </a:rPr>
                        <a:t>里面后续使用，或使用</a:t>
                      </a:r>
                      <a:r>
                        <a:rPr lang="en-US" altLang="zh-CN" sz="1000" b="0" i="0" dirty="0" err="1" smtClean="0">
                          <a:solidFill>
                            <a:srgbClr val="FFFF00"/>
                          </a:solidFill>
                          <a:latin typeface="Yuanti SC" charset="-122"/>
                          <a:ea typeface="Yuanti SC" charset="-122"/>
                          <a:cs typeface="Yuanti SC" charset="-122"/>
                        </a:rPr>
                        <a:t>update_universe</a:t>
                      </a:r>
                      <a:r>
                        <a:rPr lang="zh-CN" altLang="en-US" sz="1000" b="0" i="0" dirty="0" smtClean="0">
                          <a:solidFill>
                            <a:srgbClr val="FFFF00"/>
                          </a:solidFill>
                          <a:latin typeface="Yuanti SC" charset="-122"/>
                          <a:ea typeface="Yuanti SC" charset="-122"/>
                          <a:cs typeface="Yuanti SC" charset="-122"/>
                        </a:rPr>
                        <a:t>来手动更新股票池。</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a16="http://schemas.microsoft.com/office/drawing/2014/main" xmlns="" val="10001"/>
                  </a:ext>
                </a:extLst>
              </a:tr>
            </a:tbl>
          </a:graphicData>
        </a:graphic>
      </p:graphicFrame>
    </p:spTree>
    <p:extLst>
      <p:ext uri="{BB962C8B-B14F-4D97-AF65-F5344CB8AC3E}">
        <p14:creationId xmlns:p14="http://schemas.microsoft.com/office/powerpoint/2010/main" val="201932519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10" name="矩形 9"/>
          <p:cNvSpPr/>
          <p:nvPr/>
        </p:nvSpPr>
        <p:spPr>
          <a:xfrm>
            <a:off x="409303" y="828209"/>
            <a:ext cx="10759440" cy="4708981"/>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2.2.5</a:t>
            </a:r>
            <a:r>
              <a:rPr lang="zh-CN" altLang="en-US" sz="2800" dirty="0" smtClean="0">
                <a:solidFill>
                  <a:schemeClr val="bg1"/>
                </a:solidFill>
                <a:latin typeface="Yuanti SC" charset="-122"/>
                <a:ea typeface="Yuanti SC" charset="-122"/>
                <a:cs typeface="Yuanti SC" charset="-122"/>
              </a:rPr>
              <a:t> 数据获取相关函数</a:t>
            </a:r>
            <a:endParaRPr lang="zh-CN" altLang="en-US" sz="2800" dirty="0">
              <a:solidFill>
                <a:schemeClr val="bg1"/>
              </a:solidFill>
              <a:latin typeface="Yuanti SC" charset="-122"/>
              <a:ea typeface="Yuanti SC" charset="-122"/>
              <a:cs typeface="Yuanti SC" charset="-122"/>
            </a:endParaRPr>
          </a:p>
          <a:p>
            <a:endParaRPr lang="zh-CN" altLang="en-US" dirty="0" smtClean="0">
              <a:solidFill>
                <a:schemeClr val="bg1"/>
              </a:solidFill>
              <a:latin typeface="Yuanti SC Light" charset="-122"/>
              <a:ea typeface="Yuanti SC Light" charset="-122"/>
              <a:cs typeface="Yuanti SC Light" charset="-122"/>
            </a:endParaRPr>
          </a:p>
          <a:p>
            <a:r>
              <a:rPr lang="en-US" altLang="zh-CN" dirty="0" err="1" smtClean="0">
                <a:solidFill>
                  <a:srgbClr val="FFFF00"/>
                </a:solidFill>
                <a:latin typeface="Yuanti SC Light" charset="-122"/>
                <a:ea typeface="Yuanti SC Light" charset="-122"/>
                <a:cs typeface="Yuanti SC Light" charset="-122"/>
              </a:rPr>
              <a:t>get_fundamentals</a:t>
            </a:r>
            <a:r>
              <a:rPr lang="zh-CN" altLang="en-US" dirty="0" smtClean="0">
                <a:solidFill>
                  <a:srgbClr val="FFFF00"/>
                </a:solidFill>
                <a:latin typeface="Yuanti SC Light" charset="-122"/>
                <a:ea typeface="Yuanti SC Light" charset="-122"/>
                <a:cs typeface="Yuanti SC Light" charset="-122"/>
              </a:rPr>
              <a:t> </a:t>
            </a:r>
            <a:r>
              <a:rPr lang="zh-CN" altLang="en-US" dirty="0">
                <a:solidFill>
                  <a:srgbClr val="FFFF00"/>
                </a:solidFill>
                <a:latin typeface="Yuanti SC Light" charset="-122"/>
                <a:ea typeface="Yuanti SC Light" charset="-122"/>
                <a:cs typeface="Yuanti SC Light" charset="-122"/>
              </a:rPr>
              <a:t>方法</a:t>
            </a:r>
            <a:r>
              <a:rPr lang="zh-CN" altLang="en-US" dirty="0" smtClean="0">
                <a:solidFill>
                  <a:srgbClr val="FFFF00"/>
                </a:solidFill>
                <a:latin typeface="Yuanti SC Light" charset="-122"/>
                <a:ea typeface="Yuanti SC Light" charset="-122"/>
                <a:cs typeface="Yuanti SC Light" charset="-122"/>
              </a:rPr>
              <a:t>（获取财务数据）</a:t>
            </a: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smtClean="0">
                <a:solidFill>
                  <a:schemeClr val="bg1"/>
                </a:solidFill>
                <a:latin typeface="Yuanti SC Light" charset="-122"/>
                <a:ea typeface="Yuanti SC Light" charset="-122"/>
                <a:cs typeface="Yuanti SC Light" charset="-122"/>
              </a:rPr>
              <a:t>例子：</a:t>
            </a:r>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pPr marL="285750" indent="-285750">
              <a:buFont typeface="Arial" charset="0"/>
              <a:buChar char="•"/>
            </a:pPr>
            <a:r>
              <a:rPr lang="zh-CN" altLang="en-US" sz="1400" dirty="0">
                <a:solidFill>
                  <a:schemeClr val="bg1"/>
                </a:solidFill>
                <a:latin typeface="Yuanti SC Light" charset="-122"/>
                <a:ea typeface="Yuanti SC Light" charset="-122"/>
                <a:cs typeface="Yuanti SC Light" charset="-122"/>
              </a:rPr>
              <a:t>获取财务数据中的</a:t>
            </a:r>
            <a:r>
              <a:rPr lang="en-US" altLang="zh-CN" sz="1400" dirty="0" err="1">
                <a:solidFill>
                  <a:schemeClr val="bg1"/>
                </a:solidFill>
                <a:latin typeface="Yuanti SC Light" charset="-122"/>
                <a:ea typeface="Yuanti SC Light" charset="-122"/>
                <a:cs typeface="Yuanti SC Light" charset="-122"/>
              </a:rPr>
              <a:t>pe_ration</a:t>
            </a:r>
            <a:r>
              <a:rPr lang="zh-CN" altLang="en-US" sz="1400" dirty="0">
                <a:solidFill>
                  <a:schemeClr val="bg1"/>
                </a:solidFill>
                <a:latin typeface="Yuanti SC Light" charset="-122"/>
                <a:ea typeface="Yuanti SC Light" charset="-122"/>
                <a:cs typeface="Yuanti SC Light" charset="-122"/>
              </a:rPr>
              <a:t>和</a:t>
            </a:r>
            <a:r>
              <a:rPr lang="en-US" altLang="zh-CN" sz="1400" dirty="0">
                <a:solidFill>
                  <a:schemeClr val="bg1"/>
                </a:solidFill>
                <a:latin typeface="Yuanti SC Light" charset="-122"/>
                <a:ea typeface="Yuanti SC Light" charset="-122"/>
                <a:cs typeface="Yuanti SC Light" charset="-122"/>
              </a:rPr>
              <a:t>revenue</a:t>
            </a:r>
            <a:r>
              <a:rPr lang="zh-CN" altLang="en-US" sz="1400" dirty="0">
                <a:solidFill>
                  <a:schemeClr val="bg1"/>
                </a:solidFill>
                <a:latin typeface="Yuanti SC Light" charset="-122"/>
                <a:ea typeface="Yuanti SC Light" charset="-122"/>
                <a:cs typeface="Yuanti SC Light" charset="-122"/>
              </a:rPr>
              <a:t>指标</a:t>
            </a:r>
            <a:r>
              <a:rPr lang="zh-CN" altLang="en-US" sz="1400" dirty="0" smtClean="0">
                <a:solidFill>
                  <a:schemeClr val="bg1"/>
                </a:solidFill>
                <a:latin typeface="Yuanti SC Light" charset="-122"/>
                <a:ea typeface="Yuanti SC Light" charset="-122"/>
                <a:cs typeface="Yuanti SC Light" charset="-122"/>
              </a:rPr>
              <a:t>：</a:t>
            </a:r>
            <a:endParaRPr lang="en-US" altLang="zh-CN" sz="1400" dirty="0" smtClean="0">
              <a:solidFill>
                <a:schemeClr val="bg1"/>
              </a:solidFill>
              <a:latin typeface="Yuanti SC Light" charset="-122"/>
              <a:ea typeface="Yuanti SC Light" charset="-122"/>
              <a:cs typeface="Yuanti SC Light" charset="-122"/>
            </a:endParaRPr>
          </a:p>
          <a:p>
            <a:pPr marL="285750" indent="-285750">
              <a:buFont typeface="Arial" charset="0"/>
              <a:buChar char="•"/>
            </a:pPr>
            <a:endParaRPr lang="en-US" altLang="zh-CN" sz="1400" dirty="0">
              <a:solidFill>
                <a:srgbClr val="FFFF00"/>
              </a:solidFill>
              <a:latin typeface="Yuanti SC Light" charset="-122"/>
              <a:ea typeface="Yuanti SC Light" charset="-122"/>
              <a:cs typeface="Yuanti SC Light" charset="-122"/>
            </a:endParaRPr>
          </a:p>
          <a:p>
            <a:pPr marL="285750" indent="-285750">
              <a:buFont typeface="Arial" charset="0"/>
              <a:buChar char="•"/>
            </a:pPr>
            <a:endParaRPr lang="en-US" altLang="zh-CN" sz="1400" dirty="0" smtClean="0">
              <a:solidFill>
                <a:srgbClr val="FFFF00"/>
              </a:solidFill>
              <a:latin typeface="Yuanti SC Light" charset="-122"/>
              <a:ea typeface="Yuanti SC Light" charset="-122"/>
              <a:cs typeface="Yuanti SC Light" charset="-122"/>
            </a:endParaRPr>
          </a:p>
          <a:p>
            <a:pPr marL="285750" indent="-285750">
              <a:buFont typeface="Arial" charset="0"/>
              <a:buChar char="•"/>
            </a:pPr>
            <a:endParaRPr lang="en-US" altLang="zh-CN" sz="1400" dirty="0">
              <a:solidFill>
                <a:srgbClr val="FFFF00"/>
              </a:solidFill>
              <a:latin typeface="Yuanti SC Light" charset="-122"/>
              <a:ea typeface="Yuanti SC Light" charset="-122"/>
              <a:cs typeface="Yuanti SC Light" charset="-122"/>
            </a:endParaRPr>
          </a:p>
          <a:p>
            <a:pPr marL="285750" indent="-285750">
              <a:buFont typeface="Arial" charset="0"/>
              <a:buChar char="•"/>
            </a:pPr>
            <a:endParaRPr lang="en-US" altLang="zh-CN" sz="1400" dirty="0" smtClean="0">
              <a:solidFill>
                <a:srgbClr val="FFFF00"/>
              </a:solidFill>
              <a:latin typeface="Yuanti SC Light" charset="-122"/>
              <a:ea typeface="Yuanti SC Light" charset="-122"/>
              <a:cs typeface="Yuanti SC Light" charset="-122"/>
            </a:endParaRPr>
          </a:p>
          <a:p>
            <a:pPr marL="285750" indent="-285750">
              <a:buFont typeface="Arial" charset="0"/>
              <a:buChar char="•"/>
            </a:pPr>
            <a:endParaRPr lang="en-US" altLang="zh-CN" sz="1400" dirty="0">
              <a:solidFill>
                <a:srgbClr val="FFFF00"/>
              </a:solidFill>
              <a:latin typeface="Yuanti SC Light" charset="-122"/>
              <a:ea typeface="Yuanti SC Light" charset="-122"/>
              <a:cs typeface="Yuanti SC Light" charset="-122"/>
            </a:endParaRPr>
          </a:p>
          <a:p>
            <a:pPr marL="285750" indent="-285750">
              <a:buFont typeface="Arial" charset="0"/>
              <a:buChar char="•"/>
            </a:pPr>
            <a:endParaRPr lang="en-US" altLang="zh-CN" sz="1400" dirty="0" smtClean="0">
              <a:solidFill>
                <a:srgbClr val="FFFF00"/>
              </a:solidFill>
              <a:latin typeface="Yuanti SC Light" charset="-122"/>
              <a:ea typeface="Yuanti SC Light" charset="-122"/>
              <a:cs typeface="Yuanti SC Light" charset="-122"/>
            </a:endParaRPr>
          </a:p>
          <a:p>
            <a:pPr marL="285750" indent="-285750">
              <a:buFont typeface="Arial" charset="0"/>
              <a:buChar char="•"/>
            </a:pPr>
            <a:endParaRPr lang="en-US" altLang="zh-CN" sz="1400" dirty="0">
              <a:solidFill>
                <a:srgbClr val="FFFF00"/>
              </a:solidFill>
              <a:latin typeface="Yuanti SC Light" charset="-122"/>
              <a:ea typeface="Yuanti SC Light" charset="-122"/>
              <a:cs typeface="Yuanti SC Light" charset="-122"/>
            </a:endParaRPr>
          </a:p>
          <a:p>
            <a:pPr marL="285750" indent="-285750">
              <a:buFont typeface="Arial" charset="0"/>
              <a:buChar char="•"/>
            </a:pPr>
            <a:endParaRPr lang="en-US" altLang="zh-CN" sz="1400" dirty="0" smtClean="0">
              <a:solidFill>
                <a:srgbClr val="FFFF00"/>
              </a:solidFill>
              <a:latin typeface="Yuanti SC Light" charset="-122"/>
              <a:ea typeface="Yuanti SC Light" charset="-122"/>
              <a:cs typeface="Yuanti SC Light" charset="-122"/>
            </a:endParaRPr>
          </a:p>
          <a:p>
            <a:pPr marL="285750" indent="-285750">
              <a:buFont typeface="Arial" charset="0"/>
              <a:buChar char="•"/>
            </a:pPr>
            <a:endParaRPr lang="en-US" altLang="zh-CN" sz="1400" dirty="0" smtClean="0">
              <a:solidFill>
                <a:srgbClr val="FFFF00"/>
              </a:solidFill>
              <a:latin typeface="Yuanti SC Light" charset="-122"/>
              <a:ea typeface="Yuanti SC Light" charset="-122"/>
              <a:cs typeface="Yuanti SC Light" charset="-122"/>
            </a:endParaRPr>
          </a:p>
          <a:p>
            <a:pPr marL="285750" indent="-285750">
              <a:buFont typeface="Arial" charset="0"/>
              <a:buChar char="•"/>
            </a:pPr>
            <a:r>
              <a:rPr lang="zh-CN" altLang="en-US" sz="1400" dirty="0">
                <a:solidFill>
                  <a:schemeClr val="bg1"/>
                </a:solidFill>
                <a:latin typeface="Yuanti SC Light" charset="-122"/>
                <a:ea typeface="Yuanti SC Light" charset="-122"/>
                <a:cs typeface="Yuanti SC Light" charset="-122"/>
              </a:rPr>
              <a:t>获取某些指定股票的财务</a:t>
            </a:r>
            <a:r>
              <a:rPr lang="zh-CN" altLang="en-US" sz="1400" dirty="0" smtClean="0">
                <a:solidFill>
                  <a:schemeClr val="bg1"/>
                </a:solidFill>
                <a:latin typeface="Yuanti SC Light" charset="-122"/>
                <a:ea typeface="Yuanti SC Light" charset="-122"/>
                <a:cs typeface="Yuanti SC Light" charset="-122"/>
              </a:rPr>
              <a:t>数据：</a:t>
            </a:r>
            <a:endParaRPr lang="zh-CN" altLang="en-US" sz="1400" dirty="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dirty="0">
              <a:solidFill>
                <a:schemeClr val="bg1"/>
              </a:solidFill>
              <a:latin typeface="Yuanti SC Light" charset="-122"/>
              <a:ea typeface="Yuanti SC Light" charset="-122"/>
              <a:cs typeface="Yuanti SC Light" charset="-122"/>
            </a:endParaRPr>
          </a:p>
        </p:txBody>
      </p:sp>
      <p:sp>
        <p:nvSpPr>
          <p:cNvPr id="6" name="文本框 5"/>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pic>
        <p:nvPicPr>
          <p:cNvPr id="2" name="图片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4135" y="2904144"/>
            <a:ext cx="4047987" cy="1627736"/>
          </a:xfrm>
          <a:prstGeom prst="rect">
            <a:avLst/>
          </a:prstGeom>
        </p:spPr>
      </p:pic>
      <p:pic>
        <p:nvPicPr>
          <p:cNvPr id="3" name="图片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4134" y="5011284"/>
            <a:ext cx="4047987" cy="1709885"/>
          </a:xfrm>
          <a:prstGeom prst="rect">
            <a:avLst/>
          </a:prstGeom>
        </p:spPr>
      </p:pic>
    </p:spTree>
    <p:extLst>
      <p:ext uri="{BB962C8B-B14F-4D97-AF65-F5344CB8AC3E}">
        <p14:creationId xmlns:p14="http://schemas.microsoft.com/office/powerpoint/2010/main" val="65343987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10" name="矩形 9"/>
          <p:cNvSpPr/>
          <p:nvPr/>
        </p:nvSpPr>
        <p:spPr>
          <a:xfrm>
            <a:off x="409303" y="828209"/>
            <a:ext cx="10759440" cy="4801314"/>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2.2.5</a:t>
            </a:r>
            <a:r>
              <a:rPr lang="zh-CN" altLang="en-US" sz="2800" dirty="0" smtClean="0">
                <a:solidFill>
                  <a:schemeClr val="bg1"/>
                </a:solidFill>
                <a:latin typeface="Yuanti SC" charset="-122"/>
                <a:ea typeface="Yuanti SC" charset="-122"/>
                <a:cs typeface="Yuanti SC" charset="-122"/>
              </a:rPr>
              <a:t> 数据获取相关函数</a:t>
            </a:r>
            <a:endParaRPr lang="zh-CN" altLang="en-US" sz="2800" dirty="0">
              <a:solidFill>
                <a:schemeClr val="bg1"/>
              </a:solidFill>
              <a:latin typeface="Yuanti SC" charset="-122"/>
              <a:ea typeface="Yuanti SC" charset="-122"/>
              <a:cs typeface="Yuanti SC" charset="-122"/>
            </a:endParaRPr>
          </a:p>
          <a:p>
            <a:endParaRPr lang="zh-CN" altLang="en-US" dirty="0" smtClean="0">
              <a:solidFill>
                <a:schemeClr val="bg1"/>
              </a:solidFill>
              <a:latin typeface="Yuanti SC Light" charset="-122"/>
              <a:ea typeface="Yuanti SC Light" charset="-122"/>
              <a:cs typeface="Yuanti SC Light" charset="-122"/>
            </a:endParaRPr>
          </a:p>
          <a:p>
            <a:r>
              <a:rPr lang="en-US" altLang="zh-CN" dirty="0" err="1" smtClean="0">
                <a:solidFill>
                  <a:srgbClr val="FFFF00"/>
                </a:solidFill>
                <a:latin typeface="Yuanti SC Light" charset="-122"/>
                <a:ea typeface="Yuanti SC Light" charset="-122"/>
                <a:cs typeface="Yuanti SC Light" charset="-122"/>
              </a:rPr>
              <a:t>all_instruments</a:t>
            </a:r>
            <a:r>
              <a:rPr lang="zh-CN" altLang="en-US" dirty="0" smtClean="0">
                <a:solidFill>
                  <a:srgbClr val="FFFF00"/>
                </a:solidFill>
                <a:latin typeface="Yuanti SC Light" charset="-122"/>
                <a:ea typeface="Yuanti SC Light" charset="-122"/>
                <a:cs typeface="Yuanti SC Light" charset="-122"/>
              </a:rPr>
              <a:t> 方法（获取所有</a:t>
            </a:r>
            <a:r>
              <a:rPr lang="zh-CN" altLang="en-US" dirty="0">
                <a:solidFill>
                  <a:srgbClr val="FFFF00"/>
                </a:solidFill>
                <a:latin typeface="Yuanti SC Light" charset="-122"/>
                <a:ea typeface="Yuanti SC Light" charset="-122"/>
                <a:cs typeface="Yuanti SC Light" charset="-122"/>
              </a:rPr>
              <a:t>合约基础</a:t>
            </a:r>
            <a:r>
              <a:rPr lang="zh-CN" altLang="en-US" dirty="0" smtClean="0">
                <a:solidFill>
                  <a:srgbClr val="FFFF00"/>
                </a:solidFill>
                <a:latin typeface="Yuanti SC Light" charset="-122"/>
                <a:ea typeface="Yuanti SC Light" charset="-122"/>
                <a:cs typeface="Yuanti SC Light" charset="-122"/>
              </a:rPr>
              <a:t>信息）</a:t>
            </a: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smtClean="0">
                <a:solidFill>
                  <a:schemeClr val="bg1"/>
                </a:solidFill>
                <a:latin typeface="Yuanti SC Light" charset="-122"/>
                <a:ea typeface="Yuanti SC Light" charset="-122"/>
                <a:cs typeface="Yuanti SC Light" charset="-122"/>
              </a:rPr>
              <a:t>原型：</a:t>
            </a:r>
            <a:r>
              <a:rPr lang="en-US" altLang="zh-CN" sz="1600" dirty="0" err="1">
                <a:solidFill>
                  <a:srgbClr val="92D050"/>
                </a:solidFill>
                <a:latin typeface="Yuanti SC Light" charset="-122"/>
                <a:ea typeface="Yuanti SC Light" charset="-122"/>
                <a:cs typeface="Yuanti SC Light" charset="-122"/>
              </a:rPr>
              <a:t>def</a:t>
            </a:r>
            <a:r>
              <a:rPr lang="en-US" altLang="zh-CN" sz="1600" dirty="0">
                <a:solidFill>
                  <a:srgbClr val="92D050"/>
                </a:solidFill>
                <a:latin typeface="Yuanti SC Light" charset="-122"/>
                <a:ea typeface="Yuanti SC Light" charset="-122"/>
                <a:cs typeface="Yuanti SC Light" charset="-122"/>
              </a:rPr>
              <a:t> </a:t>
            </a:r>
            <a:r>
              <a:rPr lang="en-US" altLang="zh-CN" sz="1600" dirty="0" err="1">
                <a:solidFill>
                  <a:srgbClr val="FFFF00"/>
                </a:solidFill>
                <a:latin typeface="Yuanti SC Light" charset="-122"/>
                <a:ea typeface="Yuanti SC Light" charset="-122"/>
                <a:cs typeface="Yuanti SC Light" charset="-122"/>
              </a:rPr>
              <a:t>all_instruments</a:t>
            </a:r>
            <a:r>
              <a:rPr lang="en-US" altLang="zh-CN" sz="1600" dirty="0">
                <a:solidFill>
                  <a:srgbClr val="FFFF00"/>
                </a:solidFill>
                <a:latin typeface="Yuanti SC Light" charset="-122"/>
                <a:ea typeface="Yuanti SC Light" charset="-122"/>
                <a:cs typeface="Yuanti SC Light" charset="-122"/>
              </a:rPr>
              <a:t>(type='None', country='</a:t>
            </a:r>
            <a:r>
              <a:rPr lang="en-US" altLang="zh-CN" sz="1600" dirty="0" err="1">
                <a:solidFill>
                  <a:srgbClr val="FFFF00"/>
                </a:solidFill>
                <a:latin typeface="Yuanti SC Light" charset="-122"/>
                <a:ea typeface="Yuanti SC Light" charset="-122"/>
                <a:cs typeface="Yuanti SC Light" charset="-122"/>
              </a:rPr>
              <a:t>cn</a:t>
            </a:r>
            <a:r>
              <a:rPr lang="en-US" altLang="zh-CN" sz="1600" dirty="0">
                <a:solidFill>
                  <a:srgbClr val="FFFF00"/>
                </a:solidFill>
                <a:latin typeface="Yuanti SC Light" charset="-122"/>
                <a:ea typeface="Yuanti SC Light" charset="-122"/>
                <a:cs typeface="Yuanti SC Light" charset="-122"/>
              </a:rPr>
              <a:t>')</a:t>
            </a:r>
            <a:endParaRPr lang="en-US" altLang="zh-CN" sz="1600" dirty="0" smtClean="0">
              <a:solidFill>
                <a:srgbClr val="FFFF00"/>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a:solidFill>
                  <a:schemeClr val="bg1"/>
                </a:solidFill>
                <a:latin typeface="Yuanti SC Light" charset="-122"/>
                <a:ea typeface="Yuanti SC Light" charset="-122"/>
                <a:cs typeface="Yuanti SC Light" charset="-122"/>
              </a:rPr>
              <a:t>获取某个国家市场的所有合约</a:t>
            </a:r>
            <a:r>
              <a:rPr lang="zh-CN" altLang="en-US" sz="1600" dirty="0" smtClean="0">
                <a:solidFill>
                  <a:schemeClr val="bg1"/>
                </a:solidFill>
                <a:latin typeface="Yuanti SC Light" charset="-122"/>
                <a:ea typeface="Yuanti SC Light" charset="-122"/>
                <a:cs typeface="Yuanti SC Light" charset="-122"/>
              </a:rPr>
              <a:t>信息，</a:t>
            </a:r>
            <a:r>
              <a:rPr lang="zh-CN" altLang="en-US" sz="1600" dirty="0">
                <a:solidFill>
                  <a:schemeClr val="bg1"/>
                </a:solidFill>
                <a:latin typeface="Yuanti SC Light" charset="-122"/>
                <a:ea typeface="Yuanti SC Light" charset="-122"/>
                <a:cs typeface="Yuanti SC Light" charset="-122"/>
              </a:rPr>
              <a:t>目前仅支持中国市场。</a:t>
            </a:r>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zh-CN" altLang="en-US" sz="1600" dirty="0" smtClean="0">
              <a:solidFill>
                <a:schemeClr val="bg1"/>
              </a:solidFill>
              <a:latin typeface="Yuanti SC Light" charset="-122"/>
              <a:ea typeface="Yuanti SC Light" charset="-122"/>
              <a:cs typeface="Yuanti SC Light" charset="-122"/>
            </a:endParaRPr>
          </a:p>
          <a:p>
            <a:endParaRPr lang="en-US" altLang="zh-CN" dirty="0">
              <a:solidFill>
                <a:schemeClr val="bg1"/>
              </a:solidFill>
              <a:latin typeface="Yuanti SC Light" charset="-122"/>
              <a:ea typeface="Yuanti SC Light" charset="-122"/>
              <a:cs typeface="Yuanti SC Light" charset="-122"/>
            </a:endParaRPr>
          </a:p>
        </p:txBody>
      </p:sp>
      <p:sp>
        <p:nvSpPr>
          <p:cNvPr id="6" name="文本框 5"/>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graphicFrame>
        <p:nvGraphicFramePr>
          <p:cNvPr id="7" name="Table 2"/>
          <p:cNvGraphicFramePr>
            <a:graphicFrameLocks noGrp="1"/>
          </p:cNvGraphicFramePr>
          <p:nvPr>
            <p:extLst>
              <p:ext uri="{D42A27DB-BD31-4B8C-83A1-F6EECF244321}">
                <p14:modId xmlns:p14="http://schemas.microsoft.com/office/powerpoint/2010/main" val="754926890"/>
              </p:ext>
            </p:extLst>
          </p:nvPr>
        </p:nvGraphicFramePr>
        <p:xfrm>
          <a:off x="486173" y="3064548"/>
          <a:ext cx="7803062" cy="662940"/>
        </p:xfrm>
        <a:graphic>
          <a:graphicData uri="http://schemas.openxmlformats.org/drawingml/2006/table">
            <a:tbl>
              <a:tblPr firstRow="1" bandRow="1">
                <a:tableStyleId>{C083E6E3-FA7D-4D7B-A595-EF9225AFEA82}</a:tableStyleId>
              </a:tblPr>
              <a:tblGrid>
                <a:gridCol w="984818">
                  <a:extLst>
                    <a:ext uri="{9D8B030D-6E8A-4147-A177-3AD203B41FA5}">
                      <a16:colId xmlns:a16="http://schemas.microsoft.com/office/drawing/2014/main" xmlns="" val="20000"/>
                    </a:ext>
                  </a:extLst>
                </a:gridCol>
                <a:gridCol w="1441174">
                  <a:extLst>
                    <a:ext uri="{9D8B030D-6E8A-4147-A177-3AD203B41FA5}">
                      <a16:colId xmlns:a16="http://schemas.microsoft.com/office/drawing/2014/main" xmlns="" val="20001"/>
                    </a:ext>
                  </a:extLst>
                </a:gridCol>
                <a:gridCol w="5377070"/>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参数</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xmlns=""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type</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rgbClr val="FFFF00"/>
                          </a:solidFill>
                          <a:latin typeface="Yuanti SC" charset="-122"/>
                          <a:ea typeface="Yuanti SC" charset="-122"/>
                          <a:cs typeface="Yuanti SC" charset="-122"/>
                        </a:rPr>
                        <a:t>str</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需要获取合约类型，例如：</a:t>
                      </a:r>
                      <a:r>
                        <a:rPr lang="en-US" altLang="zh-CN" sz="1000" b="0" i="0" dirty="0" smtClean="0">
                          <a:solidFill>
                            <a:srgbClr val="FFFF00"/>
                          </a:solidFill>
                          <a:latin typeface="Yuanti SC" charset="-122"/>
                          <a:ea typeface="Yuanti SC" charset="-122"/>
                          <a:cs typeface="Yuanti SC" charset="-122"/>
                        </a:rPr>
                        <a:t>type='CS'</a:t>
                      </a:r>
                      <a:r>
                        <a:rPr lang="zh-CN" altLang="en-US" sz="1000" b="0" i="0" dirty="0" smtClean="0">
                          <a:solidFill>
                            <a:srgbClr val="FFFF00"/>
                          </a:solidFill>
                          <a:latin typeface="Yuanti SC" charset="-122"/>
                          <a:ea typeface="Yuanti SC" charset="-122"/>
                          <a:cs typeface="Yuanti SC" charset="-122"/>
                        </a:rPr>
                        <a:t>代表股票。默认是所有类型。</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a16="http://schemas.microsoft.com/office/drawing/2014/main" xmlns="" val="10001"/>
                  </a:ext>
                </a:extLst>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chemeClr val="bg1"/>
                          </a:solidFill>
                          <a:latin typeface="Yuanti SC" charset="-122"/>
                          <a:ea typeface="Yuanti SC" charset="-122"/>
                          <a:cs typeface="Yuanti SC" charset="-122"/>
                        </a:rPr>
                        <a:t>country</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rgbClr val="FFFF00"/>
                          </a:solidFill>
                          <a:latin typeface="Yuanti SC" charset="-122"/>
                          <a:ea typeface="Yuanti SC" charset="-122"/>
                          <a:cs typeface="Yuanti SC" charset="-122"/>
                        </a:rPr>
                        <a:t>str</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默认是中国市场</a:t>
                      </a:r>
                      <a:r>
                        <a:rPr lang="en-US" altLang="zh-CN" sz="1000" b="0" i="0" dirty="0" smtClean="0">
                          <a:solidFill>
                            <a:srgbClr val="FFFF00"/>
                          </a:solidFill>
                          <a:latin typeface="Yuanti SC" charset="-122"/>
                          <a:ea typeface="Yuanti SC" charset="-122"/>
                          <a:cs typeface="Yuanti SC" charset="-122"/>
                        </a:rPr>
                        <a:t>('</a:t>
                      </a:r>
                      <a:r>
                        <a:rPr lang="en-US" altLang="zh-CN" sz="1000" b="0" i="0" dirty="0" err="1" smtClean="0">
                          <a:solidFill>
                            <a:srgbClr val="FFFF00"/>
                          </a:solidFill>
                          <a:latin typeface="Yuanti SC" charset="-122"/>
                          <a:ea typeface="Yuanti SC" charset="-122"/>
                          <a:cs typeface="Yuanti SC" charset="-122"/>
                        </a:rPr>
                        <a:t>cn</a:t>
                      </a:r>
                      <a:r>
                        <a:rPr lang="en-US" altLang="zh-CN" sz="1000" b="0" i="0" dirty="0" smtClean="0">
                          <a:solidFill>
                            <a:srgbClr val="FFFF00"/>
                          </a:solidFill>
                          <a:latin typeface="Yuanti SC" charset="-122"/>
                          <a:ea typeface="Yuanti SC" charset="-122"/>
                          <a:cs typeface="Yuanti SC" charset="-122"/>
                        </a:rPr>
                        <a:t>')</a:t>
                      </a:r>
                      <a:r>
                        <a:rPr lang="zh-CN" altLang="en-US" sz="1000" b="0" i="0" dirty="0" smtClean="0">
                          <a:solidFill>
                            <a:srgbClr val="FFFF00"/>
                          </a:solidFill>
                          <a:latin typeface="Yuanti SC" charset="-122"/>
                          <a:ea typeface="Yuanti SC" charset="-122"/>
                          <a:cs typeface="Yuanti SC" charset="-122"/>
                        </a:rPr>
                        <a:t>，目前仅支持中国市场。</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bl>
          </a:graphicData>
        </a:graphic>
      </p:graphicFrame>
      <p:graphicFrame>
        <p:nvGraphicFramePr>
          <p:cNvPr id="8" name="Table 2"/>
          <p:cNvGraphicFramePr>
            <a:graphicFrameLocks noGrp="1"/>
          </p:cNvGraphicFramePr>
          <p:nvPr>
            <p:extLst>
              <p:ext uri="{D42A27DB-BD31-4B8C-83A1-F6EECF244321}">
                <p14:modId xmlns:p14="http://schemas.microsoft.com/office/powerpoint/2010/main" val="1484038521"/>
              </p:ext>
            </p:extLst>
          </p:nvPr>
        </p:nvGraphicFramePr>
        <p:xfrm>
          <a:off x="486173" y="6138580"/>
          <a:ext cx="7803062" cy="441960"/>
        </p:xfrm>
        <a:graphic>
          <a:graphicData uri="http://schemas.openxmlformats.org/drawingml/2006/table">
            <a:tbl>
              <a:tblPr firstRow="1" bandRow="1">
                <a:tableStyleId>{C083E6E3-FA7D-4D7B-A595-EF9225AFEA82}</a:tableStyleId>
              </a:tblPr>
              <a:tblGrid>
                <a:gridCol w="964940">
                  <a:extLst>
                    <a:ext uri="{9D8B030D-6E8A-4147-A177-3AD203B41FA5}">
                      <a16:colId xmlns:a16="http://schemas.microsoft.com/office/drawing/2014/main" xmlns="" val="20000"/>
                    </a:ext>
                  </a:extLst>
                </a:gridCol>
                <a:gridCol w="1451113">
                  <a:extLst>
                    <a:ext uri="{9D8B030D-6E8A-4147-A177-3AD203B41FA5}">
                      <a16:colId xmlns:a16="http://schemas.microsoft.com/office/drawing/2014/main" xmlns="" val="20001"/>
                    </a:ext>
                  </a:extLst>
                </a:gridCol>
                <a:gridCol w="5387009"/>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返回</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xmlns=""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chemeClr val="bg1"/>
                          </a:solidFill>
                          <a:latin typeface="Yuanti SC" charset="-122"/>
                          <a:ea typeface="Yuanti SC" charset="-122"/>
                          <a:cs typeface="Yuanti SC" charset="-122"/>
                        </a:rPr>
                        <a:t>df</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rgbClr val="FFFF00"/>
                          </a:solidFill>
                          <a:latin typeface="Yuanti SC" charset="-122"/>
                          <a:ea typeface="Yuanti SC" charset="-122"/>
                          <a:cs typeface="Yuanti SC" charset="-122"/>
                        </a:rPr>
                        <a:t>pandas.dataframe</a:t>
                      </a:r>
                      <a:r>
                        <a:rPr lang="zh-CN" altLang="en-US" sz="1000" b="0" i="0" dirty="0" smtClean="0">
                          <a:solidFill>
                            <a:srgbClr val="FFFF00"/>
                          </a:solidFill>
                          <a:latin typeface="Yuanti SC" charset="-122"/>
                          <a:ea typeface="Yuanti SC" charset="-122"/>
                          <a:cs typeface="Yuanti SC" charset="-122"/>
                        </a:rPr>
                        <a:t>对象</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所有合约的基本信息。</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a16="http://schemas.microsoft.com/office/drawing/2014/main" xmlns="" val="10001"/>
                  </a:ext>
                </a:extLst>
              </a:tr>
            </a:tbl>
          </a:graphicData>
        </a:graphic>
      </p:graphicFrame>
      <p:graphicFrame>
        <p:nvGraphicFramePr>
          <p:cNvPr id="9" name="Table 2"/>
          <p:cNvGraphicFramePr>
            <a:graphicFrameLocks noGrp="1"/>
          </p:cNvGraphicFramePr>
          <p:nvPr>
            <p:extLst>
              <p:ext uri="{D42A27DB-BD31-4B8C-83A1-F6EECF244321}">
                <p14:modId xmlns:p14="http://schemas.microsoft.com/office/powerpoint/2010/main" val="367800224"/>
              </p:ext>
            </p:extLst>
          </p:nvPr>
        </p:nvGraphicFramePr>
        <p:xfrm>
          <a:off x="486173" y="3892757"/>
          <a:ext cx="5457427" cy="1988820"/>
        </p:xfrm>
        <a:graphic>
          <a:graphicData uri="http://schemas.openxmlformats.org/drawingml/2006/table">
            <a:tbl>
              <a:tblPr firstRow="1" bandRow="1">
                <a:tableStyleId>{C083E6E3-FA7D-4D7B-A595-EF9225AFEA82}</a:tableStyleId>
              </a:tblPr>
              <a:tblGrid>
                <a:gridCol w="994757">
                  <a:extLst>
                    <a:ext uri="{9D8B030D-6E8A-4147-A177-3AD203B41FA5}">
                      <a16:colId xmlns:a16="http://schemas.microsoft.com/office/drawing/2014/main" xmlns="" val="20000"/>
                    </a:ext>
                  </a:extLst>
                </a:gridCol>
                <a:gridCol w="4462670"/>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合约类型参数</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xmlns=""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CS</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rgbClr val="FFFF00"/>
                          </a:solidFill>
                          <a:latin typeface="Yuanti SC" charset="-122"/>
                          <a:ea typeface="Yuanti SC" charset="-122"/>
                          <a:cs typeface="Yuanti SC" charset="-122"/>
                        </a:rPr>
                        <a:t>Common Stock, </a:t>
                      </a:r>
                      <a:r>
                        <a:rPr lang="zh-CN" altLang="en-US" sz="1000" b="0" i="0" dirty="0" smtClean="0">
                          <a:solidFill>
                            <a:srgbClr val="FFFF00"/>
                          </a:solidFill>
                          <a:latin typeface="Yuanti SC" charset="-122"/>
                          <a:ea typeface="Yuanti SC" charset="-122"/>
                          <a:cs typeface="Yuanti SC" charset="-122"/>
                        </a:rPr>
                        <a:t>即股票。</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a16="http://schemas.microsoft.com/office/drawing/2014/main" xmlns="" val="10001"/>
                  </a:ext>
                </a:extLst>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chemeClr val="bg1"/>
                          </a:solidFill>
                          <a:latin typeface="Yuanti SC" charset="-122"/>
                          <a:ea typeface="Yuanti SC" charset="-122"/>
                          <a:cs typeface="Yuanti SC" charset="-122"/>
                        </a:rPr>
                        <a:t>ETF</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rgbClr val="FFFF00"/>
                          </a:solidFill>
                          <a:latin typeface="Yuanti SC" charset="-122"/>
                          <a:ea typeface="Yuanti SC" charset="-122"/>
                          <a:cs typeface="Yuanti SC" charset="-122"/>
                        </a:rPr>
                        <a:t>Exchange Traded Fund, </a:t>
                      </a:r>
                      <a:r>
                        <a:rPr lang="zh-CN" altLang="en-US" sz="1000" b="0" i="0" dirty="0" smtClean="0">
                          <a:solidFill>
                            <a:srgbClr val="FFFF00"/>
                          </a:solidFill>
                          <a:latin typeface="Yuanti SC" charset="-122"/>
                          <a:ea typeface="Yuanti SC" charset="-122"/>
                          <a:cs typeface="Yuanti SC" charset="-122"/>
                        </a:rPr>
                        <a:t>即交易所交易基金。</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chemeClr val="bg1"/>
                          </a:solidFill>
                          <a:latin typeface="Yuanti SC" charset="-122"/>
                          <a:ea typeface="Yuanti SC" charset="-122"/>
                          <a:cs typeface="Yuanti SC" charset="-122"/>
                        </a:rPr>
                        <a:t>LOF</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rgbClr val="FFFF00"/>
                          </a:solidFill>
                          <a:latin typeface="Yuanti SC" charset="-122"/>
                          <a:ea typeface="Yuanti SC" charset="-122"/>
                          <a:cs typeface="Yuanti SC" charset="-122"/>
                        </a:rPr>
                        <a:t>Listed Open-Ended </a:t>
                      </a:r>
                      <a:r>
                        <a:rPr lang="en-US" sz="1000" b="0" i="0" dirty="0" err="1" smtClean="0">
                          <a:solidFill>
                            <a:srgbClr val="FFFF00"/>
                          </a:solidFill>
                          <a:latin typeface="Yuanti SC" charset="-122"/>
                          <a:ea typeface="Yuanti SC" charset="-122"/>
                          <a:cs typeface="Yuanti SC" charset="-122"/>
                        </a:rPr>
                        <a:t>Fund，即上市型开放式基金</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FenjiMu</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rgbClr val="FFFF00"/>
                          </a:solidFill>
                          <a:latin typeface="Yuanti SC" charset="-122"/>
                          <a:ea typeface="Yuanti SC" charset="-122"/>
                          <a:cs typeface="Yuanti SC" charset="-122"/>
                        </a:rPr>
                        <a:t>Fenji</a:t>
                      </a:r>
                      <a:r>
                        <a:rPr lang="en-US" sz="1000" b="0" i="0" dirty="0" smtClean="0">
                          <a:solidFill>
                            <a:srgbClr val="FFFF00"/>
                          </a:solidFill>
                          <a:latin typeface="Yuanti SC" charset="-122"/>
                          <a:ea typeface="Yuanti SC" charset="-122"/>
                          <a:cs typeface="Yuanti SC" charset="-122"/>
                        </a:rPr>
                        <a:t> Mu Fund, 即分级母基金</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FenjiA</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rgbClr val="FFFF00"/>
                          </a:solidFill>
                          <a:latin typeface="Yuanti SC" charset="-122"/>
                          <a:ea typeface="Yuanti SC" charset="-122"/>
                          <a:cs typeface="Yuanti SC" charset="-122"/>
                        </a:rPr>
                        <a:t>Fenji</a:t>
                      </a:r>
                      <a:r>
                        <a:rPr lang="en-US" sz="1000" b="0" i="0" dirty="0" smtClean="0">
                          <a:solidFill>
                            <a:srgbClr val="FFFF00"/>
                          </a:solidFill>
                          <a:latin typeface="Yuanti SC" charset="-122"/>
                          <a:ea typeface="Yuanti SC" charset="-122"/>
                          <a:cs typeface="Yuanti SC" charset="-122"/>
                        </a:rPr>
                        <a:t> A Fund, </a:t>
                      </a:r>
                      <a:r>
                        <a:rPr lang="en-US" sz="1000" b="0" i="0" dirty="0" err="1" smtClean="0">
                          <a:solidFill>
                            <a:srgbClr val="FFFF00"/>
                          </a:solidFill>
                          <a:latin typeface="Yuanti SC" charset="-122"/>
                          <a:ea typeface="Yuanti SC" charset="-122"/>
                          <a:cs typeface="Yuanti SC" charset="-122"/>
                        </a:rPr>
                        <a:t>即分级A类基金</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FenjiB</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rgbClr val="FFFF00"/>
                          </a:solidFill>
                          <a:latin typeface="Yuanti SC" charset="-122"/>
                          <a:ea typeface="Yuanti SC" charset="-122"/>
                          <a:cs typeface="Yuanti SC" charset="-122"/>
                        </a:rPr>
                        <a:t>Fenji</a:t>
                      </a:r>
                      <a:r>
                        <a:rPr lang="en-US" sz="1000" b="0" i="0" dirty="0" smtClean="0">
                          <a:solidFill>
                            <a:srgbClr val="FFFF00"/>
                          </a:solidFill>
                          <a:latin typeface="Yuanti SC" charset="-122"/>
                          <a:ea typeface="Yuanti SC" charset="-122"/>
                          <a:cs typeface="Yuanti SC" charset="-122"/>
                        </a:rPr>
                        <a:t> B Funds, </a:t>
                      </a:r>
                      <a:r>
                        <a:rPr lang="en-US" sz="1000" b="0" i="0" dirty="0" err="1" smtClean="0">
                          <a:solidFill>
                            <a:srgbClr val="FFFF00"/>
                          </a:solidFill>
                          <a:latin typeface="Yuanti SC" charset="-122"/>
                          <a:ea typeface="Yuanti SC" charset="-122"/>
                          <a:cs typeface="Yuanti SC" charset="-122"/>
                        </a:rPr>
                        <a:t>即分级B类基金</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chemeClr val="bg1"/>
                          </a:solidFill>
                          <a:latin typeface="Yuanti SC" charset="-122"/>
                          <a:ea typeface="Yuanti SC" charset="-122"/>
                          <a:cs typeface="Yuanti SC" charset="-122"/>
                        </a:rPr>
                        <a:t>INDX</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rgbClr val="FFFF00"/>
                          </a:solidFill>
                          <a:latin typeface="Yuanti SC" charset="-122"/>
                          <a:ea typeface="Yuanti SC" charset="-122"/>
                          <a:cs typeface="Yuanti SC" charset="-122"/>
                        </a:rPr>
                        <a:t>Index, 即指数</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chemeClr val="bg1"/>
                          </a:solidFill>
                          <a:latin typeface="Yuanti SC" charset="-122"/>
                          <a:ea typeface="Yuanti SC" charset="-122"/>
                          <a:cs typeface="Yuanti SC" charset="-122"/>
                        </a:rPr>
                        <a:t>Future</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rgbClr val="FFFF00"/>
                          </a:solidFill>
                          <a:latin typeface="Yuanti SC" charset="-122"/>
                          <a:ea typeface="Yuanti SC" charset="-122"/>
                          <a:cs typeface="Yuanti SC" charset="-122"/>
                        </a:rPr>
                        <a:t>Futures</a:t>
                      </a:r>
                      <a:r>
                        <a:rPr lang="zh-CN" altLang="en-US" sz="1000" b="0" i="0" dirty="0" smtClean="0">
                          <a:solidFill>
                            <a:srgbClr val="FFFF00"/>
                          </a:solidFill>
                          <a:latin typeface="Yuanti SC" charset="-122"/>
                          <a:ea typeface="Yuanti SC" charset="-122"/>
                          <a:cs typeface="Yuanti SC" charset="-122"/>
                        </a:rPr>
                        <a:t>，即期货，包含股指、国债和商品期货</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bl>
          </a:graphicData>
        </a:graphic>
      </p:graphicFrame>
    </p:spTree>
    <p:extLst>
      <p:ext uri="{BB962C8B-B14F-4D97-AF65-F5344CB8AC3E}">
        <p14:creationId xmlns:p14="http://schemas.microsoft.com/office/powerpoint/2010/main" val="34859863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10" name="矩形 9"/>
          <p:cNvSpPr/>
          <p:nvPr/>
        </p:nvSpPr>
        <p:spPr>
          <a:xfrm>
            <a:off x="409303" y="828209"/>
            <a:ext cx="10759440" cy="4801314"/>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2.2.5</a:t>
            </a:r>
            <a:r>
              <a:rPr lang="zh-CN" altLang="en-US" sz="2800" dirty="0" smtClean="0">
                <a:solidFill>
                  <a:schemeClr val="bg1"/>
                </a:solidFill>
                <a:latin typeface="Yuanti SC" charset="-122"/>
                <a:ea typeface="Yuanti SC" charset="-122"/>
                <a:cs typeface="Yuanti SC" charset="-122"/>
              </a:rPr>
              <a:t> 数据获取相关函数</a:t>
            </a:r>
            <a:endParaRPr lang="zh-CN" altLang="en-US" sz="2800" dirty="0">
              <a:solidFill>
                <a:schemeClr val="bg1"/>
              </a:solidFill>
              <a:latin typeface="Yuanti SC" charset="-122"/>
              <a:ea typeface="Yuanti SC" charset="-122"/>
              <a:cs typeface="Yuanti SC" charset="-122"/>
            </a:endParaRPr>
          </a:p>
          <a:p>
            <a:endParaRPr lang="zh-CN" altLang="en-US" dirty="0" smtClean="0">
              <a:solidFill>
                <a:schemeClr val="bg1"/>
              </a:solidFill>
              <a:latin typeface="Yuanti SC Light" charset="-122"/>
              <a:ea typeface="Yuanti SC Light" charset="-122"/>
              <a:cs typeface="Yuanti SC Light" charset="-122"/>
            </a:endParaRPr>
          </a:p>
          <a:p>
            <a:r>
              <a:rPr lang="en-US" altLang="zh-CN" dirty="0" smtClean="0">
                <a:solidFill>
                  <a:srgbClr val="FFFF00"/>
                </a:solidFill>
                <a:latin typeface="Yuanti SC Light" charset="-122"/>
                <a:ea typeface="Yuanti SC Light" charset="-122"/>
                <a:cs typeface="Yuanti SC Light" charset="-122"/>
              </a:rPr>
              <a:t>instruments</a:t>
            </a:r>
            <a:r>
              <a:rPr lang="zh-CN" altLang="en-US" dirty="0" smtClean="0">
                <a:solidFill>
                  <a:srgbClr val="FFFF00"/>
                </a:solidFill>
                <a:latin typeface="Yuanti SC Light" charset="-122"/>
                <a:ea typeface="Yuanti SC Light" charset="-122"/>
                <a:cs typeface="Yuanti SC Light" charset="-122"/>
              </a:rPr>
              <a:t> 方法（获取合约</a:t>
            </a:r>
            <a:r>
              <a:rPr lang="zh-CN" altLang="en-US" dirty="0">
                <a:solidFill>
                  <a:srgbClr val="FFFF00"/>
                </a:solidFill>
                <a:latin typeface="Yuanti SC Light" charset="-122"/>
                <a:ea typeface="Yuanti SC Light" charset="-122"/>
                <a:cs typeface="Yuanti SC Light" charset="-122"/>
              </a:rPr>
              <a:t>详细</a:t>
            </a:r>
            <a:r>
              <a:rPr lang="zh-CN" altLang="en-US" dirty="0" smtClean="0">
                <a:solidFill>
                  <a:srgbClr val="FFFF00"/>
                </a:solidFill>
                <a:latin typeface="Yuanti SC Light" charset="-122"/>
                <a:ea typeface="Yuanti SC Light" charset="-122"/>
                <a:cs typeface="Yuanti SC Light" charset="-122"/>
              </a:rPr>
              <a:t>信息）</a:t>
            </a: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smtClean="0">
                <a:solidFill>
                  <a:schemeClr val="bg1"/>
                </a:solidFill>
                <a:latin typeface="Yuanti SC Light" charset="-122"/>
                <a:ea typeface="Yuanti SC Light" charset="-122"/>
                <a:cs typeface="Yuanti SC Light" charset="-122"/>
              </a:rPr>
              <a:t>原型：</a:t>
            </a:r>
            <a:r>
              <a:rPr lang="en-US" altLang="zh-CN" sz="1600" dirty="0" err="1">
                <a:solidFill>
                  <a:srgbClr val="92D050"/>
                </a:solidFill>
                <a:latin typeface="Yuanti SC Light" charset="-122"/>
                <a:ea typeface="Yuanti SC Light" charset="-122"/>
                <a:cs typeface="Yuanti SC Light" charset="-122"/>
              </a:rPr>
              <a:t>def</a:t>
            </a:r>
            <a:r>
              <a:rPr lang="en-US" altLang="zh-CN" sz="1600" dirty="0">
                <a:solidFill>
                  <a:srgbClr val="92D050"/>
                </a:solidFill>
                <a:latin typeface="Yuanti SC Light" charset="-122"/>
                <a:ea typeface="Yuanti SC Light" charset="-122"/>
                <a:cs typeface="Yuanti SC Light" charset="-122"/>
              </a:rPr>
              <a:t> </a:t>
            </a:r>
            <a:r>
              <a:rPr lang="en-US" altLang="zh-CN" sz="1600" dirty="0">
                <a:solidFill>
                  <a:srgbClr val="FFFF00"/>
                </a:solidFill>
                <a:latin typeface="Yuanti SC Light" charset="-122"/>
                <a:ea typeface="Yuanti SC Light" charset="-122"/>
                <a:cs typeface="Yuanti SC Light" charset="-122"/>
              </a:rPr>
              <a:t>instruments(</a:t>
            </a:r>
            <a:r>
              <a:rPr lang="en-US" altLang="zh-CN" sz="1600" dirty="0" err="1">
                <a:solidFill>
                  <a:srgbClr val="FFFF00"/>
                </a:solidFill>
                <a:latin typeface="Yuanti SC Light" charset="-122"/>
                <a:ea typeface="Yuanti SC Light" charset="-122"/>
                <a:cs typeface="Yuanti SC Light" charset="-122"/>
              </a:rPr>
              <a:t>id_or_symbols</a:t>
            </a:r>
            <a:r>
              <a:rPr lang="en-US" altLang="zh-CN" sz="1600" dirty="0">
                <a:solidFill>
                  <a:srgbClr val="FFFF00"/>
                </a:solidFill>
                <a:latin typeface="Yuanti SC Light" charset="-122"/>
                <a:ea typeface="Yuanti SC Light" charset="-122"/>
                <a:cs typeface="Yuanti SC Light" charset="-122"/>
              </a:rPr>
              <a:t>)</a:t>
            </a:r>
            <a:endParaRPr lang="en-US" altLang="zh-CN" sz="1600" dirty="0" smtClean="0">
              <a:solidFill>
                <a:srgbClr val="FFFF00"/>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a:solidFill>
                  <a:schemeClr val="bg1"/>
                </a:solidFill>
                <a:latin typeface="Yuanti SC Light" charset="-122"/>
                <a:ea typeface="Yuanti SC Light" charset="-122"/>
                <a:cs typeface="Yuanti SC Light" charset="-122"/>
              </a:rPr>
              <a:t>获取某个国家市场内一个或多个合约的详细</a:t>
            </a:r>
            <a:r>
              <a:rPr lang="zh-CN" altLang="en-US" sz="1600" dirty="0" smtClean="0">
                <a:solidFill>
                  <a:schemeClr val="bg1"/>
                </a:solidFill>
                <a:latin typeface="Yuanti SC Light" charset="-122"/>
                <a:ea typeface="Yuanti SC Light" charset="-122"/>
                <a:cs typeface="Yuanti SC Light" charset="-122"/>
              </a:rPr>
              <a:t>信息，目前</a:t>
            </a:r>
            <a:r>
              <a:rPr lang="zh-CN" altLang="en-US" sz="1600" dirty="0">
                <a:solidFill>
                  <a:schemeClr val="bg1"/>
                </a:solidFill>
                <a:latin typeface="Yuanti SC Light" charset="-122"/>
                <a:ea typeface="Yuanti SC Light" charset="-122"/>
                <a:cs typeface="Yuanti SC Light" charset="-122"/>
              </a:rPr>
              <a:t>仅支持中国市场。</a:t>
            </a:r>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zh-CN" altLang="en-US" sz="1600" dirty="0" smtClean="0">
              <a:solidFill>
                <a:schemeClr val="bg1"/>
              </a:solidFill>
              <a:latin typeface="Yuanti SC Light" charset="-122"/>
              <a:ea typeface="Yuanti SC Light" charset="-122"/>
              <a:cs typeface="Yuanti SC Light" charset="-122"/>
            </a:endParaRPr>
          </a:p>
          <a:p>
            <a:endParaRPr lang="en-US" altLang="zh-CN" dirty="0">
              <a:solidFill>
                <a:schemeClr val="bg1"/>
              </a:solidFill>
              <a:latin typeface="Yuanti SC Light" charset="-122"/>
              <a:ea typeface="Yuanti SC Light" charset="-122"/>
              <a:cs typeface="Yuanti SC Light" charset="-122"/>
            </a:endParaRPr>
          </a:p>
        </p:txBody>
      </p:sp>
      <p:sp>
        <p:nvSpPr>
          <p:cNvPr id="6" name="文本框 5"/>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graphicFrame>
        <p:nvGraphicFramePr>
          <p:cNvPr id="7" name="Table 2"/>
          <p:cNvGraphicFramePr>
            <a:graphicFrameLocks noGrp="1"/>
          </p:cNvGraphicFramePr>
          <p:nvPr>
            <p:extLst>
              <p:ext uri="{D42A27DB-BD31-4B8C-83A1-F6EECF244321}">
                <p14:modId xmlns:p14="http://schemas.microsoft.com/office/powerpoint/2010/main" val="476788579"/>
              </p:ext>
            </p:extLst>
          </p:nvPr>
        </p:nvGraphicFramePr>
        <p:xfrm>
          <a:off x="486173" y="3064548"/>
          <a:ext cx="7803062" cy="746760"/>
        </p:xfrm>
        <a:graphic>
          <a:graphicData uri="http://schemas.openxmlformats.org/drawingml/2006/table">
            <a:tbl>
              <a:tblPr firstRow="1" bandRow="1">
                <a:tableStyleId>{C083E6E3-FA7D-4D7B-A595-EF9225AFEA82}</a:tableStyleId>
              </a:tblPr>
              <a:tblGrid>
                <a:gridCol w="984818">
                  <a:extLst>
                    <a:ext uri="{9D8B030D-6E8A-4147-A177-3AD203B41FA5}">
                      <a16:colId xmlns:a16="http://schemas.microsoft.com/office/drawing/2014/main" xmlns="" val="20000"/>
                    </a:ext>
                  </a:extLst>
                </a:gridCol>
                <a:gridCol w="1441174">
                  <a:extLst>
                    <a:ext uri="{9D8B030D-6E8A-4147-A177-3AD203B41FA5}">
                      <a16:colId xmlns:a16="http://schemas.microsoft.com/office/drawing/2014/main" xmlns="" val="20001"/>
                    </a:ext>
                  </a:extLst>
                </a:gridCol>
                <a:gridCol w="5377070"/>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参数</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xmlns=""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chemeClr val="bg1"/>
                          </a:solidFill>
                          <a:latin typeface="Yuanti SC" charset="-122"/>
                          <a:ea typeface="Yuanti SC" charset="-122"/>
                          <a:cs typeface="Yuanti SC" charset="-122"/>
                        </a:rPr>
                        <a:t>id_or_symbols</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rgbClr val="FFFF00"/>
                          </a:solidFill>
                          <a:latin typeface="Yuanti SC" charset="-122"/>
                          <a:ea typeface="Yuanti SC" charset="-122"/>
                          <a:cs typeface="Yuanti SC" charset="-122"/>
                        </a:rPr>
                        <a:t>str</a:t>
                      </a:r>
                      <a:r>
                        <a:rPr lang="zh-CN" altLang="en-US" sz="1000" b="0" i="0" dirty="0" smtClean="0">
                          <a:solidFill>
                            <a:srgbClr val="FFFF00"/>
                          </a:solidFill>
                          <a:latin typeface="Yuanti SC" charset="-122"/>
                          <a:ea typeface="Yuanti SC" charset="-122"/>
                          <a:cs typeface="Yuanti SC" charset="-122"/>
                        </a:rPr>
                        <a:t> </a:t>
                      </a:r>
                      <a:r>
                        <a:rPr lang="en-US" altLang="zh-CN" sz="1000" b="0" i="0" dirty="0" smtClean="0">
                          <a:solidFill>
                            <a:srgbClr val="FFFF00"/>
                          </a:solidFill>
                          <a:latin typeface="Yuanti SC" charset="-122"/>
                          <a:ea typeface="Yuanti SC" charset="-122"/>
                          <a:cs typeface="Yuanti SC" charset="-122"/>
                        </a:rPr>
                        <a:t>OR</a:t>
                      </a:r>
                      <a:r>
                        <a:rPr lang="zh-CN" altLang="en-US" sz="1000" b="0" i="0" dirty="0" smtClean="0">
                          <a:solidFill>
                            <a:srgbClr val="FFFF00"/>
                          </a:solidFill>
                          <a:latin typeface="Yuanti SC" charset="-122"/>
                          <a:ea typeface="Yuanti SC" charset="-122"/>
                          <a:cs typeface="Yuanti SC" charset="-122"/>
                        </a:rPr>
                        <a:t> </a:t>
                      </a:r>
                      <a:r>
                        <a:rPr lang="en-US" altLang="zh-CN" sz="1000" b="0" i="0" dirty="0" err="1" smtClean="0">
                          <a:solidFill>
                            <a:srgbClr val="FFFF00"/>
                          </a:solidFill>
                          <a:latin typeface="Yuanti SC" charset="-122"/>
                          <a:ea typeface="Yuanti SC" charset="-122"/>
                          <a:cs typeface="Yuanti SC" charset="-122"/>
                        </a:rPr>
                        <a:t>str</a:t>
                      </a:r>
                      <a:r>
                        <a:rPr lang="en-US" altLang="zh-CN" sz="1000" b="0" i="0" dirty="0" smtClean="0">
                          <a:solidFill>
                            <a:srgbClr val="FFFF00"/>
                          </a:solidFill>
                          <a:latin typeface="Yuanti SC" charset="-122"/>
                          <a:ea typeface="Yuanti SC" charset="-122"/>
                          <a:cs typeface="Yuanti SC" charset="-122"/>
                        </a:rPr>
                        <a:t> list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合约代码或合约代码列表，可传入</a:t>
                      </a:r>
                      <a:r>
                        <a:rPr lang="en-US" altLang="zh-CN" sz="1000" b="0" i="0" dirty="0" err="1" smtClean="0">
                          <a:solidFill>
                            <a:srgbClr val="FFFF00"/>
                          </a:solidFill>
                          <a:latin typeface="Yuanti SC" charset="-122"/>
                          <a:ea typeface="Yuanti SC" charset="-122"/>
                          <a:cs typeface="Yuanti SC" charset="-122"/>
                        </a:rPr>
                        <a:t>order_book_id</a:t>
                      </a:r>
                      <a:r>
                        <a:rPr lang="en-US" altLang="zh-CN" sz="1000" b="0" i="0" dirty="0" smtClean="0">
                          <a:solidFill>
                            <a:srgbClr val="FFFF00"/>
                          </a:solidFill>
                          <a:latin typeface="Yuanti SC" charset="-122"/>
                          <a:ea typeface="Yuanti SC" charset="-122"/>
                          <a:cs typeface="Yuanti SC" charset="-122"/>
                        </a:rPr>
                        <a:t>, </a:t>
                      </a:r>
                      <a:r>
                        <a:rPr lang="en-US" altLang="zh-CN" sz="1000" b="0" i="0" dirty="0" err="1" smtClean="0">
                          <a:solidFill>
                            <a:srgbClr val="FFFF00"/>
                          </a:solidFill>
                          <a:latin typeface="Yuanti SC" charset="-122"/>
                          <a:ea typeface="Yuanti SC" charset="-122"/>
                          <a:cs typeface="Yuanti SC" charset="-122"/>
                        </a:rPr>
                        <a:t>order_book_id</a:t>
                      </a:r>
                      <a:r>
                        <a:rPr lang="en-US" altLang="zh-CN" sz="1000" b="0" i="0" dirty="0" smtClean="0">
                          <a:solidFill>
                            <a:srgbClr val="FFFF00"/>
                          </a:solidFill>
                          <a:latin typeface="Yuanti SC" charset="-122"/>
                          <a:ea typeface="Yuanti SC" charset="-122"/>
                          <a:cs typeface="Yuanti SC" charset="-122"/>
                        </a:rPr>
                        <a:t> list, symbol, symbol list</a:t>
                      </a:r>
                      <a:r>
                        <a:rPr lang="zh-CN" altLang="en-US" sz="1000" b="0" i="0" dirty="0" smtClean="0">
                          <a:solidFill>
                            <a:srgbClr val="FFFF00"/>
                          </a:solidFill>
                          <a:latin typeface="Yuanti SC" charset="-122"/>
                          <a:ea typeface="Yuanti SC" charset="-122"/>
                          <a:cs typeface="Yuanti SC" charset="-122"/>
                        </a:rPr>
                        <a:t>。中国市场的</a:t>
                      </a:r>
                      <a:r>
                        <a:rPr lang="en-US" altLang="zh-CN" sz="1000" b="0" i="0" dirty="0" err="1" smtClean="0">
                          <a:solidFill>
                            <a:srgbClr val="FFFF00"/>
                          </a:solidFill>
                          <a:latin typeface="Yuanti SC" charset="-122"/>
                          <a:ea typeface="Yuanti SC" charset="-122"/>
                          <a:cs typeface="Yuanti SC" charset="-122"/>
                        </a:rPr>
                        <a:t>order_book_id</a:t>
                      </a:r>
                      <a:r>
                        <a:rPr lang="zh-CN" altLang="en-US" sz="1000" b="0" i="0" dirty="0" smtClean="0">
                          <a:solidFill>
                            <a:srgbClr val="FFFF00"/>
                          </a:solidFill>
                          <a:latin typeface="Yuanti SC" charset="-122"/>
                          <a:ea typeface="Yuanti SC" charset="-122"/>
                          <a:cs typeface="Yuanti SC" charset="-122"/>
                        </a:rPr>
                        <a:t>通常类似</a:t>
                      </a:r>
                      <a:r>
                        <a:rPr lang="en-US" altLang="zh-CN" sz="1000" b="0" i="0" dirty="0" smtClean="0">
                          <a:solidFill>
                            <a:srgbClr val="FFFF00"/>
                          </a:solidFill>
                          <a:latin typeface="Yuanti SC" charset="-122"/>
                          <a:ea typeface="Yuanti SC" charset="-122"/>
                          <a:cs typeface="Yuanti SC" charset="-122"/>
                        </a:rPr>
                        <a:t>'000001.XSHE'</a:t>
                      </a:r>
                      <a:r>
                        <a:rPr lang="zh-CN" altLang="en-US" sz="1000" b="0" i="0" dirty="0" smtClean="0">
                          <a:solidFill>
                            <a:srgbClr val="FFFF00"/>
                          </a:solidFill>
                          <a:latin typeface="Yuanti SC" charset="-122"/>
                          <a:ea typeface="Yuanti SC" charset="-122"/>
                          <a:cs typeface="Yuanti SC" charset="-122"/>
                        </a:rPr>
                        <a:t>。需要注意，国内股票、</a:t>
                      </a:r>
                      <a:r>
                        <a:rPr lang="en-US" altLang="zh-CN" sz="1000" b="0" i="0" dirty="0" smtClean="0">
                          <a:solidFill>
                            <a:srgbClr val="FFFF00"/>
                          </a:solidFill>
                          <a:latin typeface="Yuanti SC" charset="-122"/>
                          <a:ea typeface="Yuanti SC" charset="-122"/>
                          <a:cs typeface="Yuanti SC" charset="-122"/>
                        </a:rPr>
                        <a:t>ETF</a:t>
                      </a:r>
                      <a:r>
                        <a:rPr lang="zh-CN" altLang="en-US" sz="1000" b="0" i="0" dirty="0" smtClean="0">
                          <a:solidFill>
                            <a:srgbClr val="FFFF00"/>
                          </a:solidFill>
                          <a:latin typeface="Yuanti SC" charset="-122"/>
                          <a:ea typeface="Yuanti SC" charset="-122"/>
                          <a:cs typeface="Yuanti SC" charset="-122"/>
                        </a:rPr>
                        <a:t>、指数合约代码分别应当以</a:t>
                      </a:r>
                      <a:r>
                        <a:rPr lang="en-US" altLang="zh-CN" sz="1000" b="0" i="0" dirty="0" smtClean="0">
                          <a:solidFill>
                            <a:srgbClr val="FFFF00"/>
                          </a:solidFill>
                          <a:latin typeface="Yuanti SC" charset="-122"/>
                          <a:ea typeface="Yuanti SC" charset="-122"/>
                          <a:cs typeface="Yuanti SC" charset="-122"/>
                        </a:rPr>
                        <a:t>'.XSHG'</a:t>
                      </a:r>
                      <a:r>
                        <a:rPr lang="zh-CN" altLang="en-US" sz="1000" b="0" i="0" dirty="0" smtClean="0">
                          <a:solidFill>
                            <a:srgbClr val="FFFF00"/>
                          </a:solidFill>
                          <a:latin typeface="Yuanti SC" charset="-122"/>
                          <a:ea typeface="Yuanti SC" charset="-122"/>
                          <a:cs typeface="Yuanti SC" charset="-122"/>
                        </a:rPr>
                        <a:t>或</a:t>
                      </a:r>
                      <a:r>
                        <a:rPr lang="en-US" altLang="zh-CN" sz="1000" b="0" i="0" dirty="0" smtClean="0">
                          <a:solidFill>
                            <a:srgbClr val="FFFF00"/>
                          </a:solidFill>
                          <a:latin typeface="Yuanti SC" charset="-122"/>
                          <a:ea typeface="Yuanti SC" charset="-122"/>
                          <a:cs typeface="Yuanti SC" charset="-122"/>
                        </a:rPr>
                        <a:t>'.XSHE'</a:t>
                      </a:r>
                      <a:r>
                        <a:rPr lang="zh-CN" altLang="en-US" sz="1000" b="0" i="0" dirty="0" smtClean="0">
                          <a:solidFill>
                            <a:srgbClr val="FFFF00"/>
                          </a:solidFill>
                          <a:latin typeface="Yuanti SC" charset="-122"/>
                          <a:ea typeface="Yuanti SC" charset="-122"/>
                          <a:cs typeface="Yuanti SC" charset="-122"/>
                        </a:rPr>
                        <a:t>结尾，前者代表上证，后者代表深证。期货则无此要求。</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a16="http://schemas.microsoft.com/office/drawing/2014/main" xmlns="" val="10001"/>
                  </a:ext>
                </a:extLst>
              </a:tr>
            </a:tbl>
          </a:graphicData>
        </a:graphic>
      </p:graphicFrame>
      <p:graphicFrame>
        <p:nvGraphicFramePr>
          <p:cNvPr id="8" name="Table 2"/>
          <p:cNvGraphicFramePr>
            <a:graphicFrameLocks noGrp="1"/>
          </p:cNvGraphicFramePr>
          <p:nvPr>
            <p:extLst>
              <p:ext uri="{D42A27DB-BD31-4B8C-83A1-F6EECF244321}">
                <p14:modId xmlns:p14="http://schemas.microsoft.com/office/powerpoint/2010/main" val="1040329400"/>
              </p:ext>
            </p:extLst>
          </p:nvPr>
        </p:nvGraphicFramePr>
        <p:xfrm>
          <a:off x="486173" y="4127984"/>
          <a:ext cx="7803062" cy="594360"/>
        </p:xfrm>
        <a:graphic>
          <a:graphicData uri="http://schemas.openxmlformats.org/drawingml/2006/table">
            <a:tbl>
              <a:tblPr firstRow="1" bandRow="1">
                <a:tableStyleId>{C083E6E3-FA7D-4D7B-A595-EF9225AFEA82}</a:tableStyleId>
              </a:tblPr>
              <a:tblGrid>
                <a:gridCol w="964940">
                  <a:extLst>
                    <a:ext uri="{9D8B030D-6E8A-4147-A177-3AD203B41FA5}">
                      <a16:colId xmlns:a16="http://schemas.microsoft.com/office/drawing/2014/main" xmlns="" val="20000"/>
                    </a:ext>
                  </a:extLst>
                </a:gridCol>
                <a:gridCol w="1451113">
                  <a:extLst>
                    <a:ext uri="{9D8B030D-6E8A-4147-A177-3AD203B41FA5}">
                      <a16:colId xmlns:a16="http://schemas.microsoft.com/office/drawing/2014/main" xmlns="" val="20001"/>
                    </a:ext>
                  </a:extLst>
                </a:gridCol>
                <a:gridCol w="5387009"/>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返回</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xmlns=""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instruments</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一个</a:t>
                      </a:r>
                      <a:r>
                        <a:rPr lang="en-US" altLang="zh-CN" sz="1000" b="0" i="0" dirty="0" smtClean="0">
                          <a:solidFill>
                            <a:srgbClr val="FFFF00"/>
                          </a:solidFill>
                          <a:latin typeface="Yuanti SC" charset="-122"/>
                          <a:ea typeface="Yuanti SC" charset="-122"/>
                          <a:cs typeface="Yuanti SC" charset="-122"/>
                        </a:rPr>
                        <a:t>Instrument</a:t>
                      </a:r>
                      <a:r>
                        <a:rPr lang="zh-CN" altLang="en-US" sz="1000" b="0" i="0" dirty="0" smtClean="0">
                          <a:solidFill>
                            <a:srgbClr val="FFFF00"/>
                          </a:solidFill>
                          <a:latin typeface="Yuanti SC" charset="-122"/>
                          <a:ea typeface="Yuanti SC" charset="-122"/>
                          <a:cs typeface="Yuanti SC" charset="-122"/>
                        </a:rPr>
                        <a:t>对象，或一个</a:t>
                      </a:r>
                      <a:r>
                        <a:rPr lang="en-US" altLang="zh-CN" sz="1000" b="0" i="0" dirty="0" smtClean="0">
                          <a:solidFill>
                            <a:srgbClr val="FFFF00"/>
                          </a:solidFill>
                          <a:latin typeface="Yuanti SC" charset="-122"/>
                          <a:ea typeface="Yuanti SC" charset="-122"/>
                          <a:cs typeface="Yuanti SC" charset="-122"/>
                        </a:rPr>
                        <a:t>instrument list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合约的详细信息。</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a16="http://schemas.microsoft.com/office/drawing/2014/main" xmlns="" val="10001"/>
                  </a:ext>
                </a:extLst>
              </a:tr>
            </a:tbl>
          </a:graphicData>
        </a:graphic>
      </p:graphicFrame>
    </p:spTree>
    <p:extLst>
      <p:ext uri="{BB962C8B-B14F-4D97-AF65-F5344CB8AC3E}">
        <p14:creationId xmlns:p14="http://schemas.microsoft.com/office/powerpoint/2010/main" val="98901042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10" name="矩形 9"/>
          <p:cNvSpPr/>
          <p:nvPr/>
        </p:nvSpPr>
        <p:spPr>
          <a:xfrm>
            <a:off x="409303" y="828209"/>
            <a:ext cx="10759440" cy="4801314"/>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2.2.5</a:t>
            </a:r>
            <a:r>
              <a:rPr lang="zh-CN" altLang="en-US" sz="2800" dirty="0" smtClean="0">
                <a:solidFill>
                  <a:schemeClr val="bg1"/>
                </a:solidFill>
                <a:latin typeface="Yuanti SC" charset="-122"/>
                <a:ea typeface="Yuanti SC" charset="-122"/>
                <a:cs typeface="Yuanti SC" charset="-122"/>
              </a:rPr>
              <a:t> 数据获取相关函数</a:t>
            </a:r>
            <a:endParaRPr lang="zh-CN" altLang="en-US" sz="2800" dirty="0">
              <a:solidFill>
                <a:schemeClr val="bg1"/>
              </a:solidFill>
              <a:latin typeface="Yuanti SC" charset="-122"/>
              <a:ea typeface="Yuanti SC" charset="-122"/>
              <a:cs typeface="Yuanti SC" charset="-122"/>
            </a:endParaRPr>
          </a:p>
          <a:p>
            <a:endParaRPr lang="zh-CN" altLang="en-US" dirty="0" smtClean="0">
              <a:solidFill>
                <a:schemeClr val="bg1"/>
              </a:solidFill>
              <a:latin typeface="Yuanti SC Light" charset="-122"/>
              <a:ea typeface="Yuanti SC Light" charset="-122"/>
              <a:cs typeface="Yuanti SC Light" charset="-122"/>
            </a:endParaRPr>
          </a:p>
          <a:p>
            <a:r>
              <a:rPr lang="en-US" altLang="zh-CN" dirty="0" err="1" smtClean="0">
                <a:solidFill>
                  <a:srgbClr val="FFFF00"/>
                </a:solidFill>
                <a:latin typeface="Yuanti SC Light" charset="-122"/>
                <a:ea typeface="Yuanti SC Light" charset="-122"/>
                <a:cs typeface="Yuanti SC Light" charset="-122"/>
              </a:rPr>
              <a:t>get_price</a:t>
            </a:r>
            <a:r>
              <a:rPr lang="zh-CN" altLang="en-US" dirty="0" smtClean="0">
                <a:solidFill>
                  <a:srgbClr val="FFFF00"/>
                </a:solidFill>
                <a:latin typeface="Yuanti SC Light" charset="-122"/>
                <a:ea typeface="Yuanti SC Light" charset="-122"/>
                <a:cs typeface="Yuanti SC Light" charset="-122"/>
              </a:rPr>
              <a:t> 方法（获取合约</a:t>
            </a:r>
            <a:r>
              <a:rPr lang="zh-CN" altLang="en-US" dirty="0">
                <a:solidFill>
                  <a:srgbClr val="FFFF00"/>
                </a:solidFill>
                <a:latin typeface="Yuanti SC Light" charset="-122"/>
                <a:ea typeface="Yuanti SC Light" charset="-122"/>
                <a:cs typeface="Yuanti SC Light" charset="-122"/>
              </a:rPr>
              <a:t>历史</a:t>
            </a:r>
            <a:r>
              <a:rPr lang="zh-CN" altLang="en-US" dirty="0" smtClean="0">
                <a:solidFill>
                  <a:srgbClr val="FFFF00"/>
                </a:solidFill>
                <a:latin typeface="Yuanti SC Light" charset="-122"/>
                <a:ea typeface="Yuanti SC Light" charset="-122"/>
                <a:cs typeface="Yuanti SC Light" charset="-122"/>
              </a:rPr>
              <a:t>数据）</a:t>
            </a: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smtClean="0">
                <a:solidFill>
                  <a:schemeClr val="bg1"/>
                </a:solidFill>
                <a:latin typeface="Yuanti SC Light" charset="-122"/>
                <a:ea typeface="Yuanti SC Light" charset="-122"/>
                <a:cs typeface="Yuanti SC Light" charset="-122"/>
              </a:rPr>
              <a:t>原型：</a:t>
            </a:r>
            <a:r>
              <a:rPr lang="en-US" altLang="zh-CN" sz="1600" dirty="0" err="1">
                <a:solidFill>
                  <a:srgbClr val="92D050"/>
                </a:solidFill>
                <a:latin typeface="Yuanti SC Light" charset="-122"/>
                <a:ea typeface="Yuanti SC Light" charset="-122"/>
                <a:cs typeface="Yuanti SC Light" charset="-122"/>
              </a:rPr>
              <a:t>def</a:t>
            </a:r>
            <a:r>
              <a:rPr lang="en-US" altLang="zh-CN" sz="1600" dirty="0">
                <a:solidFill>
                  <a:srgbClr val="92D050"/>
                </a:solidFill>
                <a:latin typeface="Yuanti SC Light" charset="-122"/>
                <a:ea typeface="Yuanti SC Light" charset="-122"/>
                <a:cs typeface="Yuanti SC Light" charset="-122"/>
              </a:rPr>
              <a:t> </a:t>
            </a:r>
            <a:r>
              <a:rPr lang="en-US" altLang="zh-CN" sz="1600" dirty="0" err="1">
                <a:solidFill>
                  <a:srgbClr val="FFFF00"/>
                </a:solidFill>
                <a:latin typeface="Yuanti SC Light" charset="-122"/>
                <a:ea typeface="Yuanti SC Light" charset="-122"/>
                <a:cs typeface="Yuanti SC Light" charset="-122"/>
              </a:rPr>
              <a:t>get_price</a:t>
            </a:r>
            <a:r>
              <a:rPr lang="en-US" altLang="zh-CN" sz="1600" dirty="0">
                <a:solidFill>
                  <a:srgbClr val="FFFF00"/>
                </a:solidFill>
                <a:latin typeface="Yuanti SC Light" charset="-122"/>
                <a:ea typeface="Yuanti SC Light" charset="-122"/>
                <a:cs typeface="Yuanti SC Light" charset="-122"/>
              </a:rPr>
              <a:t>(</a:t>
            </a:r>
            <a:r>
              <a:rPr lang="en-US" altLang="zh-CN" sz="1600" dirty="0" err="1">
                <a:solidFill>
                  <a:srgbClr val="FFFF00"/>
                </a:solidFill>
                <a:latin typeface="Yuanti SC Light" charset="-122"/>
                <a:ea typeface="Yuanti SC Light" charset="-122"/>
                <a:cs typeface="Yuanti SC Light" charset="-122"/>
              </a:rPr>
              <a:t>id_or_symbols</a:t>
            </a:r>
            <a:r>
              <a:rPr lang="en-US" altLang="zh-CN" sz="1600" dirty="0">
                <a:solidFill>
                  <a:srgbClr val="FFFF00"/>
                </a:solidFill>
                <a:latin typeface="Yuanti SC Light" charset="-122"/>
                <a:ea typeface="Yuanti SC Light" charset="-122"/>
                <a:cs typeface="Yuanti SC Light" charset="-122"/>
              </a:rPr>
              <a:t>, </a:t>
            </a:r>
            <a:r>
              <a:rPr lang="en-US" altLang="zh-CN" sz="1600" dirty="0" err="1">
                <a:solidFill>
                  <a:srgbClr val="FFFF00"/>
                </a:solidFill>
                <a:latin typeface="Yuanti SC Light" charset="-122"/>
                <a:ea typeface="Yuanti SC Light" charset="-122"/>
                <a:cs typeface="Yuanti SC Light" charset="-122"/>
              </a:rPr>
              <a:t>start_date</a:t>
            </a:r>
            <a:r>
              <a:rPr lang="en-US" altLang="zh-CN" sz="1600" dirty="0">
                <a:solidFill>
                  <a:srgbClr val="FFFF00"/>
                </a:solidFill>
                <a:latin typeface="Yuanti SC Light" charset="-122"/>
                <a:ea typeface="Yuanti SC Light" charset="-122"/>
                <a:cs typeface="Yuanti SC Light" charset="-122"/>
              </a:rPr>
              <a:t>, </a:t>
            </a:r>
            <a:r>
              <a:rPr lang="en-US" altLang="zh-CN" sz="1600" dirty="0" err="1">
                <a:solidFill>
                  <a:srgbClr val="FFFF00"/>
                </a:solidFill>
                <a:latin typeface="Yuanti SC Light" charset="-122"/>
                <a:ea typeface="Yuanti SC Light" charset="-122"/>
                <a:cs typeface="Yuanti SC Light" charset="-122"/>
              </a:rPr>
              <a:t>end_date</a:t>
            </a:r>
            <a:r>
              <a:rPr lang="en-US" altLang="zh-CN" sz="1600" dirty="0">
                <a:solidFill>
                  <a:srgbClr val="FFFF00"/>
                </a:solidFill>
                <a:latin typeface="Yuanti SC Light" charset="-122"/>
                <a:ea typeface="Yuanti SC Light" charset="-122"/>
                <a:cs typeface="Yuanti SC Light" charset="-122"/>
              </a:rPr>
              <a:t>=None, frequency='1d', fields=None, adjusted=True)</a:t>
            </a:r>
            <a:endParaRPr lang="en-US" altLang="zh-CN" sz="1600" dirty="0" smtClean="0">
              <a:solidFill>
                <a:srgbClr val="FFFF00"/>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a:solidFill>
                  <a:schemeClr val="bg1"/>
                </a:solidFill>
                <a:latin typeface="Yuanti SC Light" charset="-122"/>
                <a:ea typeface="Yuanti SC Light" charset="-122"/>
                <a:cs typeface="Yuanti SC Light" charset="-122"/>
              </a:rPr>
              <a:t>获取指定合约或合约列表的历史数据（包含起止日期，日线或分钟线），不能在</a:t>
            </a:r>
            <a:r>
              <a:rPr lang="en-US" altLang="zh-CN" sz="1600" dirty="0" err="1">
                <a:solidFill>
                  <a:schemeClr val="bg1"/>
                </a:solidFill>
                <a:latin typeface="Yuanti SC Light" charset="-122"/>
                <a:ea typeface="Yuanti SC Light" charset="-122"/>
                <a:cs typeface="Yuanti SC Light" charset="-122"/>
              </a:rPr>
              <a:t>handle_bar</a:t>
            </a:r>
            <a:r>
              <a:rPr lang="zh-CN" altLang="en-US" sz="1600" dirty="0">
                <a:solidFill>
                  <a:schemeClr val="bg1"/>
                </a:solidFill>
                <a:latin typeface="Yuanti SC Light" charset="-122"/>
                <a:ea typeface="Yuanti SC Light" charset="-122"/>
                <a:cs typeface="Yuanti SC Light" charset="-122"/>
              </a:rPr>
              <a:t>函数中</a:t>
            </a:r>
            <a:r>
              <a:rPr lang="zh-CN" altLang="en-US" sz="1600" dirty="0" smtClean="0">
                <a:solidFill>
                  <a:schemeClr val="bg1"/>
                </a:solidFill>
                <a:latin typeface="Yuanti SC Light" charset="-122"/>
                <a:ea typeface="Yuanti SC Light" charset="-122"/>
                <a:cs typeface="Yuanti SC Light" charset="-122"/>
              </a:rPr>
              <a:t>调用，目前</a:t>
            </a:r>
            <a:r>
              <a:rPr lang="zh-CN" altLang="en-US" sz="1600" dirty="0">
                <a:solidFill>
                  <a:schemeClr val="bg1"/>
                </a:solidFill>
                <a:latin typeface="Yuanti SC Light" charset="-122"/>
                <a:ea typeface="Yuanti SC Light" charset="-122"/>
                <a:cs typeface="Yuanti SC Light" charset="-122"/>
              </a:rPr>
              <a:t>仅支持中国市场</a:t>
            </a:r>
            <a:r>
              <a:rPr lang="zh-CN" altLang="en-US" sz="1600" dirty="0" smtClean="0">
                <a:solidFill>
                  <a:schemeClr val="bg1"/>
                </a:solidFill>
                <a:latin typeface="Yuanti SC Light" charset="-122"/>
                <a:ea typeface="Yuanti SC Light" charset="-122"/>
                <a:cs typeface="Yuanti SC Light" charset="-122"/>
              </a:rPr>
              <a:t>。</a:t>
            </a:r>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dirty="0">
              <a:solidFill>
                <a:schemeClr val="bg1"/>
              </a:solidFill>
              <a:latin typeface="Yuanti SC Light" charset="-122"/>
              <a:ea typeface="Yuanti SC Light" charset="-122"/>
              <a:cs typeface="Yuanti SC Light" charset="-122"/>
            </a:endParaRPr>
          </a:p>
        </p:txBody>
      </p:sp>
      <p:sp>
        <p:nvSpPr>
          <p:cNvPr id="6" name="文本框 5"/>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graphicFrame>
        <p:nvGraphicFramePr>
          <p:cNvPr id="7" name="Table 2"/>
          <p:cNvGraphicFramePr>
            <a:graphicFrameLocks noGrp="1"/>
          </p:cNvGraphicFramePr>
          <p:nvPr>
            <p:extLst>
              <p:ext uri="{D42A27DB-BD31-4B8C-83A1-F6EECF244321}">
                <p14:modId xmlns:p14="http://schemas.microsoft.com/office/powerpoint/2010/main" val="283825647"/>
              </p:ext>
            </p:extLst>
          </p:nvPr>
        </p:nvGraphicFramePr>
        <p:xfrm>
          <a:off x="486172" y="3220012"/>
          <a:ext cx="10500075" cy="1478280"/>
        </p:xfrm>
        <a:graphic>
          <a:graphicData uri="http://schemas.openxmlformats.org/drawingml/2006/table">
            <a:tbl>
              <a:tblPr firstRow="1" bandRow="1">
                <a:tableStyleId>{C083E6E3-FA7D-4D7B-A595-EF9225AFEA82}</a:tableStyleId>
              </a:tblPr>
              <a:tblGrid>
                <a:gridCol w="1223383">
                  <a:extLst>
                    <a:ext uri="{9D8B030D-6E8A-4147-A177-3AD203B41FA5}">
                      <a16:colId xmlns:a16="http://schemas.microsoft.com/office/drawing/2014/main" xmlns="" val="20000"/>
                    </a:ext>
                  </a:extLst>
                </a:gridCol>
                <a:gridCol w="2342288">
                  <a:extLst>
                    <a:ext uri="{9D8B030D-6E8A-4147-A177-3AD203B41FA5}">
                      <a16:colId xmlns:a16="http://schemas.microsoft.com/office/drawing/2014/main" xmlns="" val="20001"/>
                    </a:ext>
                  </a:extLst>
                </a:gridCol>
                <a:gridCol w="6934404"/>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参数</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xmlns=""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chemeClr val="bg1"/>
                          </a:solidFill>
                          <a:latin typeface="Yuanti SC" charset="-122"/>
                          <a:ea typeface="Yuanti SC" charset="-122"/>
                          <a:cs typeface="Yuanti SC" charset="-122"/>
                        </a:rPr>
                        <a:t>order_book_ids</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rgbClr val="FFFF00"/>
                          </a:solidFill>
                          <a:latin typeface="Yuanti SC" charset="-122"/>
                          <a:ea typeface="Yuanti SC" charset="-122"/>
                          <a:cs typeface="Yuanti SC" charset="-122"/>
                        </a:rPr>
                        <a:t>str</a:t>
                      </a:r>
                      <a:r>
                        <a:rPr lang="zh-CN" altLang="en-US" sz="1000" b="0" i="0" dirty="0" smtClean="0">
                          <a:solidFill>
                            <a:srgbClr val="FFFF00"/>
                          </a:solidFill>
                          <a:latin typeface="Yuanti SC" charset="-122"/>
                          <a:ea typeface="Yuanti SC" charset="-122"/>
                          <a:cs typeface="Yuanti SC" charset="-122"/>
                        </a:rPr>
                        <a:t> </a:t>
                      </a:r>
                      <a:r>
                        <a:rPr lang="en-US" altLang="zh-CN" sz="1000" b="0" i="0" dirty="0" smtClean="0">
                          <a:solidFill>
                            <a:srgbClr val="FFFF00"/>
                          </a:solidFill>
                          <a:latin typeface="Yuanti SC" charset="-122"/>
                          <a:ea typeface="Yuanti SC" charset="-122"/>
                          <a:cs typeface="Yuanti SC" charset="-122"/>
                        </a:rPr>
                        <a:t>OR</a:t>
                      </a:r>
                      <a:r>
                        <a:rPr lang="zh-CN" altLang="en-US" sz="1000" b="0" i="0" dirty="0" smtClean="0">
                          <a:solidFill>
                            <a:srgbClr val="FFFF00"/>
                          </a:solidFill>
                          <a:latin typeface="Yuanti SC" charset="-122"/>
                          <a:ea typeface="Yuanti SC" charset="-122"/>
                          <a:cs typeface="Yuanti SC" charset="-122"/>
                        </a:rPr>
                        <a:t> </a:t>
                      </a:r>
                      <a:r>
                        <a:rPr lang="en-US" altLang="zh-CN" sz="1000" b="0" i="0" dirty="0" err="1" smtClean="0">
                          <a:solidFill>
                            <a:srgbClr val="FFFF00"/>
                          </a:solidFill>
                          <a:latin typeface="Yuanti SC" charset="-122"/>
                          <a:ea typeface="Yuanti SC" charset="-122"/>
                          <a:cs typeface="Yuanti SC" charset="-122"/>
                        </a:rPr>
                        <a:t>str</a:t>
                      </a:r>
                      <a:r>
                        <a:rPr lang="en-US" altLang="zh-CN" sz="1000" b="0" i="0" dirty="0" smtClean="0">
                          <a:solidFill>
                            <a:srgbClr val="FFFF00"/>
                          </a:solidFill>
                          <a:latin typeface="Yuanti SC" charset="-122"/>
                          <a:ea typeface="Yuanti SC" charset="-122"/>
                          <a:cs typeface="Yuanti SC" charset="-122"/>
                        </a:rPr>
                        <a:t> list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合约代码，可传入</a:t>
                      </a:r>
                      <a:r>
                        <a:rPr lang="en-US" altLang="zh-CN" sz="1000" b="0" i="0" dirty="0" err="1" smtClean="0">
                          <a:solidFill>
                            <a:srgbClr val="FFFF00"/>
                          </a:solidFill>
                          <a:latin typeface="Yuanti SC" charset="-122"/>
                          <a:ea typeface="Yuanti SC" charset="-122"/>
                          <a:cs typeface="Yuanti SC" charset="-122"/>
                        </a:rPr>
                        <a:t>order_book_id</a:t>
                      </a:r>
                      <a:r>
                        <a:rPr lang="en-US" altLang="zh-CN" sz="1000" b="0" i="0" dirty="0" smtClean="0">
                          <a:solidFill>
                            <a:srgbClr val="FFFF00"/>
                          </a:solidFill>
                          <a:latin typeface="Yuanti SC" charset="-122"/>
                          <a:ea typeface="Yuanti SC" charset="-122"/>
                          <a:cs typeface="Yuanti SC" charset="-122"/>
                        </a:rPr>
                        <a:t>, </a:t>
                      </a:r>
                      <a:r>
                        <a:rPr lang="en-US" altLang="zh-CN" sz="1000" b="0" i="0" dirty="0" err="1" smtClean="0">
                          <a:solidFill>
                            <a:srgbClr val="FFFF00"/>
                          </a:solidFill>
                          <a:latin typeface="Yuanti SC" charset="-122"/>
                          <a:ea typeface="Yuanti SC" charset="-122"/>
                          <a:cs typeface="Yuanti SC" charset="-122"/>
                        </a:rPr>
                        <a:t>order_book_id</a:t>
                      </a:r>
                      <a:r>
                        <a:rPr lang="en-US" altLang="zh-CN" sz="1000" b="0" i="0" dirty="0" smtClean="0">
                          <a:solidFill>
                            <a:srgbClr val="FFFF00"/>
                          </a:solidFill>
                          <a:latin typeface="Yuanti SC" charset="-122"/>
                          <a:ea typeface="Yuanti SC" charset="-122"/>
                          <a:cs typeface="Yuanti SC" charset="-122"/>
                        </a:rPr>
                        <a:t> list, symbol, symbol list</a:t>
                      </a:r>
                      <a:r>
                        <a:rPr lang="zh-CN" altLang="en-US" sz="1000" b="0" i="0" dirty="0" smtClean="0">
                          <a:solidFill>
                            <a:srgbClr val="FFFF00"/>
                          </a:solidFill>
                          <a:latin typeface="Yuanti SC" charset="-122"/>
                          <a:ea typeface="Yuanti SC" charset="-122"/>
                          <a:cs typeface="Yuanti SC" charset="-122"/>
                        </a:rPr>
                        <a: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a16="http://schemas.microsoft.com/office/drawing/2014/main" xmlns="" val="10001"/>
                  </a:ext>
                </a:extLst>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start_date</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rgbClr val="FFFF00"/>
                          </a:solidFill>
                          <a:latin typeface="Yuanti SC" charset="-122"/>
                          <a:ea typeface="Yuanti SC" charset="-122"/>
                          <a:cs typeface="Yuanti SC" charset="-122"/>
                        </a:rPr>
                        <a:t>str</a:t>
                      </a:r>
                      <a:r>
                        <a:rPr lang="en-US" sz="1000" b="0" i="0" dirty="0" smtClean="0">
                          <a:solidFill>
                            <a:srgbClr val="FFFF00"/>
                          </a:solidFill>
                          <a:latin typeface="Yuanti SC" charset="-122"/>
                          <a:ea typeface="Yuanti SC" charset="-122"/>
                          <a:cs typeface="Yuanti SC" charset="-122"/>
                        </a:rPr>
                        <a:t>, </a:t>
                      </a:r>
                      <a:r>
                        <a:rPr lang="en-US" sz="1000" b="0" i="0" dirty="0" err="1" smtClean="0">
                          <a:solidFill>
                            <a:srgbClr val="FFFF00"/>
                          </a:solidFill>
                          <a:latin typeface="Yuanti SC" charset="-122"/>
                          <a:ea typeface="Yuanti SC" charset="-122"/>
                          <a:cs typeface="Yuanti SC" charset="-122"/>
                        </a:rPr>
                        <a:t>date,datetime,pandasTimestamp</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开始日期，用户必须指定，需要早于策略当前日期</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end_date</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rgbClr val="FFFF00"/>
                          </a:solidFill>
                          <a:latin typeface="Yuanti SC" charset="-122"/>
                          <a:ea typeface="Yuanti SC" charset="-122"/>
                          <a:cs typeface="Yuanti SC" charset="-122"/>
                        </a:rPr>
                        <a:t>str</a:t>
                      </a:r>
                      <a:r>
                        <a:rPr lang="en-US" altLang="zh-CN" sz="1000" b="0" i="0" dirty="0" smtClean="0">
                          <a:solidFill>
                            <a:srgbClr val="FFFF00"/>
                          </a:solidFill>
                          <a:latin typeface="Yuanti SC" charset="-122"/>
                          <a:ea typeface="Yuanti SC" charset="-122"/>
                          <a:cs typeface="Yuanti SC" charset="-122"/>
                        </a:rPr>
                        <a:t>, </a:t>
                      </a:r>
                      <a:r>
                        <a:rPr lang="en-US" altLang="zh-CN" sz="1000" b="0" i="0" dirty="0" err="1" smtClean="0">
                          <a:solidFill>
                            <a:srgbClr val="FFFF00"/>
                          </a:solidFill>
                          <a:latin typeface="Yuanti SC" charset="-122"/>
                          <a:ea typeface="Yuanti SC" charset="-122"/>
                          <a:cs typeface="Yuanti SC" charset="-122"/>
                        </a:rPr>
                        <a:t>date,datetime,pandasTimestamp</a:t>
                      </a:r>
                      <a:endParaRPr lang="en-US" altLang="zh-CN" sz="1000" b="0" i="0" dirty="0" smtClean="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结束日期，需要早于策略当前日期，默认为策略当前日期前一天</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chemeClr val="bg1"/>
                          </a:solidFill>
                          <a:latin typeface="Yuanti SC" charset="-122"/>
                          <a:ea typeface="Yuanti SC" charset="-122"/>
                          <a:cs typeface="Yuanti SC" charset="-122"/>
                        </a:rPr>
                        <a:t>frequency</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rgbClr val="FFFF00"/>
                          </a:solidFill>
                          <a:latin typeface="Yuanti SC" charset="-122"/>
                          <a:ea typeface="Yuanti SC" charset="-122"/>
                          <a:cs typeface="Yuanti SC" charset="-122"/>
                        </a:rPr>
                        <a:t>str</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历史数据的频率。 现在支持日</a:t>
                      </a:r>
                      <a:r>
                        <a:rPr lang="en-US" altLang="zh-CN" sz="1000" b="0" i="0" dirty="0" smtClean="0">
                          <a:solidFill>
                            <a:srgbClr val="FFFF00"/>
                          </a:solidFill>
                          <a:latin typeface="Yuanti SC" charset="-122"/>
                          <a:ea typeface="Yuanti SC" charset="-122"/>
                          <a:cs typeface="Yuanti SC" charset="-122"/>
                        </a:rPr>
                        <a:t>/</a:t>
                      </a:r>
                      <a:r>
                        <a:rPr lang="zh-CN" altLang="en-US" sz="1000" b="0" i="0" dirty="0" smtClean="0">
                          <a:solidFill>
                            <a:srgbClr val="FFFF00"/>
                          </a:solidFill>
                          <a:latin typeface="Yuanti SC" charset="-122"/>
                          <a:ea typeface="Yuanti SC" charset="-122"/>
                          <a:cs typeface="Yuanti SC" charset="-122"/>
                        </a:rPr>
                        <a:t>分钟级别的历史数据，默认为</a:t>
                      </a:r>
                      <a:r>
                        <a:rPr lang="en-US" altLang="zh-CN" sz="1000" b="0" i="0" dirty="0" smtClean="0">
                          <a:solidFill>
                            <a:srgbClr val="FFFF00"/>
                          </a:solidFill>
                          <a:latin typeface="Yuanti SC" charset="-122"/>
                          <a:ea typeface="Yuanti SC" charset="-122"/>
                          <a:cs typeface="Yuanti SC" charset="-122"/>
                        </a:rPr>
                        <a:t>'1d'</a:t>
                      </a:r>
                      <a:r>
                        <a:rPr lang="zh-CN" altLang="en-US" sz="1000" b="0" i="0" dirty="0" smtClean="0">
                          <a:solidFill>
                            <a:srgbClr val="FFFF00"/>
                          </a:solidFill>
                          <a:latin typeface="Yuanti SC" charset="-122"/>
                          <a:ea typeface="Yuanti SC" charset="-122"/>
                          <a:cs typeface="Yuanti SC" charset="-122"/>
                        </a:rPr>
                        <a:t>。使用者可自由选取不同频率，例如</a:t>
                      </a:r>
                      <a:r>
                        <a:rPr lang="en-US" altLang="zh-CN" sz="1000" b="0" i="0" dirty="0" smtClean="0">
                          <a:solidFill>
                            <a:srgbClr val="FFFF00"/>
                          </a:solidFill>
                          <a:latin typeface="Yuanti SC" charset="-122"/>
                          <a:ea typeface="Yuanti SC" charset="-122"/>
                          <a:cs typeface="Yuanti SC" charset="-122"/>
                        </a:rPr>
                        <a:t>'5m'</a:t>
                      </a:r>
                      <a:r>
                        <a:rPr lang="zh-CN" altLang="en-US" sz="1000" b="0" i="0" dirty="0" smtClean="0">
                          <a:solidFill>
                            <a:srgbClr val="FFFF00"/>
                          </a:solidFill>
                          <a:latin typeface="Yuanti SC" charset="-122"/>
                          <a:ea typeface="Yuanti SC" charset="-122"/>
                          <a:cs typeface="Yuanti SC" charset="-122"/>
                        </a:rPr>
                        <a:t>代表</a:t>
                      </a:r>
                      <a:r>
                        <a:rPr lang="en-US" altLang="zh-CN" sz="1000" b="0" i="0" dirty="0" smtClean="0">
                          <a:solidFill>
                            <a:srgbClr val="FFFF00"/>
                          </a:solidFill>
                          <a:latin typeface="Yuanti SC" charset="-122"/>
                          <a:ea typeface="Yuanti SC" charset="-122"/>
                          <a:cs typeface="Yuanti SC" charset="-122"/>
                        </a:rPr>
                        <a:t>5</a:t>
                      </a:r>
                      <a:r>
                        <a:rPr lang="zh-CN" altLang="en-US" sz="1000" b="0" i="0" dirty="0" smtClean="0">
                          <a:solidFill>
                            <a:srgbClr val="FFFF00"/>
                          </a:solidFill>
                          <a:latin typeface="Yuanti SC" charset="-122"/>
                          <a:ea typeface="Yuanti SC" charset="-122"/>
                          <a:cs typeface="Yuanti SC" charset="-122"/>
                        </a:rPr>
                        <a:t>分钟线</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chemeClr val="bg1"/>
                          </a:solidFill>
                          <a:latin typeface="Yuanti SC" charset="-122"/>
                          <a:ea typeface="Yuanti SC" charset="-122"/>
                          <a:cs typeface="Yuanti SC" charset="-122"/>
                        </a:rPr>
                        <a:t>adjusted</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rgbClr val="FFFF00"/>
                          </a:solidFill>
                          <a:latin typeface="Yuanti SC" charset="-122"/>
                          <a:ea typeface="Yuanti SC" charset="-122"/>
                          <a:cs typeface="Yuanti SC" charset="-122"/>
                        </a:rPr>
                        <a:t>boolean</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前复权处理。默认为</a:t>
                      </a:r>
                      <a:r>
                        <a:rPr lang="en-US" altLang="zh-CN" sz="1000" b="0" i="0" dirty="0" smtClean="0">
                          <a:solidFill>
                            <a:srgbClr val="FFFF00"/>
                          </a:solidFill>
                          <a:latin typeface="Yuanti SC" charset="-122"/>
                          <a:ea typeface="Yuanti SC" charset="-122"/>
                          <a:cs typeface="Yuanti SC" charset="-122"/>
                        </a:rPr>
                        <a:t>True</a:t>
                      </a:r>
                      <a:r>
                        <a:rPr lang="zh-CN" altLang="en-US" sz="1000" b="0" i="0" dirty="0" smtClean="0">
                          <a:solidFill>
                            <a:srgbClr val="FFFF00"/>
                          </a:solidFill>
                          <a:latin typeface="Yuanti SC" charset="-122"/>
                          <a:ea typeface="Yuanti SC" charset="-122"/>
                          <a:cs typeface="Yuanti SC" charset="-122"/>
                        </a:rPr>
                        <a:t>，即进行了前复权处理。需要注意，目前我们对股票价格进行的前复权处理仅考虑了拆分的影响，并未考虑分红派息对于股价的影响（可以通过</a:t>
                      </a:r>
                      <a:r>
                        <a:rPr lang="en-US" altLang="zh-CN" sz="1000" b="0" i="0" dirty="0" err="1" smtClean="0">
                          <a:solidFill>
                            <a:srgbClr val="FFFF00"/>
                          </a:solidFill>
                          <a:latin typeface="Yuanti SC" charset="-122"/>
                          <a:ea typeface="Yuanti SC" charset="-122"/>
                          <a:cs typeface="Yuanti SC" charset="-122"/>
                        </a:rPr>
                        <a:t>get_ex_factor</a:t>
                      </a:r>
                      <a:r>
                        <a:rPr lang="zh-CN" altLang="en-US" sz="1000" b="0" i="0" dirty="0" smtClean="0">
                          <a:solidFill>
                            <a:srgbClr val="FFFF00"/>
                          </a:solidFill>
                          <a:latin typeface="Yuanti SC" charset="-122"/>
                          <a:ea typeface="Yuanti SC" charset="-122"/>
                          <a:cs typeface="Yuanti SC" charset="-122"/>
                        </a:rPr>
                        <a:t>函数获取到经过除权除息处理的复权因子）</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bl>
          </a:graphicData>
        </a:graphic>
      </p:graphicFrame>
      <p:graphicFrame>
        <p:nvGraphicFramePr>
          <p:cNvPr id="8" name="Table 2"/>
          <p:cNvGraphicFramePr>
            <a:graphicFrameLocks noGrp="1"/>
          </p:cNvGraphicFramePr>
          <p:nvPr>
            <p:extLst>
              <p:ext uri="{D42A27DB-BD31-4B8C-83A1-F6EECF244321}">
                <p14:modId xmlns:p14="http://schemas.microsoft.com/office/powerpoint/2010/main" val="4215003"/>
              </p:ext>
            </p:extLst>
          </p:nvPr>
        </p:nvGraphicFramePr>
        <p:xfrm>
          <a:off x="486173" y="4809214"/>
          <a:ext cx="10500074" cy="1661160"/>
        </p:xfrm>
        <a:graphic>
          <a:graphicData uri="http://schemas.openxmlformats.org/drawingml/2006/table">
            <a:tbl>
              <a:tblPr firstRow="1" bandRow="1">
                <a:tableStyleId>{C083E6E3-FA7D-4D7B-A595-EF9225AFEA82}</a:tableStyleId>
              </a:tblPr>
              <a:tblGrid>
                <a:gridCol w="1213418">
                  <a:extLst>
                    <a:ext uri="{9D8B030D-6E8A-4147-A177-3AD203B41FA5}">
                      <a16:colId xmlns:a16="http://schemas.microsoft.com/office/drawing/2014/main" xmlns="" val="20000"/>
                    </a:ext>
                  </a:extLst>
                </a:gridCol>
                <a:gridCol w="2355574">
                  <a:extLst>
                    <a:ext uri="{9D8B030D-6E8A-4147-A177-3AD203B41FA5}">
                      <a16:colId xmlns:a16="http://schemas.microsoft.com/office/drawing/2014/main" xmlns="" val="20001"/>
                    </a:ext>
                  </a:extLst>
                </a:gridCol>
                <a:gridCol w="6931082"/>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返回</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xmlns=""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data</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rgbClr val="FFFF00"/>
                          </a:solidFill>
                          <a:latin typeface="Yuanti SC" charset="-122"/>
                          <a:ea typeface="Yuanti SC" charset="-122"/>
                          <a:cs typeface="Yuanti SC" charset="-122"/>
                        </a:rPr>
                        <a:t>pandas Panel/</a:t>
                      </a:r>
                      <a:r>
                        <a:rPr lang="en-US" altLang="zh-CN" sz="1000" b="0" i="0" dirty="0" err="1" smtClean="0">
                          <a:solidFill>
                            <a:srgbClr val="FFFF00"/>
                          </a:solidFill>
                          <a:latin typeface="Yuanti SC" charset="-122"/>
                          <a:ea typeface="Yuanti SC" charset="-122"/>
                          <a:cs typeface="Yuanti SC" charset="-122"/>
                        </a:rPr>
                        <a:t>DataFrame</a:t>
                      </a:r>
                      <a:r>
                        <a:rPr lang="en-US" altLang="zh-CN" sz="1000" b="0" i="0" dirty="0" smtClean="0">
                          <a:solidFill>
                            <a:srgbClr val="FFFF00"/>
                          </a:solidFill>
                          <a:latin typeface="Yuanti SC" charset="-122"/>
                          <a:ea typeface="Yuanti SC" charset="-122"/>
                          <a:cs typeface="Yuanti SC" charset="-122"/>
                        </a:rPr>
                        <a:t>/Series</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altLang="zh-CN" sz="1000" b="0" i="0" dirty="0" err="1" smtClean="0">
                          <a:solidFill>
                            <a:srgbClr val="FFFF00"/>
                          </a:solidFill>
                          <a:latin typeface="Yuanti SC" charset="-122"/>
                          <a:ea typeface="Yuanti SC" charset="-122"/>
                          <a:cs typeface="Yuanti SC" charset="-122"/>
                        </a:rPr>
                        <a:t>ex_date</a:t>
                      </a:r>
                      <a:r>
                        <a:rPr lang="en-US" altLang="zh-CN" sz="1000" b="0" i="0" dirty="0" smtClean="0">
                          <a:solidFill>
                            <a:srgbClr val="FFFF00"/>
                          </a:solidFill>
                          <a:latin typeface="Yuanti SC" charset="-122"/>
                          <a:ea typeface="Yuanti SC" charset="-122"/>
                          <a:cs typeface="Yuanti SC" charset="-122"/>
                        </a:rPr>
                        <a:t>: </a:t>
                      </a:r>
                      <a:r>
                        <a:rPr lang="zh-CN" altLang="en-US" sz="1000" b="0" i="0" dirty="0" smtClean="0">
                          <a:solidFill>
                            <a:srgbClr val="FFFF00"/>
                          </a:solidFill>
                          <a:latin typeface="Yuanti SC" charset="-122"/>
                          <a:ea typeface="Yuanti SC" charset="-122"/>
                          <a:cs typeface="Yuanti SC" charset="-122"/>
                        </a:rPr>
                        <a:t>除权除息日</a:t>
                      </a: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altLang="zh-CN" sz="1000" b="0" i="0" dirty="0" err="1" smtClean="0">
                          <a:solidFill>
                            <a:srgbClr val="FFFF00"/>
                          </a:solidFill>
                          <a:latin typeface="Yuanti SC" charset="-122"/>
                          <a:ea typeface="Yuanti SC" charset="-122"/>
                          <a:cs typeface="Yuanti SC" charset="-122"/>
                        </a:rPr>
                        <a:t>order_book_id</a:t>
                      </a:r>
                      <a:r>
                        <a:rPr lang="en-US" altLang="zh-CN" sz="1000" b="0" i="0" dirty="0" smtClean="0">
                          <a:solidFill>
                            <a:srgbClr val="FFFF00"/>
                          </a:solidFill>
                          <a:latin typeface="Yuanti SC" charset="-122"/>
                          <a:ea typeface="Yuanti SC" charset="-122"/>
                          <a:cs typeface="Yuanti SC" charset="-122"/>
                        </a:rPr>
                        <a:t>: </a:t>
                      </a:r>
                      <a:r>
                        <a:rPr lang="zh-CN" altLang="en-US" sz="1000" b="0" i="0" dirty="0" smtClean="0">
                          <a:solidFill>
                            <a:srgbClr val="FFFF00"/>
                          </a:solidFill>
                          <a:latin typeface="Yuanti SC" charset="-122"/>
                          <a:ea typeface="Yuanti SC" charset="-122"/>
                          <a:cs typeface="Yuanti SC" charset="-122"/>
                        </a:rPr>
                        <a:t>证券代码，证券的独特的标识符</a:t>
                      </a: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altLang="zh-CN" sz="1000" b="0" i="0" dirty="0" err="1" smtClean="0">
                          <a:solidFill>
                            <a:srgbClr val="FFFF00"/>
                          </a:solidFill>
                          <a:latin typeface="Yuanti SC" charset="-122"/>
                          <a:ea typeface="Yuanti SC" charset="-122"/>
                          <a:cs typeface="Yuanti SC" charset="-122"/>
                        </a:rPr>
                        <a:t>ex_factor</a:t>
                      </a:r>
                      <a:r>
                        <a:rPr lang="en-US" altLang="zh-CN" sz="1000" b="0" i="0" dirty="0" smtClean="0">
                          <a:solidFill>
                            <a:srgbClr val="FFFF00"/>
                          </a:solidFill>
                          <a:latin typeface="Yuanti SC" charset="-122"/>
                          <a:ea typeface="Yuanti SC" charset="-122"/>
                          <a:cs typeface="Yuanti SC" charset="-122"/>
                        </a:rPr>
                        <a:t>: </a:t>
                      </a:r>
                      <a:r>
                        <a:rPr lang="zh-CN" altLang="en-US" sz="1000" b="0" i="0" dirty="0" smtClean="0">
                          <a:solidFill>
                            <a:srgbClr val="FFFF00"/>
                          </a:solidFill>
                          <a:latin typeface="Yuanti SC" charset="-122"/>
                          <a:ea typeface="Yuanti SC" charset="-122"/>
                          <a:cs typeface="Yuanti SC" charset="-122"/>
                        </a:rPr>
                        <a:t>复权因子，考虑了分红派息与拆分的影响，为一段时间内的股价调整乘数。举例来说，平安银行（</a:t>
                      </a:r>
                      <a:r>
                        <a:rPr lang="en-US" altLang="zh-CN" sz="1000" b="0" i="0" dirty="0" smtClean="0">
                          <a:solidFill>
                            <a:srgbClr val="FFFF00"/>
                          </a:solidFill>
                          <a:latin typeface="Yuanti SC" charset="-122"/>
                          <a:ea typeface="Yuanti SC" charset="-122"/>
                          <a:cs typeface="Yuanti SC" charset="-122"/>
                        </a:rPr>
                        <a:t>'000001.XSHE'</a:t>
                      </a:r>
                      <a:r>
                        <a:rPr lang="zh-CN" altLang="en-US" sz="1000" b="0" i="0" dirty="0" smtClean="0">
                          <a:solidFill>
                            <a:srgbClr val="FFFF00"/>
                          </a:solidFill>
                          <a:latin typeface="Yuanti SC" charset="-122"/>
                          <a:ea typeface="Yuanti SC" charset="-122"/>
                          <a:cs typeface="Yuanti SC" charset="-122"/>
                        </a:rPr>
                        <a:t>）在</a:t>
                      </a:r>
                      <a:r>
                        <a:rPr lang="en-US" altLang="zh-CN" sz="1000" b="0" i="0" dirty="0" smtClean="0">
                          <a:solidFill>
                            <a:srgbClr val="FFFF00"/>
                          </a:solidFill>
                          <a:latin typeface="Yuanti SC" charset="-122"/>
                          <a:ea typeface="Yuanti SC" charset="-122"/>
                          <a:cs typeface="Yuanti SC" charset="-122"/>
                        </a:rPr>
                        <a:t>2016</a:t>
                      </a:r>
                      <a:r>
                        <a:rPr lang="zh-CN" altLang="en-US" sz="1000" b="0" i="0" dirty="0" smtClean="0">
                          <a:solidFill>
                            <a:srgbClr val="FFFF00"/>
                          </a:solidFill>
                          <a:latin typeface="Yuanti SC" charset="-122"/>
                          <a:ea typeface="Yuanti SC" charset="-122"/>
                          <a:cs typeface="Yuanti SC" charset="-122"/>
                        </a:rPr>
                        <a:t>年</a:t>
                      </a:r>
                      <a:r>
                        <a:rPr lang="en-US" altLang="zh-CN" sz="1000" b="0" i="0" dirty="0" smtClean="0">
                          <a:solidFill>
                            <a:srgbClr val="FFFF00"/>
                          </a:solidFill>
                          <a:latin typeface="Yuanti SC" charset="-122"/>
                          <a:ea typeface="Yuanti SC" charset="-122"/>
                          <a:cs typeface="Yuanti SC" charset="-122"/>
                        </a:rPr>
                        <a:t>6</a:t>
                      </a:r>
                      <a:r>
                        <a:rPr lang="zh-CN" altLang="en-US" sz="1000" b="0" i="0" dirty="0" smtClean="0">
                          <a:solidFill>
                            <a:srgbClr val="FFFF00"/>
                          </a:solidFill>
                          <a:latin typeface="Yuanti SC" charset="-122"/>
                          <a:ea typeface="Yuanti SC" charset="-122"/>
                          <a:cs typeface="Yuanti SC" charset="-122"/>
                        </a:rPr>
                        <a:t>月</a:t>
                      </a:r>
                      <a:r>
                        <a:rPr lang="en-US" altLang="zh-CN" sz="1000" b="0" i="0" dirty="0" smtClean="0">
                          <a:solidFill>
                            <a:srgbClr val="FFFF00"/>
                          </a:solidFill>
                          <a:latin typeface="Yuanti SC" charset="-122"/>
                          <a:ea typeface="Yuanti SC" charset="-122"/>
                          <a:cs typeface="Yuanti SC" charset="-122"/>
                        </a:rPr>
                        <a:t>15</a:t>
                      </a:r>
                      <a:r>
                        <a:rPr lang="zh-CN" altLang="en-US" sz="1000" b="0" i="0" dirty="0" smtClean="0">
                          <a:solidFill>
                            <a:srgbClr val="FFFF00"/>
                          </a:solidFill>
                          <a:latin typeface="Yuanti SC" charset="-122"/>
                          <a:ea typeface="Yuanti SC" charset="-122"/>
                          <a:cs typeface="Yuanti SC" charset="-122"/>
                        </a:rPr>
                        <a:t>日每</a:t>
                      </a:r>
                      <a:r>
                        <a:rPr lang="en-US" altLang="zh-CN" sz="1000" b="0" i="0" dirty="0" smtClean="0">
                          <a:solidFill>
                            <a:srgbClr val="FFFF00"/>
                          </a:solidFill>
                          <a:latin typeface="Yuanti SC" charset="-122"/>
                          <a:ea typeface="Yuanti SC" charset="-122"/>
                          <a:cs typeface="Yuanti SC" charset="-122"/>
                        </a:rPr>
                        <a:t>10</a:t>
                      </a:r>
                      <a:r>
                        <a:rPr lang="zh-CN" altLang="en-US" sz="1000" b="0" i="0" dirty="0" smtClean="0">
                          <a:solidFill>
                            <a:srgbClr val="FFFF00"/>
                          </a:solidFill>
                          <a:latin typeface="Yuanti SC" charset="-122"/>
                          <a:ea typeface="Yuanti SC" charset="-122"/>
                          <a:cs typeface="Yuanti SC" charset="-122"/>
                        </a:rPr>
                        <a:t>股派发现金股利人民币 </a:t>
                      </a:r>
                      <a:r>
                        <a:rPr lang="en-US" altLang="zh-CN" sz="1000" b="0" i="0" dirty="0" smtClean="0">
                          <a:solidFill>
                            <a:srgbClr val="FFFF00"/>
                          </a:solidFill>
                          <a:latin typeface="Yuanti SC" charset="-122"/>
                          <a:ea typeface="Yuanti SC" charset="-122"/>
                          <a:cs typeface="Yuanti SC" charset="-122"/>
                        </a:rPr>
                        <a:t>1.53</a:t>
                      </a:r>
                      <a:r>
                        <a:rPr lang="zh-CN" altLang="en-US" sz="1000" b="0" i="0" dirty="0" smtClean="0">
                          <a:solidFill>
                            <a:srgbClr val="FFFF00"/>
                          </a:solidFill>
                          <a:latin typeface="Yuanti SC" charset="-122"/>
                          <a:ea typeface="Yuanti SC" charset="-122"/>
                          <a:cs typeface="Yuanti SC" charset="-122"/>
                        </a:rPr>
                        <a:t>元（含税），并以资本公积转增股本每</a:t>
                      </a:r>
                      <a:r>
                        <a:rPr lang="en-US" altLang="zh-CN" sz="1000" b="0" i="0" dirty="0" smtClean="0">
                          <a:solidFill>
                            <a:srgbClr val="FFFF00"/>
                          </a:solidFill>
                          <a:latin typeface="Yuanti SC" charset="-122"/>
                          <a:ea typeface="Yuanti SC" charset="-122"/>
                          <a:cs typeface="Yuanti SC" charset="-122"/>
                        </a:rPr>
                        <a:t>10</a:t>
                      </a:r>
                      <a:r>
                        <a:rPr lang="zh-CN" altLang="en-US" sz="1000" b="0" i="0" dirty="0" smtClean="0">
                          <a:solidFill>
                            <a:srgbClr val="FFFF00"/>
                          </a:solidFill>
                          <a:latin typeface="Yuanti SC" charset="-122"/>
                          <a:ea typeface="Yuanti SC" charset="-122"/>
                          <a:cs typeface="Yuanti SC" charset="-122"/>
                        </a:rPr>
                        <a:t>股转增</a:t>
                      </a:r>
                      <a:r>
                        <a:rPr lang="en-US" altLang="zh-CN" sz="1000" b="0" i="0" dirty="0" smtClean="0">
                          <a:solidFill>
                            <a:srgbClr val="FFFF00"/>
                          </a:solidFill>
                          <a:latin typeface="Yuanti SC" charset="-122"/>
                          <a:ea typeface="Yuanti SC" charset="-122"/>
                          <a:cs typeface="Yuanti SC" charset="-122"/>
                        </a:rPr>
                        <a:t>2</a:t>
                      </a:r>
                      <a:r>
                        <a:rPr lang="zh-CN" altLang="en-US" sz="1000" b="0" i="0" dirty="0" smtClean="0">
                          <a:solidFill>
                            <a:srgbClr val="FFFF00"/>
                          </a:solidFill>
                          <a:latin typeface="Yuanti SC" charset="-122"/>
                          <a:ea typeface="Yuanti SC" charset="-122"/>
                          <a:cs typeface="Yuanti SC" charset="-122"/>
                        </a:rPr>
                        <a:t>股。</a:t>
                      </a:r>
                      <a:r>
                        <a:rPr lang="en-US" altLang="zh-CN" sz="1000" b="0" i="0" dirty="0" smtClean="0">
                          <a:solidFill>
                            <a:srgbClr val="FFFF00"/>
                          </a:solidFill>
                          <a:latin typeface="Yuanti SC" charset="-122"/>
                          <a:ea typeface="Yuanti SC" charset="-122"/>
                          <a:cs typeface="Yuanti SC" charset="-122"/>
                        </a:rPr>
                        <a:t>6</a:t>
                      </a:r>
                      <a:r>
                        <a:rPr lang="zh-CN" altLang="en-US" sz="1000" b="0" i="0" dirty="0" smtClean="0">
                          <a:solidFill>
                            <a:srgbClr val="FFFF00"/>
                          </a:solidFill>
                          <a:latin typeface="Yuanti SC" charset="-122"/>
                          <a:ea typeface="Yuanti SC" charset="-122"/>
                          <a:cs typeface="Yuanti SC" charset="-122"/>
                        </a:rPr>
                        <a:t>月</a:t>
                      </a:r>
                      <a:r>
                        <a:rPr lang="en-US" altLang="zh-CN" sz="1000" b="0" i="0" dirty="0" smtClean="0">
                          <a:solidFill>
                            <a:srgbClr val="FFFF00"/>
                          </a:solidFill>
                          <a:latin typeface="Yuanti SC" charset="-122"/>
                          <a:ea typeface="Yuanti SC" charset="-122"/>
                          <a:cs typeface="Yuanti SC" charset="-122"/>
                        </a:rPr>
                        <a:t>15</a:t>
                      </a:r>
                      <a:r>
                        <a:rPr lang="zh-CN" altLang="en-US" sz="1000" b="0" i="0" dirty="0" smtClean="0">
                          <a:solidFill>
                            <a:srgbClr val="FFFF00"/>
                          </a:solidFill>
                          <a:latin typeface="Yuanti SC" charset="-122"/>
                          <a:ea typeface="Yuanti SC" charset="-122"/>
                          <a:cs typeface="Yuanti SC" charset="-122"/>
                        </a:rPr>
                        <a:t>日的收盘价为</a:t>
                      </a:r>
                      <a:r>
                        <a:rPr lang="en-US" altLang="zh-CN" sz="1000" b="0" i="0" dirty="0" smtClean="0">
                          <a:solidFill>
                            <a:srgbClr val="FFFF00"/>
                          </a:solidFill>
                          <a:latin typeface="Yuanti SC" charset="-122"/>
                          <a:ea typeface="Yuanti SC" charset="-122"/>
                          <a:cs typeface="Yuanti SC" charset="-122"/>
                        </a:rPr>
                        <a:t>10.44</a:t>
                      </a:r>
                      <a:r>
                        <a:rPr lang="zh-CN" altLang="en-US" sz="1000" b="0" i="0" dirty="0" smtClean="0">
                          <a:solidFill>
                            <a:srgbClr val="FFFF00"/>
                          </a:solidFill>
                          <a:latin typeface="Yuanti SC" charset="-122"/>
                          <a:ea typeface="Yuanti SC" charset="-122"/>
                          <a:cs typeface="Yuanti SC" charset="-122"/>
                        </a:rPr>
                        <a:t>元，其除权除息后的价格应当为 </a:t>
                      </a:r>
                      <a:r>
                        <a:rPr lang="en-US" altLang="zh-CN" sz="1000" b="0" i="0" dirty="0" smtClean="0">
                          <a:solidFill>
                            <a:srgbClr val="FFFF00"/>
                          </a:solidFill>
                          <a:latin typeface="Yuanti SC" charset="-122"/>
                          <a:ea typeface="Yuanti SC" charset="-122"/>
                          <a:cs typeface="Yuanti SC" charset="-122"/>
                        </a:rPr>
                        <a:t>(10.44-1.53/10) / 1.2 = 8.5725.</a:t>
                      </a:r>
                      <a:r>
                        <a:rPr lang="zh-CN" altLang="en-US" sz="1000" b="0" i="0" dirty="0" smtClean="0">
                          <a:solidFill>
                            <a:srgbClr val="FFFF00"/>
                          </a:solidFill>
                          <a:latin typeface="Yuanti SC" charset="-122"/>
                          <a:ea typeface="Yuanti SC" charset="-122"/>
                          <a:cs typeface="Yuanti SC" charset="-122"/>
                        </a:rPr>
                        <a:t>本期复权因子为</a:t>
                      </a:r>
                      <a:r>
                        <a:rPr lang="en-US" altLang="zh-CN" sz="1000" b="0" i="0" dirty="0" smtClean="0">
                          <a:solidFill>
                            <a:srgbClr val="FFFF00"/>
                          </a:solidFill>
                          <a:latin typeface="Yuanti SC" charset="-122"/>
                          <a:ea typeface="Yuanti SC" charset="-122"/>
                          <a:cs typeface="Yuanti SC" charset="-122"/>
                        </a:rPr>
                        <a:t>10.44 / 8.5725 = 1.217847</a:t>
                      </a: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altLang="zh-CN" sz="1000" b="0" i="0" dirty="0" err="1" smtClean="0">
                          <a:solidFill>
                            <a:srgbClr val="FFFF00"/>
                          </a:solidFill>
                          <a:latin typeface="Yuanti SC" charset="-122"/>
                          <a:ea typeface="Yuanti SC" charset="-122"/>
                          <a:cs typeface="Yuanti SC" charset="-122"/>
                        </a:rPr>
                        <a:t>ex_cum_factor</a:t>
                      </a:r>
                      <a:r>
                        <a:rPr lang="en-US" altLang="zh-CN" sz="1000" b="0" i="0" dirty="0" smtClean="0">
                          <a:solidFill>
                            <a:srgbClr val="FFFF00"/>
                          </a:solidFill>
                          <a:latin typeface="Yuanti SC" charset="-122"/>
                          <a:ea typeface="Yuanti SC" charset="-122"/>
                          <a:cs typeface="Yuanti SC" charset="-122"/>
                        </a:rPr>
                        <a:t>: </a:t>
                      </a:r>
                      <a:r>
                        <a:rPr lang="zh-CN" altLang="en-US" sz="1000" b="0" i="0" dirty="0" smtClean="0">
                          <a:solidFill>
                            <a:srgbClr val="FFFF00"/>
                          </a:solidFill>
                          <a:latin typeface="Yuanti SC" charset="-122"/>
                          <a:ea typeface="Yuanti SC" charset="-122"/>
                          <a:cs typeface="Yuanti SC" charset="-122"/>
                        </a:rPr>
                        <a:t>累计复权因子，</a:t>
                      </a:r>
                      <a:r>
                        <a:rPr lang="en-US" altLang="zh-CN" sz="1000" b="0" i="0" dirty="0" smtClean="0">
                          <a:solidFill>
                            <a:srgbClr val="FFFF00"/>
                          </a:solidFill>
                          <a:latin typeface="Yuanti SC" charset="-122"/>
                          <a:ea typeface="Yuanti SC" charset="-122"/>
                          <a:cs typeface="Yuanti SC" charset="-122"/>
                        </a:rPr>
                        <a:t>X</a:t>
                      </a:r>
                      <a:r>
                        <a:rPr lang="zh-CN" altLang="en-US" sz="1000" b="0" i="0" dirty="0" smtClean="0">
                          <a:solidFill>
                            <a:srgbClr val="FFFF00"/>
                          </a:solidFill>
                          <a:latin typeface="Yuanti SC" charset="-122"/>
                          <a:ea typeface="Yuanti SC" charset="-122"/>
                          <a:cs typeface="Yuanti SC" charset="-122"/>
                        </a:rPr>
                        <a:t>日所在期复权因子 </a:t>
                      </a:r>
                      <a:r>
                        <a:rPr lang="en-US" altLang="zh-CN" sz="1000" b="0" i="0" dirty="0" smtClean="0">
                          <a:solidFill>
                            <a:srgbClr val="FFFF00"/>
                          </a:solidFill>
                          <a:latin typeface="Yuanti SC" charset="-122"/>
                          <a:ea typeface="Yuanti SC" charset="-122"/>
                          <a:cs typeface="Yuanti SC" charset="-122"/>
                        </a:rPr>
                        <a:t>= </a:t>
                      </a:r>
                      <a:r>
                        <a:rPr lang="zh-CN" altLang="en-US" sz="1000" b="0" i="0" dirty="0" smtClean="0">
                          <a:solidFill>
                            <a:srgbClr val="FFFF00"/>
                          </a:solidFill>
                          <a:latin typeface="Yuanti SC" charset="-122"/>
                          <a:ea typeface="Yuanti SC" charset="-122"/>
                          <a:cs typeface="Yuanti SC" charset="-122"/>
                        </a:rPr>
                        <a:t>当前最新累计复权因子 </a:t>
                      </a:r>
                      <a:r>
                        <a:rPr lang="en-US" altLang="zh-CN" sz="1000" b="0" i="0" dirty="0" smtClean="0">
                          <a:solidFill>
                            <a:srgbClr val="FFFF00"/>
                          </a:solidFill>
                          <a:latin typeface="Yuanti SC" charset="-122"/>
                          <a:ea typeface="Yuanti SC" charset="-122"/>
                          <a:cs typeface="Yuanti SC" charset="-122"/>
                        </a:rPr>
                        <a:t>/ </a:t>
                      </a:r>
                      <a:r>
                        <a:rPr lang="zh-CN" altLang="en-US" sz="1000" b="0" i="0" dirty="0" smtClean="0">
                          <a:solidFill>
                            <a:srgbClr val="FFFF00"/>
                          </a:solidFill>
                          <a:latin typeface="Yuanti SC" charset="-122"/>
                          <a:ea typeface="Yuanti SC" charset="-122"/>
                          <a:cs typeface="Yuanti SC" charset="-122"/>
                        </a:rPr>
                        <a:t>截至</a:t>
                      </a:r>
                      <a:r>
                        <a:rPr lang="en-US" altLang="zh-CN" sz="1000" b="0" i="0" dirty="0" smtClean="0">
                          <a:solidFill>
                            <a:srgbClr val="FFFF00"/>
                          </a:solidFill>
                          <a:latin typeface="Yuanti SC" charset="-122"/>
                          <a:ea typeface="Yuanti SC" charset="-122"/>
                          <a:cs typeface="Yuanti SC" charset="-122"/>
                        </a:rPr>
                        <a:t>X</a:t>
                      </a:r>
                      <a:r>
                        <a:rPr lang="zh-CN" altLang="en-US" sz="1000" b="0" i="0" dirty="0" smtClean="0">
                          <a:solidFill>
                            <a:srgbClr val="FFFF00"/>
                          </a:solidFill>
                          <a:latin typeface="Yuanti SC" charset="-122"/>
                          <a:ea typeface="Yuanti SC" charset="-122"/>
                          <a:cs typeface="Yuanti SC" charset="-122"/>
                        </a:rPr>
                        <a:t>日最新累计复权因子。举例来说，</a:t>
                      </a:r>
                      <a:r>
                        <a:rPr lang="en-US" altLang="zh-CN" sz="1000" b="0" i="0" dirty="0" smtClean="0">
                          <a:solidFill>
                            <a:srgbClr val="FFFF00"/>
                          </a:solidFill>
                          <a:latin typeface="Yuanti SC" charset="-122"/>
                          <a:ea typeface="Yuanti SC" charset="-122"/>
                          <a:cs typeface="Yuanti SC" charset="-122"/>
                        </a:rPr>
                        <a:t>2016</a:t>
                      </a:r>
                      <a:r>
                        <a:rPr lang="zh-CN" altLang="en-US" sz="1000" b="0" i="0" dirty="0" smtClean="0">
                          <a:solidFill>
                            <a:srgbClr val="FFFF00"/>
                          </a:solidFill>
                          <a:latin typeface="Yuanti SC" charset="-122"/>
                          <a:ea typeface="Yuanti SC" charset="-122"/>
                          <a:cs typeface="Yuanti SC" charset="-122"/>
                        </a:rPr>
                        <a:t>年</a:t>
                      </a:r>
                      <a:r>
                        <a:rPr lang="en-US" altLang="zh-CN" sz="1000" b="0" i="0" dirty="0" smtClean="0">
                          <a:solidFill>
                            <a:srgbClr val="FFFF00"/>
                          </a:solidFill>
                          <a:latin typeface="Yuanti SC" charset="-122"/>
                          <a:ea typeface="Yuanti SC" charset="-122"/>
                          <a:cs typeface="Yuanti SC" charset="-122"/>
                        </a:rPr>
                        <a:t>5</a:t>
                      </a:r>
                      <a:r>
                        <a:rPr lang="zh-CN" altLang="en-US" sz="1000" b="0" i="0" dirty="0" smtClean="0">
                          <a:solidFill>
                            <a:srgbClr val="FFFF00"/>
                          </a:solidFill>
                          <a:latin typeface="Yuanti SC" charset="-122"/>
                          <a:ea typeface="Yuanti SC" charset="-122"/>
                          <a:cs typeface="Yuanti SC" charset="-122"/>
                        </a:rPr>
                        <a:t>月</a:t>
                      </a:r>
                      <a:r>
                        <a:rPr lang="en-US" altLang="zh-CN" sz="1000" b="0" i="0" dirty="0" smtClean="0">
                          <a:solidFill>
                            <a:srgbClr val="FFFF00"/>
                          </a:solidFill>
                          <a:latin typeface="Yuanti SC" charset="-122"/>
                          <a:ea typeface="Yuanti SC" charset="-122"/>
                          <a:cs typeface="Yuanti SC" charset="-122"/>
                        </a:rPr>
                        <a:t>05</a:t>
                      </a:r>
                      <a:r>
                        <a:rPr lang="zh-CN" altLang="en-US" sz="1000" b="0" i="0" dirty="0" smtClean="0">
                          <a:solidFill>
                            <a:srgbClr val="FFFF00"/>
                          </a:solidFill>
                          <a:latin typeface="Yuanti SC" charset="-122"/>
                          <a:ea typeface="Yuanti SC" charset="-122"/>
                          <a:cs typeface="Yuanti SC" charset="-122"/>
                        </a:rPr>
                        <a:t>日所在期复权因子 </a:t>
                      </a:r>
                      <a:r>
                        <a:rPr lang="en-US" altLang="zh-CN" sz="1000" b="0" i="0" dirty="0" smtClean="0">
                          <a:solidFill>
                            <a:srgbClr val="FFFF00"/>
                          </a:solidFill>
                          <a:latin typeface="Yuanti SC" charset="-122"/>
                          <a:ea typeface="Yuanti SC" charset="-122"/>
                          <a:cs typeface="Yuanti SC" charset="-122"/>
                        </a:rPr>
                        <a:t>= 122.424143 / 100.525060 = 1.217847</a:t>
                      </a: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altLang="zh-CN" sz="1000" b="0" i="0" dirty="0" err="1" smtClean="0">
                          <a:solidFill>
                            <a:srgbClr val="FFFF00"/>
                          </a:solidFill>
                          <a:latin typeface="Yuanti SC" charset="-122"/>
                          <a:ea typeface="Yuanti SC" charset="-122"/>
                          <a:cs typeface="Yuanti SC" charset="-122"/>
                        </a:rPr>
                        <a:t>ex_end_date</a:t>
                      </a:r>
                      <a:r>
                        <a:rPr lang="en-US" altLang="zh-CN" sz="1000" b="0" i="0" dirty="0" smtClean="0">
                          <a:solidFill>
                            <a:srgbClr val="FFFF00"/>
                          </a:solidFill>
                          <a:latin typeface="Yuanti SC" charset="-122"/>
                          <a:ea typeface="Yuanti SC" charset="-122"/>
                          <a:cs typeface="Yuanti SC" charset="-122"/>
                        </a:rPr>
                        <a:t>: </a:t>
                      </a:r>
                      <a:r>
                        <a:rPr lang="zh-CN" altLang="en-US" sz="1000" b="0" i="0" dirty="0" smtClean="0">
                          <a:solidFill>
                            <a:srgbClr val="FFFF00"/>
                          </a:solidFill>
                          <a:latin typeface="Yuanti SC" charset="-122"/>
                          <a:ea typeface="Yuanti SC" charset="-122"/>
                          <a:cs typeface="Yuanti SC" charset="-122"/>
                        </a:rPr>
                        <a:t>复权因子所在期的截止日期</a:t>
                      </a: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a16="http://schemas.microsoft.com/office/drawing/2014/main" xmlns="" val="10001"/>
                  </a:ext>
                </a:extLst>
              </a:tr>
            </a:tbl>
          </a:graphicData>
        </a:graphic>
      </p:graphicFrame>
    </p:spTree>
    <p:extLst>
      <p:ext uri="{BB962C8B-B14F-4D97-AF65-F5344CB8AC3E}">
        <p14:creationId xmlns:p14="http://schemas.microsoft.com/office/powerpoint/2010/main" val="93771926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10" name="矩形 9"/>
          <p:cNvSpPr/>
          <p:nvPr/>
        </p:nvSpPr>
        <p:spPr>
          <a:xfrm>
            <a:off x="409303" y="828209"/>
            <a:ext cx="10759440" cy="5786199"/>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2.2.5</a:t>
            </a:r>
            <a:r>
              <a:rPr lang="zh-CN" altLang="en-US" sz="2800" dirty="0" smtClean="0">
                <a:solidFill>
                  <a:schemeClr val="bg1"/>
                </a:solidFill>
                <a:latin typeface="Yuanti SC" charset="-122"/>
                <a:ea typeface="Yuanti SC" charset="-122"/>
                <a:cs typeface="Yuanti SC" charset="-122"/>
              </a:rPr>
              <a:t> 数据获取相关函数</a:t>
            </a:r>
            <a:endParaRPr lang="zh-CN" altLang="en-US" sz="2800" dirty="0">
              <a:solidFill>
                <a:schemeClr val="bg1"/>
              </a:solidFill>
              <a:latin typeface="Yuanti SC" charset="-122"/>
              <a:ea typeface="Yuanti SC" charset="-122"/>
              <a:cs typeface="Yuanti SC" charset="-122"/>
            </a:endParaRPr>
          </a:p>
          <a:p>
            <a:endParaRPr lang="zh-CN" altLang="en-US" dirty="0" smtClean="0">
              <a:solidFill>
                <a:schemeClr val="bg1"/>
              </a:solidFill>
              <a:latin typeface="Yuanti SC Light" charset="-122"/>
              <a:ea typeface="Yuanti SC Light" charset="-122"/>
              <a:cs typeface="Yuanti SC Light" charset="-122"/>
            </a:endParaRPr>
          </a:p>
          <a:p>
            <a:r>
              <a:rPr lang="en-US" altLang="zh-CN" dirty="0" err="1" smtClean="0">
                <a:solidFill>
                  <a:srgbClr val="FFFF00"/>
                </a:solidFill>
                <a:latin typeface="Yuanti SC Light" charset="-122"/>
                <a:ea typeface="Yuanti SC Light" charset="-122"/>
                <a:cs typeface="Yuanti SC Light" charset="-122"/>
              </a:rPr>
              <a:t>get_price</a:t>
            </a:r>
            <a:r>
              <a:rPr lang="zh-CN" altLang="en-US" dirty="0" smtClean="0">
                <a:solidFill>
                  <a:srgbClr val="FFFF00"/>
                </a:solidFill>
                <a:latin typeface="Yuanti SC Light" charset="-122"/>
                <a:ea typeface="Yuanti SC Light" charset="-122"/>
                <a:cs typeface="Yuanti SC Light" charset="-122"/>
              </a:rPr>
              <a:t> 方法（获取合约</a:t>
            </a:r>
            <a:r>
              <a:rPr lang="zh-CN" altLang="en-US" dirty="0">
                <a:solidFill>
                  <a:srgbClr val="FFFF00"/>
                </a:solidFill>
                <a:latin typeface="Yuanti SC Light" charset="-122"/>
                <a:ea typeface="Yuanti SC Light" charset="-122"/>
                <a:cs typeface="Yuanti SC Light" charset="-122"/>
              </a:rPr>
              <a:t>历史</a:t>
            </a:r>
            <a:r>
              <a:rPr lang="zh-CN" altLang="en-US" dirty="0" smtClean="0">
                <a:solidFill>
                  <a:srgbClr val="FFFF00"/>
                </a:solidFill>
                <a:latin typeface="Yuanti SC Light" charset="-122"/>
                <a:ea typeface="Yuanti SC Light" charset="-122"/>
                <a:cs typeface="Yuanti SC Light" charset="-122"/>
              </a:rPr>
              <a:t>数据）</a:t>
            </a:r>
          </a:p>
          <a:p>
            <a:endParaRPr lang="en-US" altLang="zh-CN" sz="1600" dirty="0" smtClean="0">
              <a:solidFill>
                <a:schemeClr val="bg1"/>
              </a:solidFill>
              <a:latin typeface="Yuanti SC Light" charset="-122"/>
              <a:ea typeface="Yuanti SC Light" charset="-122"/>
              <a:cs typeface="Yuanti SC Light" charset="-122"/>
            </a:endParaRPr>
          </a:p>
          <a:p>
            <a:pPr marL="285750" indent="-285750">
              <a:buFont typeface="Arial" charset="0"/>
              <a:buChar char="•"/>
            </a:pPr>
            <a:r>
              <a:rPr lang="zh-CN" altLang="en-US" sz="1600" dirty="0">
                <a:solidFill>
                  <a:schemeClr val="bg1"/>
                </a:solidFill>
                <a:latin typeface="Yuanti SC Light" charset="-122"/>
                <a:ea typeface="Yuanti SC Light" charset="-122"/>
                <a:cs typeface="Yuanti SC Light" charset="-122"/>
              </a:rPr>
              <a:t>如果只传入一个</a:t>
            </a:r>
            <a:r>
              <a:rPr lang="en-US" altLang="zh-CN" sz="1600" dirty="0" err="1">
                <a:solidFill>
                  <a:schemeClr val="bg1"/>
                </a:solidFill>
                <a:latin typeface="Yuanti SC Light" charset="-122"/>
                <a:ea typeface="Yuanti SC Light" charset="-122"/>
                <a:cs typeface="Yuanti SC Light" charset="-122"/>
              </a:rPr>
              <a:t>order_book_id</a:t>
            </a:r>
            <a:r>
              <a:rPr lang="zh-CN" altLang="en-US" sz="1600" dirty="0">
                <a:solidFill>
                  <a:schemeClr val="bg1"/>
                </a:solidFill>
                <a:latin typeface="Yuanti SC Light" charset="-122"/>
                <a:ea typeface="Yuanti SC Light" charset="-122"/>
                <a:cs typeface="Yuanti SC Light" charset="-122"/>
              </a:rPr>
              <a:t>，函数会返回一个</a:t>
            </a:r>
            <a:r>
              <a:rPr lang="en-US" altLang="zh-CN" sz="1600" dirty="0">
                <a:solidFill>
                  <a:schemeClr val="bg1"/>
                </a:solidFill>
                <a:latin typeface="Yuanti SC Light" charset="-122"/>
                <a:ea typeface="Yuanti SC Light" charset="-122"/>
                <a:cs typeface="Yuanti SC Light" charset="-122"/>
              </a:rPr>
              <a:t>pandas </a:t>
            </a:r>
            <a:r>
              <a:rPr lang="en-US" altLang="zh-CN" sz="1600" dirty="0" err="1">
                <a:solidFill>
                  <a:schemeClr val="bg1"/>
                </a:solidFill>
                <a:latin typeface="Yuanti SC Light" charset="-122"/>
                <a:ea typeface="Yuanti SC Light" charset="-122"/>
                <a:cs typeface="Yuanti SC Light" charset="-122"/>
              </a:rPr>
              <a:t>DataFrame</a:t>
            </a:r>
            <a:r>
              <a:rPr lang="zh-CN" altLang="en-US" sz="1600" dirty="0">
                <a:solidFill>
                  <a:schemeClr val="bg1"/>
                </a:solidFill>
                <a:latin typeface="Yuanti SC Light" charset="-122"/>
                <a:ea typeface="Yuanti SC Light" charset="-122"/>
                <a:cs typeface="Yuanti SC Light" charset="-122"/>
              </a:rPr>
              <a:t>，每个时间戳对应一个</a:t>
            </a:r>
            <a:r>
              <a:rPr lang="en-US" altLang="zh-CN" sz="1600" dirty="0" err="1">
                <a:solidFill>
                  <a:schemeClr val="bg1"/>
                </a:solidFill>
                <a:latin typeface="Yuanti SC Light" charset="-122"/>
                <a:ea typeface="Yuanti SC Light" charset="-122"/>
                <a:cs typeface="Yuanti SC Light" charset="-122"/>
              </a:rPr>
              <a:t>order_book_id</a:t>
            </a:r>
            <a:r>
              <a:rPr lang="zh-CN" altLang="en-US" sz="1600" dirty="0">
                <a:solidFill>
                  <a:schemeClr val="bg1"/>
                </a:solidFill>
                <a:latin typeface="Yuanti SC Light" charset="-122"/>
                <a:ea typeface="Yuanti SC Light" charset="-122"/>
                <a:cs typeface="Yuanti SC Light" charset="-122"/>
              </a:rPr>
              <a:t>的日线或分钟线数据。</a:t>
            </a:r>
          </a:p>
          <a:p>
            <a:pPr marL="285750" indent="-285750">
              <a:buFont typeface="Arial" charset="0"/>
              <a:buChar char="•"/>
            </a:pPr>
            <a:r>
              <a:rPr lang="zh-CN" altLang="en-US" sz="1600" dirty="0">
                <a:solidFill>
                  <a:schemeClr val="bg1"/>
                </a:solidFill>
                <a:latin typeface="Yuanti SC Light" charset="-122"/>
                <a:ea typeface="Yuanti SC Light" charset="-122"/>
                <a:cs typeface="Yuanti SC Light" charset="-122"/>
              </a:rPr>
              <a:t>如果传入</a:t>
            </a:r>
            <a:r>
              <a:rPr lang="en-US" altLang="zh-CN" sz="1600" dirty="0" err="1">
                <a:solidFill>
                  <a:schemeClr val="bg1"/>
                </a:solidFill>
                <a:latin typeface="Yuanti SC Light" charset="-122"/>
                <a:ea typeface="Yuanti SC Light" charset="-122"/>
                <a:cs typeface="Yuanti SC Light" charset="-122"/>
              </a:rPr>
              <a:t>order_book_id</a:t>
            </a:r>
            <a:r>
              <a:rPr lang="en-US" altLang="zh-CN" sz="1600" dirty="0">
                <a:solidFill>
                  <a:schemeClr val="bg1"/>
                </a:solidFill>
                <a:latin typeface="Yuanti SC Light" charset="-122"/>
                <a:ea typeface="Yuanti SC Light" charset="-122"/>
                <a:cs typeface="Yuanti SC Light" charset="-122"/>
              </a:rPr>
              <a:t> list</a:t>
            </a:r>
            <a:r>
              <a:rPr lang="zh-CN" altLang="en-US" sz="1600" dirty="0">
                <a:solidFill>
                  <a:schemeClr val="bg1"/>
                </a:solidFill>
                <a:latin typeface="Yuanti SC Light" charset="-122"/>
                <a:ea typeface="Yuanti SC Light" charset="-122"/>
                <a:cs typeface="Yuanti SC Light" charset="-122"/>
              </a:rPr>
              <a:t>，函数会返回一个</a:t>
            </a:r>
            <a:r>
              <a:rPr lang="en-US" altLang="zh-CN" sz="1600" dirty="0">
                <a:solidFill>
                  <a:schemeClr val="bg1"/>
                </a:solidFill>
                <a:latin typeface="Yuanti SC Light" charset="-122"/>
                <a:ea typeface="Yuanti SC Light" charset="-122"/>
                <a:cs typeface="Yuanti SC Light" charset="-122"/>
              </a:rPr>
              <a:t>pandas Panel </a:t>
            </a:r>
            <a:r>
              <a:rPr lang="zh-CN" altLang="en-US" sz="1600" dirty="0">
                <a:solidFill>
                  <a:schemeClr val="bg1"/>
                </a:solidFill>
                <a:latin typeface="Yuanti SC Light" charset="-122"/>
                <a:ea typeface="Yuanti SC Light" charset="-122"/>
                <a:cs typeface="Yuanti SC Light" charset="-122"/>
              </a:rPr>
              <a:t>，它是一个三维版的</a:t>
            </a:r>
            <a:r>
              <a:rPr lang="en-US" altLang="zh-CN" sz="1600" dirty="0" err="1">
                <a:solidFill>
                  <a:schemeClr val="bg1"/>
                </a:solidFill>
                <a:latin typeface="Yuanti SC Light" charset="-122"/>
                <a:ea typeface="Yuanti SC Light" charset="-122"/>
                <a:cs typeface="Yuanti SC Light" charset="-122"/>
              </a:rPr>
              <a:t>DataFrame</a:t>
            </a:r>
            <a:r>
              <a:rPr lang="zh-CN" altLang="en-US" sz="1600" dirty="0">
                <a:solidFill>
                  <a:schemeClr val="bg1"/>
                </a:solidFill>
                <a:latin typeface="Yuanti SC Light" charset="-122"/>
                <a:ea typeface="Yuanti SC Light" charset="-122"/>
                <a:cs typeface="Yuanti SC Light" charset="-122"/>
              </a:rPr>
              <a:t>，每个时间戳对应一系列</a:t>
            </a:r>
            <a:r>
              <a:rPr lang="en-US" altLang="zh-CN" sz="1600" dirty="0" err="1">
                <a:solidFill>
                  <a:schemeClr val="bg1"/>
                </a:solidFill>
                <a:latin typeface="Yuanti SC Light" charset="-122"/>
                <a:ea typeface="Yuanti SC Light" charset="-122"/>
                <a:cs typeface="Yuanti SC Light" charset="-122"/>
              </a:rPr>
              <a:t>order_book_id</a:t>
            </a:r>
            <a:r>
              <a:rPr lang="zh-CN" altLang="en-US" sz="1600" dirty="0">
                <a:solidFill>
                  <a:schemeClr val="bg1"/>
                </a:solidFill>
                <a:latin typeface="Yuanti SC Light" charset="-122"/>
                <a:ea typeface="Yuanti SC Light" charset="-122"/>
                <a:cs typeface="Yuanti SC Light" charset="-122"/>
              </a:rPr>
              <a:t>的日线或分钟线数据</a:t>
            </a:r>
            <a:r>
              <a:rPr lang="en-US" altLang="zh-CN" sz="1600" dirty="0" smtClean="0">
                <a:solidFill>
                  <a:schemeClr val="bg1"/>
                </a:solidFill>
                <a:latin typeface="Yuanti SC Light" charset="-122"/>
                <a:ea typeface="Yuanti SC Light" charset="-122"/>
                <a:cs typeface="Yuanti SC Light" charset="-122"/>
              </a:rPr>
              <a:t>:</a:t>
            </a:r>
            <a:endParaRPr lang="en-US" altLang="zh-CN" sz="1600" dirty="0">
              <a:solidFill>
                <a:schemeClr val="bg1"/>
              </a:solidFill>
              <a:latin typeface="Yuanti SC Light" charset="-122"/>
              <a:ea typeface="Yuanti SC Light" charset="-122"/>
              <a:cs typeface="Yuanti SC Light" charset="-122"/>
            </a:endParaRPr>
          </a:p>
          <a:p>
            <a:r>
              <a:rPr lang="zh-CN" altLang="en-US" sz="1600" dirty="0">
                <a:solidFill>
                  <a:srgbClr val="92D050"/>
                </a:solidFill>
                <a:latin typeface="Yuanti SC Light" charset="-122"/>
                <a:ea typeface="Yuanti SC Light" charset="-122"/>
                <a:cs typeface="Yuanti SC Light" charset="-122"/>
              </a:rPr>
              <a:t> </a:t>
            </a:r>
            <a:r>
              <a:rPr lang="zh-CN" altLang="en-US" sz="1600" dirty="0" smtClean="0">
                <a:solidFill>
                  <a:srgbClr val="92D050"/>
                </a:solidFill>
                <a:latin typeface="Yuanti SC Light" charset="-122"/>
                <a:ea typeface="Yuanti SC Light" charset="-122"/>
                <a:cs typeface="Yuanti SC Light" charset="-122"/>
              </a:rPr>
              <a:t>       </a:t>
            </a:r>
            <a:r>
              <a:rPr lang="en-US" altLang="zh-CN" sz="1600" dirty="0" smtClean="0">
                <a:solidFill>
                  <a:srgbClr val="92D050"/>
                </a:solidFill>
                <a:latin typeface="Yuanti SC Light" charset="-122"/>
                <a:ea typeface="Yuanti SC Light" charset="-122"/>
                <a:cs typeface="Yuanti SC Light" charset="-122"/>
              </a:rPr>
              <a:t>&gt; </a:t>
            </a:r>
            <a:r>
              <a:rPr lang="en-US" altLang="zh-CN" sz="1600" dirty="0">
                <a:solidFill>
                  <a:srgbClr val="92D050"/>
                </a:solidFill>
                <a:latin typeface="Yuanti SC Light" charset="-122"/>
                <a:ea typeface="Yuanti SC Light" charset="-122"/>
                <a:cs typeface="Yuanti SC Light" charset="-122"/>
              </a:rPr>
              <a:t>Items axis: fields (e.g. </a:t>
            </a:r>
            <a:r>
              <a:rPr lang="en-US" altLang="zh-CN" sz="1600" dirty="0" err="1">
                <a:solidFill>
                  <a:srgbClr val="92D050"/>
                </a:solidFill>
                <a:latin typeface="Yuanti SC Light" charset="-122"/>
                <a:ea typeface="Yuanti SC Light" charset="-122"/>
                <a:cs typeface="Yuanti SC Light" charset="-122"/>
              </a:rPr>
              <a:t>ClosingPx</a:t>
            </a:r>
            <a:r>
              <a:rPr lang="en-US" altLang="zh-CN" sz="1600" dirty="0">
                <a:solidFill>
                  <a:srgbClr val="92D050"/>
                </a:solidFill>
                <a:latin typeface="Yuanti SC Light" charset="-122"/>
                <a:ea typeface="Yuanti SC Light" charset="-122"/>
                <a:cs typeface="Yuanti SC Light" charset="-122"/>
              </a:rPr>
              <a:t> to </a:t>
            </a:r>
            <a:r>
              <a:rPr lang="en-US" altLang="zh-CN" sz="1600" dirty="0" err="1">
                <a:solidFill>
                  <a:srgbClr val="92D050"/>
                </a:solidFill>
                <a:latin typeface="Yuanti SC Light" charset="-122"/>
                <a:ea typeface="Yuanti SC Light" charset="-122"/>
                <a:cs typeface="Yuanti SC Light" charset="-122"/>
              </a:rPr>
              <a:t>OpeningPx</a:t>
            </a:r>
            <a:r>
              <a:rPr lang="en-US" altLang="zh-CN" sz="1600" dirty="0">
                <a:solidFill>
                  <a:srgbClr val="92D050"/>
                </a:solidFill>
                <a:latin typeface="Yuanti SC Light" charset="-122"/>
                <a:ea typeface="Yuanti SC Light" charset="-122"/>
                <a:cs typeface="Yuanti SC Light" charset="-122"/>
              </a:rPr>
              <a:t>, </a:t>
            </a:r>
            <a:r>
              <a:rPr lang="en-US" altLang="zh-CN" sz="1600" dirty="0" err="1">
                <a:solidFill>
                  <a:srgbClr val="92D050"/>
                </a:solidFill>
                <a:latin typeface="Yuanti SC Light" charset="-122"/>
                <a:ea typeface="Yuanti SC Light" charset="-122"/>
                <a:cs typeface="Yuanti SC Light" charset="-122"/>
              </a:rPr>
              <a:t>etc</a:t>
            </a:r>
            <a:r>
              <a:rPr lang="en-US" altLang="zh-CN" sz="1600" dirty="0">
                <a:solidFill>
                  <a:srgbClr val="92D050"/>
                </a:solidFill>
                <a:latin typeface="Yuanti SC Light" charset="-122"/>
                <a:ea typeface="Yuanti SC Light" charset="-122"/>
                <a:cs typeface="Yuanti SC Light" charset="-122"/>
              </a:rPr>
              <a:t>) </a:t>
            </a:r>
            <a:endParaRPr lang="en-US" altLang="zh-CN" sz="1600" dirty="0" smtClean="0">
              <a:solidFill>
                <a:srgbClr val="92D050"/>
              </a:solidFill>
              <a:latin typeface="Yuanti SC Light" charset="-122"/>
              <a:ea typeface="Yuanti SC Light" charset="-122"/>
              <a:cs typeface="Yuanti SC Light" charset="-122"/>
            </a:endParaRPr>
          </a:p>
          <a:p>
            <a:r>
              <a:rPr lang="zh-CN" altLang="en-US" sz="1600" dirty="0" smtClean="0">
                <a:solidFill>
                  <a:srgbClr val="92D050"/>
                </a:solidFill>
                <a:latin typeface="Yuanti SC Light" charset="-122"/>
                <a:ea typeface="Yuanti SC Light" charset="-122"/>
                <a:cs typeface="Yuanti SC Light" charset="-122"/>
              </a:rPr>
              <a:t>        </a:t>
            </a:r>
            <a:r>
              <a:rPr lang="en-US" altLang="zh-CN" sz="1600" dirty="0" smtClean="0">
                <a:solidFill>
                  <a:srgbClr val="92D050"/>
                </a:solidFill>
                <a:latin typeface="Yuanti SC Light" charset="-122"/>
                <a:ea typeface="Yuanti SC Light" charset="-122"/>
                <a:cs typeface="Yuanti SC Light" charset="-122"/>
              </a:rPr>
              <a:t>&gt; </a:t>
            </a:r>
            <a:r>
              <a:rPr lang="en-US" altLang="zh-CN" sz="1600" dirty="0" err="1">
                <a:solidFill>
                  <a:srgbClr val="92D050"/>
                </a:solidFill>
                <a:latin typeface="Yuanti SC Light" charset="-122"/>
                <a:ea typeface="Yuanti SC Light" charset="-122"/>
                <a:cs typeface="Yuanti SC Light" charset="-122"/>
              </a:rPr>
              <a:t>Major_axis</a:t>
            </a:r>
            <a:r>
              <a:rPr lang="en-US" altLang="zh-CN" sz="1600" dirty="0">
                <a:solidFill>
                  <a:srgbClr val="92D050"/>
                </a:solidFill>
                <a:latin typeface="Yuanti SC Light" charset="-122"/>
                <a:ea typeface="Yuanti SC Light" charset="-122"/>
                <a:cs typeface="Yuanti SC Light" charset="-122"/>
              </a:rPr>
              <a:t>: </a:t>
            </a:r>
            <a:r>
              <a:rPr lang="en-US" altLang="zh-CN" sz="1600" dirty="0" err="1">
                <a:solidFill>
                  <a:srgbClr val="92D050"/>
                </a:solidFill>
                <a:latin typeface="Yuanti SC Light" charset="-122"/>
                <a:ea typeface="Yuanti SC Light" charset="-122"/>
                <a:cs typeface="Yuanti SC Light" charset="-122"/>
              </a:rPr>
              <a:t>start_date</a:t>
            </a:r>
            <a:r>
              <a:rPr lang="en-US" altLang="zh-CN" sz="1600" dirty="0">
                <a:solidFill>
                  <a:srgbClr val="92D050"/>
                </a:solidFill>
                <a:latin typeface="Yuanti SC Light" charset="-122"/>
                <a:ea typeface="Yuanti SC Light" charset="-122"/>
                <a:cs typeface="Yuanti SC Light" charset="-122"/>
              </a:rPr>
              <a:t> to </a:t>
            </a:r>
            <a:r>
              <a:rPr lang="en-US" altLang="zh-CN" sz="1600" dirty="0" err="1">
                <a:solidFill>
                  <a:srgbClr val="92D050"/>
                </a:solidFill>
                <a:latin typeface="Yuanti SC Light" charset="-122"/>
                <a:ea typeface="Yuanti SC Light" charset="-122"/>
                <a:cs typeface="Yuanti SC Light" charset="-122"/>
              </a:rPr>
              <a:t>end_date</a:t>
            </a:r>
            <a:r>
              <a:rPr lang="en-US" altLang="zh-CN" sz="1600" dirty="0">
                <a:solidFill>
                  <a:srgbClr val="92D050"/>
                </a:solidFill>
                <a:latin typeface="Yuanti SC Light" charset="-122"/>
                <a:ea typeface="Yuanti SC Light" charset="-122"/>
                <a:cs typeface="Yuanti SC Light" charset="-122"/>
              </a:rPr>
              <a:t> </a:t>
            </a:r>
            <a:endParaRPr lang="en-US" altLang="zh-CN" sz="1600" dirty="0" smtClean="0">
              <a:solidFill>
                <a:srgbClr val="92D050"/>
              </a:solidFill>
              <a:latin typeface="Yuanti SC Light" charset="-122"/>
              <a:ea typeface="Yuanti SC Light" charset="-122"/>
              <a:cs typeface="Yuanti SC Light" charset="-122"/>
            </a:endParaRPr>
          </a:p>
          <a:p>
            <a:r>
              <a:rPr lang="zh-CN" altLang="en-US" sz="1600" dirty="0" smtClean="0">
                <a:solidFill>
                  <a:srgbClr val="92D050"/>
                </a:solidFill>
                <a:latin typeface="Yuanti SC Light" charset="-122"/>
                <a:ea typeface="Yuanti SC Light" charset="-122"/>
                <a:cs typeface="Yuanti SC Light" charset="-122"/>
              </a:rPr>
              <a:t>        </a:t>
            </a:r>
            <a:r>
              <a:rPr lang="en-US" altLang="zh-CN" sz="1600" dirty="0" smtClean="0">
                <a:solidFill>
                  <a:srgbClr val="92D050"/>
                </a:solidFill>
                <a:latin typeface="Yuanti SC Light" charset="-122"/>
                <a:ea typeface="Yuanti SC Light" charset="-122"/>
                <a:cs typeface="Yuanti SC Light" charset="-122"/>
              </a:rPr>
              <a:t>&gt; </a:t>
            </a:r>
            <a:r>
              <a:rPr lang="en-US" altLang="zh-CN" sz="1600" dirty="0" err="1">
                <a:solidFill>
                  <a:srgbClr val="92D050"/>
                </a:solidFill>
                <a:latin typeface="Yuanti SC Light" charset="-122"/>
                <a:ea typeface="Yuanti SC Light" charset="-122"/>
                <a:cs typeface="Yuanti SC Light" charset="-122"/>
              </a:rPr>
              <a:t>Minor_axis</a:t>
            </a:r>
            <a:r>
              <a:rPr lang="en-US" altLang="zh-CN" sz="1600" dirty="0">
                <a:solidFill>
                  <a:srgbClr val="92D050"/>
                </a:solidFill>
                <a:latin typeface="Yuanti SC Light" charset="-122"/>
                <a:ea typeface="Yuanti SC Light" charset="-122"/>
                <a:cs typeface="Yuanti SC Light" charset="-122"/>
              </a:rPr>
              <a:t>: </a:t>
            </a:r>
            <a:r>
              <a:rPr lang="en-US" altLang="zh-CN" sz="1600" dirty="0" err="1">
                <a:solidFill>
                  <a:srgbClr val="92D050"/>
                </a:solidFill>
                <a:latin typeface="Yuanti SC Light" charset="-122"/>
                <a:ea typeface="Yuanti SC Light" charset="-122"/>
                <a:cs typeface="Yuanti SC Light" charset="-122"/>
              </a:rPr>
              <a:t>order_book_ids</a:t>
            </a:r>
            <a:endParaRPr lang="en-US" altLang="zh-CN" sz="1600" dirty="0">
              <a:solidFill>
                <a:srgbClr val="92D050"/>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pPr marL="285750" indent="-285750">
              <a:buFont typeface="Arial" charset="0"/>
              <a:buChar char="•"/>
            </a:pPr>
            <a:r>
              <a:rPr lang="zh-CN" altLang="en-US" sz="1600" dirty="0" smtClean="0">
                <a:solidFill>
                  <a:schemeClr val="bg1"/>
                </a:solidFill>
                <a:latin typeface="Yuanti SC Light" charset="-122"/>
                <a:ea typeface="Yuanti SC Light" charset="-122"/>
                <a:cs typeface="Yuanti SC Light" charset="-122"/>
              </a:rPr>
              <a:t>股票、指数数据</a:t>
            </a:r>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zh-CN" altLang="en-US" sz="1600" dirty="0" smtClean="0">
              <a:solidFill>
                <a:schemeClr val="bg1"/>
              </a:solidFill>
              <a:latin typeface="Yuanti SC Light" charset="-122"/>
              <a:ea typeface="Yuanti SC Light" charset="-122"/>
              <a:cs typeface="Yuanti SC Light" charset="-122"/>
            </a:endParaRPr>
          </a:p>
          <a:p>
            <a:endParaRPr lang="en-US" altLang="zh-CN" dirty="0">
              <a:solidFill>
                <a:schemeClr val="bg1"/>
              </a:solidFill>
              <a:latin typeface="Yuanti SC Light" charset="-122"/>
              <a:ea typeface="Yuanti SC Light" charset="-122"/>
              <a:cs typeface="Yuanti SC Light" charset="-122"/>
            </a:endParaRPr>
          </a:p>
        </p:txBody>
      </p:sp>
      <p:sp>
        <p:nvSpPr>
          <p:cNvPr id="6" name="文本框 5"/>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graphicFrame>
        <p:nvGraphicFramePr>
          <p:cNvPr id="9" name="Table 2"/>
          <p:cNvGraphicFramePr>
            <a:graphicFrameLocks noGrp="1"/>
          </p:cNvGraphicFramePr>
          <p:nvPr>
            <p:extLst>
              <p:ext uri="{D42A27DB-BD31-4B8C-83A1-F6EECF244321}">
                <p14:modId xmlns:p14="http://schemas.microsoft.com/office/powerpoint/2010/main" val="1037018414"/>
              </p:ext>
            </p:extLst>
          </p:nvPr>
        </p:nvGraphicFramePr>
        <p:xfrm>
          <a:off x="768983" y="4436149"/>
          <a:ext cx="4936078" cy="1767840"/>
        </p:xfrm>
        <a:graphic>
          <a:graphicData uri="http://schemas.openxmlformats.org/drawingml/2006/table">
            <a:tbl>
              <a:tblPr firstRow="1" bandRow="1">
                <a:tableStyleId>{C083E6E3-FA7D-4D7B-A595-EF9225AFEA82}</a:tableStyleId>
              </a:tblPr>
              <a:tblGrid>
                <a:gridCol w="1602594">
                  <a:extLst>
                    <a:ext uri="{9D8B030D-6E8A-4147-A177-3AD203B41FA5}">
                      <a16:colId xmlns:a16="http://schemas.microsoft.com/office/drawing/2014/main" xmlns="" val="20000"/>
                    </a:ext>
                  </a:extLst>
                </a:gridCol>
                <a:gridCol w="1125734">
                  <a:extLst>
                    <a:ext uri="{9D8B030D-6E8A-4147-A177-3AD203B41FA5}">
                      <a16:colId xmlns:a16="http://schemas.microsoft.com/office/drawing/2014/main" xmlns="" val="20001"/>
                    </a:ext>
                  </a:extLst>
                </a:gridCol>
                <a:gridCol w="2207750"/>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参数</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xmlns=""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chemeClr val="bg1"/>
                          </a:solidFill>
                          <a:latin typeface="Yuanti SC" charset="-122"/>
                          <a:ea typeface="Yuanti SC" charset="-122"/>
                          <a:cs typeface="Yuanti SC" charset="-122"/>
                        </a:rPr>
                        <a:t>datetime</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rgbClr val="FFFF00"/>
                          </a:solidFill>
                          <a:latin typeface="Yuanti SC" charset="-122"/>
                          <a:ea typeface="Yuanti SC" charset="-122"/>
                          <a:cs typeface="Yuanti SC" charset="-122"/>
                        </a:rPr>
                        <a:t>str</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数据时间戳。</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a16="http://schemas.microsoft.com/office/drawing/2014/main" xmlns="" val="10001"/>
                  </a:ext>
                </a:extLst>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OpeningPx</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rgbClr val="FFFF00"/>
                          </a:solidFill>
                          <a:latin typeface="Yuanti SC" charset="-122"/>
                          <a:ea typeface="Yuanti SC" charset="-122"/>
                          <a:cs typeface="Yuanti SC" charset="-122"/>
                        </a:rPr>
                        <a:t>float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开盘价</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ClosingPx</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rgbClr val="FFFF00"/>
                          </a:solidFill>
                          <a:latin typeface="Yuanti SC" charset="-122"/>
                          <a:ea typeface="Yuanti SC" charset="-122"/>
                          <a:cs typeface="Yuanti SC" charset="-122"/>
                        </a:rPr>
                        <a:t>float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收盘价</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HighPx</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rgbClr val="FFFF00"/>
                          </a:solidFill>
                          <a:latin typeface="Yuanti SC" charset="-122"/>
                          <a:ea typeface="Yuanti SC" charset="-122"/>
                          <a:cs typeface="Yuanti SC" charset="-122"/>
                        </a:rPr>
                        <a:t>float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最高价</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LowPx</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rgbClr val="FFFF00"/>
                          </a:solidFill>
                          <a:latin typeface="Yuanti SC" charset="-122"/>
                          <a:ea typeface="Yuanti SC" charset="-122"/>
                          <a:cs typeface="Yuanti SC" charset="-122"/>
                        </a:rPr>
                        <a:t>float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最低价</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TotalTurnover</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rgbClr val="FFFF00"/>
                          </a:solidFill>
                          <a:latin typeface="Yuanti SC" charset="-122"/>
                          <a:ea typeface="Yuanti SC" charset="-122"/>
                          <a:cs typeface="Yuanti SC" charset="-122"/>
                        </a:rPr>
                        <a:t>float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总成交额</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TotalVolumeTraded</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rgbClr val="FFFF00"/>
                          </a:solidFill>
                          <a:latin typeface="Yuanti SC" charset="-122"/>
                          <a:ea typeface="Yuanti SC" charset="-122"/>
                          <a:cs typeface="Yuanti SC" charset="-122"/>
                        </a:rPr>
                        <a:t>float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总成交量</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bl>
          </a:graphicData>
        </a:graphic>
      </p:graphicFrame>
    </p:spTree>
    <p:extLst>
      <p:ext uri="{BB962C8B-B14F-4D97-AF65-F5344CB8AC3E}">
        <p14:creationId xmlns:p14="http://schemas.microsoft.com/office/powerpoint/2010/main" val="92671430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10" name="矩形 9"/>
          <p:cNvSpPr/>
          <p:nvPr/>
        </p:nvSpPr>
        <p:spPr>
          <a:xfrm>
            <a:off x="409303" y="828209"/>
            <a:ext cx="10759440" cy="3816429"/>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2.2.5</a:t>
            </a:r>
            <a:r>
              <a:rPr lang="zh-CN" altLang="en-US" sz="2800" dirty="0" smtClean="0">
                <a:solidFill>
                  <a:schemeClr val="bg1"/>
                </a:solidFill>
                <a:latin typeface="Yuanti SC" charset="-122"/>
                <a:ea typeface="Yuanti SC" charset="-122"/>
                <a:cs typeface="Yuanti SC" charset="-122"/>
              </a:rPr>
              <a:t> 数据获取相关函数</a:t>
            </a:r>
            <a:endParaRPr lang="zh-CN" altLang="en-US" sz="2800" dirty="0">
              <a:solidFill>
                <a:schemeClr val="bg1"/>
              </a:solidFill>
              <a:latin typeface="Yuanti SC" charset="-122"/>
              <a:ea typeface="Yuanti SC" charset="-122"/>
              <a:cs typeface="Yuanti SC" charset="-122"/>
            </a:endParaRPr>
          </a:p>
          <a:p>
            <a:endParaRPr lang="zh-CN" altLang="en-US" dirty="0" smtClean="0">
              <a:solidFill>
                <a:schemeClr val="bg1"/>
              </a:solidFill>
              <a:latin typeface="Yuanti SC Light" charset="-122"/>
              <a:ea typeface="Yuanti SC Light" charset="-122"/>
              <a:cs typeface="Yuanti SC Light" charset="-122"/>
            </a:endParaRPr>
          </a:p>
          <a:p>
            <a:r>
              <a:rPr lang="en-US" altLang="zh-CN" dirty="0" err="1" smtClean="0">
                <a:solidFill>
                  <a:srgbClr val="FFFF00"/>
                </a:solidFill>
                <a:latin typeface="Yuanti SC Light" charset="-122"/>
                <a:ea typeface="Yuanti SC Light" charset="-122"/>
                <a:cs typeface="Yuanti SC Light" charset="-122"/>
              </a:rPr>
              <a:t>get_price</a:t>
            </a:r>
            <a:r>
              <a:rPr lang="zh-CN" altLang="en-US" dirty="0" smtClean="0">
                <a:solidFill>
                  <a:srgbClr val="FFFF00"/>
                </a:solidFill>
                <a:latin typeface="Yuanti SC Light" charset="-122"/>
                <a:ea typeface="Yuanti SC Light" charset="-122"/>
                <a:cs typeface="Yuanti SC Light" charset="-122"/>
              </a:rPr>
              <a:t> 方法（获取合约</a:t>
            </a:r>
            <a:r>
              <a:rPr lang="zh-CN" altLang="en-US" dirty="0">
                <a:solidFill>
                  <a:srgbClr val="FFFF00"/>
                </a:solidFill>
                <a:latin typeface="Yuanti SC Light" charset="-122"/>
                <a:ea typeface="Yuanti SC Light" charset="-122"/>
                <a:cs typeface="Yuanti SC Light" charset="-122"/>
              </a:rPr>
              <a:t>历史</a:t>
            </a:r>
            <a:r>
              <a:rPr lang="zh-CN" altLang="en-US" dirty="0" smtClean="0">
                <a:solidFill>
                  <a:srgbClr val="FFFF00"/>
                </a:solidFill>
                <a:latin typeface="Yuanti SC Light" charset="-122"/>
                <a:ea typeface="Yuanti SC Light" charset="-122"/>
                <a:cs typeface="Yuanti SC Light" charset="-122"/>
              </a:rPr>
              <a:t>数据）</a:t>
            </a:r>
          </a:p>
          <a:p>
            <a:endParaRPr lang="en-US" altLang="zh-CN" sz="1600" dirty="0">
              <a:solidFill>
                <a:schemeClr val="bg1"/>
              </a:solidFill>
              <a:latin typeface="Yuanti SC Light" charset="-122"/>
              <a:ea typeface="Yuanti SC Light" charset="-122"/>
              <a:cs typeface="Yuanti SC Light" charset="-122"/>
            </a:endParaRPr>
          </a:p>
          <a:p>
            <a:pPr marL="285750" indent="-285750">
              <a:buFont typeface="Arial" charset="0"/>
              <a:buChar char="•"/>
            </a:pPr>
            <a:r>
              <a:rPr lang="zh-CN" altLang="en-US" sz="1600" dirty="0" smtClean="0">
                <a:solidFill>
                  <a:schemeClr val="bg1"/>
                </a:solidFill>
                <a:latin typeface="Yuanti SC Light" charset="-122"/>
                <a:ea typeface="Yuanti SC Light" charset="-122"/>
                <a:cs typeface="Yuanti SC Light" charset="-122"/>
              </a:rPr>
              <a:t>基金数据</a:t>
            </a:r>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zh-CN" altLang="en-US" sz="1600" dirty="0" smtClean="0">
              <a:solidFill>
                <a:schemeClr val="bg1"/>
              </a:solidFill>
              <a:latin typeface="Yuanti SC Light" charset="-122"/>
              <a:ea typeface="Yuanti SC Light" charset="-122"/>
              <a:cs typeface="Yuanti SC Light" charset="-122"/>
            </a:endParaRPr>
          </a:p>
          <a:p>
            <a:endParaRPr lang="en-US" altLang="zh-CN" dirty="0">
              <a:solidFill>
                <a:schemeClr val="bg1"/>
              </a:solidFill>
              <a:latin typeface="Yuanti SC Light" charset="-122"/>
              <a:ea typeface="Yuanti SC Light" charset="-122"/>
              <a:cs typeface="Yuanti SC Light" charset="-122"/>
            </a:endParaRPr>
          </a:p>
        </p:txBody>
      </p:sp>
      <p:sp>
        <p:nvSpPr>
          <p:cNvPr id="6" name="文本框 5"/>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graphicFrame>
        <p:nvGraphicFramePr>
          <p:cNvPr id="9" name="Table 2"/>
          <p:cNvGraphicFramePr>
            <a:graphicFrameLocks noGrp="1"/>
          </p:cNvGraphicFramePr>
          <p:nvPr>
            <p:extLst>
              <p:ext uri="{D42A27DB-BD31-4B8C-83A1-F6EECF244321}">
                <p14:modId xmlns:p14="http://schemas.microsoft.com/office/powerpoint/2010/main" val="983588002"/>
              </p:ext>
            </p:extLst>
          </p:nvPr>
        </p:nvGraphicFramePr>
        <p:xfrm>
          <a:off x="768983" y="2577533"/>
          <a:ext cx="4936078" cy="2430780"/>
        </p:xfrm>
        <a:graphic>
          <a:graphicData uri="http://schemas.openxmlformats.org/drawingml/2006/table">
            <a:tbl>
              <a:tblPr firstRow="1" bandRow="1">
                <a:tableStyleId>{C083E6E3-FA7D-4D7B-A595-EF9225AFEA82}</a:tableStyleId>
              </a:tblPr>
              <a:tblGrid>
                <a:gridCol w="1602594">
                  <a:extLst>
                    <a:ext uri="{9D8B030D-6E8A-4147-A177-3AD203B41FA5}">
                      <a16:colId xmlns:a16="http://schemas.microsoft.com/office/drawing/2014/main" xmlns="" val="20000"/>
                    </a:ext>
                  </a:extLst>
                </a:gridCol>
                <a:gridCol w="1125734">
                  <a:extLst>
                    <a:ext uri="{9D8B030D-6E8A-4147-A177-3AD203B41FA5}">
                      <a16:colId xmlns:a16="http://schemas.microsoft.com/office/drawing/2014/main" xmlns="" val="20001"/>
                    </a:ext>
                  </a:extLst>
                </a:gridCol>
                <a:gridCol w="2207750"/>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参数</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xmlns=""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chemeClr val="bg1"/>
                          </a:solidFill>
                          <a:latin typeface="Yuanti SC" charset="-122"/>
                          <a:ea typeface="Yuanti SC" charset="-122"/>
                          <a:cs typeface="Yuanti SC" charset="-122"/>
                        </a:rPr>
                        <a:t>datetime</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rgbClr val="FFFF00"/>
                          </a:solidFill>
                          <a:latin typeface="Yuanti SC" charset="-122"/>
                          <a:ea typeface="Yuanti SC" charset="-122"/>
                          <a:cs typeface="Yuanti SC" charset="-122"/>
                        </a:rPr>
                        <a:t>str</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数据时间戳。</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a16="http://schemas.microsoft.com/office/drawing/2014/main" xmlns="" val="10001"/>
                  </a:ext>
                </a:extLst>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OpeningPx</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rgbClr val="FFFF00"/>
                          </a:solidFill>
                          <a:latin typeface="Yuanti SC" charset="-122"/>
                          <a:ea typeface="Yuanti SC" charset="-122"/>
                          <a:cs typeface="Yuanti SC" charset="-122"/>
                        </a:rPr>
                        <a:t>float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开盘价</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ClosingPx</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rgbClr val="FFFF00"/>
                          </a:solidFill>
                          <a:latin typeface="Yuanti SC" charset="-122"/>
                          <a:ea typeface="Yuanti SC" charset="-122"/>
                          <a:cs typeface="Yuanti SC" charset="-122"/>
                        </a:rPr>
                        <a:t>float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收盘价</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HighPx</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rgbClr val="FFFF00"/>
                          </a:solidFill>
                          <a:latin typeface="Yuanti SC" charset="-122"/>
                          <a:ea typeface="Yuanti SC" charset="-122"/>
                          <a:cs typeface="Yuanti SC" charset="-122"/>
                        </a:rPr>
                        <a:t>float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最高价</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LowPx</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rgbClr val="FFFF00"/>
                          </a:solidFill>
                          <a:latin typeface="Yuanti SC" charset="-122"/>
                          <a:ea typeface="Yuanti SC" charset="-122"/>
                          <a:cs typeface="Yuanti SC" charset="-122"/>
                        </a:rPr>
                        <a:t>float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最低价</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TotalTurnover</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rgbClr val="FFFF00"/>
                          </a:solidFill>
                          <a:latin typeface="Yuanti SC" charset="-122"/>
                          <a:ea typeface="Yuanti SC" charset="-122"/>
                          <a:cs typeface="Yuanti SC" charset="-122"/>
                        </a:rPr>
                        <a:t>float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总成交额</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TotalVolumeTraded</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rgbClr val="FFFF00"/>
                          </a:solidFill>
                          <a:latin typeface="Yuanti SC" charset="-122"/>
                          <a:ea typeface="Yuanti SC" charset="-122"/>
                          <a:cs typeface="Yuanti SC" charset="-122"/>
                        </a:rPr>
                        <a:t>float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总成交量</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AccNetValue</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rgbClr val="FFFF00"/>
                          </a:solidFill>
                          <a:latin typeface="Yuanti SC" charset="-122"/>
                          <a:ea typeface="Yuanti SC" charset="-122"/>
                          <a:cs typeface="Yuanti SC" charset="-122"/>
                        </a:rPr>
                        <a:t>float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累计净值（仅限日线数据）</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UnitNetValue</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rgbClr val="FFFF00"/>
                          </a:solidFill>
                          <a:latin typeface="Yuanti SC" charset="-122"/>
                          <a:ea typeface="Yuanti SC" charset="-122"/>
                          <a:cs typeface="Yuanti SC" charset="-122"/>
                        </a:rPr>
                        <a:t>float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单位净值（仅限日线数据）</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DiscountRate</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rgbClr val="FFFF00"/>
                          </a:solidFill>
                          <a:latin typeface="Yuanti SC" charset="-122"/>
                          <a:ea typeface="Yuanti SC" charset="-122"/>
                          <a:cs typeface="Yuanti SC" charset="-122"/>
                        </a:rPr>
                        <a:t>float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折价率（仅限日线数据）</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bl>
          </a:graphicData>
        </a:graphic>
      </p:graphicFrame>
    </p:spTree>
    <p:extLst>
      <p:ext uri="{BB962C8B-B14F-4D97-AF65-F5344CB8AC3E}">
        <p14:creationId xmlns:p14="http://schemas.microsoft.com/office/powerpoint/2010/main" val="122906757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2" name="矩形 1"/>
          <p:cNvSpPr/>
          <p:nvPr/>
        </p:nvSpPr>
        <p:spPr>
          <a:xfrm>
            <a:off x="-2" y="2529000"/>
            <a:ext cx="12192002" cy="1800000"/>
          </a:xfrm>
          <a:prstGeom prst="rect">
            <a:avLst/>
          </a:prstGeom>
          <a:solidFill>
            <a:srgbClr val="4B89F0">
              <a:alpha val="3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bg1"/>
              </a:solidFill>
            </a:endParaRPr>
          </a:p>
        </p:txBody>
      </p:sp>
      <p:sp>
        <p:nvSpPr>
          <p:cNvPr id="3" name="矩形 2"/>
          <p:cNvSpPr/>
          <p:nvPr/>
        </p:nvSpPr>
        <p:spPr>
          <a:xfrm>
            <a:off x="-1" y="2529000"/>
            <a:ext cx="1800000" cy="18000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3" name="Freeform 79"/>
          <p:cNvSpPr>
            <a:spLocks noEditPoints="1"/>
          </p:cNvSpPr>
          <p:nvPr/>
        </p:nvSpPr>
        <p:spPr bwMode="black">
          <a:xfrm>
            <a:off x="467342" y="2921168"/>
            <a:ext cx="865314" cy="1073485"/>
          </a:xfrm>
          <a:custGeom>
            <a:avLst/>
            <a:gdLst>
              <a:gd name="T0" fmla="*/ 277 w 277"/>
              <a:gd name="T1" fmla="*/ 171 h 344"/>
              <a:gd name="T2" fmla="*/ 277 w 277"/>
              <a:gd name="T3" fmla="*/ 251 h 344"/>
              <a:gd name="T4" fmla="*/ 274 w 277"/>
              <a:gd name="T5" fmla="*/ 258 h 344"/>
              <a:gd name="T6" fmla="*/ 251 w 277"/>
              <a:gd name="T7" fmla="*/ 280 h 344"/>
              <a:gd name="T8" fmla="*/ 251 w 277"/>
              <a:gd name="T9" fmla="*/ 295 h 344"/>
              <a:gd name="T10" fmla="*/ 248 w 277"/>
              <a:gd name="T11" fmla="*/ 302 h 344"/>
              <a:gd name="T12" fmla="*/ 241 w 277"/>
              <a:gd name="T13" fmla="*/ 305 h 344"/>
              <a:gd name="T14" fmla="*/ 10 w 277"/>
              <a:gd name="T15" fmla="*/ 305 h 344"/>
              <a:gd name="T16" fmla="*/ 3 w 277"/>
              <a:gd name="T17" fmla="*/ 302 h 344"/>
              <a:gd name="T18" fmla="*/ 0 w 277"/>
              <a:gd name="T19" fmla="*/ 295 h 344"/>
              <a:gd name="T20" fmla="*/ 0 w 277"/>
              <a:gd name="T21" fmla="*/ 9 h 344"/>
              <a:gd name="T22" fmla="*/ 3 w 277"/>
              <a:gd name="T23" fmla="*/ 2 h 344"/>
              <a:gd name="T24" fmla="*/ 10 w 277"/>
              <a:gd name="T25" fmla="*/ 0 h 344"/>
              <a:gd name="T26" fmla="*/ 241 w 277"/>
              <a:gd name="T27" fmla="*/ 0 h 344"/>
              <a:gd name="T28" fmla="*/ 248 w 277"/>
              <a:gd name="T29" fmla="*/ 2 h 344"/>
              <a:gd name="T30" fmla="*/ 251 w 277"/>
              <a:gd name="T31" fmla="*/ 9 h 344"/>
              <a:gd name="T32" fmla="*/ 251 w 277"/>
              <a:gd name="T33" fmla="*/ 143 h 344"/>
              <a:gd name="T34" fmla="*/ 274 w 277"/>
              <a:gd name="T35" fmla="*/ 164 h 344"/>
              <a:gd name="T36" fmla="*/ 277 w 277"/>
              <a:gd name="T37" fmla="*/ 171 h 344"/>
              <a:gd name="T38" fmla="*/ 3 w 277"/>
              <a:gd name="T39" fmla="*/ 2 h 344"/>
              <a:gd name="T40" fmla="*/ 0 w 277"/>
              <a:gd name="T41" fmla="*/ 9 h 344"/>
              <a:gd name="T42" fmla="*/ 0 w 277"/>
              <a:gd name="T43" fmla="*/ 295 h 344"/>
              <a:gd name="T44" fmla="*/ 3 w 277"/>
              <a:gd name="T45" fmla="*/ 302 h 344"/>
              <a:gd name="T46" fmla="*/ 10 w 277"/>
              <a:gd name="T47" fmla="*/ 305 h 344"/>
              <a:gd name="T48" fmla="*/ 199 w 277"/>
              <a:gd name="T49" fmla="*/ 305 h 344"/>
              <a:gd name="T50" fmla="*/ 199 w 277"/>
              <a:gd name="T51" fmla="*/ 191 h 344"/>
              <a:gd name="T52" fmla="*/ 216 w 277"/>
              <a:gd name="T53" fmla="*/ 171 h 344"/>
              <a:gd name="T54" fmla="*/ 222 w 277"/>
              <a:gd name="T55" fmla="*/ 155 h 344"/>
              <a:gd name="T56" fmla="*/ 222 w 277"/>
              <a:gd name="T57" fmla="*/ 56 h 344"/>
              <a:gd name="T58" fmla="*/ 202 w 277"/>
              <a:gd name="T59" fmla="*/ 32 h 344"/>
              <a:gd name="T60" fmla="*/ 31 w 277"/>
              <a:gd name="T61" fmla="*/ 0 h 344"/>
              <a:gd name="T62" fmla="*/ 10 w 277"/>
              <a:gd name="T63" fmla="*/ 0 h 344"/>
              <a:gd name="T64" fmla="*/ 3 w 277"/>
              <a:gd name="T65" fmla="*/ 2 h 344"/>
              <a:gd name="T66" fmla="*/ 200 w 277"/>
              <a:gd name="T67" fmla="*/ 47 h 344"/>
              <a:gd name="T68" fmla="*/ 11 w 277"/>
              <a:gd name="T69" fmla="*/ 11 h 344"/>
              <a:gd name="T70" fmla="*/ 4 w 277"/>
              <a:gd name="T71" fmla="*/ 13 h 344"/>
              <a:gd name="T72" fmla="*/ 0 w 277"/>
              <a:gd name="T73" fmla="*/ 20 h 344"/>
              <a:gd name="T74" fmla="*/ 0 w 277"/>
              <a:gd name="T75" fmla="*/ 302 h 344"/>
              <a:gd name="T76" fmla="*/ 8 w 277"/>
              <a:gd name="T77" fmla="*/ 311 h 344"/>
              <a:gd name="T78" fmla="*/ 173 w 277"/>
              <a:gd name="T79" fmla="*/ 343 h 344"/>
              <a:gd name="T80" fmla="*/ 181 w 277"/>
              <a:gd name="T81" fmla="*/ 341 h 344"/>
              <a:gd name="T82" fmla="*/ 184 w 277"/>
              <a:gd name="T83" fmla="*/ 334 h 344"/>
              <a:gd name="T84" fmla="*/ 184 w 277"/>
              <a:gd name="T85" fmla="*/ 185 h 344"/>
              <a:gd name="T86" fmla="*/ 205 w 277"/>
              <a:gd name="T87" fmla="*/ 161 h 344"/>
              <a:gd name="T88" fmla="*/ 207 w 277"/>
              <a:gd name="T89" fmla="*/ 155 h 344"/>
              <a:gd name="T90" fmla="*/ 207 w 277"/>
              <a:gd name="T91" fmla="*/ 56 h 344"/>
              <a:gd name="T92" fmla="*/ 200 w 277"/>
              <a:gd name="T93" fmla="*/ 47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77" h="344">
                <a:moveTo>
                  <a:pt x="277" y="171"/>
                </a:moveTo>
                <a:cubicBezTo>
                  <a:pt x="277" y="251"/>
                  <a:pt x="277" y="251"/>
                  <a:pt x="277" y="251"/>
                </a:cubicBezTo>
                <a:cubicBezTo>
                  <a:pt x="277" y="254"/>
                  <a:pt x="276" y="256"/>
                  <a:pt x="274" y="258"/>
                </a:cubicBezTo>
                <a:cubicBezTo>
                  <a:pt x="251" y="280"/>
                  <a:pt x="251" y="280"/>
                  <a:pt x="251" y="280"/>
                </a:cubicBezTo>
                <a:cubicBezTo>
                  <a:pt x="251" y="295"/>
                  <a:pt x="251" y="295"/>
                  <a:pt x="251" y="295"/>
                </a:cubicBezTo>
                <a:cubicBezTo>
                  <a:pt x="251" y="298"/>
                  <a:pt x="250" y="300"/>
                  <a:pt x="248" y="302"/>
                </a:cubicBezTo>
                <a:cubicBezTo>
                  <a:pt x="246" y="304"/>
                  <a:pt x="244" y="305"/>
                  <a:pt x="241" y="305"/>
                </a:cubicBezTo>
                <a:cubicBezTo>
                  <a:pt x="10" y="305"/>
                  <a:pt x="10" y="305"/>
                  <a:pt x="10" y="305"/>
                </a:cubicBezTo>
                <a:cubicBezTo>
                  <a:pt x="7" y="305"/>
                  <a:pt x="5" y="304"/>
                  <a:pt x="3" y="302"/>
                </a:cubicBezTo>
                <a:cubicBezTo>
                  <a:pt x="1" y="300"/>
                  <a:pt x="0" y="298"/>
                  <a:pt x="0" y="295"/>
                </a:cubicBezTo>
                <a:cubicBezTo>
                  <a:pt x="0" y="9"/>
                  <a:pt x="0" y="9"/>
                  <a:pt x="0" y="9"/>
                </a:cubicBezTo>
                <a:cubicBezTo>
                  <a:pt x="0" y="6"/>
                  <a:pt x="1" y="4"/>
                  <a:pt x="3" y="2"/>
                </a:cubicBezTo>
                <a:cubicBezTo>
                  <a:pt x="5" y="1"/>
                  <a:pt x="7" y="0"/>
                  <a:pt x="10" y="0"/>
                </a:cubicBezTo>
                <a:cubicBezTo>
                  <a:pt x="241" y="0"/>
                  <a:pt x="241" y="0"/>
                  <a:pt x="241" y="0"/>
                </a:cubicBezTo>
                <a:cubicBezTo>
                  <a:pt x="244" y="0"/>
                  <a:pt x="246" y="1"/>
                  <a:pt x="248" y="2"/>
                </a:cubicBezTo>
                <a:cubicBezTo>
                  <a:pt x="250" y="4"/>
                  <a:pt x="251" y="6"/>
                  <a:pt x="251" y="9"/>
                </a:cubicBezTo>
                <a:cubicBezTo>
                  <a:pt x="251" y="143"/>
                  <a:pt x="251" y="143"/>
                  <a:pt x="251" y="143"/>
                </a:cubicBezTo>
                <a:cubicBezTo>
                  <a:pt x="274" y="164"/>
                  <a:pt x="274" y="164"/>
                  <a:pt x="274" y="164"/>
                </a:cubicBezTo>
                <a:cubicBezTo>
                  <a:pt x="276" y="166"/>
                  <a:pt x="277" y="169"/>
                  <a:pt x="277" y="171"/>
                </a:cubicBezTo>
                <a:close/>
                <a:moveTo>
                  <a:pt x="3" y="2"/>
                </a:moveTo>
                <a:cubicBezTo>
                  <a:pt x="1" y="4"/>
                  <a:pt x="0" y="6"/>
                  <a:pt x="0" y="9"/>
                </a:cubicBezTo>
                <a:cubicBezTo>
                  <a:pt x="0" y="295"/>
                  <a:pt x="0" y="295"/>
                  <a:pt x="0" y="295"/>
                </a:cubicBezTo>
                <a:cubicBezTo>
                  <a:pt x="0" y="298"/>
                  <a:pt x="1" y="300"/>
                  <a:pt x="3" y="302"/>
                </a:cubicBezTo>
                <a:cubicBezTo>
                  <a:pt x="5" y="304"/>
                  <a:pt x="7" y="305"/>
                  <a:pt x="10" y="305"/>
                </a:cubicBezTo>
                <a:cubicBezTo>
                  <a:pt x="199" y="305"/>
                  <a:pt x="199" y="305"/>
                  <a:pt x="199" y="305"/>
                </a:cubicBezTo>
                <a:cubicBezTo>
                  <a:pt x="199" y="191"/>
                  <a:pt x="199" y="191"/>
                  <a:pt x="199" y="191"/>
                </a:cubicBezTo>
                <a:cubicBezTo>
                  <a:pt x="204" y="185"/>
                  <a:pt x="216" y="171"/>
                  <a:pt x="216" y="171"/>
                </a:cubicBezTo>
                <a:cubicBezTo>
                  <a:pt x="220" y="166"/>
                  <a:pt x="222" y="161"/>
                  <a:pt x="222" y="155"/>
                </a:cubicBezTo>
                <a:cubicBezTo>
                  <a:pt x="222" y="56"/>
                  <a:pt x="222" y="56"/>
                  <a:pt x="222" y="56"/>
                </a:cubicBezTo>
                <a:cubicBezTo>
                  <a:pt x="222" y="44"/>
                  <a:pt x="214" y="35"/>
                  <a:pt x="202" y="32"/>
                </a:cubicBezTo>
                <a:cubicBezTo>
                  <a:pt x="31" y="0"/>
                  <a:pt x="31" y="0"/>
                  <a:pt x="31" y="0"/>
                </a:cubicBezTo>
                <a:cubicBezTo>
                  <a:pt x="10" y="0"/>
                  <a:pt x="10" y="0"/>
                  <a:pt x="10" y="0"/>
                </a:cubicBezTo>
                <a:cubicBezTo>
                  <a:pt x="7" y="0"/>
                  <a:pt x="5" y="1"/>
                  <a:pt x="3" y="2"/>
                </a:cubicBezTo>
                <a:close/>
                <a:moveTo>
                  <a:pt x="200" y="47"/>
                </a:moveTo>
                <a:cubicBezTo>
                  <a:pt x="11" y="11"/>
                  <a:pt x="11" y="11"/>
                  <a:pt x="11" y="11"/>
                </a:cubicBezTo>
                <a:cubicBezTo>
                  <a:pt x="9" y="10"/>
                  <a:pt x="6" y="11"/>
                  <a:pt x="4" y="13"/>
                </a:cubicBezTo>
                <a:cubicBezTo>
                  <a:pt x="2" y="14"/>
                  <a:pt x="0" y="17"/>
                  <a:pt x="0" y="20"/>
                </a:cubicBezTo>
                <a:cubicBezTo>
                  <a:pt x="0" y="302"/>
                  <a:pt x="0" y="302"/>
                  <a:pt x="0" y="302"/>
                </a:cubicBezTo>
                <a:cubicBezTo>
                  <a:pt x="0" y="307"/>
                  <a:pt x="4" y="311"/>
                  <a:pt x="8" y="311"/>
                </a:cubicBezTo>
                <a:cubicBezTo>
                  <a:pt x="173" y="343"/>
                  <a:pt x="173" y="343"/>
                  <a:pt x="173" y="343"/>
                </a:cubicBezTo>
                <a:cubicBezTo>
                  <a:pt x="176" y="344"/>
                  <a:pt x="179" y="343"/>
                  <a:pt x="181" y="341"/>
                </a:cubicBezTo>
                <a:cubicBezTo>
                  <a:pt x="183" y="339"/>
                  <a:pt x="184" y="337"/>
                  <a:pt x="184" y="334"/>
                </a:cubicBezTo>
                <a:cubicBezTo>
                  <a:pt x="184" y="185"/>
                  <a:pt x="184" y="185"/>
                  <a:pt x="184" y="185"/>
                </a:cubicBezTo>
                <a:cubicBezTo>
                  <a:pt x="205" y="161"/>
                  <a:pt x="205" y="161"/>
                  <a:pt x="205" y="161"/>
                </a:cubicBezTo>
                <a:cubicBezTo>
                  <a:pt x="206" y="159"/>
                  <a:pt x="207" y="157"/>
                  <a:pt x="207" y="155"/>
                </a:cubicBezTo>
                <a:cubicBezTo>
                  <a:pt x="207" y="56"/>
                  <a:pt x="207" y="56"/>
                  <a:pt x="207" y="56"/>
                </a:cubicBezTo>
                <a:cubicBezTo>
                  <a:pt x="207" y="51"/>
                  <a:pt x="204" y="48"/>
                  <a:pt x="200" y="47"/>
                </a:cubicBezTo>
                <a:close/>
              </a:path>
            </a:pathLst>
          </a:custGeom>
          <a:solidFill>
            <a:srgbClr val="FFFFFF"/>
          </a:solidFill>
          <a:ln>
            <a:noFill/>
          </a:ln>
          <a:extLst/>
        </p:spPr>
        <p:txBody>
          <a:bodyPr vert="horz" wrap="square" lIns="61735" tIns="30867" rIns="61735" bIns="30867" numCol="1" anchor="t" anchorCtr="0" compatLnSpc="1">
            <a:prstTxWarp prst="textNoShape">
              <a:avLst/>
            </a:prstTxWarp>
          </a:bodyPr>
          <a:lstStyle/>
          <a:p>
            <a:pPr defTabSz="685487"/>
            <a:endParaRPr lang="en-US" sz="1200">
              <a:solidFill>
                <a:srgbClr val="FFFFFF"/>
              </a:solidFill>
              <a:latin typeface="Segoe UI"/>
            </a:endParaRPr>
          </a:p>
        </p:txBody>
      </p:sp>
      <p:sp>
        <p:nvSpPr>
          <p:cNvPr id="24" name="文本框 23"/>
          <p:cNvSpPr txBox="1"/>
          <p:nvPr/>
        </p:nvSpPr>
        <p:spPr>
          <a:xfrm>
            <a:off x="3793190" y="2967468"/>
            <a:ext cx="4605617" cy="923330"/>
          </a:xfrm>
          <a:prstGeom prst="rect">
            <a:avLst/>
          </a:prstGeom>
          <a:noFill/>
        </p:spPr>
        <p:txBody>
          <a:bodyPr wrap="square" rtlCol="0">
            <a:spAutoFit/>
          </a:bodyPr>
          <a:lstStyle/>
          <a:p>
            <a:pPr algn="ctr"/>
            <a:r>
              <a:rPr kumimoji="1" lang="en-US" altLang="zh-CN" sz="5400" dirty="0" smtClean="0">
                <a:solidFill>
                  <a:schemeClr val="bg1"/>
                </a:solidFill>
                <a:latin typeface="Yuanti SC Light" charset="-122"/>
                <a:ea typeface="Yuanti SC Light" charset="-122"/>
                <a:cs typeface="Yuanti SC Light" charset="-122"/>
              </a:rPr>
              <a:t>1.</a:t>
            </a:r>
            <a:r>
              <a:rPr kumimoji="1" lang="zh-CN" altLang="en-US" sz="5400" dirty="0" smtClean="0">
                <a:solidFill>
                  <a:schemeClr val="bg1"/>
                </a:solidFill>
                <a:latin typeface="Yuanti SC Light" charset="-122"/>
                <a:ea typeface="Yuanti SC Light" charset="-122"/>
                <a:cs typeface="Yuanti SC Light" charset="-122"/>
              </a:rPr>
              <a:t> 研究背景</a:t>
            </a:r>
            <a:endParaRPr kumimoji="1" lang="zh-CN" altLang="en-US" sz="5400" dirty="0">
              <a:solidFill>
                <a:schemeClr val="bg1"/>
              </a:solidFill>
              <a:latin typeface="Yuanti SC Light" charset="-122"/>
              <a:ea typeface="Yuanti SC Light" charset="-122"/>
              <a:cs typeface="Yuanti SC Light" charset="-122"/>
            </a:endParaRPr>
          </a:p>
        </p:txBody>
      </p:sp>
      <p:sp>
        <p:nvSpPr>
          <p:cNvPr id="9" name="文本框 8"/>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spTree>
    <p:extLst>
      <p:ext uri="{BB962C8B-B14F-4D97-AF65-F5344CB8AC3E}">
        <p14:creationId xmlns:p14="http://schemas.microsoft.com/office/powerpoint/2010/main" val="176292439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10" name="矩形 9"/>
          <p:cNvSpPr/>
          <p:nvPr/>
        </p:nvSpPr>
        <p:spPr>
          <a:xfrm>
            <a:off x="409303" y="828209"/>
            <a:ext cx="10759440" cy="5786199"/>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2.2.5</a:t>
            </a:r>
            <a:r>
              <a:rPr lang="zh-CN" altLang="en-US" sz="2800" dirty="0" smtClean="0">
                <a:solidFill>
                  <a:schemeClr val="bg1"/>
                </a:solidFill>
                <a:latin typeface="Yuanti SC" charset="-122"/>
                <a:ea typeface="Yuanti SC" charset="-122"/>
                <a:cs typeface="Yuanti SC" charset="-122"/>
              </a:rPr>
              <a:t> 数据获取相关函数</a:t>
            </a:r>
            <a:endParaRPr lang="zh-CN" altLang="en-US" sz="2800" dirty="0">
              <a:solidFill>
                <a:schemeClr val="bg1"/>
              </a:solidFill>
              <a:latin typeface="Yuanti SC" charset="-122"/>
              <a:ea typeface="Yuanti SC" charset="-122"/>
              <a:cs typeface="Yuanti SC" charset="-122"/>
            </a:endParaRPr>
          </a:p>
          <a:p>
            <a:endParaRPr lang="zh-CN" altLang="en-US" dirty="0" smtClean="0">
              <a:solidFill>
                <a:schemeClr val="bg1"/>
              </a:solidFill>
              <a:latin typeface="Yuanti SC Light" charset="-122"/>
              <a:ea typeface="Yuanti SC Light" charset="-122"/>
              <a:cs typeface="Yuanti SC Light" charset="-122"/>
            </a:endParaRPr>
          </a:p>
          <a:p>
            <a:r>
              <a:rPr lang="en-US" altLang="zh-CN" dirty="0" smtClean="0">
                <a:solidFill>
                  <a:srgbClr val="FFFF00"/>
                </a:solidFill>
                <a:latin typeface="Yuanti SC Light" charset="-122"/>
                <a:ea typeface="Yuanti SC Light" charset="-122"/>
                <a:cs typeface="Yuanti SC Light" charset="-122"/>
              </a:rPr>
              <a:t>history</a:t>
            </a:r>
            <a:r>
              <a:rPr lang="zh-CN" altLang="en-US" dirty="0" smtClean="0">
                <a:solidFill>
                  <a:srgbClr val="FFFF00"/>
                </a:solidFill>
                <a:latin typeface="Yuanti SC Light" charset="-122"/>
                <a:ea typeface="Yuanti SC Light" charset="-122"/>
                <a:cs typeface="Yuanti SC Light" charset="-122"/>
              </a:rPr>
              <a:t> 方法（获取证券历史行情）</a:t>
            </a: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smtClean="0">
                <a:solidFill>
                  <a:schemeClr val="bg1"/>
                </a:solidFill>
                <a:latin typeface="Yuanti SC Light" charset="-122"/>
                <a:ea typeface="Yuanti SC Light" charset="-122"/>
                <a:cs typeface="Yuanti SC Light" charset="-122"/>
              </a:rPr>
              <a:t>原型：</a:t>
            </a:r>
            <a:r>
              <a:rPr lang="en-US" altLang="zh-CN" sz="1600" dirty="0" err="1">
                <a:solidFill>
                  <a:srgbClr val="92D050"/>
                </a:solidFill>
                <a:latin typeface="Yuanti SC Light" charset="-122"/>
                <a:ea typeface="Yuanti SC Light" charset="-122"/>
                <a:cs typeface="Yuanti SC Light" charset="-122"/>
              </a:rPr>
              <a:t>def</a:t>
            </a:r>
            <a:r>
              <a:rPr lang="en-US" altLang="zh-CN" sz="1600" dirty="0">
                <a:solidFill>
                  <a:srgbClr val="92D050"/>
                </a:solidFill>
                <a:latin typeface="Yuanti SC Light" charset="-122"/>
                <a:ea typeface="Yuanti SC Light" charset="-122"/>
                <a:cs typeface="Yuanti SC Light" charset="-122"/>
              </a:rPr>
              <a:t> </a:t>
            </a:r>
            <a:r>
              <a:rPr lang="en-US" altLang="zh-CN" sz="1600" dirty="0">
                <a:solidFill>
                  <a:srgbClr val="FFFF00"/>
                </a:solidFill>
                <a:latin typeface="Yuanti SC Light" charset="-122"/>
                <a:ea typeface="Yuanti SC Light" charset="-122"/>
                <a:cs typeface="Yuanti SC Light" charset="-122"/>
              </a:rPr>
              <a:t>history(</a:t>
            </a:r>
            <a:r>
              <a:rPr lang="en-US" altLang="zh-CN" sz="1600" dirty="0" err="1">
                <a:solidFill>
                  <a:srgbClr val="FFFF00"/>
                </a:solidFill>
                <a:latin typeface="Yuanti SC Light" charset="-122"/>
                <a:ea typeface="Yuanti SC Light" charset="-122"/>
                <a:cs typeface="Yuanti SC Light" charset="-122"/>
              </a:rPr>
              <a:t>bar_count</a:t>
            </a:r>
            <a:r>
              <a:rPr lang="en-US" altLang="zh-CN" sz="1600" dirty="0">
                <a:solidFill>
                  <a:srgbClr val="FFFF00"/>
                </a:solidFill>
                <a:latin typeface="Yuanti SC Light" charset="-122"/>
                <a:ea typeface="Yuanti SC Light" charset="-122"/>
                <a:cs typeface="Yuanti SC Light" charset="-122"/>
              </a:rPr>
              <a:t>, frequency, field)</a:t>
            </a:r>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a:solidFill>
                  <a:schemeClr val="bg1"/>
                </a:solidFill>
                <a:latin typeface="Yuanti SC Light" charset="-122"/>
                <a:ea typeface="Yuanti SC Light" charset="-122"/>
                <a:cs typeface="Yuanti SC Light" charset="-122"/>
              </a:rPr>
              <a:t>获取所有已关注证券的历史行情，同时支持日以及分钟历史数据</a:t>
            </a:r>
            <a:r>
              <a:rPr lang="zh-CN" altLang="en-US" sz="1600" dirty="0" smtClean="0">
                <a:solidFill>
                  <a:schemeClr val="bg1"/>
                </a:solidFill>
                <a:latin typeface="Yuanti SC Light" charset="-122"/>
                <a:ea typeface="Yuanti SC Light" charset="-122"/>
                <a:cs typeface="Yuanti SC Light" charset="-122"/>
              </a:rPr>
              <a:t>。</a:t>
            </a:r>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smtClean="0">
                <a:solidFill>
                  <a:schemeClr val="bg1"/>
                </a:solidFill>
                <a:latin typeface="Yuanti SC Light" charset="-122"/>
                <a:ea typeface="Yuanti SC Light" charset="-122"/>
                <a:cs typeface="Yuanti SC Light" charset="-122"/>
              </a:rPr>
              <a:t>同样</a:t>
            </a:r>
            <a:r>
              <a:rPr lang="zh-CN" altLang="en-US" sz="1600" dirty="0">
                <a:solidFill>
                  <a:schemeClr val="bg1"/>
                </a:solidFill>
                <a:latin typeface="Yuanti SC Light" charset="-122"/>
                <a:ea typeface="Yuanti SC Light" charset="-122"/>
                <a:cs typeface="Yuanti SC Light" charset="-122"/>
              </a:rPr>
              <a:t>是获取历史数据，</a:t>
            </a:r>
            <a:r>
              <a:rPr lang="en-US" altLang="zh-CN" sz="1600" dirty="0">
                <a:solidFill>
                  <a:srgbClr val="FFFF00"/>
                </a:solidFill>
                <a:latin typeface="Yuanti SC Light" charset="-122"/>
                <a:ea typeface="Yuanti SC Light" charset="-122"/>
                <a:cs typeface="Yuanti SC Light" charset="-122"/>
              </a:rPr>
              <a:t>history</a:t>
            </a:r>
            <a:r>
              <a:rPr lang="zh-CN" altLang="en-US" sz="1600" dirty="0">
                <a:solidFill>
                  <a:schemeClr val="bg1"/>
                </a:solidFill>
                <a:latin typeface="Yuanti SC Light" charset="-122"/>
                <a:ea typeface="Yuanti SC Light" charset="-122"/>
                <a:cs typeface="Yuanti SC Light" charset="-122"/>
              </a:rPr>
              <a:t>方法与</a:t>
            </a:r>
            <a:r>
              <a:rPr lang="en-US" altLang="zh-CN" sz="1600" dirty="0" err="1">
                <a:solidFill>
                  <a:srgbClr val="FFFF00"/>
                </a:solidFill>
                <a:latin typeface="Yuanti SC Light" charset="-122"/>
                <a:ea typeface="Yuanti SC Light" charset="-122"/>
                <a:cs typeface="Yuanti SC Light" charset="-122"/>
              </a:rPr>
              <a:t>get_price</a:t>
            </a:r>
            <a:r>
              <a:rPr lang="zh-CN" altLang="en-US" sz="1600" dirty="0">
                <a:solidFill>
                  <a:schemeClr val="bg1"/>
                </a:solidFill>
                <a:latin typeface="Yuanti SC Light" charset="-122"/>
                <a:ea typeface="Yuanti SC Light" charset="-122"/>
                <a:cs typeface="Yuanti SC Light" charset="-122"/>
              </a:rPr>
              <a:t>方法不仅在能够使用的范围上有所不同，而且返回的数据结构也不同。</a:t>
            </a:r>
            <a:r>
              <a:rPr lang="en-US" altLang="zh-CN" sz="1600" dirty="0">
                <a:solidFill>
                  <a:srgbClr val="FFFF00"/>
                </a:solidFill>
                <a:latin typeface="Yuanti SC Light" charset="-122"/>
                <a:ea typeface="Yuanti SC Light" charset="-122"/>
                <a:cs typeface="Yuanti SC Light" charset="-122"/>
              </a:rPr>
              <a:t>history</a:t>
            </a:r>
            <a:r>
              <a:rPr lang="zh-CN" altLang="en-US" sz="1600" dirty="0">
                <a:solidFill>
                  <a:schemeClr val="bg1"/>
                </a:solidFill>
                <a:latin typeface="Yuanti SC Light" charset="-122"/>
                <a:ea typeface="Yuanti SC Light" charset="-122"/>
                <a:cs typeface="Yuanti SC Light" charset="-122"/>
              </a:rPr>
              <a:t>返回</a:t>
            </a:r>
            <a:r>
              <a:rPr lang="en-US" altLang="zh-CN" sz="1600" dirty="0" err="1">
                <a:solidFill>
                  <a:schemeClr val="bg1"/>
                </a:solidFill>
                <a:latin typeface="Yuanti SC Light" charset="-122"/>
                <a:ea typeface="Yuanti SC Light" charset="-122"/>
                <a:cs typeface="Yuanti SC Light" charset="-122"/>
              </a:rPr>
              <a:t>ndarray</a:t>
            </a:r>
            <a:r>
              <a:rPr lang="zh-CN" altLang="en-US" sz="1600" dirty="0">
                <a:solidFill>
                  <a:schemeClr val="bg1"/>
                </a:solidFill>
                <a:latin typeface="Yuanti SC Light" charset="-122"/>
                <a:ea typeface="Yuanti SC Light" charset="-122"/>
                <a:cs typeface="Yuanti SC Light" charset="-122"/>
              </a:rPr>
              <a:t>，更适合与</a:t>
            </a:r>
            <a:r>
              <a:rPr lang="en-US" altLang="zh-CN" sz="1600" dirty="0" err="1">
                <a:solidFill>
                  <a:schemeClr val="bg1"/>
                </a:solidFill>
                <a:latin typeface="Yuanti SC Light" charset="-122"/>
                <a:ea typeface="Yuanti SC Light" charset="-122"/>
                <a:cs typeface="Yuanti SC Light" charset="-122"/>
              </a:rPr>
              <a:t>talib</a:t>
            </a:r>
            <a:r>
              <a:rPr lang="zh-CN" altLang="en-US" sz="1600" dirty="0">
                <a:solidFill>
                  <a:schemeClr val="bg1"/>
                </a:solidFill>
                <a:latin typeface="Yuanti SC Light" charset="-122"/>
                <a:ea typeface="Yuanti SC Light" charset="-122"/>
                <a:cs typeface="Yuanti SC Light" charset="-122"/>
              </a:rPr>
              <a:t>等计算库进行对接，方便高效地计算有关指标（例如，移动均线）；而</a:t>
            </a:r>
            <a:r>
              <a:rPr lang="en-US" altLang="zh-CN" sz="1600" dirty="0" err="1">
                <a:solidFill>
                  <a:srgbClr val="FFFF00"/>
                </a:solidFill>
                <a:latin typeface="Yuanti SC Light" charset="-122"/>
                <a:ea typeface="Yuanti SC Light" charset="-122"/>
                <a:cs typeface="Yuanti SC Light" charset="-122"/>
              </a:rPr>
              <a:t>get_price</a:t>
            </a:r>
            <a:r>
              <a:rPr lang="zh-CN" altLang="en-US" sz="1600" dirty="0">
                <a:solidFill>
                  <a:schemeClr val="bg1"/>
                </a:solidFill>
                <a:latin typeface="Yuanti SC Light" charset="-122"/>
                <a:ea typeface="Yuanti SC Light" charset="-122"/>
                <a:cs typeface="Yuanti SC Light" charset="-122"/>
              </a:rPr>
              <a:t>返回</a:t>
            </a:r>
            <a:r>
              <a:rPr lang="en-US" altLang="zh-CN" sz="1600" dirty="0">
                <a:solidFill>
                  <a:schemeClr val="bg1"/>
                </a:solidFill>
                <a:latin typeface="Yuanti SC Light" charset="-122"/>
                <a:ea typeface="Yuanti SC Light" charset="-122"/>
                <a:cs typeface="Yuanti SC Light" charset="-122"/>
              </a:rPr>
              <a:t>pandas </a:t>
            </a:r>
            <a:r>
              <a:rPr lang="en-US" altLang="zh-CN" sz="1600" dirty="0" err="1">
                <a:solidFill>
                  <a:schemeClr val="bg1"/>
                </a:solidFill>
                <a:latin typeface="Yuanti SC Light" charset="-122"/>
                <a:ea typeface="Yuanti SC Light" charset="-122"/>
                <a:cs typeface="Yuanti SC Light" charset="-122"/>
              </a:rPr>
              <a:t>dataframe</a:t>
            </a:r>
            <a:r>
              <a:rPr lang="zh-CN" altLang="en-US" sz="1600" dirty="0">
                <a:solidFill>
                  <a:schemeClr val="bg1"/>
                </a:solidFill>
                <a:latin typeface="Yuanti SC Light" charset="-122"/>
                <a:ea typeface="Yuanti SC Light" charset="-122"/>
                <a:cs typeface="Yuanti SC Light" charset="-122"/>
              </a:rPr>
              <a:t>，适合进行时间序列的相关研究</a:t>
            </a:r>
            <a:r>
              <a:rPr lang="zh-CN" altLang="en-US" sz="1600" dirty="0" smtClean="0">
                <a:solidFill>
                  <a:schemeClr val="bg1"/>
                </a:solidFill>
                <a:latin typeface="Yuanti SC Light" charset="-122"/>
                <a:ea typeface="Yuanti SC Light" charset="-122"/>
                <a:cs typeface="Yuanti SC Light" charset="-122"/>
              </a:rPr>
              <a:t>。</a:t>
            </a:r>
          </a:p>
          <a:p>
            <a:endParaRPr lang="en-US" altLang="zh-CN" dirty="0">
              <a:solidFill>
                <a:schemeClr val="bg1"/>
              </a:solidFill>
              <a:latin typeface="Yuanti SC Light" charset="-122"/>
              <a:ea typeface="Yuanti SC Light" charset="-122"/>
              <a:cs typeface="Yuanti SC Light" charset="-122"/>
            </a:endParaRPr>
          </a:p>
        </p:txBody>
      </p:sp>
      <p:sp>
        <p:nvSpPr>
          <p:cNvPr id="6" name="文本框 5"/>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graphicFrame>
        <p:nvGraphicFramePr>
          <p:cNvPr id="7" name="Table 2"/>
          <p:cNvGraphicFramePr>
            <a:graphicFrameLocks noGrp="1"/>
          </p:cNvGraphicFramePr>
          <p:nvPr>
            <p:extLst>
              <p:ext uri="{D42A27DB-BD31-4B8C-83A1-F6EECF244321}">
                <p14:modId xmlns:p14="http://schemas.microsoft.com/office/powerpoint/2010/main" val="1620302403"/>
              </p:ext>
            </p:extLst>
          </p:nvPr>
        </p:nvGraphicFramePr>
        <p:xfrm>
          <a:off x="486172" y="3024790"/>
          <a:ext cx="10500075" cy="1188720"/>
        </p:xfrm>
        <a:graphic>
          <a:graphicData uri="http://schemas.openxmlformats.org/drawingml/2006/table">
            <a:tbl>
              <a:tblPr firstRow="1" bandRow="1">
                <a:tableStyleId>{C083E6E3-FA7D-4D7B-A595-EF9225AFEA82}</a:tableStyleId>
              </a:tblPr>
              <a:tblGrid>
                <a:gridCol w="1223383">
                  <a:extLst>
                    <a:ext uri="{9D8B030D-6E8A-4147-A177-3AD203B41FA5}">
                      <a16:colId xmlns:a16="http://schemas.microsoft.com/office/drawing/2014/main" xmlns="" val="20000"/>
                    </a:ext>
                  </a:extLst>
                </a:gridCol>
                <a:gridCol w="2342288">
                  <a:extLst>
                    <a:ext uri="{9D8B030D-6E8A-4147-A177-3AD203B41FA5}">
                      <a16:colId xmlns:a16="http://schemas.microsoft.com/office/drawing/2014/main" xmlns="" val="20001"/>
                    </a:ext>
                  </a:extLst>
                </a:gridCol>
                <a:gridCol w="6934404"/>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参数</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xmlns=""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chemeClr val="bg1"/>
                          </a:solidFill>
                          <a:latin typeface="Yuanti SC" charset="-122"/>
                          <a:ea typeface="Yuanti SC" charset="-122"/>
                          <a:cs typeface="Yuanti SC" charset="-122"/>
                        </a:rPr>
                        <a:t>bar_count</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rgbClr val="FFFF00"/>
                          </a:solidFill>
                          <a:latin typeface="Yuanti SC" charset="-122"/>
                          <a:ea typeface="Yuanti SC" charset="-122"/>
                          <a:cs typeface="Yuanti SC" charset="-122"/>
                        </a:rPr>
                        <a:t>int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表示回溯的</a:t>
                      </a:r>
                      <a:r>
                        <a:rPr lang="en-US" altLang="zh-CN" sz="1000" b="0" i="0" dirty="0" smtClean="0">
                          <a:solidFill>
                            <a:srgbClr val="FFFF00"/>
                          </a:solidFill>
                          <a:latin typeface="Yuanti SC" charset="-122"/>
                          <a:ea typeface="Yuanti SC" charset="-122"/>
                          <a:cs typeface="Yuanti SC" charset="-122"/>
                        </a:rPr>
                        <a:t>bar</a:t>
                      </a:r>
                      <a:r>
                        <a:rPr lang="zh-CN" altLang="en-US" sz="1000" b="0" i="0" dirty="0" smtClean="0">
                          <a:solidFill>
                            <a:srgbClr val="FFFF00"/>
                          </a:solidFill>
                          <a:latin typeface="Yuanti SC" charset="-122"/>
                          <a:ea typeface="Yuanti SC" charset="-122"/>
                          <a:cs typeface="Yuanti SC" charset="-122"/>
                        </a:rPr>
                        <a:t>的数量，用户必须填写。</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a16="http://schemas.microsoft.com/office/drawing/2014/main" xmlns="" val="10001"/>
                  </a:ext>
                </a:extLst>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chemeClr val="bg1"/>
                          </a:solidFill>
                          <a:latin typeface="Yuanti SC" charset="-122"/>
                          <a:ea typeface="Yuanti SC" charset="-122"/>
                          <a:cs typeface="Yuanti SC" charset="-122"/>
                        </a:rPr>
                        <a:t>frequency</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rgbClr val="FFFF00"/>
                          </a:solidFill>
                          <a:latin typeface="Yuanti SC" charset="-122"/>
                          <a:ea typeface="Yuanti SC" charset="-122"/>
                          <a:cs typeface="Yuanti SC" charset="-122"/>
                        </a:rPr>
                        <a:t>str</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表示回溯时以什么样的频率进行。例如</a:t>
                      </a:r>
                      <a:r>
                        <a:rPr lang="en-US" altLang="zh-CN" sz="1000" b="0" i="0" dirty="0" smtClean="0">
                          <a:solidFill>
                            <a:srgbClr val="FFFF00"/>
                          </a:solidFill>
                          <a:latin typeface="Yuanti SC" charset="-122"/>
                          <a:ea typeface="Yuanti SC" charset="-122"/>
                          <a:cs typeface="Yuanti SC" charset="-122"/>
                        </a:rPr>
                        <a:t>“1d”</a:t>
                      </a:r>
                      <a:r>
                        <a:rPr lang="zh-CN" altLang="en-US" sz="1000" b="0" i="0" dirty="0" smtClean="0">
                          <a:solidFill>
                            <a:srgbClr val="FFFF00"/>
                          </a:solidFill>
                          <a:latin typeface="Yuanti SC" charset="-122"/>
                          <a:ea typeface="Yuanti SC" charset="-122"/>
                          <a:cs typeface="Yuanti SC" charset="-122"/>
                        </a:rPr>
                        <a:t>或</a:t>
                      </a:r>
                      <a:r>
                        <a:rPr lang="en-US" altLang="zh-CN" sz="1000" b="0" i="0" dirty="0" smtClean="0">
                          <a:solidFill>
                            <a:srgbClr val="FFFF00"/>
                          </a:solidFill>
                          <a:latin typeface="Yuanti SC" charset="-122"/>
                          <a:ea typeface="Yuanti SC" charset="-122"/>
                          <a:cs typeface="Yuanti SC" charset="-122"/>
                        </a:rPr>
                        <a:t>“1m”</a:t>
                      </a:r>
                      <a:r>
                        <a:rPr lang="zh-CN" altLang="en-US" sz="1000" b="0" i="0" dirty="0" smtClean="0">
                          <a:solidFill>
                            <a:srgbClr val="FFFF00"/>
                          </a:solidFill>
                          <a:latin typeface="Yuanti SC" charset="-122"/>
                          <a:ea typeface="Yuanti SC" charset="-122"/>
                          <a:cs typeface="Yuanti SC" charset="-122"/>
                        </a:rPr>
                        <a:t>分别表示每日和每分钟，用户必须填写。</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chemeClr val="bg1"/>
                          </a:solidFill>
                          <a:latin typeface="Yuanti SC" charset="-122"/>
                          <a:ea typeface="Yuanti SC" charset="-122"/>
                          <a:cs typeface="Yuanti SC" charset="-122"/>
                        </a:rPr>
                        <a:t>field</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rgbClr val="FFFF00"/>
                          </a:solidFill>
                          <a:latin typeface="Yuanti SC" charset="-122"/>
                          <a:ea typeface="Yuanti SC" charset="-122"/>
                          <a:cs typeface="Yuanti SC" charset="-122"/>
                        </a:rPr>
                        <a:t>str</a:t>
                      </a:r>
                      <a:endParaRPr lang="en-US" altLang="zh-CN" sz="1000" b="0" i="0" dirty="0" smtClean="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制定返回的</a:t>
                      </a:r>
                      <a:r>
                        <a:rPr lang="en-US" altLang="zh-CN" sz="1000" b="0" i="0" dirty="0" err="1" smtClean="0">
                          <a:solidFill>
                            <a:srgbClr val="FFFF00"/>
                          </a:solidFill>
                          <a:latin typeface="Yuanti SC" charset="-122"/>
                          <a:ea typeface="Yuanti SC" charset="-122"/>
                          <a:cs typeface="Yuanti SC" charset="-122"/>
                        </a:rPr>
                        <a:t>DataFrame</a:t>
                      </a:r>
                      <a:r>
                        <a:rPr lang="zh-CN" altLang="en-US" sz="1000" b="0" i="0" dirty="0" smtClean="0">
                          <a:solidFill>
                            <a:srgbClr val="FFFF00"/>
                          </a:solidFill>
                          <a:latin typeface="Yuanti SC" charset="-122"/>
                          <a:ea typeface="Yuanti SC" charset="-122"/>
                          <a:cs typeface="Yuanti SC" charset="-122"/>
                        </a:rPr>
                        <a:t>中以哪个指标作为数据值，用户必须填写，可取</a:t>
                      </a:r>
                      <a:r>
                        <a:rPr lang="en-US" altLang="zh-CN" sz="1000" b="0" i="0" dirty="0" smtClean="0">
                          <a:solidFill>
                            <a:srgbClr val="FFFF00"/>
                          </a:solidFill>
                          <a:latin typeface="Yuanti SC" charset="-122"/>
                          <a:ea typeface="Yuanti SC" charset="-122"/>
                          <a:cs typeface="Yuanti SC" charset="-122"/>
                        </a:rPr>
                        <a:t>‘open’</a:t>
                      </a:r>
                      <a:r>
                        <a:rPr lang="zh-CN" altLang="en-US" sz="1000" b="0" i="0" dirty="0" smtClean="0">
                          <a:solidFill>
                            <a:srgbClr val="FFFF00"/>
                          </a:solidFill>
                          <a:latin typeface="Yuanti SC" charset="-122"/>
                          <a:ea typeface="Yuanti SC" charset="-122"/>
                          <a:cs typeface="Yuanti SC" charset="-122"/>
                        </a:rPr>
                        <a:t>，</a:t>
                      </a:r>
                      <a:r>
                        <a:rPr lang="en-US" altLang="zh-CN" sz="1000" b="0" i="0" dirty="0" smtClean="0">
                          <a:solidFill>
                            <a:srgbClr val="FFFF00"/>
                          </a:solidFill>
                          <a:latin typeface="Yuanti SC" charset="-122"/>
                          <a:ea typeface="Yuanti SC" charset="-122"/>
                          <a:cs typeface="Yuanti SC" charset="-122"/>
                        </a:rPr>
                        <a:t>‘close’</a:t>
                      </a:r>
                      <a:r>
                        <a:rPr lang="zh-CN" altLang="en-US" sz="1000" b="0" i="0" dirty="0" smtClean="0">
                          <a:solidFill>
                            <a:srgbClr val="FFFF00"/>
                          </a:solidFill>
                          <a:latin typeface="Yuanti SC" charset="-122"/>
                          <a:ea typeface="Yuanti SC" charset="-122"/>
                          <a:cs typeface="Yuanti SC" charset="-122"/>
                        </a:rPr>
                        <a:t>，</a:t>
                      </a:r>
                      <a:r>
                        <a:rPr lang="en-US" altLang="zh-CN" sz="1000" b="0" i="0" dirty="0" smtClean="0">
                          <a:solidFill>
                            <a:srgbClr val="FFFF00"/>
                          </a:solidFill>
                          <a:latin typeface="Yuanti SC" charset="-122"/>
                          <a:ea typeface="Yuanti SC" charset="-122"/>
                          <a:cs typeface="Yuanti SC" charset="-122"/>
                        </a:rPr>
                        <a:t>‘high’</a:t>
                      </a:r>
                      <a:r>
                        <a:rPr lang="zh-CN" altLang="en-US" sz="1000" b="0" i="0" dirty="0" smtClean="0">
                          <a:solidFill>
                            <a:srgbClr val="FFFF00"/>
                          </a:solidFill>
                          <a:latin typeface="Yuanti SC" charset="-122"/>
                          <a:ea typeface="Yuanti SC" charset="-122"/>
                          <a:cs typeface="Yuanti SC" charset="-122"/>
                        </a:rPr>
                        <a:t>，</a:t>
                      </a:r>
                      <a:r>
                        <a:rPr lang="en-US" altLang="zh-CN" sz="1000" b="0" i="0" dirty="0" smtClean="0">
                          <a:solidFill>
                            <a:srgbClr val="FFFF00"/>
                          </a:solidFill>
                          <a:latin typeface="Yuanti SC" charset="-122"/>
                          <a:ea typeface="Yuanti SC" charset="-122"/>
                          <a:cs typeface="Yuanti SC" charset="-122"/>
                        </a:rPr>
                        <a:t>‘low’</a:t>
                      </a:r>
                      <a:r>
                        <a:rPr lang="zh-CN" altLang="en-US" sz="1000" b="0" i="0" dirty="0" smtClean="0">
                          <a:solidFill>
                            <a:srgbClr val="FFFF00"/>
                          </a:solidFill>
                          <a:latin typeface="Yuanti SC" charset="-122"/>
                          <a:ea typeface="Yuanti SC" charset="-122"/>
                          <a:cs typeface="Yuanti SC" charset="-122"/>
                        </a:rPr>
                        <a:t>，</a:t>
                      </a:r>
                      <a:r>
                        <a:rPr lang="en-US" altLang="zh-CN" sz="1000" b="0" i="0" dirty="0" smtClean="0">
                          <a:solidFill>
                            <a:srgbClr val="FFFF00"/>
                          </a:solidFill>
                          <a:latin typeface="Yuanti SC" charset="-122"/>
                          <a:ea typeface="Yuanti SC" charset="-122"/>
                          <a:cs typeface="Yuanti SC" charset="-122"/>
                        </a:rPr>
                        <a:t>‘volume’</a:t>
                      </a:r>
                      <a:r>
                        <a:rPr lang="zh-CN" altLang="en-US" sz="1000" b="0" i="0" dirty="0" smtClean="0">
                          <a:solidFill>
                            <a:srgbClr val="FFFF00"/>
                          </a:solidFill>
                          <a:latin typeface="Yuanti SC" charset="-122"/>
                          <a:ea typeface="Yuanti SC" charset="-122"/>
                          <a:cs typeface="Yuanti SC" charset="-122"/>
                        </a:rPr>
                        <a:t>，</a:t>
                      </a:r>
                      <a:r>
                        <a:rPr lang="en-US" altLang="zh-CN" sz="1000" b="0" i="0" dirty="0" smtClean="0">
                          <a:solidFill>
                            <a:srgbClr val="FFFF00"/>
                          </a:solidFill>
                          <a:latin typeface="Yuanti SC" charset="-122"/>
                          <a:ea typeface="Yuanti SC" charset="-122"/>
                          <a:cs typeface="Yuanti SC" charset="-122"/>
                        </a:rPr>
                        <a:t>‘last’, ‘</a:t>
                      </a:r>
                      <a:r>
                        <a:rPr lang="en-US" altLang="zh-CN" sz="1000" b="0" i="0" dirty="0" err="1" smtClean="0">
                          <a:solidFill>
                            <a:srgbClr val="FFFF00"/>
                          </a:solidFill>
                          <a:latin typeface="Yuanti SC" charset="-122"/>
                          <a:ea typeface="Yuanti SC" charset="-122"/>
                          <a:cs typeface="Yuanti SC" charset="-122"/>
                        </a:rPr>
                        <a:t>total_turnover</a:t>
                      </a:r>
                      <a:r>
                        <a:rPr lang="en-US" altLang="zh-CN" sz="1000" b="0" i="0" dirty="0" smtClean="0">
                          <a:solidFill>
                            <a:srgbClr val="FFFF00"/>
                          </a:solidFill>
                          <a:latin typeface="Yuanti SC" charset="-122"/>
                          <a:ea typeface="Yuanti SC" charset="-122"/>
                          <a:cs typeface="Yuanti SC" charset="-122"/>
                        </a:rPr>
                        <a:t>’ - </a:t>
                      </a:r>
                      <a:r>
                        <a:rPr lang="zh-CN" altLang="en-US" sz="1000" b="0" i="0" dirty="0" smtClean="0">
                          <a:solidFill>
                            <a:srgbClr val="FFFF00"/>
                          </a:solidFill>
                          <a:latin typeface="Yuanti SC" charset="-122"/>
                          <a:ea typeface="Yuanti SC" charset="-122"/>
                          <a:cs typeface="Yuanti SC" charset="-122"/>
                        </a:rPr>
                        <a:t>总成交额以及基金特有的</a:t>
                      </a:r>
                      <a:r>
                        <a:rPr lang="en-US" altLang="zh-CN" sz="1000" b="0" i="0" dirty="0" smtClean="0">
                          <a:solidFill>
                            <a:srgbClr val="FFFF00"/>
                          </a:solidFill>
                          <a:latin typeface="Yuanti SC" charset="-122"/>
                          <a:ea typeface="Yuanti SC" charset="-122"/>
                          <a:cs typeface="Yuanti SC" charset="-122"/>
                        </a:rPr>
                        <a:t>‘</a:t>
                      </a:r>
                      <a:r>
                        <a:rPr lang="en-US" altLang="zh-CN" sz="1000" b="0" i="0" dirty="0" err="1" smtClean="0">
                          <a:solidFill>
                            <a:srgbClr val="FFFF00"/>
                          </a:solidFill>
                          <a:latin typeface="Yuanti SC" charset="-122"/>
                          <a:ea typeface="Yuanti SC" charset="-122"/>
                          <a:cs typeface="Yuanti SC" charset="-122"/>
                        </a:rPr>
                        <a:t>acc_net_value</a:t>
                      </a:r>
                      <a:r>
                        <a:rPr lang="en-US" altLang="zh-CN" sz="1000" b="0" i="0" dirty="0" smtClean="0">
                          <a:solidFill>
                            <a:srgbClr val="FFFF00"/>
                          </a:solidFill>
                          <a:latin typeface="Yuanti SC" charset="-122"/>
                          <a:ea typeface="Yuanti SC" charset="-122"/>
                          <a:cs typeface="Yuanti SC" charset="-122"/>
                        </a:rPr>
                        <a:t>’ - </a:t>
                      </a:r>
                      <a:r>
                        <a:rPr lang="zh-CN" altLang="en-US" sz="1000" b="0" i="0" dirty="0" smtClean="0">
                          <a:solidFill>
                            <a:srgbClr val="FFFF00"/>
                          </a:solidFill>
                          <a:latin typeface="Yuanti SC" charset="-122"/>
                          <a:ea typeface="Yuanti SC" charset="-122"/>
                          <a:cs typeface="Yuanti SC" charset="-122"/>
                        </a:rPr>
                        <a:t>累积净值</a:t>
                      </a:r>
                      <a:r>
                        <a:rPr lang="en-US" altLang="zh-CN" sz="1000" b="0" i="0" dirty="0" smtClean="0">
                          <a:solidFill>
                            <a:srgbClr val="FFFF00"/>
                          </a:solidFill>
                          <a:latin typeface="Yuanti SC" charset="-122"/>
                          <a:ea typeface="Yuanti SC" charset="-122"/>
                          <a:cs typeface="Yuanti SC" charset="-122"/>
                        </a:rPr>
                        <a:t>, ‘</a:t>
                      </a:r>
                      <a:r>
                        <a:rPr lang="en-US" altLang="zh-CN" sz="1000" b="0" i="0" dirty="0" err="1" smtClean="0">
                          <a:solidFill>
                            <a:srgbClr val="FFFF00"/>
                          </a:solidFill>
                          <a:latin typeface="Yuanti SC" charset="-122"/>
                          <a:ea typeface="Yuanti SC" charset="-122"/>
                          <a:cs typeface="Yuanti SC" charset="-122"/>
                        </a:rPr>
                        <a:t>unit_net_value</a:t>
                      </a:r>
                      <a:r>
                        <a:rPr lang="en-US" altLang="zh-CN" sz="1000" b="0" i="0" dirty="0" smtClean="0">
                          <a:solidFill>
                            <a:srgbClr val="FFFF00"/>
                          </a:solidFill>
                          <a:latin typeface="Yuanti SC" charset="-122"/>
                          <a:ea typeface="Yuanti SC" charset="-122"/>
                          <a:cs typeface="Yuanti SC" charset="-122"/>
                        </a:rPr>
                        <a:t>’ - </a:t>
                      </a:r>
                      <a:r>
                        <a:rPr lang="zh-CN" altLang="en-US" sz="1000" b="0" i="0" dirty="0" smtClean="0">
                          <a:solidFill>
                            <a:srgbClr val="FFFF00"/>
                          </a:solidFill>
                          <a:latin typeface="Yuanti SC" charset="-122"/>
                          <a:ea typeface="Yuanti SC" charset="-122"/>
                          <a:cs typeface="Yuanti SC" charset="-122"/>
                        </a:rPr>
                        <a:t>单位净值</a:t>
                      </a:r>
                      <a:r>
                        <a:rPr lang="en-US" altLang="zh-CN" sz="1000" b="0" i="0" dirty="0" smtClean="0">
                          <a:solidFill>
                            <a:srgbClr val="FFFF00"/>
                          </a:solidFill>
                          <a:latin typeface="Yuanti SC" charset="-122"/>
                          <a:ea typeface="Yuanti SC" charset="-122"/>
                          <a:cs typeface="Yuanti SC" charset="-122"/>
                        </a:rPr>
                        <a:t>, “</a:t>
                      </a:r>
                      <a:r>
                        <a:rPr lang="en-US" altLang="zh-CN" sz="1000" b="0" i="0" dirty="0" err="1" smtClean="0">
                          <a:solidFill>
                            <a:srgbClr val="FFFF00"/>
                          </a:solidFill>
                          <a:latin typeface="Yuanti SC" charset="-122"/>
                          <a:ea typeface="Yuanti SC" charset="-122"/>
                          <a:cs typeface="Yuanti SC" charset="-122"/>
                        </a:rPr>
                        <a:t>discount_rate</a:t>
                      </a:r>
                      <a:r>
                        <a:rPr lang="en-US" altLang="zh-CN" sz="1000" b="0" i="0" dirty="0" smtClean="0">
                          <a:solidFill>
                            <a:srgbClr val="FFFF00"/>
                          </a:solidFill>
                          <a:latin typeface="Yuanti SC" charset="-122"/>
                          <a:ea typeface="Yuanti SC" charset="-122"/>
                          <a:cs typeface="Yuanti SC" charset="-122"/>
                        </a:rPr>
                        <a:t>” - </a:t>
                      </a:r>
                      <a:r>
                        <a:rPr lang="zh-CN" altLang="en-US" sz="1000" b="0" i="0" dirty="0" smtClean="0">
                          <a:solidFill>
                            <a:srgbClr val="FFFF00"/>
                          </a:solidFill>
                          <a:latin typeface="Yuanti SC" charset="-122"/>
                          <a:ea typeface="Yuanti SC" charset="-122"/>
                          <a:cs typeface="Yuanti SC" charset="-122"/>
                        </a:rPr>
                        <a:t>折价率与期货特有的</a:t>
                      </a:r>
                      <a:r>
                        <a:rPr lang="en-US" altLang="zh-CN" sz="1000" b="0" i="0" dirty="0" smtClean="0">
                          <a:solidFill>
                            <a:srgbClr val="FFFF00"/>
                          </a:solidFill>
                          <a:latin typeface="Yuanti SC" charset="-122"/>
                          <a:ea typeface="Yuanti SC" charset="-122"/>
                          <a:cs typeface="Yuanti SC" charset="-122"/>
                        </a:rPr>
                        <a:t>“settlement” - </a:t>
                      </a:r>
                      <a:r>
                        <a:rPr lang="zh-CN" altLang="en-US" sz="1000" b="0" i="0" dirty="0" smtClean="0">
                          <a:solidFill>
                            <a:srgbClr val="FFFF00"/>
                          </a:solidFill>
                          <a:latin typeface="Yuanti SC" charset="-122"/>
                          <a:ea typeface="Yuanti SC" charset="-122"/>
                          <a:cs typeface="Yuanti SC" charset="-122"/>
                        </a:rPr>
                        <a:t>今日结算价</a:t>
                      </a:r>
                      <a:r>
                        <a:rPr lang="en-US" altLang="zh-CN" sz="1000" b="0" i="0" dirty="0" smtClean="0">
                          <a:solidFill>
                            <a:srgbClr val="FFFF00"/>
                          </a:solidFill>
                          <a:latin typeface="Yuanti SC" charset="-122"/>
                          <a:ea typeface="Yuanti SC" charset="-122"/>
                          <a:cs typeface="Yuanti SC" charset="-122"/>
                        </a:rPr>
                        <a:t>, “</a:t>
                      </a:r>
                      <a:r>
                        <a:rPr lang="en-US" altLang="zh-CN" sz="1000" b="0" i="0" dirty="0" err="1" smtClean="0">
                          <a:solidFill>
                            <a:srgbClr val="FFFF00"/>
                          </a:solidFill>
                          <a:latin typeface="Yuanti SC" charset="-122"/>
                          <a:ea typeface="Yuanti SC" charset="-122"/>
                          <a:cs typeface="Yuanti SC" charset="-122"/>
                        </a:rPr>
                        <a:t>prev_settlement</a:t>
                      </a:r>
                      <a:r>
                        <a:rPr lang="en-US" altLang="zh-CN" sz="1000" b="0" i="0" dirty="0" smtClean="0">
                          <a:solidFill>
                            <a:srgbClr val="FFFF00"/>
                          </a:solidFill>
                          <a:latin typeface="Yuanti SC" charset="-122"/>
                          <a:ea typeface="Yuanti SC" charset="-122"/>
                          <a:cs typeface="Yuanti SC" charset="-122"/>
                        </a:rPr>
                        <a:t>” - </a:t>
                      </a:r>
                      <a:r>
                        <a:rPr lang="zh-CN" altLang="en-US" sz="1000" b="0" i="0" dirty="0" smtClean="0">
                          <a:solidFill>
                            <a:srgbClr val="FFFF00"/>
                          </a:solidFill>
                          <a:latin typeface="Yuanti SC" charset="-122"/>
                          <a:ea typeface="Yuanti SC" charset="-122"/>
                          <a:cs typeface="Yuanti SC" charset="-122"/>
                        </a:rPr>
                        <a:t>昨日结算价</a:t>
                      </a:r>
                      <a:r>
                        <a:rPr lang="en-US" altLang="zh-CN" sz="1000" b="0" i="0" dirty="0" smtClean="0">
                          <a:solidFill>
                            <a:srgbClr val="FFFF00"/>
                          </a:solidFill>
                          <a:latin typeface="Yuanti SC" charset="-122"/>
                          <a:ea typeface="Yuanti SC" charset="-122"/>
                          <a:cs typeface="Yuanti SC" charset="-122"/>
                        </a:rPr>
                        <a:t>, “</a:t>
                      </a:r>
                      <a:r>
                        <a:rPr lang="en-US" altLang="zh-CN" sz="1000" b="0" i="0" dirty="0" err="1" smtClean="0">
                          <a:solidFill>
                            <a:srgbClr val="FFFF00"/>
                          </a:solidFill>
                          <a:latin typeface="Yuanti SC" charset="-122"/>
                          <a:ea typeface="Yuanti SC" charset="-122"/>
                          <a:cs typeface="Yuanti SC" charset="-122"/>
                        </a:rPr>
                        <a:t>open_interest</a:t>
                      </a:r>
                      <a:r>
                        <a:rPr lang="en-US" altLang="zh-CN" sz="1000" b="0" i="0" dirty="0" smtClean="0">
                          <a:solidFill>
                            <a:srgbClr val="FFFF00"/>
                          </a:solidFill>
                          <a:latin typeface="Yuanti SC" charset="-122"/>
                          <a:ea typeface="Yuanti SC" charset="-122"/>
                          <a:cs typeface="Yuanti SC" charset="-122"/>
                        </a:rPr>
                        <a:t>” - </a:t>
                      </a:r>
                      <a:r>
                        <a:rPr lang="zh-CN" altLang="en-US" sz="1000" b="0" i="0" dirty="0" smtClean="0">
                          <a:solidFill>
                            <a:srgbClr val="FFFF00"/>
                          </a:solidFill>
                          <a:latin typeface="Yuanti SC" charset="-122"/>
                          <a:ea typeface="Yuanti SC" charset="-122"/>
                          <a:cs typeface="Yuanti SC" charset="-122"/>
                        </a:rPr>
                        <a:t>持仓量。</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bl>
          </a:graphicData>
        </a:graphic>
      </p:graphicFrame>
      <p:graphicFrame>
        <p:nvGraphicFramePr>
          <p:cNvPr id="8" name="Table 2"/>
          <p:cNvGraphicFramePr>
            <a:graphicFrameLocks noGrp="1"/>
          </p:cNvGraphicFramePr>
          <p:nvPr>
            <p:extLst>
              <p:ext uri="{D42A27DB-BD31-4B8C-83A1-F6EECF244321}">
                <p14:modId xmlns:p14="http://schemas.microsoft.com/office/powerpoint/2010/main" val="182359614"/>
              </p:ext>
            </p:extLst>
          </p:nvPr>
        </p:nvGraphicFramePr>
        <p:xfrm>
          <a:off x="486173" y="4469817"/>
          <a:ext cx="10500074" cy="746760"/>
        </p:xfrm>
        <a:graphic>
          <a:graphicData uri="http://schemas.openxmlformats.org/drawingml/2006/table">
            <a:tbl>
              <a:tblPr firstRow="1" bandRow="1">
                <a:tableStyleId>{C083E6E3-FA7D-4D7B-A595-EF9225AFEA82}</a:tableStyleId>
              </a:tblPr>
              <a:tblGrid>
                <a:gridCol w="1213418">
                  <a:extLst>
                    <a:ext uri="{9D8B030D-6E8A-4147-A177-3AD203B41FA5}">
                      <a16:colId xmlns:a16="http://schemas.microsoft.com/office/drawing/2014/main" xmlns="" val="20000"/>
                    </a:ext>
                  </a:extLst>
                </a:gridCol>
                <a:gridCol w="2355574">
                  <a:extLst>
                    <a:ext uri="{9D8B030D-6E8A-4147-A177-3AD203B41FA5}">
                      <a16:colId xmlns:a16="http://schemas.microsoft.com/office/drawing/2014/main" xmlns="" val="20001"/>
                    </a:ext>
                  </a:extLst>
                </a:gridCol>
                <a:gridCol w="6931082"/>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返回</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xmlns=""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data</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rgbClr val="FFFF00"/>
                          </a:solidFill>
                          <a:latin typeface="Yuanti SC" charset="-122"/>
                          <a:ea typeface="Yuanti SC" charset="-122"/>
                          <a:cs typeface="Yuanti SC" charset="-122"/>
                        </a:rPr>
                        <a:t>ndarray</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zh-CN" altLang="en-US" sz="1000" b="0" i="0" dirty="0" smtClean="0">
                          <a:solidFill>
                            <a:srgbClr val="FFFF00"/>
                          </a:solidFill>
                          <a:latin typeface="Yuanti SC" charset="-122"/>
                          <a:ea typeface="Yuanti SC" charset="-122"/>
                          <a:cs typeface="Yuanti SC" charset="-122"/>
                        </a:rPr>
                        <a:t>如果用户不指定股票的</a:t>
                      </a:r>
                      <a:r>
                        <a:rPr lang="en-US" altLang="zh-CN" sz="1000" b="0" i="0" dirty="0" err="1" smtClean="0">
                          <a:solidFill>
                            <a:srgbClr val="FFFF00"/>
                          </a:solidFill>
                          <a:latin typeface="Yuanti SC" charset="-122"/>
                          <a:ea typeface="Yuanti SC" charset="-122"/>
                          <a:cs typeface="Yuanti SC" charset="-122"/>
                        </a:rPr>
                        <a:t>order_book_id</a:t>
                      </a:r>
                      <a:r>
                        <a:rPr lang="zh-CN" altLang="en-US" sz="1000" b="0" i="0" dirty="0" smtClean="0">
                          <a:solidFill>
                            <a:srgbClr val="FFFF00"/>
                          </a:solidFill>
                          <a:latin typeface="Yuanti SC" charset="-122"/>
                          <a:ea typeface="Yuanti SC" charset="-122"/>
                          <a:cs typeface="Yuanti SC" charset="-122"/>
                        </a:rPr>
                        <a:t>，函数会返回当前策略股票池中所有股票对应数据的回溯结果。</a:t>
                      </a:r>
                      <a:endParaRPr lang="en-US" altLang="zh-CN" sz="1000" b="0" i="0" dirty="0" smtClean="0">
                        <a:solidFill>
                          <a:srgbClr val="FFFF00"/>
                        </a:solidFill>
                        <a:latin typeface="Yuanti SC" charset="-122"/>
                        <a:ea typeface="Yuanti SC" charset="-122"/>
                        <a:cs typeface="Yuanti SC" charset="-122"/>
                      </a:endParaRP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zh-CN" altLang="en-US" sz="1000" b="0" i="0" dirty="0" smtClean="0">
                          <a:solidFill>
                            <a:srgbClr val="FFFF00"/>
                          </a:solidFill>
                          <a:latin typeface="Yuanti SC" charset="-122"/>
                          <a:ea typeface="Yuanti SC" charset="-122"/>
                          <a:cs typeface="Yuanti SC" charset="-122"/>
                        </a:rPr>
                        <a:t>如果用户指定了股票的</a:t>
                      </a:r>
                      <a:r>
                        <a:rPr lang="en-US" altLang="zh-CN" sz="1000" b="0" i="0" dirty="0" err="1" smtClean="0">
                          <a:solidFill>
                            <a:srgbClr val="FFFF00"/>
                          </a:solidFill>
                          <a:latin typeface="Yuanti SC" charset="-122"/>
                          <a:ea typeface="Yuanti SC" charset="-122"/>
                          <a:cs typeface="Yuanti SC" charset="-122"/>
                        </a:rPr>
                        <a:t>order_book_id</a:t>
                      </a:r>
                      <a:r>
                        <a:rPr lang="zh-CN" altLang="en-US" sz="1000" b="0" i="0" dirty="0" smtClean="0">
                          <a:solidFill>
                            <a:srgbClr val="FFFF00"/>
                          </a:solidFill>
                          <a:latin typeface="Yuanti SC" charset="-122"/>
                          <a:ea typeface="Yuanti SC" charset="-122"/>
                          <a:cs typeface="Yuanti SC" charset="-122"/>
                        </a:rPr>
                        <a:t>或</a:t>
                      </a:r>
                      <a:r>
                        <a:rPr lang="en-US" altLang="zh-CN" sz="1000" b="0" i="0" dirty="0" err="1" smtClean="0">
                          <a:solidFill>
                            <a:srgbClr val="FFFF00"/>
                          </a:solidFill>
                          <a:latin typeface="Yuanti SC" charset="-122"/>
                          <a:ea typeface="Yuanti SC" charset="-122"/>
                          <a:cs typeface="Yuanti SC" charset="-122"/>
                        </a:rPr>
                        <a:t>order_book_id</a:t>
                      </a:r>
                      <a:r>
                        <a:rPr lang="en-US" altLang="zh-CN" sz="1000" b="0" i="0" dirty="0" smtClean="0">
                          <a:solidFill>
                            <a:srgbClr val="FFFF00"/>
                          </a:solidFill>
                          <a:latin typeface="Yuanti SC" charset="-122"/>
                          <a:ea typeface="Yuanti SC" charset="-122"/>
                          <a:cs typeface="Yuanti SC" charset="-122"/>
                        </a:rPr>
                        <a:t> list</a:t>
                      </a:r>
                      <a:r>
                        <a:rPr lang="zh-CN" altLang="en-US" sz="1000" b="0" i="0" dirty="0" smtClean="0">
                          <a:solidFill>
                            <a:srgbClr val="FFFF00"/>
                          </a:solidFill>
                          <a:latin typeface="Yuanti SC" charset="-122"/>
                          <a:ea typeface="Yuanti SC" charset="-122"/>
                          <a:cs typeface="Yuanti SC" charset="-122"/>
                        </a:rPr>
                        <a:t>，无论股票是否在当前股票池当中，函数都会返回相应股票对应数据的回溯结果。如果股票并未在股票池中，则在调用该函数之后，对应股票将会被添加至现有股票池当中。</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a16="http://schemas.microsoft.com/office/drawing/2014/main" xmlns="" val="10001"/>
                  </a:ext>
                </a:extLst>
              </a:tr>
            </a:tbl>
          </a:graphicData>
        </a:graphic>
      </p:graphicFrame>
    </p:spTree>
    <p:extLst>
      <p:ext uri="{BB962C8B-B14F-4D97-AF65-F5344CB8AC3E}">
        <p14:creationId xmlns:p14="http://schemas.microsoft.com/office/powerpoint/2010/main" val="7861365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10" name="矩形 9"/>
          <p:cNvSpPr/>
          <p:nvPr/>
        </p:nvSpPr>
        <p:spPr>
          <a:xfrm>
            <a:off x="409303" y="828209"/>
            <a:ext cx="10759440" cy="4062651"/>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2.2.5</a:t>
            </a:r>
            <a:r>
              <a:rPr lang="zh-CN" altLang="en-US" sz="2800" dirty="0" smtClean="0">
                <a:solidFill>
                  <a:schemeClr val="bg1"/>
                </a:solidFill>
                <a:latin typeface="Yuanti SC" charset="-122"/>
                <a:ea typeface="Yuanti SC" charset="-122"/>
                <a:cs typeface="Yuanti SC" charset="-122"/>
              </a:rPr>
              <a:t> 数据获取相关函数</a:t>
            </a:r>
            <a:endParaRPr lang="zh-CN" altLang="en-US" sz="2800" dirty="0">
              <a:solidFill>
                <a:schemeClr val="bg1"/>
              </a:solidFill>
              <a:latin typeface="Yuanti SC" charset="-122"/>
              <a:ea typeface="Yuanti SC" charset="-122"/>
              <a:cs typeface="Yuanti SC" charset="-122"/>
            </a:endParaRPr>
          </a:p>
          <a:p>
            <a:endParaRPr lang="zh-CN" altLang="en-US" dirty="0" smtClean="0">
              <a:solidFill>
                <a:schemeClr val="bg1"/>
              </a:solidFill>
              <a:latin typeface="Yuanti SC Light" charset="-122"/>
              <a:ea typeface="Yuanti SC Light" charset="-122"/>
              <a:cs typeface="Yuanti SC Light" charset="-122"/>
            </a:endParaRPr>
          </a:p>
          <a:p>
            <a:r>
              <a:rPr lang="en-US" altLang="zh-CN" dirty="0" smtClean="0">
                <a:solidFill>
                  <a:srgbClr val="FFFF00"/>
                </a:solidFill>
                <a:latin typeface="Yuanti SC Light" charset="-122"/>
                <a:ea typeface="Yuanti SC Light" charset="-122"/>
                <a:cs typeface="Yuanti SC Light" charset="-122"/>
              </a:rPr>
              <a:t>industry</a:t>
            </a:r>
            <a:r>
              <a:rPr lang="zh-CN" altLang="en-US" dirty="0" smtClean="0">
                <a:solidFill>
                  <a:srgbClr val="FFFF00"/>
                </a:solidFill>
                <a:latin typeface="Yuanti SC Light" charset="-122"/>
                <a:ea typeface="Yuanti SC Light" charset="-122"/>
                <a:cs typeface="Yuanti SC Light" charset="-122"/>
              </a:rPr>
              <a:t> 方法（获取某</a:t>
            </a:r>
            <a:r>
              <a:rPr lang="zh-CN" altLang="en-US" dirty="0">
                <a:solidFill>
                  <a:srgbClr val="FFFF00"/>
                </a:solidFill>
                <a:latin typeface="Yuanti SC Light" charset="-122"/>
                <a:ea typeface="Yuanti SC Light" charset="-122"/>
                <a:cs typeface="Yuanti SC Light" charset="-122"/>
              </a:rPr>
              <a:t>行业股票</a:t>
            </a:r>
            <a:r>
              <a:rPr lang="zh-CN" altLang="en-US" dirty="0" smtClean="0">
                <a:solidFill>
                  <a:srgbClr val="FFFF00"/>
                </a:solidFill>
                <a:latin typeface="Yuanti SC Light" charset="-122"/>
                <a:ea typeface="Yuanti SC Light" charset="-122"/>
                <a:cs typeface="Yuanti SC Light" charset="-122"/>
              </a:rPr>
              <a:t>列表）</a:t>
            </a: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smtClean="0">
                <a:solidFill>
                  <a:schemeClr val="bg1"/>
                </a:solidFill>
                <a:latin typeface="Yuanti SC Light" charset="-122"/>
                <a:ea typeface="Yuanti SC Light" charset="-122"/>
                <a:cs typeface="Yuanti SC Light" charset="-122"/>
              </a:rPr>
              <a:t>原型：</a:t>
            </a:r>
            <a:r>
              <a:rPr lang="en-US" altLang="zh-CN" sz="1600" dirty="0" err="1">
                <a:solidFill>
                  <a:srgbClr val="92D050"/>
                </a:solidFill>
                <a:latin typeface="Yuanti SC Light" charset="-122"/>
                <a:ea typeface="Yuanti SC Light" charset="-122"/>
                <a:cs typeface="Yuanti SC Light" charset="-122"/>
              </a:rPr>
              <a:t>def</a:t>
            </a:r>
            <a:r>
              <a:rPr lang="en-US" altLang="zh-CN" sz="1600" dirty="0">
                <a:solidFill>
                  <a:srgbClr val="92D050"/>
                </a:solidFill>
                <a:latin typeface="Yuanti SC Light" charset="-122"/>
                <a:ea typeface="Yuanti SC Light" charset="-122"/>
                <a:cs typeface="Yuanti SC Light" charset="-122"/>
              </a:rPr>
              <a:t> </a:t>
            </a:r>
            <a:r>
              <a:rPr lang="en-US" altLang="zh-CN" sz="1600" dirty="0">
                <a:solidFill>
                  <a:srgbClr val="FFFF00"/>
                </a:solidFill>
                <a:latin typeface="Yuanti SC Light" charset="-122"/>
                <a:ea typeface="Yuanti SC Light" charset="-122"/>
                <a:cs typeface="Yuanti SC Light" charset="-122"/>
              </a:rPr>
              <a:t>industry(</a:t>
            </a:r>
            <a:r>
              <a:rPr lang="en-US" altLang="zh-CN" sz="1600" dirty="0" err="1">
                <a:solidFill>
                  <a:srgbClr val="FFFF00"/>
                </a:solidFill>
                <a:latin typeface="Yuanti SC Light" charset="-122"/>
                <a:ea typeface="Yuanti SC Light" charset="-122"/>
                <a:cs typeface="Yuanti SC Light" charset="-122"/>
              </a:rPr>
              <a:t>industry_code</a:t>
            </a:r>
            <a:r>
              <a:rPr lang="en-US" altLang="zh-CN" sz="1600" dirty="0">
                <a:solidFill>
                  <a:srgbClr val="FFFF00"/>
                </a:solidFill>
                <a:latin typeface="Yuanti SC Light" charset="-122"/>
                <a:ea typeface="Yuanti SC Light" charset="-122"/>
                <a:cs typeface="Yuanti SC Light" charset="-122"/>
              </a:rPr>
              <a:t>)</a:t>
            </a:r>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a:solidFill>
                  <a:schemeClr val="bg1"/>
                </a:solidFill>
                <a:latin typeface="Yuanti SC Light" charset="-122"/>
                <a:ea typeface="Yuanti SC Light" charset="-122"/>
                <a:cs typeface="Yuanti SC Light" charset="-122"/>
              </a:rPr>
              <a:t>获取属于某一行业的所有股票列表。</a:t>
            </a:r>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dirty="0">
              <a:solidFill>
                <a:schemeClr val="bg1"/>
              </a:solidFill>
              <a:latin typeface="Yuanti SC Light" charset="-122"/>
              <a:ea typeface="Yuanti SC Light" charset="-122"/>
              <a:cs typeface="Yuanti SC Light" charset="-122"/>
            </a:endParaRPr>
          </a:p>
        </p:txBody>
      </p:sp>
      <p:sp>
        <p:nvSpPr>
          <p:cNvPr id="6" name="文本框 5"/>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graphicFrame>
        <p:nvGraphicFramePr>
          <p:cNvPr id="7" name="Table 2"/>
          <p:cNvGraphicFramePr>
            <a:graphicFrameLocks noGrp="1"/>
          </p:cNvGraphicFramePr>
          <p:nvPr>
            <p:extLst>
              <p:ext uri="{D42A27DB-BD31-4B8C-83A1-F6EECF244321}">
                <p14:modId xmlns:p14="http://schemas.microsoft.com/office/powerpoint/2010/main" val="1949032388"/>
              </p:ext>
            </p:extLst>
          </p:nvPr>
        </p:nvGraphicFramePr>
        <p:xfrm>
          <a:off x="486172" y="3024790"/>
          <a:ext cx="10500075" cy="441960"/>
        </p:xfrm>
        <a:graphic>
          <a:graphicData uri="http://schemas.openxmlformats.org/drawingml/2006/table">
            <a:tbl>
              <a:tblPr firstRow="1" bandRow="1">
                <a:tableStyleId>{C083E6E3-FA7D-4D7B-A595-EF9225AFEA82}</a:tableStyleId>
              </a:tblPr>
              <a:tblGrid>
                <a:gridCol w="1223383">
                  <a:extLst>
                    <a:ext uri="{9D8B030D-6E8A-4147-A177-3AD203B41FA5}">
                      <a16:colId xmlns:a16="http://schemas.microsoft.com/office/drawing/2014/main" xmlns="" val="20000"/>
                    </a:ext>
                  </a:extLst>
                </a:gridCol>
                <a:gridCol w="2342288">
                  <a:extLst>
                    <a:ext uri="{9D8B030D-6E8A-4147-A177-3AD203B41FA5}">
                      <a16:colId xmlns:a16="http://schemas.microsoft.com/office/drawing/2014/main" xmlns="" val="20001"/>
                    </a:ext>
                  </a:extLst>
                </a:gridCol>
                <a:gridCol w="6934404"/>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参数</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xmlns=""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chemeClr val="bg1"/>
                          </a:solidFill>
                          <a:latin typeface="Yuanti SC" charset="-122"/>
                          <a:ea typeface="Yuanti SC" charset="-122"/>
                          <a:cs typeface="Yuanti SC" charset="-122"/>
                        </a:rPr>
                        <a:t>industry_code</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rgbClr val="FFFF00"/>
                          </a:solidFill>
                          <a:latin typeface="Yuanti SC" charset="-122"/>
                          <a:ea typeface="Yuanti SC" charset="-122"/>
                          <a:cs typeface="Yuanti SC" charset="-122"/>
                        </a:rPr>
                        <a:t>str</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行业名称或行业代码。例如，农业可填写</a:t>
                      </a:r>
                      <a:r>
                        <a:rPr lang="en-US" altLang="zh-CN" sz="1000" b="0" i="0" dirty="0" smtClean="0">
                          <a:solidFill>
                            <a:srgbClr val="FFFF00"/>
                          </a:solidFill>
                          <a:latin typeface="Yuanti SC" charset="-122"/>
                          <a:ea typeface="Yuanti SC" charset="-122"/>
                          <a:cs typeface="Yuanti SC" charset="-122"/>
                        </a:rPr>
                        <a:t>industry_code.A01 </a:t>
                      </a:r>
                      <a:r>
                        <a:rPr lang="zh-CN" altLang="en-US" sz="1000" b="0" i="0" dirty="0" smtClean="0">
                          <a:solidFill>
                            <a:srgbClr val="FFFF00"/>
                          </a:solidFill>
                          <a:latin typeface="Yuanti SC" charset="-122"/>
                          <a:ea typeface="Yuanti SC" charset="-122"/>
                          <a:cs typeface="Yuanti SC" charset="-122"/>
                        </a:rPr>
                        <a:t>或 </a:t>
                      </a:r>
                      <a:r>
                        <a:rPr lang="en-US" altLang="zh-CN" sz="1000" b="0" i="0" dirty="0" smtClean="0">
                          <a:solidFill>
                            <a:srgbClr val="FFFF00"/>
                          </a:solidFill>
                          <a:latin typeface="Yuanti SC" charset="-122"/>
                          <a:ea typeface="Yuanti SC" charset="-122"/>
                          <a:cs typeface="Yuanti SC" charset="-122"/>
                        </a:rPr>
                        <a:t>'A01'</a:t>
                      </a:r>
                      <a:r>
                        <a:rPr lang="zh-CN" altLang="en-US" sz="1000" b="0" i="0" dirty="0" smtClean="0">
                          <a:solidFill>
                            <a:srgbClr val="FFFF00"/>
                          </a:solidFill>
                          <a:latin typeface="Yuanti SC" charset="-122"/>
                          <a:ea typeface="Yuanti SC" charset="-122"/>
                          <a:cs typeface="Yuanti SC" charset="-122"/>
                        </a:rPr>
                        <a: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a16="http://schemas.microsoft.com/office/drawing/2014/main" xmlns="" val="10001"/>
                  </a:ext>
                </a:extLst>
              </a:tr>
            </a:tbl>
          </a:graphicData>
        </a:graphic>
      </p:graphicFrame>
      <p:graphicFrame>
        <p:nvGraphicFramePr>
          <p:cNvPr id="8" name="Table 2"/>
          <p:cNvGraphicFramePr>
            <a:graphicFrameLocks noGrp="1"/>
          </p:cNvGraphicFramePr>
          <p:nvPr>
            <p:extLst>
              <p:ext uri="{D42A27DB-BD31-4B8C-83A1-F6EECF244321}">
                <p14:modId xmlns:p14="http://schemas.microsoft.com/office/powerpoint/2010/main" val="1445131677"/>
              </p:ext>
            </p:extLst>
          </p:nvPr>
        </p:nvGraphicFramePr>
        <p:xfrm>
          <a:off x="486173" y="3784017"/>
          <a:ext cx="10500074" cy="441960"/>
        </p:xfrm>
        <a:graphic>
          <a:graphicData uri="http://schemas.openxmlformats.org/drawingml/2006/table">
            <a:tbl>
              <a:tblPr firstRow="1" bandRow="1">
                <a:tableStyleId>{C083E6E3-FA7D-4D7B-A595-EF9225AFEA82}</a:tableStyleId>
              </a:tblPr>
              <a:tblGrid>
                <a:gridCol w="1213418">
                  <a:extLst>
                    <a:ext uri="{9D8B030D-6E8A-4147-A177-3AD203B41FA5}">
                      <a16:colId xmlns:a16="http://schemas.microsoft.com/office/drawing/2014/main" xmlns="" val="20000"/>
                    </a:ext>
                  </a:extLst>
                </a:gridCol>
                <a:gridCol w="2355574">
                  <a:extLst>
                    <a:ext uri="{9D8B030D-6E8A-4147-A177-3AD203B41FA5}">
                      <a16:colId xmlns:a16="http://schemas.microsoft.com/office/drawing/2014/main" xmlns="" val="20001"/>
                    </a:ext>
                  </a:extLst>
                </a:gridCol>
                <a:gridCol w="6931082"/>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返回</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xmlns=""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data</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rgbClr val="FFFF00"/>
                          </a:solidFill>
                          <a:latin typeface="Yuanti SC" charset="-122"/>
                          <a:ea typeface="Yuanti SC" charset="-122"/>
                          <a:cs typeface="Yuanti SC" charset="-122"/>
                        </a:rPr>
                        <a:t>list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charset="0"/>
                        <a:buNone/>
                        <a:tabLst/>
                        <a:defRPr/>
                      </a:pPr>
                      <a:r>
                        <a:rPr lang="zh-CN" altLang="en-US" sz="1000" b="0" i="0" dirty="0" smtClean="0">
                          <a:solidFill>
                            <a:srgbClr val="FFFF00"/>
                          </a:solidFill>
                          <a:latin typeface="Yuanti SC" charset="-122"/>
                          <a:ea typeface="Yuanti SC" charset="-122"/>
                          <a:cs typeface="Yuanti SC" charset="-122"/>
                        </a:rPr>
                        <a:t>股票列表</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a16="http://schemas.microsoft.com/office/drawing/2014/main" xmlns="" val="10001"/>
                  </a:ext>
                </a:extLst>
              </a:tr>
            </a:tbl>
          </a:graphicData>
        </a:graphic>
      </p:graphicFrame>
    </p:spTree>
    <p:extLst>
      <p:ext uri="{BB962C8B-B14F-4D97-AF65-F5344CB8AC3E}">
        <p14:creationId xmlns:p14="http://schemas.microsoft.com/office/powerpoint/2010/main" val="74169496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10" name="矩形 9"/>
          <p:cNvSpPr/>
          <p:nvPr/>
        </p:nvSpPr>
        <p:spPr>
          <a:xfrm>
            <a:off x="409303" y="828209"/>
            <a:ext cx="10759440" cy="1846659"/>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2.2.5</a:t>
            </a:r>
            <a:r>
              <a:rPr lang="zh-CN" altLang="en-US" sz="2800" dirty="0" smtClean="0">
                <a:solidFill>
                  <a:schemeClr val="bg1"/>
                </a:solidFill>
                <a:latin typeface="Yuanti SC" charset="-122"/>
                <a:ea typeface="Yuanti SC" charset="-122"/>
                <a:cs typeface="Yuanti SC" charset="-122"/>
              </a:rPr>
              <a:t> 数据获取相关函数</a:t>
            </a:r>
            <a:endParaRPr lang="zh-CN" altLang="en-US" sz="2800" dirty="0">
              <a:solidFill>
                <a:schemeClr val="bg1"/>
              </a:solidFill>
              <a:latin typeface="Yuanti SC" charset="-122"/>
              <a:ea typeface="Yuanti SC" charset="-122"/>
              <a:cs typeface="Yuanti SC" charset="-122"/>
            </a:endParaRPr>
          </a:p>
          <a:p>
            <a:endParaRPr lang="zh-CN" altLang="en-US" dirty="0" smtClean="0">
              <a:solidFill>
                <a:schemeClr val="bg1"/>
              </a:solidFill>
              <a:latin typeface="Yuanti SC Light" charset="-122"/>
              <a:ea typeface="Yuanti SC Light" charset="-122"/>
              <a:cs typeface="Yuanti SC Light" charset="-122"/>
            </a:endParaRPr>
          </a:p>
          <a:p>
            <a:r>
              <a:rPr lang="en-US" altLang="zh-CN" dirty="0" smtClean="0">
                <a:solidFill>
                  <a:srgbClr val="FFFF00"/>
                </a:solidFill>
                <a:latin typeface="Yuanti SC Light" charset="-122"/>
                <a:ea typeface="Yuanti SC Light" charset="-122"/>
                <a:cs typeface="Yuanti SC Light" charset="-122"/>
              </a:rPr>
              <a:t>industry</a:t>
            </a:r>
            <a:r>
              <a:rPr lang="zh-CN" altLang="en-US" dirty="0" smtClean="0">
                <a:solidFill>
                  <a:srgbClr val="FFFF00"/>
                </a:solidFill>
                <a:latin typeface="Yuanti SC Light" charset="-122"/>
                <a:ea typeface="Yuanti SC Light" charset="-122"/>
                <a:cs typeface="Yuanti SC Light" charset="-122"/>
              </a:rPr>
              <a:t> 方法（获取某</a:t>
            </a:r>
            <a:r>
              <a:rPr lang="zh-CN" altLang="en-US" dirty="0">
                <a:solidFill>
                  <a:srgbClr val="FFFF00"/>
                </a:solidFill>
                <a:latin typeface="Yuanti SC Light" charset="-122"/>
                <a:ea typeface="Yuanti SC Light" charset="-122"/>
                <a:cs typeface="Yuanti SC Light" charset="-122"/>
              </a:rPr>
              <a:t>行业股票</a:t>
            </a:r>
            <a:r>
              <a:rPr lang="zh-CN" altLang="en-US" dirty="0" smtClean="0">
                <a:solidFill>
                  <a:srgbClr val="FFFF00"/>
                </a:solidFill>
                <a:latin typeface="Yuanti SC Light" charset="-122"/>
                <a:ea typeface="Yuanti SC Light" charset="-122"/>
                <a:cs typeface="Yuanti SC Light" charset="-122"/>
              </a:rPr>
              <a:t>列表）</a:t>
            </a: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a:solidFill>
                  <a:schemeClr val="bg1"/>
                </a:solidFill>
                <a:latin typeface="Yuanti SC Light" charset="-122"/>
                <a:ea typeface="Yuanti SC Light" charset="-122"/>
                <a:cs typeface="Yuanti SC Light" charset="-122"/>
              </a:rPr>
              <a:t>目前使用的行业分类来自于中国国家统计局的国民经济行业</a:t>
            </a:r>
            <a:r>
              <a:rPr lang="zh-CN" altLang="en-US" sz="1600" dirty="0" smtClean="0">
                <a:solidFill>
                  <a:schemeClr val="bg1"/>
                </a:solidFill>
                <a:latin typeface="Yuanti SC Light" charset="-122"/>
                <a:ea typeface="Yuanti SC Light" charset="-122"/>
                <a:cs typeface="Yuanti SC Light" charset="-122"/>
              </a:rPr>
              <a:t>分类。</a:t>
            </a:r>
          </a:p>
          <a:p>
            <a:endParaRPr lang="en-US" altLang="zh-CN" dirty="0">
              <a:solidFill>
                <a:schemeClr val="bg1"/>
              </a:solidFill>
              <a:latin typeface="Yuanti SC Light" charset="-122"/>
              <a:ea typeface="Yuanti SC Light" charset="-122"/>
              <a:cs typeface="Yuanti SC Light" charset="-122"/>
            </a:endParaRPr>
          </a:p>
        </p:txBody>
      </p:sp>
      <p:sp>
        <p:nvSpPr>
          <p:cNvPr id="6" name="文本框 5"/>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graphicFrame>
        <p:nvGraphicFramePr>
          <p:cNvPr id="9" name="Table 2"/>
          <p:cNvGraphicFramePr>
            <a:graphicFrameLocks noGrp="1"/>
          </p:cNvGraphicFramePr>
          <p:nvPr>
            <p:extLst>
              <p:ext uri="{D42A27DB-BD31-4B8C-83A1-F6EECF244321}">
                <p14:modId xmlns:p14="http://schemas.microsoft.com/office/powerpoint/2010/main" val="864803740"/>
              </p:ext>
            </p:extLst>
          </p:nvPr>
        </p:nvGraphicFramePr>
        <p:xfrm>
          <a:off x="486172" y="2580349"/>
          <a:ext cx="2604898" cy="3977640"/>
        </p:xfrm>
        <a:graphic>
          <a:graphicData uri="http://schemas.openxmlformats.org/drawingml/2006/table">
            <a:tbl>
              <a:tblPr firstRow="1" bandRow="1">
                <a:tableStyleId>{C083E6E3-FA7D-4D7B-A595-EF9225AFEA82}</a:tableStyleId>
              </a:tblPr>
              <a:tblGrid>
                <a:gridCol w="813234">
                  <a:extLst>
                    <a:ext uri="{9D8B030D-6E8A-4147-A177-3AD203B41FA5}">
                      <a16:colId xmlns:a16="http://schemas.microsoft.com/office/drawing/2014/main" xmlns="" val="20000"/>
                    </a:ext>
                  </a:extLst>
                </a:gridCol>
                <a:gridCol w="1791664">
                  <a:extLst>
                    <a:ext uri="{9D8B030D-6E8A-4147-A177-3AD203B41FA5}">
                      <a16:colId xmlns:a16="http://schemas.microsoft.com/office/drawing/2014/main" xmlns="" val="20001"/>
                    </a:ext>
                  </a:extLst>
                </a:gridCol>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行业代码</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行业名称</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xmlns=""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is-IS" sz="1000" b="0" i="0" dirty="0" smtClean="0">
                          <a:solidFill>
                            <a:schemeClr val="bg1"/>
                          </a:solidFill>
                          <a:latin typeface="Yuanti SC" charset="-122"/>
                          <a:ea typeface="Yuanti SC" charset="-122"/>
                          <a:cs typeface="Yuanti SC" charset="-122"/>
                        </a:rPr>
                        <a:t>A01</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农业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a16="http://schemas.microsoft.com/office/drawing/2014/main" xmlns="" val="10001"/>
                  </a:ext>
                </a:extLst>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smtClean="0">
                          <a:solidFill>
                            <a:schemeClr val="bg1"/>
                          </a:solidFill>
                          <a:latin typeface="Yuanti SC" charset="-122"/>
                          <a:ea typeface="Yuanti SC" charset="-122"/>
                          <a:cs typeface="Yuanti SC" charset="-122"/>
                        </a:rPr>
                        <a:t>A02</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林业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A03</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畜牧业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A04</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渔业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A05</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农、林、牧、渔服务业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B06</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煤炭开采和洗选业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B07</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石油和天然气开采业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B08</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黑色金属矿采选业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B09</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有色金属矿采选业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B10</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非金属矿采选业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B11</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开采辅助活动</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B12</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其他采矿业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C13</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农副食品加工业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C14</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食品制造业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C15</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酒、饮料和精制茶制造业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C16</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烟草制品业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C17</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纺织业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bl>
          </a:graphicData>
        </a:graphic>
      </p:graphicFrame>
      <p:graphicFrame>
        <p:nvGraphicFramePr>
          <p:cNvPr id="12" name="Table 2"/>
          <p:cNvGraphicFramePr>
            <a:graphicFrameLocks noGrp="1"/>
          </p:cNvGraphicFramePr>
          <p:nvPr>
            <p:extLst>
              <p:ext uri="{D42A27DB-BD31-4B8C-83A1-F6EECF244321}">
                <p14:modId xmlns:p14="http://schemas.microsoft.com/office/powerpoint/2010/main" val="295360223"/>
              </p:ext>
            </p:extLst>
          </p:nvPr>
        </p:nvGraphicFramePr>
        <p:xfrm>
          <a:off x="3526077" y="2586463"/>
          <a:ext cx="3476331" cy="3977640"/>
        </p:xfrm>
        <a:graphic>
          <a:graphicData uri="http://schemas.openxmlformats.org/drawingml/2006/table">
            <a:tbl>
              <a:tblPr firstRow="1" bandRow="1">
                <a:tableStyleId>{C083E6E3-FA7D-4D7B-A595-EF9225AFEA82}</a:tableStyleId>
              </a:tblPr>
              <a:tblGrid>
                <a:gridCol w="863876">
                  <a:extLst>
                    <a:ext uri="{9D8B030D-6E8A-4147-A177-3AD203B41FA5}">
                      <a16:colId xmlns:a16="http://schemas.microsoft.com/office/drawing/2014/main" xmlns="" val="20000"/>
                    </a:ext>
                  </a:extLst>
                </a:gridCol>
                <a:gridCol w="2612455">
                  <a:extLst>
                    <a:ext uri="{9D8B030D-6E8A-4147-A177-3AD203B41FA5}">
                      <a16:colId xmlns:a16="http://schemas.microsoft.com/office/drawing/2014/main" xmlns="" val="20001"/>
                    </a:ext>
                  </a:extLst>
                </a:gridCol>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行业代码</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行业名称</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xmlns="" val="10000"/>
                  </a:ext>
                </a:extLst>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C18</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纺织服装、服饰业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a16="http://schemas.microsoft.com/office/drawing/2014/main" xmlns="" val="10001"/>
                  </a:ext>
                </a:extLst>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smtClean="0">
                          <a:solidFill>
                            <a:schemeClr val="bg1"/>
                          </a:solidFill>
                          <a:latin typeface="Yuanti SC" charset="-122"/>
                          <a:ea typeface="Yuanti SC" charset="-122"/>
                          <a:cs typeface="Yuanti SC" charset="-122"/>
                        </a:rPr>
                        <a:t>C19</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皮革、毛皮、羽毛及其制品和制鞋业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smtClean="0">
                          <a:solidFill>
                            <a:schemeClr val="bg1"/>
                          </a:solidFill>
                          <a:latin typeface="Yuanti SC" charset="-122"/>
                          <a:ea typeface="Yuanti SC" charset="-122"/>
                          <a:cs typeface="Yuanti SC" charset="-122"/>
                        </a:rPr>
                        <a:t>C20</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smtClean="0">
                          <a:solidFill>
                            <a:srgbClr val="FFFF00"/>
                          </a:solidFill>
                          <a:latin typeface="Yuanti SC" charset="-122"/>
                          <a:ea typeface="Yuanti SC" charset="-122"/>
                          <a:cs typeface="Yuanti SC" charset="-122"/>
                        </a:rPr>
                        <a:t>木材加工及木、竹、藤、棕、草制品业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C21</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家具制造业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C22</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造纸及纸制品业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C23</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印刷和记录媒介复制业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C24</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文教、工美、体育和娱乐用品制造业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C25</a:t>
                      </a: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石油加工、炼焦及核燃料加工业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C26</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化学原料及化学制品制造业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C27</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医药制造业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C28</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化学纤维制造业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C29</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橡胶和塑料制品业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C30</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非金属矿物制品业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C31</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黑色金属冶炼及压延加工业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C32</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有色金属冶炼和压延加工业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C33</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金属制品业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C34</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通用设备制造业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bl>
          </a:graphicData>
        </a:graphic>
      </p:graphicFrame>
      <p:graphicFrame>
        <p:nvGraphicFramePr>
          <p:cNvPr id="13" name="Table 2"/>
          <p:cNvGraphicFramePr>
            <a:graphicFrameLocks noGrp="1"/>
          </p:cNvGraphicFramePr>
          <p:nvPr>
            <p:extLst>
              <p:ext uri="{D42A27DB-BD31-4B8C-83A1-F6EECF244321}">
                <p14:modId xmlns:p14="http://schemas.microsoft.com/office/powerpoint/2010/main" val="833280202"/>
              </p:ext>
            </p:extLst>
          </p:nvPr>
        </p:nvGraphicFramePr>
        <p:xfrm>
          <a:off x="7437415" y="2580349"/>
          <a:ext cx="3731328" cy="3977640"/>
        </p:xfrm>
        <a:graphic>
          <a:graphicData uri="http://schemas.openxmlformats.org/drawingml/2006/table">
            <a:tbl>
              <a:tblPr firstRow="1" bandRow="1">
                <a:tableStyleId>{C083E6E3-FA7D-4D7B-A595-EF9225AFEA82}</a:tableStyleId>
              </a:tblPr>
              <a:tblGrid>
                <a:gridCol w="927244">
                  <a:extLst>
                    <a:ext uri="{9D8B030D-6E8A-4147-A177-3AD203B41FA5}">
                      <a16:colId xmlns:a16="http://schemas.microsoft.com/office/drawing/2014/main" xmlns="" val="20000"/>
                    </a:ext>
                  </a:extLst>
                </a:gridCol>
                <a:gridCol w="2804084">
                  <a:extLst>
                    <a:ext uri="{9D8B030D-6E8A-4147-A177-3AD203B41FA5}">
                      <a16:colId xmlns:a16="http://schemas.microsoft.com/office/drawing/2014/main" xmlns="" val="20001"/>
                    </a:ext>
                  </a:extLst>
                </a:gridCol>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行业代码</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行业名称</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xmlns="" val="10000"/>
                  </a:ext>
                </a:extLst>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C35</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专用设备制造业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a16="http://schemas.microsoft.com/office/drawing/2014/main" xmlns="" val="10001"/>
                  </a:ext>
                </a:extLst>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C36</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汽车制造业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C37</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铁路、船舶、航空航天和其它运输设备制造业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C38</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电气机械及器材制造业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C39</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计算机、通信和其他电子设备制造业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C40</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仪器仪表制造业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C41</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其他制造业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C42</a:t>
                      </a: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废弃资源综合利用业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C43</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金属制品、机械和设备修理业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D44</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电力、热力生产和供应业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chemeClr val="bg1"/>
                          </a:solidFill>
                          <a:latin typeface="Yuanti SC" charset="-122"/>
                          <a:ea typeface="Yuanti SC" charset="-122"/>
                          <a:cs typeface="Yuanti SC" charset="-122"/>
                        </a:rPr>
                        <a:t>D45</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燃气生产和供应业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chemeClr val="bg1"/>
                          </a:solidFill>
                          <a:latin typeface="Yuanti SC" charset="-122"/>
                          <a:ea typeface="Yuanti SC" charset="-122"/>
                          <a:cs typeface="Yuanti SC" charset="-122"/>
                        </a:rPr>
                        <a:t>D46</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水的生产和供应业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chemeClr val="bg1"/>
                          </a:solidFill>
                          <a:latin typeface="Yuanti SC" charset="-122"/>
                          <a:ea typeface="Yuanti SC" charset="-122"/>
                          <a:cs typeface="Yuanti SC" charset="-122"/>
                        </a:rPr>
                        <a:t>E47</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房屋建筑业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s-IS" sz="1000" b="0" i="0" dirty="0" smtClean="0">
                          <a:solidFill>
                            <a:schemeClr val="bg1"/>
                          </a:solidFill>
                          <a:latin typeface="Yuanti SC" charset="-122"/>
                          <a:ea typeface="Yuanti SC" charset="-122"/>
                          <a:cs typeface="Yuanti SC" charset="-122"/>
                        </a:rPr>
                        <a:t>E48</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土木工程建筑业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cs-CZ" sz="1000" b="0" i="0" dirty="0" smtClean="0">
                          <a:solidFill>
                            <a:schemeClr val="bg1"/>
                          </a:solidFill>
                          <a:latin typeface="Yuanti SC" charset="-122"/>
                          <a:ea typeface="Yuanti SC" charset="-122"/>
                          <a:cs typeface="Yuanti SC" charset="-122"/>
                        </a:rPr>
                        <a:t>E49</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建筑安装业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chemeClr val="bg1"/>
                          </a:solidFill>
                          <a:latin typeface="Yuanti SC" charset="-122"/>
                          <a:ea typeface="Yuanti SC" charset="-122"/>
                          <a:cs typeface="Yuanti SC" charset="-122"/>
                        </a:rPr>
                        <a:t>E50</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建筑装饰和其他建筑业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uk-UA" sz="1000" b="0" i="0" dirty="0" smtClean="0">
                          <a:solidFill>
                            <a:schemeClr val="bg1"/>
                          </a:solidFill>
                          <a:latin typeface="Yuanti SC" charset="-122"/>
                          <a:ea typeface="Yuanti SC" charset="-122"/>
                          <a:cs typeface="Yuanti SC" charset="-122"/>
                        </a:rPr>
                        <a:t>F51</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批发业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bl>
          </a:graphicData>
        </a:graphic>
      </p:graphicFrame>
    </p:spTree>
    <p:extLst>
      <p:ext uri="{BB962C8B-B14F-4D97-AF65-F5344CB8AC3E}">
        <p14:creationId xmlns:p14="http://schemas.microsoft.com/office/powerpoint/2010/main" val="85436765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10" name="矩形 9"/>
          <p:cNvSpPr/>
          <p:nvPr/>
        </p:nvSpPr>
        <p:spPr>
          <a:xfrm>
            <a:off x="409303" y="828209"/>
            <a:ext cx="10759440" cy="1846659"/>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2.2.5</a:t>
            </a:r>
            <a:r>
              <a:rPr lang="zh-CN" altLang="en-US" sz="2800" dirty="0" smtClean="0">
                <a:solidFill>
                  <a:schemeClr val="bg1"/>
                </a:solidFill>
                <a:latin typeface="Yuanti SC" charset="-122"/>
                <a:ea typeface="Yuanti SC" charset="-122"/>
                <a:cs typeface="Yuanti SC" charset="-122"/>
              </a:rPr>
              <a:t> 数据获取相关函数</a:t>
            </a:r>
            <a:endParaRPr lang="zh-CN" altLang="en-US" sz="2800" dirty="0">
              <a:solidFill>
                <a:schemeClr val="bg1"/>
              </a:solidFill>
              <a:latin typeface="Yuanti SC" charset="-122"/>
              <a:ea typeface="Yuanti SC" charset="-122"/>
              <a:cs typeface="Yuanti SC" charset="-122"/>
            </a:endParaRPr>
          </a:p>
          <a:p>
            <a:endParaRPr lang="zh-CN" altLang="en-US" dirty="0" smtClean="0">
              <a:solidFill>
                <a:schemeClr val="bg1"/>
              </a:solidFill>
              <a:latin typeface="Yuanti SC Light" charset="-122"/>
              <a:ea typeface="Yuanti SC Light" charset="-122"/>
              <a:cs typeface="Yuanti SC Light" charset="-122"/>
            </a:endParaRPr>
          </a:p>
          <a:p>
            <a:r>
              <a:rPr lang="en-US" altLang="zh-CN" dirty="0" smtClean="0">
                <a:solidFill>
                  <a:srgbClr val="FFFF00"/>
                </a:solidFill>
                <a:latin typeface="Yuanti SC Light" charset="-122"/>
                <a:ea typeface="Yuanti SC Light" charset="-122"/>
                <a:cs typeface="Yuanti SC Light" charset="-122"/>
              </a:rPr>
              <a:t>industry</a:t>
            </a:r>
            <a:r>
              <a:rPr lang="zh-CN" altLang="en-US" dirty="0" smtClean="0">
                <a:solidFill>
                  <a:srgbClr val="FFFF00"/>
                </a:solidFill>
                <a:latin typeface="Yuanti SC Light" charset="-122"/>
                <a:ea typeface="Yuanti SC Light" charset="-122"/>
                <a:cs typeface="Yuanti SC Light" charset="-122"/>
              </a:rPr>
              <a:t> 方法（获取某</a:t>
            </a:r>
            <a:r>
              <a:rPr lang="zh-CN" altLang="en-US" dirty="0">
                <a:solidFill>
                  <a:srgbClr val="FFFF00"/>
                </a:solidFill>
                <a:latin typeface="Yuanti SC Light" charset="-122"/>
                <a:ea typeface="Yuanti SC Light" charset="-122"/>
                <a:cs typeface="Yuanti SC Light" charset="-122"/>
              </a:rPr>
              <a:t>行业股票</a:t>
            </a:r>
            <a:r>
              <a:rPr lang="zh-CN" altLang="en-US" dirty="0" smtClean="0">
                <a:solidFill>
                  <a:srgbClr val="FFFF00"/>
                </a:solidFill>
                <a:latin typeface="Yuanti SC Light" charset="-122"/>
                <a:ea typeface="Yuanti SC Light" charset="-122"/>
                <a:cs typeface="Yuanti SC Light" charset="-122"/>
              </a:rPr>
              <a:t>列表）</a:t>
            </a: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a:solidFill>
                  <a:schemeClr val="bg1"/>
                </a:solidFill>
                <a:latin typeface="Yuanti SC Light" charset="-122"/>
                <a:ea typeface="Yuanti SC Light" charset="-122"/>
                <a:cs typeface="Yuanti SC Light" charset="-122"/>
              </a:rPr>
              <a:t>目前使用的行业分类来自于中国国家统计局的国民经济行业</a:t>
            </a:r>
            <a:r>
              <a:rPr lang="zh-CN" altLang="en-US" sz="1600" dirty="0" smtClean="0">
                <a:solidFill>
                  <a:schemeClr val="bg1"/>
                </a:solidFill>
                <a:latin typeface="Yuanti SC Light" charset="-122"/>
                <a:ea typeface="Yuanti SC Light" charset="-122"/>
                <a:cs typeface="Yuanti SC Light" charset="-122"/>
              </a:rPr>
              <a:t>分类。</a:t>
            </a:r>
          </a:p>
          <a:p>
            <a:endParaRPr lang="en-US" altLang="zh-CN" dirty="0">
              <a:solidFill>
                <a:schemeClr val="bg1"/>
              </a:solidFill>
              <a:latin typeface="Yuanti SC Light" charset="-122"/>
              <a:ea typeface="Yuanti SC Light" charset="-122"/>
              <a:cs typeface="Yuanti SC Light" charset="-122"/>
            </a:endParaRPr>
          </a:p>
        </p:txBody>
      </p:sp>
      <p:sp>
        <p:nvSpPr>
          <p:cNvPr id="6" name="文本框 5"/>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graphicFrame>
        <p:nvGraphicFramePr>
          <p:cNvPr id="9" name="Table 2"/>
          <p:cNvGraphicFramePr>
            <a:graphicFrameLocks noGrp="1"/>
          </p:cNvGraphicFramePr>
          <p:nvPr>
            <p:extLst>
              <p:ext uri="{D42A27DB-BD31-4B8C-83A1-F6EECF244321}">
                <p14:modId xmlns:p14="http://schemas.microsoft.com/office/powerpoint/2010/main" val="613241506"/>
              </p:ext>
            </p:extLst>
          </p:nvPr>
        </p:nvGraphicFramePr>
        <p:xfrm>
          <a:off x="486172" y="2580349"/>
          <a:ext cx="2833498" cy="3977640"/>
        </p:xfrm>
        <a:graphic>
          <a:graphicData uri="http://schemas.openxmlformats.org/drawingml/2006/table">
            <a:tbl>
              <a:tblPr firstRow="1" bandRow="1">
                <a:tableStyleId>{C083E6E3-FA7D-4D7B-A595-EF9225AFEA82}</a:tableStyleId>
              </a:tblPr>
              <a:tblGrid>
                <a:gridCol w="884601">
                  <a:extLst>
                    <a:ext uri="{9D8B030D-6E8A-4147-A177-3AD203B41FA5}">
                      <a16:colId xmlns:a16="http://schemas.microsoft.com/office/drawing/2014/main" xmlns="" val="20000"/>
                    </a:ext>
                  </a:extLst>
                </a:gridCol>
                <a:gridCol w="1948897">
                  <a:extLst>
                    <a:ext uri="{9D8B030D-6E8A-4147-A177-3AD203B41FA5}">
                      <a16:colId xmlns:a16="http://schemas.microsoft.com/office/drawing/2014/main" xmlns="" val="20001"/>
                    </a:ext>
                  </a:extLst>
                </a:gridCol>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行业代码</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行业名称</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xmlns=""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is-IS" sz="1000" b="0" i="0" dirty="0" smtClean="0">
                          <a:solidFill>
                            <a:schemeClr val="bg1"/>
                          </a:solidFill>
                          <a:latin typeface="Yuanti SC" charset="-122"/>
                          <a:ea typeface="Yuanti SC" charset="-122"/>
                          <a:cs typeface="Yuanti SC" charset="-122"/>
                        </a:rPr>
                        <a:t>F52</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零售业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a16="http://schemas.microsoft.com/office/drawing/2014/main" xmlns="" val="10001"/>
                  </a:ext>
                </a:extLst>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chemeClr val="bg1"/>
                          </a:solidFill>
                          <a:latin typeface="Yuanti SC" charset="-122"/>
                          <a:ea typeface="Yuanti SC" charset="-122"/>
                          <a:cs typeface="Yuanti SC" charset="-122"/>
                        </a:rPr>
                        <a:t>G53</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铁路运输业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chemeClr val="bg1"/>
                          </a:solidFill>
                          <a:latin typeface="Yuanti SC" charset="-122"/>
                          <a:ea typeface="Yuanti SC" charset="-122"/>
                          <a:cs typeface="Yuanti SC" charset="-122"/>
                        </a:rPr>
                        <a:t>G54</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道路运输业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chemeClr val="bg1"/>
                          </a:solidFill>
                          <a:latin typeface="Yuanti SC" charset="-122"/>
                          <a:ea typeface="Yuanti SC" charset="-122"/>
                          <a:cs typeface="Yuanti SC" charset="-122"/>
                        </a:rPr>
                        <a:t>G55</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水上运输业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chemeClr val="bg1"/>
                          </a:solidFill>
                          <a:latin typeface="Yuanti SC" charset="-122"/>
                          <a:ea typeface="Yuanti SC" charset="-122"/>
                          <a:cs typeface="Yuanti SC" charset="-122"/>
                        </a:rPr>
                        <a:t>G56</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航空运输业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1000" b="0" i="0" dirty="0" smtClean="0">
                          <a:solidFill>
                            <a:schemeClr val="bg1"/>
                          </a:solidFill>
                          <a:latin typeface="Yuanti SC" charset="-122"/>
                          <a:ea typeface="Yuanti SC" charset="-122"/>
                          <a:cs typeface="Yuanti SC" charset="-122"/>
                        </a:rPr>
                        <a:t>G57</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管道运输业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1000" b="0" i="0" dirty="0" smtClean="0">
                          <a:solidFill>
                            <a:schemeClr val="bg1"/>
                          </a:solidFill>
                          <a:latin typeface="Yuanti SC" charset="-122"/>
                          <a:ea typeface="Yuanti SC" charset="-122"/>
                          <a:cs typeface="Yuanti SC" charset="-122"/>
                        </a:rPr>
                        <a:t>G58</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装卸搬运和运输代理业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chemeClr val="bg1"/>
                          </a:solidFill>
                          <a:latin typeface="Yuanti SC" charset="-122"/>
                          <a:ea typeface="Yuanti SC" charset="-122"/>
                          <a:cs typeface="Yuanti SC" charset="-122"/>
                        </a:rPr>
                        <a:t>G59</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仓储业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chemeClr val="bg1"/>
                          </a:solidFill>
                          <a:latin typeface="Yuanti SC" charset="-122"/>
                          <a:ea typeface="Yuanti SC" charset="-122"/>
                          <a:cs typeface="Yuanti SC" charset="-122"/>
                        </a:rPr>
                        <a:t>G60</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邮政业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chemeClr val="bg1"/>
                          </a:solidFill>
                          <a:latin typeface="Yuanti SC" charset="-122"/>
                          <a:ea typeface="Yuanti SC" charset="-122"/>
                          <a:cs typeface="Yuanti SC" charset="-122"/>
                        </a:rPr>
                        <a:t>H61</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住宿业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s-IS" sz="1000" b="0" i="0" dirty="0" smtClean="0">
                          <a:solidFill>
                            <a:schemeClr val="bg1"/>
                          </a:solidFill>
                          <a:latin typeface="Yuanti SC" charset="-122"/>
                          <a:ea typeface="Yuanti SC" charset="-122"/>
                          <a:cs typeface="Yuanti SC" charset="-122"/>
                        </a:rPr>
                        <a:t>H62</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餐饮业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s-IS" sz="1000" b="0" i="0" dirty="0" smtClean="0">
                          <a:solidFill>
                            <a:schemeClr val="bg1"/>
                          </a:solidFill>
                          <a:latin typeface="Yuanti SC" charset="-122"/>
                          <a:ea typeface="Yuanti SC" charset="-122"/>
                          <a:cs typeface="Yuanti SC" charset="-122"/>
                        </a:rPr>
                        <a:t>I63</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电信、广播电视和卫星传输服务</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chemeClr val="bg1"/>
                          </a:solidFill>
                          <a:latin typeface="Yuanti SC" charset="-122"/>
                          <a:ea typeface="Yuanti SC" charset="-122"/>
                          <a:cs typeface="Yuanti SC" charset="-122"/>
                        </a:rPr>
                        <a:t>I64</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互联网和相关服务</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I65</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软件和信息技术服务业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is-IS" sz="1000" b="0" i="0" dirty="0" smtClean="0">
                          <a:solidFill>
                            <a:schemeClr val="bg1"/>
                          </a:solidFill>
                          <a:latin typeface="Yuanti SC" charset="-122"/>
                          <a:ea typeface="Yuanti SC" charset="-122"/>
                          <a:cs typeface="Yuanti SC" charset="-122"/>
                        </a:rPr>
                        <a:t>J66</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货币金融服务</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s-IS" sz="1000" b="0" i="0" dirty="0" smtClean="0">
                          <a:solidFill>
                            <a:schemeClr val="bg1"/>
                          </a:solidFill>
                          <a:latin typeface="Yuanti SC" charset="-122"/>
                          <a:ea typeface="Yuanti SC" charset="-122"/>
                          <a:cs typeface="Yuanti SC" charset="-122"/>
                        </a:rPr>
                        <a:t>J67</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资本市场服务</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s-IS" sz="1000" b="0" i="0" dirty="0" smtClean="0">
                          <a:solidFill>
                            <a:schemeClr val="bg1"/>
                          </a:solidFill>
                          <a:latin typeface="Yuanti SC" charset="-122"/>
                          <a:ea typeface="Yuanti SC" charset="-122"/>
                          <a:cs typeface="Yuanti SC" charset="-122"/>
                        </a:rPr>
                        <a:t>J68</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保险业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bl>
          </a:graphicData>
        </a:graphic>
      </p:graphicFrame>
      <p:graphicFrame>
        <p:nvGraphicFramePr>
          <p:cNvPr id="12" name="Table 2"/>
          <p:cNvGraphicFramePr>
            <a:graphicFrameLocks noGrp="1"/>
          </p:cNvGraphicFramePr>
          <p:nvPr>
            <p:extLst>
              <p:ext uri="{D42A27DB-BD31-4B8C-83A1-F6EECF244321}">
                <p14:modId xmlns:p14="http://schemas.microsoft.com/office/powerpoint/2010/main" val="7674724"/>
              </p:ext>
            </p:extLst>
          </p:nvPr>
        </p:nvGraphicFramePr>
        <p:xfrm>
          <a:off x="3728973" y="2586463"/>
          <a:ext cx="3273435" cy="3977640"/>
        </p:xfrm>
        <a:graphic>
          <a:graphicData uri="http://schemas.openxmlformats.org/drawingml/2006/table">
            <a:tbl>
              <a:tblPr firstRow="1" bandRow="1">
                <a:tableStyleId>{C083E6E3-FA7D-4D7B-A595-EF9225AFEA82}</a:tableStyleId>
              </a:tblPr>
              <a:tblGrid>
                <a:gridCol w="813456">
                  <a:extLst>
                    <a:ext uri="{9D8B030D-6E8A-4147-A177-3AD203B41FA5}">
                      <a16:colId xmlns:a16="http://schemas.microsoft.com/office/drawing/2014/main" xmlns="" val="20000"/>
                    </a:ext>
                  </a:extLst>
                </a:gridCol>
                <a:gridCol w="2459979">
                  <a:extLst>
                    <a:ext uri="{9D8B030D-6E8A-4147-A177-3AD203B41FA5}">
                      <a16:colId xmlns:a16="http://schemas.microsoft.com/office/drawing/2014/main" xmlns="" val="20001"/>
                    </a:ext>
                  </a:extLst>
                </a:gridCol>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行业代码</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行业名称</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xmlns="" val="10000"/>
                  </a:ext>
                </a:extLst>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chemeClr val="bg1"/>
                          </a:solidFill>
                          <a:latin typeface="Yuanti SC" charset="-122"/>
                          <a:ea typeface="Yuanti SC" charset="-122"/>
                          <a:cs typeface="Yuanti SC" charset="-122"/>
                        </a:rPr>
                        <a:t>J69</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其他金融业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a16="http://schemas.microsoft.com/office/drawing/2014/main" xmlns="" val="10001"/>
                  </a:ext>
                </a:extLst>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chemeClr val="bg1"/>
                          </a:solidFill>
                          <a:latin typeface="Yuanti SC" charset="-122"/>
                          <a:ea typeface="Yuanti SC" charset="-122"/>
                          <a:cs typeface="Yuanti SC" charset="-122"/>
                        </a:rPr>
                        <a:t>K70</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房地产业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s-IS" sz="1000" b="0" i="0" dirty="0" smtClean="0">
                          <a:solidFill>
                            <a:schemeClr val="bg1"/>
                          </a:solidFill>
                          <a:latin typeface="Yuanti SC" charset="-122"/>
                          <a:ea typeface="Yuanti SC" charset="-122"/>
                          <a:cs typeface="Yuanti SC" charset="-122"/>
                        </a:rPr>
                        <a:t>L71</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租赁业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s-IS" sz="1000" b="0" i="0" dirty="0" smtClean="0">
                          <a:solidFill>
                            <a:schemeClr val="bg1"/>
                          </a:solidFill>
                          <a:latin typeface="Yuanti SC" charset="-122"/>
                          <a:ea typeface="Yuanti SC" charset="-122"/>
                          <a:cs typeface="Yuanti SC" charset="-122"/>
                        </a:rPr>
                        <a:t>L72</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商务服务业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s-IS" sz="1000" b="0" i="0" dirty="0" smtClean="0">
                          <a:solidFill>
                            <a:schemeClr val="bg1"/>
                          </a:solidFill>
                          <a:latin typeface="Yuanti SC" charset="-122"/>
                          <a:ea typeface="Yuanti SC" charset="-122"/>
                          <a:cs typeface="Yuanti SC" charset="-122"/>
                        </a:rPr>
                        <a:t>M73</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研究和试验发展</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1000" b="0" i="0" dirty="0" smtClean="0">
                          <a:solidFill>
                            <a:schemeClr val="bg1"/>
                          </a:solidFill>
                          <a:latin typeface="Yuanti SC" charset="-122"/>
                          <a:ea typeface="Yuanti SC" charset="-122"/>
                          <a:cs typeface="Yuanti SC" charset="-122"/>
                        </a:rPr>
                        <a:t>M74</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专业技术服务业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chemeClr val="bg1"/>
                          </a:solidFill>
                          <a:latin typeface="Yuanti SC" charset="-122"/>
                          <a:ea typeface="Yuanti SC" charset="-122"/>
                          <a:cs typeface="Yuanti SC" charset="-122"/>
                        </a:rPr>
                        <a:t>M75</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科技推广和应用服务业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N76</a:t>
                      </a: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水利管理业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uk-UA" sz="1000" b="0" i="0" dirty="0" smtClean="0">
                          <a:solidFill>
                            <a:schemeClr val="bg1"/>
                          </a:solidFill>
                          <a:latin typeface="Yuanti SC" charset="-122"/>
                          <a:ea typeface="Yuanti SC" charset="-122"/>
                          <a:cs typeface="Yuanti SC" charset="-122"/>
                        </a:rPr>
                        <a:t>N77</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生态保护和环境治理业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s-IS" sz="1000" b="0" i="0" dirty="0" smtClean="0">
                          <a:solidFill>
                            <a:schemeClr val="bg1"/>
                          </a:solidFill>
                          <a:latin typeface="Yuanti SC" charset="-122"/>
                          <a:ea typeface="Yuanti SC" charset="-122"/>
                          <a:cs typeface="Yuanti SC" charset="-122"/>
                        </a:rPr>
                        <a:t>N78</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公共设施管理业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i-FI" sz="1000" b="0" i="0" dirty="0" smtClean="0">
                          <a:solidFill>
                            <a:schemeClr val="bg1"/>
                          </a:solidFill>
                          <a:latin typeface="Yuanti SC" charset="-122"/>
                          <a:ea typeface="Yuanti SC" charset="-122"/>
                          <a:cs typeface="Yuanti SC" charset="-122"/>
                        </a:rPr>
                        <a:t>O79</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居民服务业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chemeClr val="bg1"/>
                          </a:solidFill>
                          <a:latin typeface="Yuanti SC" charset="-122"/>
                          <a:ea typeface="Yuanti SC" charset="-122"/>
                          <a:cs typeface="Yuanti SC" charset="-122"/>
                        </a:rPr>
                        <a:t>O80</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机动车、电子产品和日用产品修理业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chemeClr val="bg1"/>
                          </a:solidFill>
                          <a:latin typeface="Yuanti SC" charset="-122"/>
                          <a:ea typeface="Yuanti SC" charset="-122"/>
                          <a:cs typeface="Yuanti SC" charset="-122"/>
                        </a:rPr>
                        <a:t>O81</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其他服务业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s-IS" sz="1000" b="0" i="0" dirty="0" smtClean="0">
                          <a:solidFill>
                            <a:schemeClr val="bg1"/>
                          </a:solidFill>
                          <a:latin typeface="Yuanti SC" charset="-122"/>
                          <a:ea typeface="Yuanti SC" charset="-122"/>
                          <a:cs typeface="Yuanti SC" charset="-122"/>
                        </a:rPr>
                        <a:t>P82</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教育</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cs-CZ" sz="1000" b="0" i="0" dirty="0" smtClean="0">
                          <a:solidFill>
                            <a:schemeClr val="bg1"/>
                          </a:solidFill>
                          <a:latin typeface="Yuanti SC" charset="-122"/>
                          <a:ea typeface="Yuanti SC" charset="-122"/>
                          <a:cs typeface="Yuanti SC" charset="-122"/>
                        </a:rPr>
                        <a:t>Q83</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卫生</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000" b="0" i="0" dirty="0" smtClean="0">
                          <a:solidFill>
                            <a:schemeClr val="bg1"/>
                          </a:solidFill>
                          <a:latin typeface="Yuanti SC" charset="-122"/>
                          <a:ea typeface="Yuanti SC" charset="-122"/>
                          <a:cs typeface="Yuanti SC" charset="-122"/>
                        </a:rPr>
                        <a:t>Q84</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社会工作</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chemeClr val="bg1"/>
                          </a:solidFill>
                          <a:latin typeface="Yuanti SC" charset="-122"/>
                          <a:ea typeface="Yuanti SC" charset="-122"/>
                          <a:cs typeface="Yuanti SC" charset="-122"/>
                        </a:rPr>
                        <a:t>R85</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新闻和出版业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bl>
          </a:graphicData>
        </a:graphic>
      </p:graphicFrame>
      <p:graphicFrame>
        <p:nvGraphicFramePr>
          <p:cNvPr id="13" name="Table 2"/>
          <p:cNvGraphicFramePr>
            <a:graphicFrameLocks noGrp="1"/>
          </p:cNvGraphicFramePr>
          <p:nvPr>
            <p:extLst>
              <p:ext uri="{D42A27DB-BD31-4B8C-83A1-F6EECF244321}">
                <p14:modId xmlns:p14="http://schemas.microsoft.com/office/powerpoint/2010/main" val="1547236965"/>
              </p:ext>
            </p:extLst>
          </p:nvPr>
        </p:nvGraphicFramePr>
        <p:xfrm>
          <a:off x="7437415" y="2580349"/>
          <a:ext cx="3731328" cy="1325880"/>
        </p:xfrm>
        <a:graphic>
          <a:graphicData uri="http://schemas.openxmlformats.org/drawingml/2006/table">
            <a:tbl>
              <a:tblPr firstRow="1" bandRow="1">
                <a:tableStyleId>{C083E6E3-FA7D-4D7B-A595-EF9225AFEA82}</a:tableStyleId>
              </a:tblPr>
              <a:tblGrid>
                <a:gridCol w="927244">
                  <a:extLst>
                    <a:ext uri="{9D8B030D-6E8A-4147-A177-3AD203B41FA5}">
                      <a16:colId xmlns:a16="http://schemas.microsoft.com/office/drawing/2014/main" xmlns="" val="20000"/>
                    </a:ext>
                  </a:extLst>
                </a:gridCol>
                <a:gridCol w="2804084">
                  <a:extLst>
                    <a:ext uri="{9D8B030D-6E8A-4147-A177-3AD203B41FA5}">
                      <a16:colId xmlns:a16="http://schemas.microsoft.com/office/drawing/2014/main" xmlns="" val="20001"/>
                    </a:ext>
                  </a:extLst>
                </a:gridCol>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行业代码</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行业名称</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xmlns="" val="10000"/>
                  </a:ext>
                </a:extLst>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chemeClr val="bg1"/>
                          </a:solidFill>
                          <a:latin typeface="Yuanti SC" charset="-122"/>
                          <a:ea typeface="Yuanti SC" charset="-122"/>
                          <a:cs typeface="Yuanti SC" charset="-122"/>
                        </a:rPr>
                        <a:t>R86</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广播、电视、电影和影视录音制作业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a16="http://schemas.microsoft.com/office/drawing/2014/main" xmlns="" val="10001"/>
                  </a:ext>
                </a:extLst>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i-FI" sz="1000" b="0" i="0" dirty="0" smtClean="0">
                          <a:solidFill>
                            <a:schemeClr val="bg1"/>
                          </a:solidFill>
                          <a:latin typeface="Yuanti SC" charset="-122"/>
                          <a:ea typeface="Yuanti SC" charset="-122"/>
                          <a:cs typeface="Yuanti SC" charset="-122"/>
                        </a:rPr>
                        <a:t>R87</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文化艺术业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chemeClr val="bg1"/>
                          </a:solidFill>
                          <a:latin typeface="Yuanti SC" charset="-122"/>
                          <a:ea typeface="Yuanti SC" charset="-122"/>
                          <a:cs typeface="Yuanti SC" charset="-122"/>
                        </a:rPr>
                        <a:t>R88</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体育</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cs-CZ" sz="1000" b="0" i="0" dirty="0" smtClean="0">
                          <a:solidFill>
                            <a:schemeClr val="bg1"/>
                          </a:solidFill>
                          <a:latin typeface="Yuanti SC" charset="-122"/>
                          <a:ea typeface="Yuanti SC" charset="-122"/>
                          <a:cs typeface="Yuanti SC" charset="-122"/>
                        </a:rPr>
                        <a:t>R89</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娱乐业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chemeClr val="bg1"/>
                          </a:solidFill>
                          <a:latin typeface="Yuanti SC" charset="-122"/>
                          <a:ea typeface="Yuanti SC" charset="-122"/>
                          <a:cs typeface="Yuanti SC" charset="-122"/>
                        </a:rPr>
                        <a:t>S90</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综合</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bl>
          </a:graphicData>
        </a:graphic>
      </p:graphicFrame>
    </p:spTree>
    <p:extLst>
      <p:ext uri="{BB962C8B-B14F-4D97-AF65-F5344CB8AC3E}">
        <p14:creationId xmlns:p14="http://schemas.microsoft.com/office/powerpoint/2010/main" val="10555364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10" name="矩形 9"/>
          <p:cNvSpPr/>
          <p:nvPr/>
        </p:nvSpPr>
        <p:spPr>
          <a:xfrm>
            <a:off x="409303" y="828209"/>
            <a:ext cx="10759440" cy="4062651"/>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2.2.5</a:t>
            </a:r>
            <a:r>
              <a:rPr lang="zh-CN" altLang="en-US" sz="2800" dirty="0" smtClean="0">
                <a:solidFill>
                  <a:schemeClr val="bg1"/>
                </a:solidFill>
                <a:latin typeface="Yuanti SC" charset="-122"/>
                <a:ea typeface="Yuanti SC" charset="-122"/>
                <a:cs typeface="Yuanti SC" charset="-122"/>
              </a:rPr>
              <a:t> 数据获取相关函数</a:t>
            </a:r>
            <a:endParaRPr lang="zh-CN" altLang="en-US" sz="2800" dirty="0">
              <a:solidFill>
                <a:schemeClr val="bg1"/>
              </a:solidFill>
              <a:latin typeface="Yuanti SC" charset="-122"/>
              <a:ea typeface="Yuanti SC" charset="-122"/>
              <a:cs typeface="Yuanti SC" charset="-122"/>
            </a:endParaRPr>
          </a:p>
          <a:p>
            <a:endParaRPr lang="zh-CN" altLang="en-US" dirty="0" smtClean="0">
              <a:solidFill>
                <a:schemeClr val="bg1"/>
              </a:solidFill>
              <a:latin typeface="Yuanti SC Light" charset="-122"/>
              <a:ea typeface="Yuanti SC Light" charset="-122"/>
              <a:cs typeface="Yuanti SC Light" charset="-122"/>
            </a:endParaRPr>
          </a:p>
          <a:p>
            <a:r>
              <a:rPr lang="en-US" altLang="zh-CN" dirty="0" smtClean="0">
                <a:solidFill>
                  <a:srgbClr val="FFFF00"/>
                </a:solidFill>
                <a:latin typeface="Yuanti SC Light" charset="-122"/>
                <a:ea typeface="Yuanti SC Light" charset="-122"/>
                <a:cs typeface="Yuanti SC Light" charset="-122"/>
              </a:rPr>
              <a:t>sector</a:t>
            </a:r>
            <a:r>
              <a:rPr lang="zh-CN" altLang="en-US" dirty="0" smtClean="0">
                <a:solidFill>
                  <a:srgbClr val="FFFF00"/>
                </a:solidFill>
                <a:latin typeface="Yuanti SC Light" charset="-122"/>
                <a:ea typeface="Yuanti SC Light" charset="-122"/>
                <a:cs typeface="Yuanti SC Light" charset="-122"/>
              </a:rPr>
              <a:t> 方法（获取某</a:t>
            </a:r>
            <a:r>
              <a:rPr lang="zh-CN" altLang="en-US" dirty="0">
                <a:solidFill>
                  <a:srgbClr val="FFFF00"/>
                </a:solidFill>
                <a:latin typeface="Yuanti SC Light" charset="-122"/>
                <a:ea typeface="Yuanti SC Light" charset="-122"/>
                <a:cs typeface="Yuanti SC Light" charset="-122"/>
              </a:rPr>
              <a:t>板块股票</a:t>
            </a:r>
            <a:r>
              <a:rPr lang="zh-CN" altLang="en-US" dirty="0" smtClean="0">
                <a:solidFill>
                  <a:srgbClr val="FFFF00"/>
                </a:solidFill>
                <a:latin typeface="Yuanti SC Light" charset="-122"/>
                <a:ea typeface="Yuanti SC Light" charset="-122"/>
                <a:cs typeface="Yuanti SC Light" charset="-122"/>
              </a:rPr>
              <a:t>列表）</a:t>
            </a: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smtClean="0">
                <a:solidFill>
                  <a:schemeClr val="bg1"/>
                </a:solidFill>
                <a:latin typeface="Yuanti SC Light" charset="-122"/>
                <a:ea typeface="Yuanti SC Light" charset="-122"/>
                <a:cs typeface="Yuanti SC Light" charset="-122"/>
              </a:rPr>
              <a:t>原型：</a:t>
            </a:r>
            <a:r>
              <a:rPr lang="en-US" altLang="zh-CN" sz="1600" dirty="0" err="1">
                <a:solidFill>
                  <a:srgbClr val="92D050"/>
                </a:solidFill>
                <a:latin typeface="Yuanti SC Light" charset="-122"/>
                <a:ea typeface="Yuanti SC Light" charset="-122"/>
                <a:cs typeface="Yuanti SC Light" charset="-122"/>
              </a:rPr>
              <a:t>def</a:t>
            </a:r>
            <a:r>
              <a:rPr lang="en-US" altLang="zh-CN" sz="1600" dirty="0">
                <a:solidFill>
                  <a:srgbClr val="92D050"/>
                </a:solidFill>
                <a:latin typeface="Yuanti SC Light" charset="-122"/>
                <a:ea typeface="Yuanti SC Light" charset="-122"/>
                <a:cs typeface="Yuanti SC Light" charset="-122"/>
              </a:rPr>
              <a:t> </a:t>
            </a:r>
            <a:r>
              <a:rPr lang="en-US" altLang="zh-CN" sz="1600" dirty="0">
                <a:solidFill>
                  <a:srgbClr val="FFFF00"/>
                </a:solidFill>
                <a:latin typeface="Yuanti SC Light" charset="-122"/>
                <a:ea typeface="Yuanti SC Light" charset="-122"/>
                <a:cs typeface="Yuanti SC Light" charset="-122"/>
              </a:rPr>
              <a:t>sector(code)</a:t>
            </a:r>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a:solidFill>
                  <a:schemeClr val="bg1"/>
                </a:solidFill>
                <a:latin typeface="Yuanti SC Light" charset="-122"/>
                <a:ea typeface="Yuanti SC Light" charset="-122"/>
                <a:cs typeface="Yuanti SC Light" charset="-122"/>
              </a:rPr>
              <a:t>获得属于某一板块的所有股票列表。</a:t>
            </a:r>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dirty="0">
              <a:solidFill>
                <a:schemeClr val="bg1"/>
              </a:solidFill>
              <a:latin typeface="Yuanti SC Light" charset="-122"/>
              <a:ea typeface="Yuanti SC Light" charset="-122"/>
              <a:cs typeface="Yuanti SC Light" charset="-122"/>
            </a:endParaRPr>
          </a:p>
        </p:txBody>
      </p:sp>
      <p:sp>
        <p:nvSpPr>
          <p:cNvPr id="6" name="文本框 5"/>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graphicFrame>
        <p:nvGraphicFramePr>
          <p:cNvPr id="7" name="Table 2"/>
          <p:cNvGraphicFramePr>
            <a:graphicFrameLocks noGrp="1"/>
          </p:cNvGraphicFramePr>
          <p:nvPr>
            <p:extLst/>
          </p:nvPr>
        </p:nvGraphicFramePr>
        <p:xfrm>
          <a:off x="486172" y="3024790"/>
          <a:ext cx="10500075" cy="441960"/>
        </p:xfrm>
        <a:graphic>
          <a:graphicData uri="http://schemas.openxmlformats.org/drawingml/2006/table">
            <a:tbl>
              <a:tblPr firstRow="1" bandRow="1">
                <a:tableStyleId>{C083E6E3-FA7D-4D7B-A595-EF9225AFEA82}</a:tableStyleId>
              </a:tblPr>
              <a:tblGrid>
                <a:gridCol w="1223383">
                  <a:extLst>
                    <a:ext uri="{9D8B030D-6E8A-4147-A177-3AD203B41FA5}">
                      <a16:colId xmlns:a16="http://schemas.microsoft.com/office/drawing/2014/main" xmlns="" val="20000"/>
                    </a:ext>
                  </a:extLst>
                </a:gridCol>
                <a:gridCol w="2342288">
                  <a:extLst>
                    <a:ext uri="{9D8B030D-6E8A-4147-A177-3AD203B41FA5}">
                      <a16:colId xmlns:a16="http://schemas.microsoft.com/office/drawing/2014/main" xmlns="" val="20001"/>
                    </a:ext>
                  </a:extLst>
                </a:gridCol>
                <a:gridCol w="6934404"/>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参数</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xmlns=""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code</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rgbClr val="FFFF00"/>
                          </a:solidFill>
                          <a:latin typeface="Yuanti SC" charset="-122"/>
                          <a:ea typeface="Yuanti SC" charset="-122"/>
                          <a:cs typeface="Yuanti SC" charset="-122"/>
                        </a:rPr>
                        <a:t>str</a:t>
                      </a:r>
                      <a:r>
                        <a:rPr lang="en-US" altLang="zh-CN" sz="1000" b="0" i="0" dirty="0" smtClean="0">
                          <a:solidFill>
                            <a:srgbClr val="FFFF00"/>
                          </a:solidFill>
                          <a:latin typeface="Yuanti SC" charset="-122"/>
                          <a:ea typeface="Yuanti SC" charset="-122"/>
                          <a:cs typeface="Yuanti SC" charset="-122"/>
                        </a:rPr>
                        <a:t> OR </a:t>
                      </a:r>
                      <a:r>
                        <a:rPr lang="en-US" altLang="zh-CN" sz="1000" b="0" i="0" dirty="0" err="1" smtClean="0">
                          <a:solidFill>
                            <a:srgbClr val="FFFF00"/>
                          </a:solidFill>
                          <a:latin typeface="Yuanti SC" charset="-122"/>
                          <a:ea typeface="Yuanti SC" charset="-122"/>
                          <a:cs typeface="Yuanti SC" charset="-122"/>
                        </a:rPr>
                        <a:t>sector_code</a:t>
                      </a:r>
                      <a:r>
                        <a:rPr lang="en-US" altLang="zh-CN" sz="1000" b="0" i="0" dirty="0" smtClean="0">
                          <a:solidFill>
                            <a:srgbClr val="FFFF00"/>
                          </a:solidFill>
                          <a:latin typeface="Yuanti SC" charset="-122"/>
                          <a:ea typeface="Yuanti SC" charset="-122"/>
                          <a:cs typeface="Yuanti SC" charset="-122"/>
                        </a:rPr>
                        <a:t> items</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板块名称或板块代码。例如，能源板块可填写</a:t>
                      </a:r>
                      <a:r>
                        <a:rPr lang="en-US" altLang="zh-CN" sz="1000" b="0" i="0" dirty="0" smtClean="0">
                          <a:solidFill>
                            <a:srgbClr val="FFFF00"/>
                          </a:solidFill>
                          <a:latin typeface="Yuanti SC" charset="-122"/>
                          <a:ea typeface="Yuanti SC" charset="-122"/>
                          <a:cs typeface="Yuanti SC" charset="-122"/>
                        </a:rPr>
                        <a:t>'Energy'</a:t>
                      </a:r>
                      <a:r>
                        <a:rPr lang="zh-CN" altLang="en-US" sz="1000" b="0" i="0" dirty="0" smtClean="0">
                          <a:solidFill>
                            <a:srgbClr val="FFFF00"/>
                          </a:solidFill>
                          <a:latin typeface="Yuanti SC" charset="-122"/>
                          <a:ea typeface="Yuanti SC" charset="-122"/>
                          <a:cs typeface="Yuanti SC" charset="-122"/>
                        </a:rPr>
                        <a:t>、</a:t>
                      </a:r>
                      <a:r>
                        <a:rPr lang="en-US" altLang="zh-CN" sz="1000" b="0" i="0" dirty="0" smtClean="0">
                          <a:solidFill>
                            <a:srgbClr val="FFFF00"/>
                          </a:solidFill>
                          <a:latin typeface="Yuanti SC" charset="-122"/>
                          <a:ea typeface="Yuanti SC" charset="-122"/>
                          <a:cs typeface="Yuanti SC" charset="-122"/>
                        </a:rPr>
                        <a:t>'</a:t>
                      </a:r>
                      <a:r>
                        <a:rPr lang="zh-CN" altLang="en-US" sz="1000" b="0" i="0" dirty="0" smtClean="0">
                          <a:solidFill>
                            <a:srgbClr val="FFFF00"/>
                          </a:solidFill>
                          <a:latin typeface="Yuanti SC" charset="-122"/>
                          <a:ea typeface="Yuanti SC" charset="-122"/>
                          <a:cs typeface="Yuanti SC" charset="-122"/>
                        </a:rPr>
                        <a:t>能源</a:t>
                      </a:r>
                      <a:r>
                        <a:rPr lang="en-US" altLang="zh-CN" sz="1000" b="0" i="0" dirty="0" smtClean="0">
                          <a:solidFill>
                            <a:srgbClr val="FFFF00"/>
                          </a:solidFill>
                          <a:latin typeface="Yuanti SC" charset="-122"/>
                          <a:ea typeface="Yuanti SC" charset="-122"/>
                          <a:cs typeface="Yuanti SC" charset="-122"/>
                        </a:rPr>
                        <a:t>'</a:t>
                      </a:r>
                      <a:r>
                        <a:rPr lang="zh-CN" altLang="en-US" sz="1000" b="0" i="0" dirty="0" smtClean="0">
                          <a:solidFill>
                            <a:srgbClr val="FFFF00"/>
                          </a:solidFill>
                          <a:latin typeface="Yuanti SC" charset="-122"/>
                          <a:ea typeface="Yuanti SC" charset="-122"/>
                          <a:cs typeface="Yuanti SC" charset="-122"/>
                        </a:rPr>
                        <a:t>或</a:t>
                      </a:r>
                      <a:r>
                        <a:rPr lang="en-US" altLang="zh-CN" sz="1000" b="0" i="0" dirty="0" err="1" smtClean="0">
                          <a:solidFill>
                            <a:srgbClr val="FFFF00"/>
                          </a:solidFill>
                          <a:latin typeface="Yuanti SC" charset="-122"/>
                          <a:ea typeface="Yuanti SC" charset="-122"/>
                          <a:cs typeface="Yuanti SC" charset="-122"/>
                        </a:rPr>
                        <a:t>sector_code.Energy</a:t>
                      </a:r>
                      <a:r>
                        <a:rPr lang="zh-CN" altLang="en-US" sz="1000" b="0" i="0" dirty="0" smtClean="0">
                          <a:solidFill>
                            <a:srgbClr val="FFFF00"/>
                          </a:solidFill>
                          <a:latin typeface="Yuanti SC" charset="-122"/>
                          <a:ea typeface="Yuanti SC" charset="-122"/>
                          <a:cs typeface="Yuanti SC" charset="-122"/>
                        </a:rPr>
                        <a: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a16="http://schemas.microsoft.com/office/drawing/2014/main" xmlns="" val="10001"/>
                  </a:ext>
                </a:extLst>
              </a:tr>
            </a:tbl>
          </a:graphicData>
        </a:graphic>
      </p:graphicFrame>
      <p:graphicFrame>
        <p:nvGraphicFramePr>
          <p:cNvPr id="8" name="Table 2"/>
          <p:cNvGraphicFramePr>
            <a:graphicFrameLocks noGrp="1"/>
          </p:cNvGraphicFramePr>
          <p:nvPr>
            <p:extLst>
              <p:ext uri="{D42A27DB-BD31-4B8C-83A1-F6EECF244321}">
                <p14:modId xmlns:p14="http://schemas.microsoft.com/office/powerpoint/2010/main" val="1140030731"/>
              </p:ext>
            </p:extLst>
          </p:nvPr>
        </p:nvGraphicFramePr>
        <p:xfrm>
          <a:off x="486173" y="3784017"/>
          <a:ext cx="10500074" cy="441960"/>
        </p:xfrm>
        <a:graphic>
          <a:graphicData uri="http://schemas.openxmlformats.org/drawingml/2006/table">
            <a:tbl>
              <a:tblPr firstRow="1" bandRow="1">
                <a:tableStyleId>{C083E6E3-FA7D-4D7B-A595-EF9225AFEA82}</a:tableStyleId>
              </a:tblPr>
              <a:tblGrid>
                <a:gridCol w="1213418">
                  <a:extLst>
                    <a:ext uri="{9D8B030D-6E8A-4147-A177-3AD203B41FA5}">
                      <a16:colId xmlns:a16="http://schemas.microsoft.com/office/drawing/2014/main" xmlns="" val="20000"/>
                    </a:ext>
                  </a:extLst>
                </a:gridCol>
                <a:gridCol w="2355574">
                  <a:extLst>
                    <a:ext uri="{9D8B030D-6E8A-4147-A177-3AD203B41FA5}">
                      <a16:colId xmlns:a16="http://schemas.microsoft.com/office/drawing/2014/main" xmlns="" val="20001"/>
                    </a:ext>
                  </a:extLst>
                </a:gridCol>
                <a:gridCol w="6931082"/>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返回</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xmlns=""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data</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rgbClr val="FFFF00"/>
                          </a:solidFill>
                          <a:latin typeface="Yuanti SC" charset="-122"/>
                          <a:ea typeface="Yuanti SC" charset="-122"/>
                          <a:cs typeface="Yuanti SC" charset="-122"/>
                        </a:rPr>
                        <a:t>str</a:t>
                      </a:r>
                      <a:r>
                        <a:rPr lang="zh-CN" altLang="en-US" sz="1000" b="0" i="0" dirty="0" smtClean="0">
                          <a:solidFill>
                            <a:srgbClr val="FFFF00"/>
                          </a:solidFill>
                          <a:latin typeface="Yuanti SC" charset="-122"/>
                          <a:ea typeface="Yuanti SC" charset="-122"/>
                          <a:cs typeface="Yuanti SC" charset="-122"/>
                        </a:rPr>
                        <a:t> </a:t>
                      </a:r>
                      <a:r>
                        <a:rPr lang="en-US" altLang="zh-CN" sz="1000" b="0" i="0" dirty="0" smtClean="0">
                          <a:solidFill>
                            <a:srgbClr val="FFFF00"/>
                          </a:solidFill>
                          <a:latin typeface="Yuanti SC" charset="-122"/>
                          <a:ea typeface="Yuanti SC" charset="-122"/>
                          <a:cs typeface="Yuanti SC" charset="-122"/>
                        </a:rPr>
                        <a:t>OR</a:t>
                      </a:r>
                      <a:r>
                        <a:rPr lang="zh-CN" altLang="en-US" sz="1000" b="0" i="0" dirty="0" smtClean="0">
                          <a:solidFill>
                            <a:srgbClr val="FFFF00"/>
                          </a:solidFill>
                          <a:latin typeface="Yuanti SC" charset="-122"/>
                          <a:ea typeface="Yuanti SC" charset="-122"/>
                          <a:cs typeface="Yuanti SC" charset="-122"/>
                        </a:rPr>
                        <a:t> </a:t>
                      </a:r>
                      <a:r>
                        <a:rPr lang="en-US" altLang="zh-CN" sz="1000" b="0" i="0" dirty="0" smtClean="0">
                          <a:solidFill>
                            <a:srgbClr val="FFFF00"/>
                          </a:solidFill>
                          <a:latin typeface="Yuanti SC" charset="-122"/>
                          <a:ea typeface="Yuanti SC" charset="-122"/>
                          <a:cs typeface="Yuanti SC" charset="-122"/>
                        </a:rPr>
                        <a:t>list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charset="0"/>
                        <a:buNone/>
                        <a:tabLst/>
                        <a:defRPr/>
                      </a:pPr>
                      <a:r>
                        <a:rPr lang="zh-CN" altLang="en-US" sz="1000" b="0" i="0" dirty="0" smtClean="0">
                          <a:solidFill>
                            <a:srgbClr val="FFFF00"/>
                          </a:solidFill>
                          <a:latin typeface="Yuanti SC" charset="-122"/>
                          <a:ea typeface="Yuanti SC" charset="-122"/>
                          <a:cs typeface="Yuanti SC" charset="-122"/>
                        </a:rPr>
                        <a:t>属于该板块的股票</a:t>
                      </a:r>
                      <a:r>
                        <a:rPr lang="en-US" altLang="zh-CN" sz="1000" b="0" i="0" dirty="0" err="1" smtClean="0">
                          <a:solidFill>
                            <a:srgbClr val="FFFF00"/>
                          </a:solidFill>
                          <a:latin typeface="Yuanti SC" charset="-122"/>
                          <a:ea typeface="Yuanti SC" charset="-122"/>
                          <a:cs typeface="Yuanti SC" charset="-122"/>
                        </a:rPr>
                        <a:t>order_book_id</a:t>
                      </a:r>
                      <a:r>
                        <a:rPr lang="zh-CN" altLang="en-US" sz="1000" b="0" i="0" dirty="0" smtClean="0">
                          <a:solidFill>
                            <a:srgbClr val="FFFF00"/>
                          </a:solidFill>
                          <a:latin typeface="Yuanti SC" charset="-122"/>
                          <a:ea typeface="Yuanti SC" charset="-122"/>
                          <a:cs typeface="Yuanti SC" charset="-122"/>
                        </a:rPr>
                        <a:t>或</a:t>
                      </a:r>
                      <a:r>
                        <a:rPr lang="en-US" altLang="zh-CN" sz="1000" b="0" i="0" dirty="0" err="1" smtClean="0">
                          <a:solidFill>
                            <a:srgbClr val="FFFF00"/>
                          </a:solidFill>
                          <a:latin typeface="Yuanti SC" charset="-122"/>
                          <a:ea typeface="Yuanti SC" charset="-122"/>
                          <a:cs typeface="Yuanti SC" charset="-122"/>
                        </a:rPr>
                        <a:t>order_book_id</a:t>
                      </a:r>
                      <a:r>
                        <a:rPr lang="en-US" altLang="zh-CN" sz="1000" b="0" i="0" dirty="0" smtClean="0">
                          <a:solidFill>
                            <a:srgbClr val="FFFF00"/>
                          </a:solidFill>
                          <a:latin typeface="Yuanti SC" charset="-122"/>
                          <a:ea typeface="Yuanti SC" charset="-122"/>
                          <a:cs typeface="Yuanti SC" charset="-122"/>
                        </a:rPr>
                        <a:t> list.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a16="http://schemas.microsoft.com/office/drawing/2014/main" xmlns="" val="10001"/>
                  </a:ext>
                </a:extLst>
              </a:tr>
            </a:tbl>
          </a:graphicData>
        </a:graphic>
      </p:graphicFrame>
    </p:spTree>
    <p:extLst>
      <p:ext uri="{BB962C8B-B14F-4D97-AF65-F5344CB8AC3E}">
        <p14:creationId xmlns:p14="http://schemas.microsoft.com/office/powerpoint/2010/main" val="99866398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10" name="矩形 9"/>
          <p:cNvSpPr/>
          <p:nvPr/>
        </p:nvSpPr>
        <p:spPr>
          <a:xfrm>
            <a:off x="409303" y="828209"/>
            <a:ext cx="10759440" cy="1877437"/>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2.2.5</a:t>
            </a:r>
            <a:r>
              <a:rPr lang="zh-CN" altLang="en-US" sz="2800" dirty="0" smtClean="0">
                <a:solidFill>
                  <a:schemeClr val="bg1"/>
                </a:solidFill>
                <a:latin typeface="Yuanti SC" charset="-122"/>
                <a:ea typeface="Yuanti SC" charset="-122"/>
                <a:cs typeface="Yuanti SC" charset="-122"/>
              </a:rPr>
              <a:t> 数据获取相关函数</a:t>
            </a:r>
            <a:endParaRPr lang="zh-CN" altLang="en-US" sz="2800" dirty="0">
              <a:solidFill>
                <a:schemeClr val="bg1"/>
              </a:solidFill>
              <a:latin typeface="Yuanti SC" charset="-122"/>
              <a:ea typeface="Yuanti SC" charset="-122"/>
              <a:cs typeface="Yuanti SC" charset="-122"/>
            </a:endParaRPr>
          </a:p>
          <a:p>
            <a:endParaRPr lang="zh-CN" altLang="en-US" dirty="0" smtClean="0">
              <a:solidFill>
                <a:schemeClr val="bg1"/>
              </a:solidFill>
              <a:latin typeface="Yuanti SC Light" charset="-122"/>
              <a:ea typeface="Yuanti SC Light" charset="-122"/>
              <a:cs typeface="Yuanti SC Light" charset="-122"/>
            </a:endParaRPr>
          </a:p>
          <a:p>
            <a:r>
              <a:rPr lang="en-US" altLang="zh-CN" dirty="0">
                <a:solidFill>
                  <a:srgbClr val="FFFF00"/>
                </a:solidFill>
                <a:latin typeface="Yuanti SC Light" charset="-122"/>
                <a:ea typeface="Yuanti SC Light" charset="-122"/>
                <a:cs typeface="Yuanti SC Light" charset="-122"/>
              </a:rPr>
              <a:t>sector</a:t>
            </a:r>
            <a:r>
              <a:rPr lang="zh-CN" altLang="en-US" dirty="0">
                <a:solidFill>
                  <a:srgbClr val="FFFF00"/>
                </a:solidFill>
                <a:latin typeface="Yuanti SC Light" charset="-122"/>
                <a:ea typeface="Yuanti SC Light" charset="-122"/>
                <a:cs typeface="Yuanti SC Light" charset="-122"/>
              </a:rPr>
              <a:t> 方法</a:t>
            </a:r>
            <a:r>
              <a:rPr lang="zh-CN" altLang="en-US" dirty="0" smtClean="0">
                <a:solidFill>
                  <a:srgbClr val="FFFF00"/>
                </a:solidFill>
                <a:latin typeface="Yuanti SC Light" charset="-122"/>
                <a:ea typeface="Yuanti SC Light" charset="-122"/>
                <a:cs typeface="Yuanti SC Light" charset="-122"/>
              </a:rPr>
              <a:t>（获取某</a:t>
            </a:r>
            <a:r>
              <a:rPr lang="zh-CN" altLang="en-US" dirty="0">
                <a:solidFill>
                  <a:srgbClr val="FFFF00"/>
                </a:solidFill>
                <a:latin typeface="Yuanti SC Light" charset="-122"/>
                <a:ea typeface="Yuanti SC Light" charset="-122"/>
                <a:cs typeface="Yuanti SC Light" charset="-122"/>
              </a:rPr>
              <a:t>板块股票列表）</a:t>
            </a: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a:solidFill>
                  <a:schemeClr val="bg1"/>
                </a:solidFill>
                <a:latin typeface="Yuanti SC Light" charset="-122"/>
                <a:ea typeface="Yuanti SC Light" charset="-122"/>
                <a:cs typeface="Yuanti SC Light" charset="-122"/>
              </a:rPr>
              <a:t>目前支持的板块分类如下，其取值</a:t>
            </a:r>
            <a:r>
              <a:rPr lang="zh-CN" altLang="en-US" sz="1600" dirty="0" smtClean="0">
                <a:solidFill>
                  <a:schemeClr val="bg1"/>
                </a:solidFill>
                <a:latin typeface="Yuanti SC Light" charset="-122"/>
                <a:ea typeface="Yuanti SC Light" charset="-122"/>
                <a:cs typeface="Yuanti SC Light" charset="-122"/>
              </a:rPr>
              <a:t>参考</a:t>
            </a:r>
            <a:r>
              <a:rPr lang="en-US" altLang="zh-CN" sz="1600" dirty="0" smtClean="0">
                <a:solidFill>
                  <a:schemeClr val="bg1"/>
                </a:solidFill>
                <a:latin typeface="Yuanti SC Light" charset="-122"/>
                <a:ea typeface="Yuanti SC Light" charset="-122"/>
                <a:cs typeface="Yuanti SC Light" charset="-122"/>
              </a:rPr>
              <a:t>MSCI</a:t>
            </a:r>
            <a:r>
              <a:rPr lang="zh-CN" altLang="en-US" sz="1600" dirty="0">
                <a:solidFill>
                  <a:schemeClr val="bg1"/>
                </a:solidFill>
                <a:latin typeface="Yuanti SC Light" charset="-122"/>
                <a:ea typeface="Yuanti SC Light" charset="-122"/>
                <a:cs typeface="Yuanti SC Light" charset="-122"/>
              </a:rPr>
              <a:t>发布的全球行业标准分类。</a:t>
            </a:r>
            <a:endParaRPr lang="zh-CN" altLang="en-US" sz="1600" dirty="0" smtClean="0">
              <a:solidFill>
                <a:schemeClr val="bg1"/>
              </a:solidFill>
              <a:latin typeface="Yuanti SC Light" charset="-122"/>
              <a:ea typeface="Yuanti SC Light" charset="-122"/>
              <a:cs typeface="Yuanti SC Light" charset="-122"/>
            </a:endParaRPr>
          </a:p>
          <a:p>
            <a:endParaRPr lang="en-US" altLang="zh-CN" dirty="0">
              <a:solidFill>
                <a:schemeClr val="bg1"/>
              </a:solidFill>
              <a:latin typeface="Yuanti SC Light" charset="-122"/>
              <a:ea typeface="Yuanti SC Light" charset="-122"/>
              <a:cs typeface="Yuanti SC Light" charset="-122"/>
            </a:endParaRPr>
          </a:p>
        </p:txBody>
      </p:sp>
      <p:sp>
        <p:nvSpPr>
          <p:cNvPr id="6" name="文本框 5"/>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graphicFrame>
        <p:nvGraphicFramePr>
          <p:cNvPr id="9" name="Table 2"/>
          <p:cNvGraphicFramePr>
            <a:graphicFrameLocks noGrp="1"/>
          </p:cNvGraphicFramePr>
          <p:nvPr>
            <p:extLst>
              <p:ext uri="{D42A27DB-BD31-4B8C-83A1-F6EECF244321}">
                <p14:modId xmlns:p14="http://schemas.microsoft.com/office/powerpoint/2010/main" val="300449602"/>
              </p:ext>
            </p:extLst>
          </p:nvPr>
        </p:nvGraphicFramePr>
        <p:xfrm>
          <a:off x="486172" y="2580349"/>
          <a:ext cx="5536941" cy="2430780"/>
        </p:xfrm>
        <a:graphic>
          <a:graphicData uri="http://schemas.openxmlformats.org/drawingml/2006/table">
            <a:tbl>
              <a:tblPr firstRow="1" bandRow="1">
                <a:tableStyleId>{C083E6E3-FA7D-4D7B-A595-EF9225AFEA82}</a:tableStyleId>
              </a:tblPr>
              <a:tblGrid>
                <a:gridCol w="1904918">
                  <a:extLst>
                    <a:ext uri="{9D8B030D-6E8A-4147-A177-3AD203B41FA5}">
                      <a16:colId xmlns:a16="http://schemas.microsoft.com/office/drawing/2014/main" xmlns="" val="20000"/>
                    </a:ext>
                  </a:extLst>
                </a:gridCol>
                <a:gridCol w="1569175">
                  <a:extLst>
                    <a:ext uri="{9D8B030D-6E8A-4147-A177-3AD203B41FA5}">
                      <a16:colId xmlns:a16="http://schemas.microsoft.com/office/drawing/2014/main" xmlns="" val="20001"/>
                    </a:ext>
                  </a:extLst>
                </a:gridCol>
                <a:gridCol w="2062848"/>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板块代码</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板块中文名称</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板块英文名称</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xmlns=""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chemeClr val="bg1"/>
                          </a:solidFill>
                          <a:latin typeface="Yuanti SC" charset="-122"/>
                          <a:ea typeface="Yuanti SC" charset="-122"/>
                          <a:cs typeface="Yuanti SC" charset="-122"/>
                        </a:rPr>
                        <a:t>Energy</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能源</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rgbClr val="FFFF00"/>
                          </a:solidFill>
                          <a:latin typeface="Yuanti SC" charset="-122"/>
                          <a:ea typeface="Yuanti SC" charset="-122"/>
                          <a:cs typeface="Yuanti SC" charset="-122"/>
                        </a:rPr>
                        <a:t>energy</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a16="http://schemas.microsoft.com/office/drawing/2014/main" xmlns="" val="10001"/>
                  </a:ext>
                </a:extLst>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smtClean="0">
                          <a:solidFill>
                            <a:schemeClr val="bg1"/>
                          </a:solidFill>
                          <a:latin typeface="Yuanti SC" charset="-122"/>
                          <a:ea typeface="Yuanti SC" charset="-122"/>
                          <a:cs typeface="Yuanti SC" charset="-122"/>
                        </a:rPr>
                        <a:t>Materials</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原材料</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rgbClr val="FFFF00"/>
                          </a:solidFill>
                          <a:latin typeface="Yuanti SC" charset="-122"/>
                          <a:ea typeface="Yuanti SC" charset="-122"/>
                          <a:cs typeface="Yuanti SC" charset="-122"/>
                        </a:rPr>
                        <a:t>materials</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smtClean="0">
                          <a:solidFill>
                            <a:schemeClr val="bg1"/>
                          </a:solidFill>
                          <a:latin typeface="Yuanti SC" charset="-122"/>
                          <a:ea typeface="Yuanti SC" charset="-122"/>
                          <a:cs typeface="Yuanti SC" charset="-122"/>
                        </a:rPr>
                        <a:t>ConsumerDiscretionary</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非必需消费品</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rgbClr val="FFFF00"/>
                          </a:solidFill>
                          <a:latin typeface="Yuanti SC" charset="-122"/>
                          <a:ea typeface="Yuanti SC" charset="-122"/>
                          <a:cs typeface="Yuanti SC" charset="-122"/>
                        </a:rPr>
                        <a:t>consumer discretionary</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smtClean="0">
                          <a:solidFill>
                            <a:schemeClr val="bg1"/>
                          </a:solidFill>
                          <a:latin typeface="Yuanti SC" charset="-122"/>
                          <a:ea typeface="Yuanti SC" charset="-122"/>
                          <a:cs typeface="Yuanti SC" charset="-122"/>
                        </a:rPr>
                        <a:t>ConsumerStaples</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必需消费品</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rgbClr val="FFFF00"/>
                          </a:solidFill>
                          <a:latin typeface="Yuanti SC" charset="-122"/>
                          <a:ea typeface="Yuanti SC" charset="-122"/>
                          <a:cs typeface="Yuanti SC" charset="-122"/>
                        </a:rPr>
                        <a:t>consumer staples</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chemeClr val="bg1"/>
                          </a:solidFill>
                          <a:latin typeface="Yuanti SC" charset="-122"/>
                          <a:ea typeface="Yuanti SC" charset="-122"/>
                          <a:cs typeface="Yuanti SC" charset="-122"/>
                        </a:rPr>
                        <a:t>HealthCare</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医疗保健</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rgbClr val="FFFF00"/>
                          </a:solidFill>
                          <a:latin typeface="Yuanti SC" charset="-122"/>
                          <a:ea typeface="Yuanti SC" charset="-122"/>
                          <a:cs typeface="Yuanti SC" charset="-122"/>
                        </a:rPr>
                        <a:t>health care</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chemeClr val="bg1"/>
                          </a:solidFill>
                          <a:latin typeface="Yuanti SC" charset="-122"/>
                          <a:ea typeface="Yuanti SC" charset="-122"/>
                          <a:cs typeface="Yuanti SC" charset="-122"/>
                        </a:rPr>
                        <a:t>Financials</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金融</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rgbClr val="FFFF00"/>
                          </a:solidFill>
                          <a:latin typeface="Yuanti SC" charset="-122"/>
                          <a:ea typeface="Yuanti SC" charset="-122"/>
                          <a:cs typeface="Yuanti SC" charset="-122"/>
                        </a:rPr>
                        <a:t>financials</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InformationTechnology</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信息技术</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rgbClr val="FFFF00"/>
                          </a:solidFill>
                          <a:latin typeface="Yuanti SC" charset="-122"/>
                          <a:ea typeface="Yuanti SC" charset="-122"/>
                          <a:cs typeface="Yuanti SC" charset="-122"/>
                        </a:rPr>
                        <a:t>information technology</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TelecommunicationServices</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电信服务</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rgbClr val="FFFF00"/>
                          </a:solidFill>
                          <a:latin typeface="Yuanti SC" charset="-122"/>
                          <a:ea typeface="Yuanti SC" charset="-122"/>
                          <a:cs typeface="Yuanti SC" charset="-122"/>
                        </a:rPr>
                        <a:t>telecommunication services</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chemeClr val="bg1"/>
                          </a:solidFill>
                          <a:latin typeface="Yuanti SC" charset="-122"/>
                          <a:ea typeface="Yuanti SC" charset="-122"/>
                          <a:cs typeface="Yuanti SC" charset="-122"/>
                        </a:rPr>
                        <a:t>Utilities</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公共服务</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rgbClr val="FFFF00"/>
                          </a:solidFill>
                          <a:latin typeface="Yuanti SC" charset="-122"/>
                          <a:ea typeface="Yuanti SC" charset="-122"/>
                          <a:cs typeface="Yuanti SC" charset="-122"/>
                        </a:rPr>
                        <a:t>utilities</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chemeClr val="bg1"/>
                          </a:solidFill>
                          <a:latin typeface="Yuanti SC" charset="-122"/>
                          <a:ea typeface="Yuanti SC" charset="-122"/>
                          <a:cs typeface="Yuanti SC" charset="-122"/>
                        </a:rPr>
                        <a:t>Industrials</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smtClean="0">
                          <a:solidFill>
                            <a:srgbClr val="FFFF00"/>
                          </a:solidFill>
                          <a:latin typeface="Yuanti SC" charset="-122"/>
                          <a:ea typeface="Yuanti SC" charset="-122"/>
                          <a:cs typeface="Yuanti SC" charset="-122"/>
                        </a:rPr>
                        <a:t>工业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rgbClr val="FFFF00"/>
                          </a:solidFill>
                          <a:latin typeface="Yuanti SC" charset="-122"/>
                          <a:ea typeface="Yuanti SC" charset="-122"/>
                          <a:cs typeface="Yuanti SC" charset="-122"/>
                        </a:rPr>
                        <a:t>industrials</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bl>
          </a:graphicData>
        </a:graphic>
      </p:graphicFrame>
    </p:spTree>
    <p:extLst>
      <p:ext uri="{BB962C8B-B14F-4D97-AF65-F5344CB8AC3E}">
        <p14:creationId xmlns:p14="http://schemas.microsoft.com/office/powerpoint/2010/main" val="25736694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10" name="矩形 9"/>
          <p:cNvSpPr/>
          <p:nvPr/>
        </p:nvSpPr>
        <p:spPr>
          <a:xfrm>
            <a:off x="409303" y="828209"/>
            <a:ext cx="10759440" cy="4062651"/>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2.2.5</a:t>
            </a:r>
            <a:r>
              <a:rPr lang="zh-CN" altLang="en-US" sz="2800" dirty="0" smtClean="0">
                <a:solidFill>
                  <a:schemeClr val="bg1"/>
                </a:solidFill>
                <a:latin typeface="Yuanti SC" charset="-122"/>
                <a:ea typeface="Yuanti SC" charset="-122"/>
                <a:cs typeface="Yuanti SC" charset="-122"/>
              </a:rPr>
              <a:t> 数据获取相关函数</a:t>
            </a:r>
            <a:endParaRPr lang="zh-CN" altLang="en-US" sz="2800" dirty="0">
              <a:solidFill>
                <a:schemeClr val="bg1"/>
              </a:solidFill>
              <a:latin typeface="Yuanti SC" charset="-122"/>
              <a:ea typeface="Yuanti SC" charset="-122"/>
              <a:cs typeface="Yuanti SC" charset="-122"/>
            </a:endParaRPr>
          </a:p>
          <a:p>
            <a:endParaRPr lang="zh-CN" altLang="en-US" dirty="0" smtClean="0">
              <a:solidFill>
                <a:schemeClr val="bg1"/>
              </a:solidFill>
              <a:latin typeface="Yuanti SC Light" charset="-122"/>
              <a:ea typeface="Yuanti SC Light" charset="-122"/>
              <a:cs typeface="Yuanti SC Light" charset="-122"/>
            </a:endParaRPr>
          </a:p>
          <a:p>
            <a:r>
              <a:rPr lang="en-US" altLang="zh-CN" dirty="0" smtClean="0">
                <a:solidFill>
                  <a:srgbClr val="FFFF00"/>
                </a:solidFill>
                <a:latin typeface="Yuanti SC Light" charset="-122"/>
                <a:ea typeface="Yuanti SC Light" charset="-122"/>
                <a:cs typeface="Yuanti SC Light" charset="-122"/>
              </a:rPr>
              <a:t>concept </a:t>
            </a:r>
            <a:r>
              <a:rPr lang="zh-CN" altLang="en-US" dirty="0" smtClean="0">
                <a:solidFill>
                  <a:srgbClr val="FFFF00"/>
                </a:solidFill>
                <a:latin typeface="Yuanti SC Light" charset="-122"/>
                <a:ea typeface="Yuanti SC Light" charset="-122"/>
                <a:cs typeface="Yuanti SC Light" charset="-122"/>
              </a:rPr>
              <a:t>方法（获取某</a:t>
            </a:r>
            <a:r>
              <a:rPr lang="zh-CN" altLang="en-US" dirty="0">
                <a:solidFill>
                  <a:srgbClr val="FFFF00"/>
                </a:solidFill>
                <a:latin typeface="Yuanti SC Light" charset="-122"/>
                <a:ea typeface="Yuanti SC Light" charset="-122"/>
                <a:cs typeface="Yuanti SC Light" charset="-122"/>
              </a:rPr>
              <a:t>概念股票</a:t>
            </a:r>
            <a:r>
              <a:rPr lang="zh-CN" altLang="en-US" dirty="0" smtClean="0">
                <a:solidFill>
                  <a:srgbClr val="FFFF00"/>
                </a:solidFill>
                <a:latin typeface="Yuanti SC Light" charset="-122"/>
                <a:ea typeface="Yuanti SC Light" charset="-122"/>
                <a:cs typeface="Yuanti SC Light" charset="-122"/>
              </a:rPr>
              <a:t>列表）</a:t>
            </a: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smtClean="0">
                <a:solidFill>
                  <a:schemeClr val="bg1"/>
                </a:solidFill>
                <a:latin typeface="Yuanti SC Light" charset="-122"/>
                <a:ea typeface="Yuanti SC Light" charset="-122"/>
                <a:cs typeface="Yuanti SC Light" charset="-122"/>
              </a:rPr>
              <a:t>原型：</a:t>
            </a:r>
            <a:r>
              <a:rPr lang="en-US" altLang="zh-CN" sz="1600" dirty="0" err="1">
                <a:solidFill>
                  <a:srgbClr val="92D050"/>
                </a:solidFill>
                <a:latin typeface="Yuanti SC Light" charset="-122"/>
                <a:ea typeface="Yuanti SC Light" charset="-122"/>
                <a:cs typeface="Yuanti SC Light" charset="-122"/>
              </a:rPr>
              <a:t>def</a:t>
            </a:r>
            <a:r>
              <a:rPr lang="en-US" altLang="zh-CN" sz="1600" dirty="0">
                <a:solidFill>
                  <a:srgbClr val="92D050"/>
                </a:solidFill>
                <a:latin typeface="Yuanti SC Light" charset="-122"/>
                <a:ea typeface="Yuanti SC Light" charset="-122"/>
                <a:cs typeface="Yuanti SC Light" charset="-122"/>
              </a:rPr>
              <a:t> </a:t>
            </a:r>
            <a:r>
              <a:rPr lang="en-US" altLang="zh-CN" sz="1600" dirty="0">
                <a:solidFill>
                  <a:srgbClr val="FFFF00"/>
                </a:solidFill>
                <a:latin typeface="Yuanti SC Light" charset="-122"/>
                <a:ea typeface="Yuanti SC Light" charset="-122"/>
                <a:cs typeface="Yuanti SC Light" charset="-122"/>
              </a:rPr>
              <a:t>concept(concept_name1, concept_name2, ...)</a:t>
            </a:r>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a:solidFill>
                  <a:schemeClr val="bg1"/>
                </a:solidFill>
                <a:latin typeface="Yuanti SC Light" charset="-122"/>
                <a:ea typeface="Yuanti SC Light" charset="-122"/>
                <a:cs typeface="Yuanti SC Light" charset="-122"/>
              </a:rPr>
              <a:t>获取属于某个或某几个概念的股票列表。</a:t>
            </a:r>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dirty="0">
              <a:solidFill>
                <a:schemeClr val="bg1"/>
              </a:solidFill>
              <a:latin typeface="Yuanti SC Light" charset="-122"/>
              <a:ea typeface="Yuanti SC Light" charset="-122"/>
              <a:cs typeface="Yuanti SC Light" charset="-122"/>
            </a:endParaRPr>
          </a:p>
        </p:txBody>
      </p:sp>
      <p:sp>
        <p:nvSpPr>
          <p:cNvPr id="6" name="文本框 5"/>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graphicFrame>
        <p:nvGraphicFramePr>
          <p:cNvPr id="7" name="Table 2"/>
          <p:cNvGraphicFramePr>
            <a:graphicFrameLocks noGrp="1"/>
          </p:cNvGraphicFramePr>
          <p:nvPr>
            <p:extLst>
              <p:ext uri="{D42A27DB-BD31-4B8C-83A1-F6EECF244321}">
                <p14:modId xmlns:p14="http://schemas.microsoft.com/office/powerpoint/2010/main" val="1052499865"/>
              </p:ext>
            </p:extLst>
          </p:nvPr>
        </p:nvGraphicFramePr>
        <p:xfrm>
          <a:off x="486172" y="3024790"/>
          <a:ext cx="10500075" cy="441960"/>
        </p:xfrm>
        <a:graphic>
          <a:graphicData uri="http://schemas.openxmlformats.org/drawingml/2006/table">
            <a:tbl>
              <a:tblPr firstRow="1" bandRow="1">
                <a:tableStyleId>{C083E6E3-FA7D-4D7B-A595-EF9225AFEA82}</a:tableStyleId>
              </a:tblPr>
              <a:tblGrid>
                <a:gridCol w="1223383">
                  <a:extLst>
                    <a:ext uri="{9D8B030D-6E8A-4147-A177-3AD203B41FA5}">
                      <a16:colId xmlns:a16="http://schemas.microsoft.com/office/drawing/2014/main" xmlns="" val="20000"/>
                    </a:ext>
                  </a:extLst>
                </a:gridCol>
                <a:gridCol w="2342288">
                  <a:extLst>
                    <a:ext uri="{9D8B030D-6E8A-4147-A177-3AD203B41FA5}">
                      <a16:colId xmlns:a16="http://schemas.microsoft.com/office/drawing/2014/main" xmlns="" val="20001"/>
                    </a:ext>
                  </a:extLst>
                </a:gridCol>
                <a:gridCol w="6934404"/>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参数</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xmlns=""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chemeClr val="bg1"/>
                          </a:solidFill>
                          <a:latin typeface="Yuanti SC" charset="-122"/>
                          <a:ea typeface="Yuanti SC" charset="-122"/>
                          <a:cs typeface="Yuanti SC" charset="-122"/>
                        </a:rPr>
                        <a:t>concept_names</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rgbClr val="FFFF00"/>
                          </a:solidFill>
                          <a:latin typeface="Yuanti SC" charset="-122"/>
                          <a:ea typeface="Yuanti SC" charset="-122"/>
                          <a:cs typeface="Yuanti SC" charset="-122"/>
                        </a:rPr>
                        <a:t>str</a:t>
                      </a:r>
                      <a:r>
                        <a:rPr lang="en-US" altLang="zh-CN" sz="1000" b="0" i="0" dirty="0" smtClean="0">
                          <a:solidFill>
                            <a:srgbClr val="FFFF00"/>
                          </a:solidFill>
                          <a:latin typeface="Yuanti SC" charset="-122"/>
                          <a:ea typeface="Yuanti SC" charset="-122"/>
                          <a:cs typeface="Yuanti SC" charset="-122"/>
                        </a:rPr>
                        <a:t> OR </a:t>
                      </a:r>
                      <a:r>
                        <a:rPr lang="zh-CN" altLang="en-US" sz="1000" b="0" i="0" dirty="0" smtClean="0">
                          <a:solidFill>
                            <a:srgbClr val="FFFF00"/>
                          </a:solidFill>
                          <a:latin typeface="Yuanti SC" charset="-122"/>
                          <a:ea typeface="Yuanti SC" charset="-122"/>
                          <a:cs typeface="Yuanti SC" charset="-122"/>
                        </a:rPr>
                        <a:t>多个</a:t>
                      </a:r>
                      <a:r>
                        <a:rPr lang="en-US" altLang="zh-CN" sz="1000" b="0" i="0" dirty="0" err="1" smtClean="0">
                          <a:solidFill>
                            <a:srgbClr val="FFFF00"/>
                          </a:solidFill>
                          <a:latin typeface="Yuanti SC" charset="-122"/>
                          <a:ea typeface="Yuanti SC" charset="-122"/>
                          <a:cs typeface="Yuanti SC" charset="-122"/>
                        </a:rPr>
                        <a:t>str</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概念名称。可以从概念列表中选择一个或多个概念填写。</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a16="http://schemas.microsoft.com/office/drawing/2014/main" xmlns="" val="10001"/>
                  </a:ext>
                </a:extLst>
              </a:tr>
            </a:tbl>
          </a:graphicData>
        </a:graphic>
      </p:graphicFrame>
      <p:graphicFrame>
        <p:nvGraphicFramePr>
          <p:cNvPr id="8" name="Table 2"/>
          <p:cNvGraphicFramePr>
            <a:graphicFrameLocks noGrp="1"/>
          </p:cNvGraphicFramePr>
          <p:nvPr>
            <p:extLst/>
          </p:nvPr>
        </p:nvGraphicFramePr>
        <p:xfrm>
          <a:off x="486173" y="3784017"/>
          <a:ext cx="10500074" cy="441960"/>
        </p:xfrm>
        <a:graphic>
          <a:graphicData uri="http://schemas.openxmlformats.org/drawingml/2006/table">
            <a:tbl>
              <a:tblPr firstRow="1" bandRow="1">
                <a:tableStyleId>{C083E6E3-FA7D-4D7B-A595-EF9225AFEA82}</a:tableStyleId>
              </a:tblPr>
              <a:tblGrid>
                <a:gridCol w="1213418">
                  <a:extLst>
                    <a:ext uri="{9D8B030D-6E8A-4147-A177-3AD203B41FA5}">
                      <a16:colId xmlns:a16="http://schemas.microsoft.com/office/drawing/2014/main" xmlns="" val="20000"/>
                    </a:ext>
                  </a:extLst>
                </a:gridCol>
                <a:gridCol w="2355574">
                  <a:extLst>
                    <a:ext uri="{9D8B030D-6E8A-4147-A177-3AD203B41FA5}">
                      <a16:colId xmlns:a16="http://schemas.microsoft.com/office/drawing/2014/main" xmlns="" val="20001"/>
                    </a:ext>
                  </a:extLst>
                </a:gridCol>
                <a:gridCol w="6931082"/>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返回</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xmlns=""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data</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rgbClr val="FFFF00"/>
                          </a:solidFill>
                          <a:latin typeface="Yuanti SC" charset="-122"/>
                          <a:ea typeface="Yuanti SC" charset="-122"/>
                          <a:cs typeface="Yuanti SC" charset="-122"/>
                        </a:rPr>
                        <a:t>str</a:t>
                      </a:r>
                      <a:r>
                        <a:rPr lang="zh-CN" altLang="en-US" sz="1000" b="0" i="0" dirty="0" smtClean="0">
                          <a:solidFill>
                            <a:srgbClr val="FFFF00"/>
                          </a:solidFill>
                          <a:latin typeface="Yuanti SC" charset="-122"/>
                          <a:ea typeface="Yuanti SC" charset="-122"/>
                          <a:cs typeface="Yuanti SC" charset="-122"/>
                        </a:rPr>
                        <a:t> </a:t>
                      </a:r>
                      <a:r>
                        <a:rPr lang="en-US" altLang="zh-CN" sz="1000" b="0" i="0" dirty="0" smtClean="0">
                          <a:solidFill>
                            <a:srgbClr val="FFFF00"/>
                          </a:solidFill>
                          <a:latin typeface="Yuanti SC" charset="-122"/>
                          <a:ea typeface="Yuanti SC" charset="-122"/>
                          <a:cs typeface="Yuanti SC" charset="-122"/>
                        </a:rPr>
                        <a:t>OR</a:t>
                      </a:r>
                      <a:r>
                        <a:rPr lang="zh-CN" altLang="en-US" sz="1000" b="0" i="0" dirty="0" smtClean="0">
                          <a:solidFill>
                            <a:srgbClr val="FFFF00"/>
                          </a:solidFill>
                          <a:latin typeface="Yuanti SC" charset="-122"/>
                          <a:ea typeface="Yuanti SC" charset="-122"/>
                          <a:cs typeface="Yuanti SC" charset="-122"/>
                        </a:rPr>
                        <a:t> </a:t>
                      </a:r>
                      <a:r>
                        <a:rPr lang="en-US" altLang="zh-CN" sz="1000" b="0" i="0" dirty="0" smtClean="0">
                          <a:solidFill>
                            <a:srgbClr val="FFFF00"/>
                          </a:solidFill>
                          <a:latin typeface="Yuanti SC" charset="-122"/>
                          <a:ea typeface="Yuanti SC" charset="-122"/>
                          <a:cs typeface="Yuanti SC" charset="-122"/>
                        </a:rPr>
                        <a:t>list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charset="0"/>
                        <a:buNone/>
                        <a:tabLst/>
                        <a:defRPr/>
                      </a:pPr>
                      <a:r>
                        <a:rPr lang="zh-CN" altLang="en-US" sz="1000" b="0" i="0" dirty="0" smtClean="0">
                          <a:solidFill>
                            <a:srgbClr val="FFFF00"/>
                          </a:solidFill>
                          <a:latin typeface="Yuanti SC" charset="-122"/>
                          <a:ea typeface="Yuanti SC" charset="-122"/>
                          <a:cs typeface="Yuanti SC" charset="-122"/>
                        </a:rPr>
                        <a:t>属于该概念的股票</a:t>
                      </a:r>
                      <a:r>
                        <a:rPr lang="en-US" altLang="zh-CN" sz="1000" b="0" i="0" dirty="0" err="1" smtClean="0">
                          <a:solidFill>
                            <a:srgbClr val="FFFF00"/>
                          </a:solidFill>
                          <a:latin typeface="Yuanti SC" charset="-122"/>
                          <a:ea typeface="Yuanti SC" charset="-122"/>
                          <a:cs typeface="Yuanti SC" charset="-122"/>
                        </a:rPr>
                        <a:t>order_book_id</a:t>
                      </a:r>
                      <a:r>
                        <a:rPr lang="zh-CN" altLang="en-US" sz="1000" b="0" i="0" dirty="0" smtClean="0">
                          <a:solidFill>
                            <a:srgbClr val="FFFF00"/>
                          </a:solidFill>
                          <a:latin typeface="Yuanti SC" charset="-122"/>
                          <a:ea typeface="Yuanti SC" charset="-122"/>
                          <a:cs typeface="Yuanti SC" charset="-122"/>
                        </a:rPr>
                        <a:t>或</a:t>
                      </a:r>
                      <a:r>
                        <a:rPr lang="en-US" altLang="zh-CN" sz="1000" b="0" i="0" dirty="0" err="1" smtClean="0">
                          <a:solidFill>
                            <a:srgbClr val="FFFF00"/>
                          </a:solidFill>
                          <a:latin typeface="Yuanti SC" charset="-122"/>
                          <a:ea typeface="Yuanti SC" charset="-122"/>
                          <a:cs typeface="Yuanti SC" charset="-122"/>
                        </a:rPr>
                        <a:t>order_book_id</a:t>
                      </a:r>
                      <a:r>
                        <a:rPr lang="en-US" altLang="zh-CN" sz="1000" b="0" i="0" dirty="0" smtClean="0">
                          <a:solidFill>
                            <a:srgbClr val="FFFF00"/>
                          </a:solidFill>
                          <a:latin typeface="Yuanti SC" charset="-122"/>
                          <a:ea typeface="Yuanti SC" charset="-122"/>
                          <a:cs typeface="Yuanti SC" charset="-122"/>
                        </a:rPr>
                        <a:t> list.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a16="http://schemas.microsoft.com/office/drawing/2014/main" xmlns="" val="10001"/>
                  </a:ext>
                </a:extLst>
              </a:tr>
            </a:tbl>
          </a:graphicData>
        </a:graphic>
      </p:graphicFrame>
    </p:spTree>
    <p:extLst>
      <p:ext uri="{BB962C8B-B14F-4D97-AF65-F5344CB8AC3E}">
        <p14:creationId xmlns:p14="http://schemas.microsoft.com/office/powerpoint/2010/main" val="94301537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10" name="矩形 9"/>
          <p:cNvSpPr/>
          <p:nvPr/>
        </p:nvSpPr>
        <p:spPr>
          <a:xfrm>
            <a:off x="409303" y="828209"/>
            <a:ext cx="10759440" cy="5601533"/>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2.2.5</a:t>
            </a:r>
            <a:r>
              <a:rPr lang="zh-CN" altLang="en-US" sz="2800" dirty="0" smtClean="0">
                <a:solidFill>
                  <a:schemeClr val="bg1"/>
                </a:solidFill>
                <a:latin typeface="Yuanti SC" charset="-122"/>
                <a:ea typeface="Yuanti SC" charset="-122"/>
                <a:cs typeface="Yuanti SC" charset="-122"/>
              </a:rPr>
              <a:t> 数据获取相关函数</a:t>
            </a:r>
            <a:endParaRPr lang="zh-CN" altLang="en-US" sz="2800" dirty="0">
              <a:solidFill>
                <a:schemeClr val="bg1"/>
              </a:solidFill>
              <a:latin typeface="Yuanti SC" charset="-122"/>
              <a:ea typeface="Yuanti SC" charset="-122"/>
              <a:cs typeface="Yuanti SC" charset="-122"/>
            </a:endParaRPr>
          </a:p>
          <a:p>
            <a:endParaRPr lang="zh-CN" altLang="en-US" dirty="0" smtClean="0">
              <a:solidFill>
                <a:schemeClr val="bg1"/>
              </a:solidFill>
              <a:latin typeface="Yuanti SC Light" charset="-122"/>
              <a:ea typeface="Yuanti SC Light" charset="-122"/>
              <a:cs typeface="Yuanti SC Light" charset="-122"/>
            </a:endParaRPr>
          </a:p>
          <a:p>
            <a:r>
              <a:rPr lang="en-US" altLang="zh-CN" dirty="0" smtClean="0">
                <a:solidFill>
                  <a:srgbClr val="FFFF00"/>
                </a:solidFill>
                <a:latin typeface="Yuanti SC Light" charset="-122"/>
                <a:ea typeface="Yuanti SC Light" charset="-122"/>
                <a:cs typeface="Yuanti SC Light" charset="-122"/>
              </a:rPr>
              <a:t>concept </a:t>
            </a:r>
            <a:r>
              <a:rPr lang="zh-CN" altLang="en-US" dirty="0" smtClean="0">
                <a:solidFill>
                  <a:srgbClr val="FFFF00"/>
                </a:solidFill>
                <a:latin typeface="Yuanti SC Light" charset="-122"/>
                <a:ea typeface="Yuanti SC Light" charset="-122"/>
                <a:cs typeface="Yuanti SC Light" charset="-122"/>
              </a:rPr>
              <a:t>方法（获取某</a:t>
            </a:r>
            <a:r>
              <a:rPr lang="zh-CN" altLang="en-US" dirty="0">
                <a:solidFill>
                  <a:srgbClr val="FFFF00"/>
                </a:solidFill>
                <a:latin typeface="Yuanti SC Light" charset="-122"/>
                <a:ea typeface="Yuanti SC Light" charset="-122"/>
                <a:cs typeface="Yuanti SC Light" charset="-122"/>
              </a:rPr>
              <a:t>概念股票</a:t>
            </a:r>
            <a:r>
              <a:rPr lang="zh-CN" altLang="en-US" dirty="0" smtClean="0">
                <a:solidFill>
                  <a:srgbClr val="FFFF00"/>
                </a:solidFill>
                <a:latin typeface="Yuanti SC Light" charset="-122"/>
                <a:ea typeface="Yuanti SC Light" charset="-122"/>
                <a:cs typeface="Yuanti SC Light" charset="-122"/>
              </a:rPr>
              <a:t>列表）</a:t>
            </a: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smtClean="0">
                <a:solidFill>
                  <a:schemeClr val="bg1"/>
                </a:solidFill>
                <a:latin typeface="Yuanti SC Light" charset="-122"/>
                <a:ea typeface="Yuanti SC Light" charset="-122"/>
                <a:cs typeface="Yuanti SC Light" charset="-122"/>
              </a:rPr>
              <a:t>概念列表</a:t>
            </a:r>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r>
              <a:rPr lang="zh-CN" altLang="en-US" sz="1200" dirty="0">
                <a:solidFill>
                  <a:srgbClr val="FFFF00"/>
                </a:solidFill>
                <a:latin typeface="Yuanti SC Light" charset="-122"/>
                <a:ea typeface="Yuanti SC Light" charset="-122"/>
                <a:cs typeface="Yuanti SC Light" charset="-122"/>
              </a:rPr>
              <a:t>含</a:t>
            </a:r>
            <a:r>
              <a:rPr lang="en-US" altLang="zh-CN" sz="1200" dirty="0">
                <a:solidFill>
                  <a:srgbClr val="FFFF00"/>
                </a:solidFill>
                <a:latin typeface="Yuanti SC Light" charset="-122"/>
                <a:ea typeface="Yuanti SC Light" charset="-122"/>
                <a:cs typeface="Yuanti SC Light" charset="-122"/>
              </a:rPr>
              <a:t>H</a:t>
            </a:r>
            <a:r>
              <a:rPr lang="zh-CN" altLang="en-US" sz="1200" dirty="0" smtClean="0">
                <a:solidFill>
                  <a:srgbClr val="FFFF00"/>
                </a:solidFill>
                <a:latin typeface="Yuanti SC Light" charset="-122"/>
                <a:ea typeface="Yuanti SC Light" charset="-122"/>
                <a:cs typeface="Yuanti SC Light" charset="-122"/>
              </a:rPr>
              <a:t>股</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深圳本地</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含</a:t>
            </a:r>
            <a:r>
              <a:rPr lang="en-US" altLang="zh-CN" sz="1200" dirty="0" smtClean="0">
                <a:solidFill>
                  <a:srgbClr val="FFFF00"/>
                </a:solidFill>
                <a:latin typeface="Yuanti SC Light" charset="-122"/>
                <a:ea typeface="Yuanti SC Light" charset="-122"/>
                <a:cs typeface="Yuanti SC Light" charset="-122"/>
              </a:rPr>
              <a:t>B</a:t>
            </a:r>
            <a:r>
              <a:rPr lang="zh-CN" altLang="en-US" sz="1200" dirty="0" smtClean="0">
                <a:solidFill>
                  <a:srgbClr val="FFFF00"/>
                </a:solidFill>
                <a:latin typeface="Yuanti SC Light" charset="-122"/>
                <a:ea typeface="Yuanti SC Light" charset="-122"/>
                <a:cs typeface="Yuanti SC Light" charset="-122"/>
              </a:rPr>
              <a:t>股</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农村金融</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东亚自贸</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海工装备</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绿色照明</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稀土永磁</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内贸</a:t>
            </a:r>
            <a:r>
              <a:rPr lang="zh-CN" altLang="en-US" sz="1200" dirty="0">
                <a:solidFill>
                  <a:srgbClr val="FFFF00"/>
                </a:solidFill>
                <a:latin typeface="Yuanti SC Light" charset="-122"/>
                <a:ea typeface="Yuanti SC Light" charset="-122"/>
                <a:cs typeface="Yuanti SC Light" charset="-122"/>
              </a:rPr>
              <a:t>规划 </a:t>
            </a:r>
            <a:r>
              <a:rPr lang="en-US" altLang="zh-CN" sz="1200" dirty="0" smtClean="0">
                <a:solidFill>
                  <a:srgbClr val="FFFF00"/>
                </a:solidFill>
                <a:latin typeface="Yuanti SC Light" charset="-122"/>
                <a:ea typeface="Yuanti SC Light" charset="-122"/>
                <a:cs typeface="Yuanti SC Light" charset="-122"/>
              </a:rPr>
              <a:t>	3D</a:t>
            </a:r>
            <a:r>
              <a:rPr lang="zh-CN" altLang="en-US" sz="1200" dirty="0" smtClean="0">
                <a:solidFill>
                  <a:srgbClr val="FFFF00"/>
                </a:solidFill>
                <a:latin typeface="Yuanti SC Light" charset="-122"/>
                <a:ea typeface="Yuanti SC Light" charset="-122"/>
                <a:cs typeface="Yuanti SC Light" charset="-122"/>
              </a:rPr>
              <a:t>打印</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 </a:t>
            </a:r>
            <a:r>
              <a:rPr lang="zh-CN" altLang="en-US" sz="1200" dirty="0">
                <a:solidFill>
                  <a:srgbClr val="FFFF00"/>
                </a:solidFill>
                <a:latin typeface="Yuanti SC Light" charset="-122"/>
                <a:ea typeface="Yuanti SC Light" charset="-122"/>
                <a:cs typeface="Yuanti SC Light" charset="-122"/>
              </a:rPr>
              <a:t>页岩气 </a:t>
            </a:r>
            <a:r>
              <a:rPr lang="en-US" altLang="zh-CN" sz="1200" dirty="0" smtClean="0">
                <a:solidFill>
                  <a:srgbClr val="FFFF00"/>
                </a:solidFill>
                <a:latin typeface="Yuanti SC Light" charset="-122"/>
                <a:ea typeface="Yuanti SC Light" charset="-122"/>
                <a:cs typeface="Yuanti SC Light" charset="-122"/>
              </a:rPr>
              <a:t>	</a:t>
            </a:r>
          </a:p>
          <a:p>
            <a:r>
              <a:rPr lang="zh-CN" altLang="en-US" sz="1200" dirty="0" smtClean="0">
                <a:solidFill>
                  <a:srgbClr val="FFFF00"/>
                </a:solidFill>
                <a:latin typeface="Yuanti SC Light" charset="-122"/>
                <a:ea typeface="Yuanti SC Light" charset="-122"/>
                <a:cs typeface="Yuanti SC Light" charset="-122"/>
              </a:rPr>
              <a:t>三网</a:t>
            </a:r>
            <a:r>
              <a:rPr lang="zh-CN" altLang="en-US" sz="1200" dirty="0">
                <a:solidFill>
                  <a:srgbClr val="FFFF00"/>
                </a:solidFill>
                <a:latin typeface="Yuanti SC Light" charset="-122"/>
                <a:ea typeface="Yuanti SC Light" charset="-122"/>
                <a:cs typeface="Yuanti SC Light" charset="-122"/>
              </a:rPr>
              <a:t>融合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风能</a:t>
            </a:r>
            <a:r>
              <a:rPr lang="zh-CN" altLang="en-US" sz="1200" dirty="0">
                <a:solidFill>
                  <a:srgbClr val="FFFF00"/>
                </a:solidFill>
                <a:latin typeface="Yuanti SC Light" charset="-122"/>
                <a:ea typeface="Yuanti SC Light" charset="-122"/>
                <a:cs typeface="Yuanti SC Light" charset="-122"/>
              </a:rPr>
              <a:t>概念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金融</a:t>
            </a:r>
            <a:r>
              <a:rPr lang="zh-CN" altLang="en-US" sz="1200" dirty="0">
                <a:solidFill>
                  <a:srgbClr val="FFFF00"/>
                </a:solidFill>
                <a:latin typeface="Yuanti SC Light" charset="-122"/>
                <a:ea typeface="Yuanti SC Light" charset="-122"/>
                <a:cs typeface="Yuanti SC Light" charset="-122"/>
              </a:rPr>
              <a:t>改革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猪</a:t>
            </a:r>
            <a:r>
              <a:rPr lang="zh-CN" altLang="en-US" sz="1200" dirty="0">
                <a:solidFill>
                  <a:srgbClr val="FFFF00"/>
                </a:solidFill>
                <a:latin typeface="Yuanti SC Light" charset="-122"/>
                <a:ea typeface="Yuanti SC Light" charset="-122"/>
                <a:cs typeface="Yuanti SC Light" charset="-122"/>
              </a:rPr>
              <a:t>肉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水域</a:t>
            </a:r>
            <a:r>
              <a:rPr lang="zh-CN" altLang="en-US" sz="1200" dirty="0">
                <a:solidFill>
                  <a:srgbClr val="FFFF00"/>
                </a:solidFill>
                <a:latin typeface="Yuanti SC Light" charset="-122"/>
                <a:ea typeface="Yuanti SC Light" charset="-122"/>
                <a:cs typeface="Yuanti SC Light" charset="-122"/>
              </a:rPr>
              <a:t>改革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风能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赛马</a:t>
            </a:r>
            <a:r>
              <a:rPr lang="zh-CN" altLang="en-US" sz="1200" dirty="0">
                <a:solidFill>
                  <a:srgbClr val="FFFF00"/>
                </a:solidFill>
                <a:latin typeface="Yuanti SC Light" charset="-122"/>
                <a:ea typeface="Yuanti SC Light" charset="-122"/>
                <a:cs typeface="Yuanti SC Light" charset="-122"/>
              </a:rPr>
              <a:t>概念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社</a:t>
            </a:r>
            <a:r>
              <a:rPr lang="zh-CN" altLang="en-US" sz="1200" dirty="0">
                <a:solidFill>
                  <a:srgbClr val="FFFF00"/>
                </a:solidFill>
                <a:latin typeface="Yuanti SC Light" charset="-122"/>
                <a:ea typeface="Yuanti SC Light" charset="-122"/>
                <a:cs typeface="Yuanti SC Light" charset="-122"/>
              </a:rPr>
              <a:t>保重仓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物联网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民营医院</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 </a:t>
            </a:r>
            <a:r>
              <a:rPr lang="zh-CN" altLang="en-US" sz="1200" dirty="0">
                <a:solidFill>
                  <a:srgbClr val="FFFF00"/>
                </a:solidFill>
                <a:latin typeface="Yuanti SC Light" charset="-122"/>
                <a:ea typeface="Yuanti SC Light" charset="-122"/>
                <a:cs typeface="Yuanti SC Light" charset="-122"/>
              </a:rPr>
              <a:t>黄河三角 </a:t>
            </a:r>
            <a:endParaRPr lang="en-US" altLang="zh-CN" sz="1200" dirty="0" smtClean="0">
              <a:solidFill>
                <a:srgbClr val="FFFF00"/>
              </a:solidFill>
              <a:latin typeface="Yuanti SC Light" charset="-122"/>
              <a:ea typeface="Yuanti SC Light" charset="-122"/>
              <a:cs typeface="Yuanti SC Light" charset="-122"/>
            </a:endParaRPr>
          </a:p>
          <a:p>
            <a:r>
              <a:rPr lang="zh-CN" altLang="en-US" sz="1200" dirty="0" smtClean="0">
                <a:solidFill>
                  <a:srgbClr val="FFFF00"/>
                </a:solidFill>
                <a:latin typeface="Yuanti SC Light" charset="-122"/>
                <a:ea typeface="Yuanti SC Light" charset="-122"/>
                <a:cs typeface="Yuanti SC Light" charset="-122"/>
              </a:rPr>
              <a:t>固废</a:t>
            </a:r>
            <a:r>
              <a:rPr lang="zh-CN" altLang="en-US" sz="1200" dirty="0">
                <a:solidFill>
                  <a:srgbClr val="FFFF00"/>
                </a:solidFill>
                <a:latin typeface="Yuanti SC Light" charset="-122"/>
                <a:ea typeface="Yuanti SC Light" charset="-122"/>
                <a:cs typeface="Yuanti SC Light" charset="-122"/>
              </a:rPr>
              <a:t>处理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甲型</a:t>
            </a:r>
            <a:r>
              <a:rPr lang="zh-CN" altLang="en-US" sz="1200" dirty="0">
                <a:solidFill>
                  <a:srgbClr val="FFFF00"/>
                </a:solidFill>
                <a:latin typeface="Yuanti SC Light" charset="-122"/>
                <a:ea typeface="Yuanti SC Light" charset="-122"/>
                <a:cs typeface="Yuanti SC Light" charset="-122"/>
              </a:rPr>
              <a:t>流感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丝绸之路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融资</a:t>
            </a:r>
            <a:r>
              <a:rPr lang="zh-CN" altLang="en-US" sz="1200" dirty="0">
                <a:solidFill>
                  <a:srgbClr val="FFFF00"/>
                </a:solidFill>
                <a:latin typeface="Yuanti SC Light" charset="-122"/>
                <a:ea typeface="Yuanti SC Light" charset="-122"/>
                <a:cs typeface="Yuanti SC Light" charset="-122"/>
              </a:rPr>
              <a:t>融券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黄金</a:t>
            </a:r>
            <a:r>
              <a:rPr lang="zh-CN" altLang="en-US" sz="1200" dirty="0">
                <a:solidFill>
                  <a:srgbClr val="FFFF00"/>
                </a:solidFill>
                <a:latin typeface="Yuanti SC Light" charset="-122"/>
                <a:ea typeface="Yuanti SC Light" charset="-122"/>
                <a:cs typeface="Yuanti SC Light" charset="-122"/>
              </a:rPr>
              <a:t>概念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抗癌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国企</a:t>
            </a:r>
            <a:r>
              <a:rPr lang="zh-CN" altLang="en-US" sz="1200" dirty="0">
                <a:solidFill>
                  <a:srgbClr val="FFFF00"/>
                </a:solidFill>
                <a:latin typeface="Yuanti SC Light" charset="-122"/>
                <a:ea typeface="Yuanti SC Light" charset="-122"/>
                <a:cs typeface="Yuanti SC Light" charset="-122"/>
              </a:rPr>
              <a:t>改革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碳</a:t>
            </a:r>
            <a:r>
              <a:rPr lang="zh-CN" altLang="en-US" sz="1200" dirty="0">
                <a:solidFill>
                  <a:srgbClr val="FFFF00"/>
                </a:solidFill>
                <a:latin typeface="Yuanti SC Light" charset="-122"/>
                <a:ea typeface="Yuanti SC Light" charset="-122"/>
                <a:cs typeface="Yuanti SC Light" charset="-122"/>
              </a:rPr>
              <a:t>纤维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保障</a:t>
            </a:r>
            <a:r>
              <a:rPr lang="zh-CN" altLang="en-US" sz="1200" dirty="0">
                <a:solidFill>
                  <a:srgbClr val="FFFF00"/>
                </a:solidFill>
                <a:latin typeface="Yuanti SC Light" charset="-122"/>
                <a:ea typeface="Yuanti SC Light" charset="-122"/>
                <a:cs typeface="Yuanti SC Light" charset="-122"/>
              </a:rPr>
              <a:t>房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智能</a:t>
            </a:r>
            <a:r>
              <a:rPr lang="zh-CN" altLang="en-US" sz="1200" dirty="0">
                <a:solidFill>
                  <a:srgbClr val="FFFF00"/>
                </a:solidFill>
                <a:latin typeface="Yuanti SC Light" charset="-122"/>
                <a:ea typeface="Yuanti SC Light" charset="-122"/>
                <a:cs typeface="Yuanti SC Light" charset="-122"/>
              </a:rPr>
              <a:t>电网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石墨烯 </a:t>
            </a:r>
            <a:endParaRPr lang="en-US" altLang="zh-CN" sz="1200" dirty="0" smtClean="0">
              <a:solidFill>
                <a:srgbClr val="FFFF00"/>
              </a:solidFill>
              <a:latin typeface="Yuanti SC Light" charset="-122"/>
              <a:ea typeface="Yuanti SC Light" charset="-122"/>
              <a:cs typeface="Yuanti SC Light" charset="-122"/>
            </a:endParaRPr>
          </a:p>
          <a:p>
            <a:r>
              <a:rPr lang="zh-CN" altLang="en-US" sz="1200" dirty="0" smtClean="0">
                <a:solidFill>
                  <a:srgbClr val="FFFF00"/>
                </a:solidFill>
                <a:latin typeface="Yuanti SC Light" charset="-122"/>
                <a:ea typeface="Yuanti SC Light" charset="-122"/>
                <a:cs typeface="Yuanti SC Light" charset="-122"/>
              </a:rPr>
              <a:t>空气</a:t>
            </a:r>
            <a:r>
              <a:rPr lang="zh-CN" altLang="en-US" sz="1200" dirty="0">
                <a:solidFill>
                  <a:srgbClr val="FFFF00"/>
                </a:solidFill>
                <a:latin typeface="Yuanti SC Light" charset="-122"/>
                <a:ea typeface="Yuanti SC Light" charset="-122"/>
                <a:cs typeface="Yuanti SC Light" charset="-122"/>
              </a:rPr>
              <a:t>治理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京</a:t>
            </a:r>
            <a:r>
              <a:rPr lang="zh-CN" altLang="en-US" sz="1200" dirty="0">
                <a:solidFill>
                  <a:srgbClr val="FFFF00"/>
                </a:solidFill>
                <a:latin typeface="Yuanti SC Light" charset="-122"/>
                <a:ea typeface="Yuanti SC Light" charset="-122"/>
                <a:cs typeface="Yuanti SC Light" charset="-122"/>
              </a:rPr>
              <a:t>津冀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分</a:t>
            </a:r>
            <a:r>
              <a:rPr lang="zh-CN" altLang="en-US" sz="1200" dirty="0">
                <a:solidFill>
                  <a:srgbClr val="FFFF00"/>
                </a:solidFill>
                <a:latin typeface="Yuanti SC Light" charset="-122"/>
                <a:ea typeface="Yuanti SC Light" charset="-122"/>
                <a:cs typeface="Yuanti SC Light" charset="-122"/>
              </a:rPr>
              <a:t>拆上市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装饰</a:t>
            </a:r>
            <a:r>
              <a:rPr lang="zh-CN" altLang="en-US" sz="1200" dirty="0">
                <a:solidFill>
                  <a:srgbClr val="FFFF00"/>
                </a:solidFill>
                <a:latin typeface="Yuanti SC Light" charset="-122"/>
                <a:ea typeface="Yuanti SC Light" charset="-122"/>
                <a:cs typeface="Yuanti SC Light" charset="-122"/>
              </a:rPr>
              <a:t>园林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振兴</a:t>
            </a:r>
            <a:r>
              <a:rPr lang="zh-CN" altLang="en-US" sz="1200" dirty="0">
                <a:solidFill>
                  <a:srgbClr val="FFFF00"/>
                </a:solidFill>
                <a:latin typeface="Yuanti SC Light" charset="-122"/>
                <a:ea typeface="Yuanti SC Light" charset="-122"/>
                <a:cs typeface="Yuanti SC Light" charset="-122"/>
              </a:rPr>
              <a:t>沈阳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智能</a:t>
            </a:r>
            <a:r>
              <a:rPr lang="zh-CN" altLang="en-US" sz="1200" dirty="0">
                <a:solidFill>
                  <a:srgbClr val="FFFF00"/>
                </a:solidFill>
                <a:latin typeface="Yuanti SC Light" charset="-122"/>
                <a:ea typeface="Yuanti SC Light" charset="-122"/>
                <a:cs typeface="Yuanti SC Light" charset="-122"/>
              </a:rPr>
              <a:t>家居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阿里</a:t>
            </a:r>
            <a:r>
              <a:rPr lang="zh-CN" altLang="en-US" sz="1200" dirty="0">
                <a:solidFill>
                  <a:srgbClr val="FFFF00"/>
                </a:solidFill>
                <a:latin typeface="Yuanti SC Light" charset="-122"/>
                <a:ea typeface="Yuanti SC Light" charset="-122"/>
                <a:cs typeface="Yuanti SC Light" charset="-122"/>
              </a:rPr>
              <a:t>概念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股期</a:t>
            </a:r>
            <a:r>
              <a:rPr lang="zh-CN" altLang="en-US" sz="1200" dirty="0">
                <a:solidFill>
                  <a:srgbClr val="FFFF00"/>
                </a:solidFill>
                <a:latin typeface="Yuanti SC Light" charset="-122"/>
                <a:ea typeface="Yuanti SC Light" charset="-122"/>
                <a:cs typeface="Yuanti SC Light" charset="-122"/>
              </a:rPr>
              <a:t>概念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新</a:t>
            </a:r>
            <a:r>
              <a:rPr lang="zh-CN" altLang="en-US" sz="1200" dirty="0">
                <a:solidFill>
                  <a:srgbClr val="FFFF00"/>
                </a:solidFill>
                <a:latin typeface="Yuanti SC Light" charset="-122"/>
                <a:ea typeface="Yuanti SC Light" charset="-122"/>
                <a:cs typeface="Yuanti SC Light" charset="-122"/>
              </a:rPr>
              <a:t>能源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生物</a:t>
            </a:r>
            <a:r>
              <a:rPr lang="zh-CN" altLang="en-US" sz="1200" dirty="0">
                <a:solidFill>
                  <a:srgbClr val="FFFF00"/>
                </a:solidFill>
                <a:latin typeface="Yuanti SC Light" charset="-122"/>
                <a:ea typeface="Yuanti SC Light" charset="-122"/>
                <a:cs typeface="Yuanti SC Light" charset="-122"/>
              </a:rPr>
              <a:t>疫苗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特斯拉 </a:t>
            </a:r>
            <a:endParaRPr lang="en-US" altLang="zh-CN" sz="1200" dirty="0" smtClean="0">
              <a:solidFill>
                <a:srgbClr val="FFFF00"/>
              </a:solidFill>
              <a:latin typeface="Yuanti SC Light" charset="-122"/>
              <a:ea typeface="Yuanti SC Light" charset="-122"/>
              <a:cs typeface="Yuanti SC Light" charset="-122"/>
            </a:endParaRPr>
          </a:p>
          <a:p>
            <a:r>
              <a:rPr lang="zh-CN" altLang="en-US" sz="1200" dirty="0" smtClean="0">
                <a:solidFill>
                  <a:srgbClr val="FFFF00"/>
                </a:solidFill>
                <a:latin typeface="Yuanti SC Light" charset="-122"/>
                <a:ea typeface="Yuanti SC Light" charset="-122"/>
                <a:cs typeface="Yuanti SC Light" charset="-122"/>
              </a:rPr>
              <a:t>国产</a:t>
            </a:r>
            <a:r>
              <a:rPr lang="zh-CN" altLang="en-US" sz="1200" dirty="0">
                <a:solidFill>
                  <a:srgbClr val="FFFF00"/>
                </a:solidFill>
                <a:latin typeface="Yuanti SC Light" charset="-122"/>
                <a:ea typeface="Yuanti SC Light" charset="-122"/>
                <a:cs typeface="Yuanti SC Light" charset="-122"/>
              </a:rPr>
              <a:t>软件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互联</a:t>
            </a:r>
            <a:r>
              <a:rPr lang="zh-CN" altLang="en-US" sz="1200" dirty="0">
                <a:solidFill>
                  <a:srgbClr val="FFFF00"/>
                </a:solidFill>
                <a:latin typeface="Yuanti SC Light" charset="-122"/>
                <a:ea typeface="Yuanti SC Light" charset="-122"/>
                <a:cs typeface="Yuanti SC Light" charset="-122"/>
              </a:rPr>
              <a:t>金融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锂</a:t>
            </a:r>
            <a:r>
              <a:rPr lang="zh-CN" altLang="en-US" sz="1200" dirty="0">
                <a:solidFill>
                  <a:srgbClr val="FFFF00"/>
                </a:solidFill>
                <a:latin typeface="Yuanti SC Light" charset="-122"/>
                <a:ea typeface="Yuanti SC Light" charset="-122"/>
                <a:cs typeface="Yuanti SC Light" charset="-122"/>
              </a:rPr>
              <a:t>电池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保险</a:t>
            </a:r>
            <a:r>
              <a:rPr lang="zh-CN" altLang="en-US" sz="1200" dirty="0">
                <a:solidFill>
                  <a:srgbClr val="FFFF00"/>
                </a:solidFill>
                <a:latin typeface="Yuanti SC Light" charset="-122"/>
                <a:ea typeface="Yuanti SC Light" charset="-122"/>
                <a:cs typeface="Yuanti SC Light" charset="-122"/>
              </a:rPr>
              <a:t>重仓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粤</a:t>
            </a:r>
            <a:r>
              <a:rPr lang="zh-CN" altLang="en-US" sz="1200" dirty="0">
                <a:solidFill>
                  <a:srgbClr val="FFFF00"/>
                </a:solidFill>
                <a:latin typeface="Yuanti SC Light" charset="-122"/>
                <a:ea typeface="Yuanti SC Light" charset="-122"/>
                <a:cs typeface="Yuanti SC Light" charset="-122"/>
              </a:rPr>
              <a:t>港澳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自贸区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安防</a:t>
            </a:r>
            <a:r>
              <a:rPr lang="zh-CN" altLang="en-US" sz="1200" dirty="0">
                <a:solidFill>
                  <a:srgbClr val="FFFF00"/>
                </a:solidFill>
                <a:latin typeface="Yuanti SC Light" charset="-122"/>
                <a:ea typeface="Yuanti SC Light" charset="-122"/>
                <a:cs typeface="Yuanti SC Light" charset="-122"/>
              </a:rPr>
              <a:t>服务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广东</a:t>
            </a:r>
            <a:r>
              <a:rPr lang="zh-CN" altLang="en-US" sz="1200" dirty="0">
                <a:solidFill>
                  <a:srgbClr val="FFFF00"/>
                </a:solidFill>
                <a:latin typeface="Yuanti SC Light" charset="-122"/>
                <a:ea typeface="Yuanti SC Light" charset="-122"/>
                <a:cs typeface="Yuanti SC Light" charset="-122"/>
              </a:rPr>
              <a:t>自贸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汽车电子</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 </a:t>
            </a:r>
            <a:r>
              <a:rPr lang="zh-CN" altLang="en-US" sz="1200" dirty="0">
                <a:solidFill>
                  <a:srgbClr val="FFFF00"/>
                </a:solidFill>
                <a:latin typeface="Yuanti SC Light" charset="-122"/>
                <a:ea typeface="Yuanti SC Light" charset="-122"/>
                <a:cs typeface="Yuanti SC Light" charset="-122"/>
              </a:rPr>
              <a:t>超大盘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低碳经济</a:t>
            </a:r>
            <a:endParaRPr lang="en-US" altLang="zh-CN" sz="1200" dirty="0" smtClean="0">
              <a:solidFill>
                <a:srgbClr val="FFFF00"/>
              </a:solidFill>
              <a:latin typeface="Yuanti SC Light" charset="-122"/>
              <a:ea typeface="Yuanti SC Light" charset="-122"/>
              <a:cs typeface="Yuanti SC Light" charset="-122"/>
            </a:endParaRPr>
          </a:p>
          <a:p>
            <a:r>
              <a:rPr lang="zh-CN" altLang="en-US" sz="1200" dirty="0" smtClean="0">
                <a:solidFill>
                  <a:srgbClr val="FFFF00"/>
                </a:solidFill>
                <a:latin typeface="Yuanti SC Light" charset="-122"/>
                <a:ea typeface="Yuanti SC Light" charset="-122"/>
                <a:cs typeface="Yuanti SC Light" charset="-122"/>
              </a:rPr>
              <a:t>云计</a:t>
            </a:r>
            <a:r>
              <a:rPr lang="zh-CN" altLang="en-US" sz="1200" dirty="0">
                <a:solidFill>
                  <a:srgbClr val="FFFF00"/>
                </a:solidFill>
                <a:latin typeface="Yuanti SC Light" charset="-122"/>
                <a:ea typeface="Yuanti SC Light" charset="-122"/>
                <a:cs typeface="Yuanti SC Light" charset="-122"/>
              </a:rPr>
              <a:t>算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婴童</a:t>
            </a:r>
            <a:r>
              <a:rPr lang="zh-CN" altLang="en-US" sz="1200" dirty="0">
                <a:solidFill>
                  <a:srgbClr val="FFFF00"/>
                </a:solidFill>
                <a:latin typeface="Yuanti SC Light" charset="-122"/>
                <a:ea typeface="Yuanti SC Light" charset="-122"/>
                <a:cs typeface="Yuanti SC Light" charset="-122"/>
              </a:rPr>
              <a:t>概念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建筑</a:t>
            </a:r>
            <a:r>
              <a:rPr lang="zh-CN" altLang="en-US" sz="1200" dirty="0">
                <a:solidFill>
                  <a:srgbClr val="FFFF00"/>
                </a:solidFill>
                <a:latin typeface="Yuanti SC Light" charset="-122"/>
                <a:ea typeface="Yuanti SC Light" charset="-122"/>
                <a:cs typeface="Yuanti SC Light" charset="-122"/>
              </a:rPr>
              <a:t>节能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土地</a:t>
            </a:r>
            <a:r>
              <a:rPr lang="zh-CN" altLang="en-US" sz="1200" dirty="0">
                <a:solidFill>
                  <a:srgbClr val="FFFF00"/>
                </a:solidFill>
                <a:latin typeface="Yuanti SC Light" charset="-122"/>
                <a:ea typeface="Yuanti SC Light" charset="-122"/>
                <a:cs typeface="Yuanti SC Light" charset="-122"/>
              </a:rPr>
              <a:t>流转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智能</a:t>
            </a:r>
            <a:r>
              <a:rPr lang="zh-CN" altLang="en-US" sz="1200" dirty="0">
                <a:solidFill>
                  <a:srgbClr val="FFFF00"/>
                </a:solidFill>
                <a:latin typeface="Yuanti SC Light" charset="-122"/>
                <a:ea typeface="Yuanti SC Light" charset="-122"/>
                <a:cs typeface="Yuanti SC Light" charset="-122"/>
              </a:rPr>
              <a:t>机器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未</a:t>
            </a:r>
            <a:r>
              <a:rPr lang="zh-CN" altLang="en-US" sz="1200" dirty="0">
                <a:solidFill>
                  <a:srgbClr val="FFFF00"/>
                </a:solidFill>
                <a:latin typeface="Yuanti SC Light" charset="-122"/>
                <a:ea typeface="Yuanti SC Light" charset="-122"/>
                <a:cs typeface="Yuanti SC Light" charset="-122"/>
              </a:rPr>
              <a:t>股改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触摸屏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天津</a:t>
            </a:r>
            <a:r>
              <a:rPr lang="zh-CN" altLang="en-US" sz="1200" dirty="0">
                <a:solidFill>
                  <a:srgbClr val="FFFF00"/>
                </a:solidFill>
                <a:latin typeface="Yuanti SC Light" charset="-122"/>
                <a:ea typeface="Yuanti SC Light" charset="-122"/>
                <a:cs typeface="Yuanti SC Light" charset="-122"/>
              </a:rPr>
              <a:t>自贸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生物质</a:t>
            </a:r>
            <a:r>
              <a:rPr lang="zh-CN" altLang="en-US" sz="1200" dirty="0">
                <a:solidFill>
                  <a:srgbClr val="FFFF00"/>
                </a:solidFill>
                <a:latin typeface="Yuanti SC Light" charset="-122"/>
                <a:ea typeface="Yuanti SC Light" charset="-122"/>
                <a:cs typeface="Yuanti SC Light" charset="-122"/>
              </a:rPr>
              <a:t>能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前海</a:t>
            </a:r>
            <a:r>
              <a:rPr lang="zh-CN" altLang="en-US" sz="1200" dirty="0">
                <a:solidFill>
                  <a:srgbClr val="FFFF00"/>
                </a:solidFill>
                <a:latin typeface="Yuanti SC Light" charset="-122"/>
                <a:ea typeface="Yuanti SC Light" charset="-122"/>
                <a:cs typeface="Yuanti SC Light" charset="-122"/>
              </a:rPr>
              <a:t>概念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抗流</a:t>
            </a:r>
            <a:r>
              <a:rPr lang="zh-CN" altLang="en-US" sz="1200" dirty="0">
                <a:solidFill>
                  <a:srgbClr val="FFFF00"/>
                </a:solidFill>
                <a:latin typeface="Yuanti SC Light" charset="-122"/>
                <a:ea typeface="Yuanti SC Light" charset="-122"/>
                <a:cs typeface="Yuanti SC Light" charset="-122"/>
              </a:rPr>
              <a:t>感 </a:t>
            </a:r>
            <a:endParaRPr lang="en-US" altLang="zh-CN" sz="1200" dirty="0" smtClean="0">
              <a:solidFill>
                <a:srgbClr val="FFFF00"/>
              </a:solidFill>
              <a:latin typeface="Yuanti SC Light" charset="-122"/>
              <a:ea typeface="Yuanti SC Light" charset="-122"/>
              <a:cs typeface="Yuanti SC Light" charset="-122"/>
            </a:endParaRPr>
          </a:p>
          <a:p>
            <a:r>
              <a:rPr lang="zh-CN" altLang="en-US" sz="1200" dirty="0" smtClean="0">
                <a:solidFill>
                  <a:srgbClr val="FFFF00"/>
                </a:solidFill>
                <a:latin typeface="Yuanti SC Light" charset="-122"/>
                <a:ea typeface="Yuanti SC Light" charset="-122"/>
                <a:cs typeface="Yuanti SC Light" charset="-122"/>
              </a:rPr>
              <a:t>卫星</a:t>
            </a:r>
            <a:r>
              <a:rPr lang="zh-CN" altLang="en-US" sz="1200" dirty="0">
                <a:solidFill>
                  <a:srgbClr val="FFFF00"/>
                </a:solidFill>
                <a:latin typeface="Yuanti SC Light" charset="-122"/>
                <a:ea typeface="Yuanti SC Light" charset="-122"/>
                <a:cs typeface="Yuanti SC Light" charset="-122"/>
              </a:rPr>
              <a:t>导航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多</a:t>
            </a:r>
            <a:r>
              <a:rPr lang="zh-CN" altLang="en-US" sz="1200" dirty="0">
                <a:solidFill>
                  <a:srgbClr val="FFFF00"/>
                </a:solidFill>
                <a:latin typeface="Yuanti SC Light" charset="-122"/>
                <a:ea typeface="Yuanti SC Light" charset="-122"/>
                <a:cs typeface="Yuanti SC Light" charset="-122"/>
              </a:rPr>
              <a:t>晶硅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出口</a:t>
            </a:r>
            <a:r>
              <a:rPr lang="zh-CN" altLang="en-US" sz="1200" dirty="0">
                <a:solidFill>
                  <a:srgbClr val="FFFF00"/>
                </a:solidFill>
                <a:latin typeface="Yuanti SC Light" charset="-122"/>
                <a:ea typeface="Yuanti SC Light" charset="-122"/>
                <a:cs typeface="Yuanti SC Light" charset="-122"/>
              </a:rPr>
              <a:t>退税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参股</a:t>
            </a:r>
            <a:r>
              <a:rPr lang="zh-CN" altLang="en-US" sz="1200" dirty="0">
                <a:solidFill>
                  <a:srgbClr val="FFFF00"/>
                </a:solidFill>
                <a:latin typeface="Yuanti SC Light" charset="-122"/>
                <a:ea typeface="Yuanti SC Light" charset="-122"/>
                <a:cs typeface="Yuanti SC Light" charset="-122"/>
              </a:rPr>
              <a:t>金融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准</a:t>
            </a:r>
            <a:r>
              <a:rPr lang="en-US" altLang="zh-CN" sz="1200" dirty="0">
                <a:solidFill>
                  <a:srgbClr val="FFFF00"/>
                </a:solidFill>
                <a:latin typeface="Yuanti SC Light" charset="-122"/>
                <a:ea typeface="Yuanti SC Light" charset="-122"/>
                <a:cs typeface="Yuanti SC Light" charset="-122"/>
              </a:rPr>
              <a:t>ST</a:t>
            </a:r>
            <a:r>
              <a:rPr lang="zh-CN" altLang="en-US" sz="1200" dirty="0">
                <a:solidFill>
                  <a:srgbClr val="FFFF00"/>
                </a:solidFill>
                <a:latin typeface="Yuanti SC Light" charset="-122"/>
                <a:ea typeface="Yuanti SC Light" charset="-122"/>
                <a:cs typeface="Yuanti SC Light" charset="-122"/>
              </a:rPr>
              <a:t>股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食品</a:t>
            </a:r>
            <a:r>
              <a:rPr lang="zh-CN" altLang="en-US" sz="1200" dirty="0">
                <a:solidFill>
                  <a:srgbClr val="FFFF00"/>
                </a:solidFill>
                <a:latin typeface="Yuanti SC Light" charset="-122"/>
                <a:ea typeface="Yuanti SC Light" charset="-122"/>
                <a:cs typeface="Yuanti SC Light" charset="-122"/>
              </a:rPr>
              <a:t>安全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智能</a:t>
            </a:r>
            <a:r>
              <a:rPr lang="zh-CN" altLang="en-US" sz="1200" dirty="0">
                <a:solidFill>
                  <a:srgbClr val="FFFF00"/>
                </a:solidFill>
                <a:latin typeface="Yuanti SC Light" charset="-122"/>
                <a:ea typeface="Yuanti SC Light" charset="-122"/>
                <a:cs typeface="Yuanti SC Light" charset="-122"/>
              </a:rPr>
              <a:t>穿戴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业绩</a:t>
            </a:r>
            <a:r>
              <a:rPr lang="zh-CN" altLang="en-US" sz="1200" dirty="0">
                <a:solidFill>
                  <a:srgbClr val="FFFF00"/>
                </a:solidFill>
                <a:latin typeface="Yuanti SC Light" charset="-122"/>
                <a:ea typeface="Yuanti SC Light" charset="-122"/>
                <a:cs typeface="Yuanti SC Light" charset="-122"/>
              </a:rPr>
              <a:t>预降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污水</a:t>
            </a:r>
            <a:r>
              <a:rPr lang="zh-CN" altLang="en-US" sz="1200" dirty="0">
                <a:solidFill>
                  <a:srgbClr val="FFFF00"/>
                </a:solidFill>
                <a:latin typeface="Yuanti SC Light" charset="-122"/>
                <a:ea typeface="Yuanti SC Light" charset="-122"/>
                <a:cs typeface="Yuanti SC Light" charset="-122"/>
              </a:rPr>
              <a:t>处理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重组</a:t>
            </a:r>
            <a:r>
              <a:rPr lang="zh-CN" altLang="en-US" sz="1200" dirty="0">
                <a:solidFill>
                  <a:srgbClr val="FFFF00"/>
                </a:solidFill>
                <a:latin typeface="Yuanti SC Light" charset="-122"/>
                <a:ea typeface="Yuanti SC Light" charset="-122"/>
                <a:cs typeface="Yuanti SC Light" charset="-122"/>
              </a:rPr>
              <a:t>概念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上海</a:t>
            </a:r>
            <a:r>
              <a:rPr lang="zh-CN" altLang="en-US" sz="1200" dirty="0">
                <a:solidFill>
                  <a:srgbClr val="FFFF00"/>
                </a:solidFill>
                <a:latin typeface="Yuanti SC Light" charset="-122"/>
                <a:ea typeface="Yuanti SC Light" charset="-122"/>
                <a:cs typeface="Yuanti SC Light" charset="-122"/>
              </a:rPr>
              <a:t>自贸 </a:t>
            </a:r>
            <a:endParaRPr lang="en-US" altLang="zh-CN" sz="1200" dirty="0" smtClean="0">
              <a:solidFill>
                <a:srgbClr val="FFFF00"/>
              </a:solidFill>
              <a:latin typeface="Yuanti SC Light" charset="-122"/>
              <a:ea typeface="Yuanti SC Light" charset="-122"/>
              <a:cs typeface="Yuanti SC Light" charset="-122"/>
            </a:endParaRPr>
          </a:p>
          <a:p>
            <a:r>
              <a:rPr lang="zh-CN" altLang="en-US" sz="1200" dirty="0" smtClean="0">
                <a:solidFill>
                  <a:srgbClr val="FFFF00"/>
                </a:solidFill>
                <a:latin typeface="Yuanti SC Light" charset="-122"/>
                <a:ea typeface="Yuanti SC Light" charset="-122"/>
                <a:cs typeface="Yuanti SC Light" charset="-122"/>
              </a:rPr>
              <a:t>外资</a:t>
            </a:r>
            <a:r>
              <a:rPr lang="zh-CN" altLang="en-US" sz="1200" dirty="0">
                <a:solidFill>
                  <a:srgbClr val="FFFF00"/>
                </a:solidFill>
                <a:latin typeface="Yuanti SC Light" charset="-122"/>
                <a:ea typeface="Yuanti SC Light" charset="-122"/>
                <a:cs typeface="Yuanti SC Light" charset="-122"/>
              </a:rPr>
              <a:t>背景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信托</a:t>
            </a:r>
            <a:r>
              <a:rPr lang="zh-CN" altLang="en-US" sz="1200" dirty="0">
                <a:solidFill>
                  <a:srgbClr val="FFFF00"/>
                </a:solidFill>
                <a:latin typeface="Yuanti SC Light" charset="-122"/>
                <a:ea typeface="Yuanti SC Light" charset="-122"/>
                <a:cs typeface="Yuanti SC Light" charset="-122"/>
              </a:rPr>
              <a:t>重仓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本月</a:t>
            </a:r>
            <a:r>
              <a:rPr lang="zh-CN" altLang="en-US" sz="1200" dirty="0">
                <a:solidFill>
                  <a:srgbClr val="FFFF00"/>
                </a:solidFill>
                <a:latin typeface="Yuanti SC Light" charset="-122"/>
                <a:ea typeface="Yuanti SC Light" charset="-122"/>
                <a:cs typeface="Yuanti SC Light" charset="-122"/>
              </a:rPr>
              <a:t>解禁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体育</a:t>
            </a:r>
            <a:r>
              <a:rPr lang="zh-CN" altLang="en-US" sz="1200" dirty="0">
                <a:solidFill>
                  <a:srgbClr val="FFFF00"/>
                </a:solidFill>
                <a:latin typeface="Yuanti SC Light" charset="-122"/>
                <a:ea typeface="Yuanti SC Light" charset="-122"/>
                <a:cs typeface="Yuanti SC Light" charset="-122"/>
              </a:rPr>
              <a:t>概念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维生素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基金</a:t>
            </a:r>
            <a:r>
              <a:rPr lang="zh-CN" altLang="en-US" sz="1200" dirty="0">
                <a:solidFill>
                  <a:srgbClr val="FFFF00"/>
                </a:solidFill>
                <a:latin typeface="Yuanti SC Light" charset="-122"/>
                <a:ea typeface="Yuanti SC Light" charset="-122"/>
                <a:cs typeface="Yuanti SC Light" charset="-122"/>
              </a:rPr>
              <a:t>重仓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充电</a:t>
            </a:r>
            <a:r>
              <a:rPr lang="zh-CN" altLang="en-US" sz="1200" dirty="0">
                <a:solidFill>
                  <a:srgbClr val="FFFF00"/>
                </a:solidFill>
                <a:latin typeface="Yuanti SC Light" charset="-122"/>
                <a:ea typeface="Yuanti SC Light" charset="-122"/>
                <a:cs typeface="Yuanti SC Light" charset="-122"/>
              </a:rPr>
              <a:t>桩 </a:t>
            </a:r>
            <a:r>
              <a:rPr lang="en-US" altLang="zh-CN" sz="1200" dirty="0" smtClean="0">
                <a:solidFill>
                  <a:srgbClr val="FFFF00"/>
                </a:solidFill>
                <a:latin typeface="Yuanti SC Light" charset="-122"/>
                <a:ea typeface="Yuanti SC Light" charset="-122"/>
                <a:cs typeface="Yuanti SC Light" charset="-122"/>
              </a:rPr>
              <a:t>	IPV6</a:t>
            </a:r>
            <a:r>
              <a:rPr lang="zh-CN" altLang="en-US" sz="1200" dirty="0">
                <a:solidFill>
                  <a:srgbClr val="FFFF00"/>
                </a:solidFill>
                <a:latin typeface="Yuanti SC Light" charset="-122"/>
                <a:ea typeface="Yuanti SC Light" charset="-122"/>
                <a:cs typeface="Yuanti SC Light" charset="-122"/>
              </a:rPr>
              <a:t>概念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资产</a:t>
            </a:r>
            <a:r>
              <a:rPr lang="zh-CN" altLang="en-US" sz="1200" dirty="0">
                <a:solidFill>
                  <a:srgbClr val="FFFF00"/>
                </a:solidFill>
                <a:latin typeface="Yuanti SC Light" charset="-122"/>
                <a:ea typeface="Yuanti SC Light" charset="-122"/>
                <a:cs typeface="Yuanti SC Light" charset="-122"/>
              </a:rPr>
              <a:t>注入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生态</a:t>
            </a:r>
            <a:r>
              <a:rPr lang="zh-CN" altLang="en-US" sz="1200" dirty="0">
                <a:solidFill>
                  <a:srgbClr val="FFFF00"/>
                </a:solidFill>
                <a:latin typeface="Yuanti SC Light" charset="-122"/>
                <a:ea typeface="Yuanti SC Light" charset="-122"/>
                <a:cs typeface="Yuanti SC Light" charset="-122"/>
              </a:rPr>
              <a:t>农业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基因</a:t>
            </a:r>
            <a:r>
              <a:rPr lang="zh-CN" altLang="en-US" sz="1200" dirty="0">
                <a:solidFill>
                  <a:srgbClr val="FFFF00"/>
                </a:solidFill>
                <a:latin typeface="Yuanti SC Light" charset="-122"/>
                <a:ea typeface="Yuanti SC Light" charset="-122"/>
                <a:cs typeface="Yuanti SC Light" charset="-122"/>
              </a:rPr>
              <a:t>概念 </a:t>
            </a:r>
            <a:endParaRPr lang="en-US" altLang="zh-CN" sz="1200" dirty="0">
              <a:solidFill>
                <a:srgbClr val="FFFF00"/>
              </a:solidFill>
              <a:latin typeface="Yuanti SC Light" charset="-122"/>
              <a:ea typeface="Yuanti SC Light" charset="-122"/>
              <a:cs typeface="Yuanti SC Light" charset="-122"/>
            </a:endParaRPr>
          </a:p>
          <a:p>
            <a:r>
              <a:rPr lang="zh-CN" altLang="en-US" sz="1200" dirty="0" smtClean="0">
                <a:solidFill>
                  <a:srgbClr val="FFFF00"/>
                </a:solidFill>
                <a:latin typeface="Yuanti SC Light" charset="-122"/>
                <a:ea typeface="Yuanti SC Light" charset="-122"/>
                <a:cs typeface="Yuanti SC Light" charset="-122"/>
              </a:rPr>
              <a:t>图们</a:t>
            </a:r>
            <a:r>
              <a:rPr lang="zh-CN" altLang="en-US" sz="1200" dirty="0">
                <a:solidFill>
                  <a:srgbClr val="FFFF00"/>
                </a:solidFill>
                <a:latin typeface="Yuanti SC Light" charset="-122"/>
                <a:ea typeface="Yuanti SC Light" charset="-122"/>
                <a:cs typeface="Yuanti SC Light" charset="-122"/>
              </a:rPr>
              <a:t>江 </a:t>
            </a:r>
            <a:r>
              <a:rPr lang="en-US" altLang="zh-CN" sz="1200" dirty="0" smtClean="0">
                <a:solidFill>
                  <a:srgbClr val="FFFF00"/>
                </a:solidFill>
                <a:latin typeface="Yuanti SC Light" charset="-122"/>
                <a:ea typeface="Yuanti SC Light" charset="-122"/>
                <a:cs typeface="Yuanti SC Light" charset="-122"/>
              </a:rPr>
              <a:t>	O2O</a:t>
            </a:r>
            <a:r>
              <a:rPr lang="zh-CN" altLang="en-US" sz="1200" dirty="0">
                <a:solidFill>
                  <a:srgbClr val="FFFF00"/>
                </a:solidFill>
                <a:latin typeface="Yuanti SC Light" charset="-122"/>
                <a:ea typeface="Yuanti SC Light" charset="-122"/>
                <a:cs typeface="Yuanti SC Light" charset="-122"/>
              </a:rPr>
              <a:t>模式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铁路</a:t>
            </a:r>
            <a:r>
              <a:rPr lang="zh-CN" altLang="en-US" sz="1200" dirty="0">
                <a:solidFill>
                  <a:srgbClr val="FFFF00"/>
                </a:solidFill>
                <a:latin typeface="Yuanti SC Light" charset="-122"/>
                <a:ea typeface="Yuanti SC Light" charset="-122"/>
                <a:cs typeface="Yuanti SC Light" charset="-122"/>
              </a:rPr>
              <a:t>基建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摘帽</a:t>
            </a:r>
            <a:r>
              <a:rPr lang="zh-CN" altLang="en-US" sz="1200" dirty="0">
                <a:solidFill>
                  <a:srgbClr val="FFFF00"/>
                </a:solidFill>
                <a:latin typeface="Yuanti SC Light" charset="-122"/>
                <a:ea typeface="Yuanti SC Light" charset="-122"/>
                <a:cs typeface="Yuanti SC Light" charset="-122"/>
              </a:rPr>
              <a:t>概念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股权</a:t>
            </a:r>
            <a:r>
              <a:rPr lang="zh-CN" altLang="en-US" sz="1200" dirty="0">
                <a:solidFill>
                  <a:srgbClr val="FFFF00"/>
                </a:solidFill>
                <a:latin typeface="Yuanti SC Light" charset="-122"/>
                <a:ea typeface="Yuanti SC Light" charset="-122"/>
                <a:cs typeface="Yuanti SC Light" charset="-122"/>
              </a:rPr>
              <a:t>激励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电子</a:t>
            </a:r>
            <a:r>
              <a:rPr lang="zh-CN" altLang="en-US" sz="1200" dirty="0">
                <a:solidFill>
                  <a:srgbClr val="FFFF00"/>
                </a:solidFill>
                <a:latin typeface="Yuanti SC Light" charset="-122"/>
                <a:ea typeface="Yuanti SC Light" charset="-122"/>
                <a:cs typeface="Yuanti SC Light" charset="-122"/>
              </a:rPr>
              <a:t>支付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机器人</a:t>
            </a:r>
            <a:r>
              <a:rPr lang="zh-CN" altLang="en-US" sz="1200" dirty="0">
                <a:solidFill>
                  <a:srgbClr val="FFFF00"/>
                </a:solidFill>
                <a:latin typeface="Yuanti SC Light" charset="-122"/>
                <a:ea typeface="Yuanti SC Light" charset="-122"/>
                <a:cs typeface="Yuanti SC Light" charset="-122"/>
              </a:rPr>
              <a:t>概念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油气</a:t>
            </a:r>
            <a:r>
              <a:rPr lang="zh-CN" altLang="en-US" sz="1200" dirty="0">
                <a:solidFill>
                  <a:srgbClr val="FFFF00"/>
                </a:solidFill>
                <a:latin typeface="Yuanti SC Light" charset="-122"/>
                <a:ea typeface="Yuanti SC Light" charset="-122"/>
                <a:cs typeface="Yuanti SC Light" charset="-122"/>
              </a:rPr>
              <a:t>改革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风沙</a:t>
            </a:r>
            <a:r>
              <a:rPr lang="zh-CN" altLang="en-US" sz="1200" dirty="0">
                <a:solidFill>
                  <a:srgbClr val="FFFF00"/>
                </a:solidFill>
                <a:latin typeface="Yuanti SC Light" charset="-122"/>
                <a:ea typeface="Yuanti SC Light" charset="-122"/>
                <a:cs typeface="Yuanti SC Light" charset="-122"/>
              </a:rPr>
              <a:t>治理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央企</a:t>
            </a:r>
            <a:r>
              <a:rPr lang="en-US" altLang="zh-CN" sz="1200" dirty="0">
                <a:solidFill>
                  <a:srgbClr val="FFFF00"/>
                </a:solidFill>
                <a:latin typeface="Yuanti SC Light" charset="-122"/>
                <a:ea typeface="Yuanti SC Light" charset="-122"/>
                <a:cs typeface="Yuanti SC Light" charset="-122"/>
              </a:rPr>
              <a:t>50 	</a:t>
            </a:r>
            <a:r>
              <a:rPr lang="zh-CN" altLang="en-US" sz="1200" dirty="0" smtClean="0">
                <a:solidFill>
                  <a:srgbClr val="FFFF00"/>
                </a:solidFill>
                <a:latin typeface="Yuanti SC Light" charset="-122"/>
                <a:ea typeface="Yuanti SC Light" charset="-122"/>
                <a:cs typeface="Yuanti SC Light" charset="-122"/>
              </a:rPr>
              <a:t>水利</a:t>
            </a:r>
            <a:r>
              <a:rPr lang="zh-CN" altLang="en-US" sz="1200" dirty="0">
                <a:solidFill>
                  <a:srgbClr val="FFFF00"/>
                </a:solidFill>
                <a:latin typeface="Yuanti SC Light" charset="-122"/>
                <a:ea typeface="Yuanti SC Light" charset="-122"/>
                <a:cs typeface="Yuanti SC Light" charset="-122"/>
              </a:rPr>
              <a:t>建设 </a:t>
            </a:r>
            <a:r>
              <a:rPr lang="en-US" altLang="zh-CN" sz="1200" dirty="0" smtClean="0">
                <a:solidFill>
                  <a:srgbClr val="FFFF00"/>
                </a:solidFill>
                <a:latin typeface="Yuanti SC Light" charset="-122"/>
                <a:ea typeface="Yuanti SC Light" charset="-122"/>
                <a:cs typeface="Yuanti SC Light" charset="-122"/>
              </a:rPr>
              <a:t>	</a:t>
            </a:r>
          </a:p>
          <a:p>
            <a:r>
              <a:rPr lang="zh-CN" altLang="en-US" sz="1200" dirty="0" smtClean="0">
                <a:solidFill>
                  <a:srgbClr val="FFFF00"/>
                </a:solidFill>
                <a:latin typeface="Yuanti SC Light" charset="-122"/>
                <a:ea typeface="Yuanti SC Light" charset="-122"/>
                <a:cs typeface="Yuanti SC Light" charset="-122"/>
              </a:rPr>
              <a:t>养老</a:t>
            </a:r>
            <a:r>
              <a:rPr lang="zh-CN" altLang="en-US" sz="1200" dirty="0">
                <a:solidFill>
                  <a:srgbClr val="FFFF00"/>
                </a:solidFill>
                <a:latin typeface="Yuanti SC Light" charset="-122"/>
                <a:ea typeface="Yuanti SC Light" charset="-122"/>
                <a:cs typeface="Yuanti SC Light" charset="-122"/>
              </a:rPr>
              <a:t>概念 </a:t>
            </a:r>
            <a:r>
              <a:rPr lang="en-US" altLang="zh-CN" sz="1200" dirty="0" smtClean="0">
                <a:solidFill>
                  <a:srgbClr val="FFFF00"/>
                </a:solidFill>
                <a:latin typeface="Yuanti SC Light" charset="-122"/>
                <a:ea typeface="Yuanti SC Light" charset="-122"/>
                <a:cs typeface="Yuanti SC Light" charset="-122"/>
              </a:rPr>
              <a:t>	QFII</a:t>
            </a:r>
            <a:r>
              <a:rPr lang="zh-CN" altLang="en-US" sz="1200" dirty="0">
                <a:solidFill>
                  <a:srgbClr val="FFFF00"/>
                </a:solidFill>
                <a:latin typeface="Yuanti SC Light" charset="-122"/>
                <a:ea typeface="Yuanti SC Light" charset="-122"/>
                <a:cs typeface="Yuanti SC Light" charset="-122"/>
              </a:rPr>
              <a:t>重仓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迪士尼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业绩</a:t>
            </a:r>
            <a:r>
              <a:rPr lang="zh-CN" altLang="en-US" sz="1200" dirty="0">
                <a:solidFill>
                  <a:srgbClr val="FFFF00"/>
                </a:solidFill>
                <a:latin typeface="Yuanti SC Light" charset="-122"/>
                <a:ea typeface="Yuanti SC Light" charset="-122"/>
                <a:cs typeface="Yuanti SC Light" charset="-122"/>
              </a:rPr>
              <a:t>预升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宽带</a:t>
            </a:r>
            <a:r>
              <a:rPr lang="zh-CN" altLang="en-US" sz="1200" dirty="0">
                <a:solidFill>
                  <a:srgbClr val="FFFF00"/>
                </a:solidFill>
                <a:latin typeface="Yuanti SC Light" charset="-122"/>
                <a:ea typeface="Yuanti SC Light" charset="-122"/>
                <a:cs typeface="Yuanti SC Light" charset="-122"/>
              </a:rPr>
              <a:t>提速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长</a:t>
            </a:r>
            <a:r>
              <a:rPr lang="zh-CN" altLang="en-US" sz="1200" dirty="0">
                <a:solidFill>
                  <a:srgbClr val="FFFF00"/>
                </a:solidFill>
                <a:latin typeface="Yuanti SC Light" charset="-122"/>
                <a:ea typeface="Yuanti SC Light" charset="-122"/>
                <a:cs typeface="Yuanti SC Light" charset="-122"/>
              </a:rPr>
              <a:t>株潭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超导</a:t>
            </a:r>
            <a:r>
              <a:rPr lang="zh-CN" altLang="en-US" sz="1200" dirty="0">
                <a:solidFill>
                  <a:srgbClr val="FFFF00"/>
                </a:solidFill>
                <a:latin typeface="Yuanti SC Light" charset="-122"/>
                <a:ea typeface="Yuanti SC Light" charset="-122"/>
                <a:cs typeface="Yuanti SC Light" charset="-122"/>
              </a:rPr>
              <a:t>概念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网络</a:t>
            </a:r>
            <a:r>
              <a:rPr lang="zh-CN" altLang="en-US" sz="1200" dirty="0">
                <a:solidFill>
                  <a:srgbClr val="FFFF00"/>
                </a:solidFill>
                <a:latin typeface="Yuanti SC Light" charset="-122"/>
                <a:ea typeface="Yuanti SC Light" charset="-122"/>
                <a:cs typeface="Yuanti SC Light" charset="-122"/>
              </a:rPr>
              <a:t>游戏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含</a:t>
            </a:r>
            <a:r>
              <a:rPr lang="zh-CN" altLang="en-US" sz="1200" dirty="0">
                <a:solidFill>
                  <a:srgbClr val="FFFF00"/>
                </a:solidFill>
                <a:latin typeface="Yuanti SC Light" charset="-122"/>
                <a:ea typeface="Yuanti SC Light" charset="-122"/>
                <a:cs typeface="Yuanti SC Light" charset="-122"/>
              </a:rPr>
              <a:t>可转债 </a:t>
            </a:r>
            <a:r>
              <a:rPr lang="en-US" altLang="zh-CN" sz="1200" dirty="0" smtClean="0">
                <a:solidFill>
                  <a:srgbClr val="FFFF00"/>
                </a:solidFill>
                <a:latin typeface="Yuanti SC Light" charset="-122"/>
                <a:ea typeface="Yuanti SC Light" charset="-122"/>
                <a:cs typeface="Yuanti SC Light" charset="-122"/>
              </a:rPr>
              <a:t>	4G</a:t>
            </a:r>
            <a:r>
              <a:rPr lang="zh-CN" altLang="en-US" sz="1200" dirty="0">
                <a:solidFill>
                  <a:srgbClr val="FFFF00"/>
                </a:solidFill>
                <a:latin typeface="Yuanti SC Light" charset="-122"/>
                <a:ea typeface="Yuanti SC Light" charset="-122"/>
                <a:cs typeface="Yuanti SC Light" charset="-122"/>
              </a:rPr>
              <a:t>概念 </a:t>
            </a:r>
            <a:r>
              <a:rPr lang="en-US" altLang="zh-CN" sz="1200" dirty="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送转潜力</a:t>
            </a:r>
            <a:endParaRPr lang="en-US" altLang="zh-CN" sz="1200" dirty="0" smtClean="0">
              <a:solidFill>
                <a:srgbClr val="FFFF00"/>
              </a:solidFill>
              <a:latin typeface="Yuanti SC Light" charset="-122"/>
              <a:ea typeface="Yuanti SC Light" charset="-122"/>
              <a:cs typeface="Yuanti SC Light" charset="-122"/>
            </a:endParaRPr>
          </a:p>
          <a:p>
            <a:r>
              <a:rPr lang="zh-CN" altLang="en-US" sz="1200" dirty="0" smtClean="0">
                <a:solidFill>
                  <a:srgbClr val="FFFF00"/>
                </a:solidFill>
                <a:latin typeface="Yuanti SC Light" charset="-122"/>
                <a:ea typeface="Yuanti SC Light" charset="-122"/>
                <a:cs typeface="Yuanti SC Light" charset="-122"/>
              </a:rPr>
              <a:t>奢侈品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新三板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皖江区域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核电核能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海峡西岸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次新股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高校背景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券商重仓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基因测序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节能 </a:t>
            </a:r>
            <a:r>
              <a:rPr lang="en-US" altLang="zh-CN" sz="1200" dirty="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三沙</a:t>
            </a:r>
            <a:r>
              <a:rPr lang="zh-CN" altLang="en-US" sz="1200" dirty="0">
                <a:solidFill>
                  <a:srgbClr val="FFFF00"/>
                </a:solidFill>
                <a:latin typeface="Yuanti SC Light" charset="-122"/>
                <a:ea typeface="Yuanti SC Light" charset="-122"/>
                <a:cs typeface="Yuanti SC Light" charset="-122"/>
              </a:rPr>
              <a:t>概念 </a:t>
            </a:r>
            <a:r>
              <a:rPr lang="en-US" altLang="zh-CN" sz="1200" dirty="0" smtClean="0">
                <a:solidFill>
                  <a:srgbClr val="FFFF00"/>
                </a:solidFill>
                <a:latin typeface="Yuanti SC Light" charset="-122"/>
                <a:ea typeface="Yuanti SC Light" charset="-122"/>
                <a:cs typeface="Yuanti SC Light" charset="-122"/>
              </a:rPr>
              <a:t>	</a:t>
            </a:r>
          </a:p>
          <a:p>
            <a:r>
              <a:rPr lang="zh-CN" altLang="en-US" sz="1200" dirty="0" smtClean="0">
                <a:solidFill>
                  <a:srgbClr val="FFFF00"/>
                </a:solidFill>
                <a:latin typeface="Yuanti SC Light" charset="-122"/>
                <a:ea typeface="Yuanti SC Light" charset="-122"/>
                <a:cs typeface="Yuanti SC Light" charset="-122"/>
              </a:rPr>
              <a:t>日</a:t>
            </a:r>
            <a:r>
              <a:rPr lang="zh-CN" altLang="en-US" sz="1200" dirty="0">
                <a:solidFill>
                  <a:srgbClr val="FFFF00"/>
                </a:solidFill>
                <a:latin typeface="Yuanti SC Light" charset="-122"/>
                <a:ea typeface="Yuanti SC Light" charset="-122"/>
                <a:cs typeface="Yuanti SC Light" charset="-122"/>
              </a:rPr>
              <a:t>韩贸易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氢</a:t>
            </a:r>
            <a:r>
              <a:rPr lang="zh-CN" altLang="en-US" sz="1200" dirty="0">
                <a:solidFill>
                  <a:srgbClr val="FFFF00"/>
                </a:solidFill>
                <a:latin typeface="Yuanti SC Light" charset="-122"/>
                <a:ea typeface="Yuanti SC Light" charset="-122"/>
                <a:cs typeface="Yuanti SC Light" charset="-122"/>
              </a:rPr>
              <a:t>燃料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陕甘宁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文化</a:t>
            </a:r>
            <a:r>
              <a:rPr lang="zh-CN" altLang="en-US" sz="1200" dirty="0">
                <a:solidFill>
                  <a:srgbClr val="FFFF00"/>
                </a:solidFill>
                <a:latin typeface="Yuanti SC Light" charset="-122"/>
                <a:ea typeface="Yuanti SC Light" charset="-122"/>
                <a:cs typeface="Yuanti SC Light" charset="-122"/>
              </a:rPr>
              <a:t>振兴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民营</a:t>
            </a:r>
            <a:r>
              <a:rPr lang="zh-CN" altLang="en-US" sz="1200" dirty="0">
                <a:solidFill>
                  <a:srgbClr val="FFFF00"/>
                </a:solidFill>
                <a:latin typeface="Yuanti SC Light" charset="-122"/>
                <a:ea typeface="Yuanti SC Light" charset="-122"/>
                <a:cs typeface="Yuanti SC Light" charset="-122"/>
              </a:rPr>
              <a:t>银行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苹果</a:t>
            </a:r>
            <a:r>
              <a:rPr lang="zh-CN" altLang="en-US" sz="1200" dirty="0">
                <a:solidFill>
                  <a:srgbClr val="FFFF00"/>
                </a:solidFill>
                <a:latin typeface="Yuanti SC Light" charset="-122"/>
                <a:ea typeface="Yuanti SC Light" charset="-122"/>
                <a:cs typeface="Yuanti SC Light" charset="-122"/>
              </a:rPr>
              <a:t>概念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稀缺</a:t>
            </a:r>
            <a:r>
              <a:rPr lang="zh-CN" altLang="en-US" sz="1200" dirty="0">
                <a:solidFill>
                  <a:srgbClr val="FFFF00"/>
                </a:solidFill>
                <a:latin typeface="Yuanti SC Light" charset="-122"/>
                <a:ea typeface="Yuanti SC Light" charset="-122"/>
                <a:cs typeface="Yuanti SC Light" charset="-122"/>
              </a:rPr>
              <a:t>资源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基因</a:t>
            </a:r>
            <a:r>
              <a:rPr lang="zh-CN" altLang="en-US" sz="1200" dirty="0">
                <a:solidFill>
                  <a:srgbClr val="FFFF00"/>
                </a:solidFill>
                <a:latin typeface="Yuanti SC Light" charset="-122"/>
                <a:ea typeface="Yuanti SC Light" charset="-122"/>
                <a:cs typeface="Yuanti SC Light" charset="-122"/>
              </a:rPr>
              <a:t>芯片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循环经济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聚氨酯 </a:t>
            </a:r>
            <a:r>
              <a:rPr lang="en-US" altLang="zh-CN" sz="1200" dirty="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金融</a:t>
            </a:r>
            <a:r>
              <a:rPr lang="zh-CN" altLang="en-US" sz="1200" dirty="0">
                <a:solidFill>
                  <a:srgbClr val="FFFF00"/>
                </a:solidFill>
                <a:latin typeface="Yuanti SC Light" charset="-122"/>
                <a:ea typeface="Yuanti SC Light" charset="-122"/>
                <a:cs typeface="Yuanti SC Light" charset="-122"/>
              </a:rPr>
              <a:t>参股 </a:t>
            </a:r>
            <a:r>
              <a:rPr lang="en-US" altLang="zh-CN" sz="1200" dirty="0" smtClean="0">
                <a:solidFill>
                  <a:srgbClr val="FFFF00"/>
                </a:solidFill>
                <a:latin typeface="Yuanti SC Light" charset="-122"/>
                <a:ea typeface="Yuanti SC Light" charset="-122"/>
                <a:cs typeface="Yuanti SC Light" charset="-122"/>
              </a:rPr>
              <a:t>	</a:t>
            </a:r>
          </a:p>
          <a:p>
            <a:r>
              <a:rPr lang="zh-CN" altLang="en-US" sz="1200" dirty="0" smtClean="0">
                <a:solidFill>
                  <a:srgbClr val="FFFF00"/>
                </a:solidFill>
                <a:latin typeface="Yuanti SC Light" charset="-122"/>
                <a:ea typeface="Yuanti SC Light" charset="-122"/>
                <a:cs typeface="Yuanti SC Light" charset="-122"/>
              </a:rPr>
              <a:t>沿海</a:t>
            </a:r>
            <a:r>
              <a:rPr lang="zh-CN" altLang="en-US" sz="1200" dirty="0">
                <a:solidFill>
                  <a:srgbClr val="FFFF00"/>
                </a:solidFill>
                <a:latin typeface="Yuanti SC Light" charset="-122"/>
                <a:ea typeface="Yuanti SC Light" charset="-122"/>
                <a:cs typeface="Yuanti SC Light" charset="-122"/>
              </a:rPr>
              <a:t>发展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智能</a:t>
            </a:r>
            <a:r>
              <a:rPr lang="zh-CN" altLang="en-US" sz="1200" dirty="0">
                <a:solidFill>
                  <a:srgbClr val="FFFF00"/>
                </a:solidFill>
                <a:latin typeface="Yuanti SC Light" charset="-122"/>
                <a:ea typeface="Yuanti SC Light" charset="-122"/>
                <a:cs typeface="Yuanti SC Light" charset="-122"/>
              </a:rPr>
              <a:t>交通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海上</a:t>
            </a:r>
            <a:r>
              <a:rPr lang="zh-CN" altLang="en-US" sz="1200" dirty="0">
                <a:solidFill>
                  <a:srgbClr val="FFFF00"/>
                </a:solidFill>
                <a:latin typeface="Yuanti SC Light" charset="-122"/>
                <a:ea typeface="Yuanti SC Light" charset="-122"/>
                <a:cs typeface="Yuanti SC Light" charset="-122"/>
              </a:rPr>
              <a:t>丝路 </a:t>
            </a:r>
            <a:r>
              <a:rPr lang="en-US" altLang="zh-CN" sz="1200" dirty="0" smtClean="0">
                <a:solidFill>
                  <a:srgbClr val="FFFF00"/>
                </a:solidFill>
                <a:latin typeface="Yuanti SC Light" charset="-122"/>
                <a:ea typeface="Yuanti SC Light" charset="-122"/>
                <a:cs typeface="Yuanti SC Light" charset="-122"/>
              </a:rPr>
              <a:t>	ST</a:t>
            </a:r>
            <a:r>
              <a:rPr lang="zh-CN" altLang="en-US" sz="1200" dirty="0">
                <a:solidFill>
                  <a:srgbClr val="FFFF00"/>
                </a:solidFill>
                <a:latin typeface="Yuanti SC Light" charset="-122"/>
                <a:ea typeface="Yuanti SC Light" charset="-122"/>
                <a:cs typeface="Yuanti SC Light" charset="-122"/>
              </a:rPr>
              <a:t>板块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涉矿</a:t>
            </a:r>
            <a:r>
              <a:rPr lang="zh-CN" altLang="en-US" sz="1200" dirty="0">
                <a:solidFill>
                  <a:srgbClr val="FFFF00"/>
                </a:solidFill>
                <a:latin typeface="Yuanti SC Light" charset="-122"/>
                <a:ea typeface="Yuanti SC Light" charset="-122"/>
                <a:cs typeface="Yuanti SC Light" charset="-122"/>
              </a:rPr>
              <a:t>概念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蓝宝石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博彩</a:t>
            </a:r>
            <a:r>
              <a:rPr lang="zh-CN" altLang="en-US" sz="1200" dirty="0">
                <a:solidFill>
                  <a:srgbClr val="FFFF00"/>
                </a:solidFill>
                <a:latin typeface="Yuanti SC Light" charset="-122"/>
                <a:ea typeface="Yuanti SC Light" charset="-122"/>
                <a:cs typeface="Yuanti SC Light" charset="-122"/>
              </a:rPr>
              <a:t>概念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电商</a:t>
            </a:r>
            <a:r>
              <a:rPr lang="zh-CN" altLang="en-US" sz="1200" dirty="0">
                <a:solidFill>
                  <a:srgbClr val="FFFF00"/>
                </a:solidFill>
                <a:latin typeface="Yuanti SC Light" charset="-122"/>
                <a:ea typeface="Yuanti SC Light" charset="-122"/>
                <a:cs typeface="Yuanti SC Light" charset="-122"/>
              </a:rPr>
              <a:t>概念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整体</a:t>
            </a:r>
            <a:r>
              <a:rPr lang="zh-CN" altLang="en-US" sz="1200" dirty="0">
                <a:solidFill>
                  <a:srgbClr val="FFFF00"/>
                </a:solidFill>
                <a:latin typeface="Yuanti SC Light" charset="-122"/>
                <a:ea typeface="Yuanti SC Light" charset="-122"/>
                <a:cs typeface="Yuanti SC Light" charset="-122"/>
              </a:rPr>
              <a:t>上市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草甘</a:t>
            </a:r>
            <a:r>
              <a:rPr lang="zh-CN" altLang="en-US" sz="1200" dirty="0">
                <a:solidFill>
                  <a:srgbClr val="FFFF00"/>
                </a:solidFill>
                <a:latin typeface="Yuanti SC Light" charset="-122"/>
                <a:ea typeface="Yuanti SC Light" charset="-122"/>
                <a:cs typeface="Yuanti SC Light" charset="-122"/>
              </a:rPr>
              <a:t>膦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创投</a:t>
            </a:r>
            <a:r>
              <a:rPr lang="zh-CN" altLang="en-US" sz="1200" dirty="0">
                <a:solidFill>
                  <a:srgbClr val="FFFF00"/>
                </a:solidFill>
                <a:latin typeface="Yuanti SC Light" charset="-122"/>
                <a:ea typeface="Yuanti SC Light" charset="-122"/>
                <a:cs typeface="Yuanti SC Light" charset="-122"/>
              </a:rPr>
              <a:t>概念 </a:t>
            </a:r>
            <a:r>
              <a:rPr lang="en-US" altLang="zh-CN" sz="1200" dirty="0" smtClean="0">
                <a:solidFill>
                  <a:srgbClr val="FFFF00"/>
                </a:solidFill>
                <a:latin typeface="Yuanti SC Light" charset="-122"/>
                <a:ea typeface="Yuanti SC Light" charset="-122"/>
                <a:cs typeface="Yuanti SC Light" charset="-122"/>
              </a:rPr>
              <a:t>	</a:t>
            </a:r>
          </a:p>
          <a:p>
            <a:r>
              <a:rPr lang="zh-CN" altLang="en-US" sz="1200" dirty="0" smtClean="0">
                <a:solidFill>
                  <a:srgbClr val="FFFF00"/>
                </a:solidFill>
                <a:latin typeface="Yuanti SC Light" charset="-122"/>
                <a:ea typeface="Yuanti SC Light" charset="-122"/>
                <a:cs typeface="Yuanti SC Light" charset="-122"/>
              </a:rPr>
              <a:t>超级</a:t>
            </a:r>
            <a:r>
              <a:rPr lang="zh-CN" altLang="en-US" sz="1200" dirty="0">
                <a:solidFill>
                  <a:srgbClr val="FFFF00"/>
                </a:solidFill>
                <a:latin typeface="Yuanti SC Light" charset="-122"/>
                <a:ea typeface="Yuanti SC Light" charset="-122"/>
                <a:cs typeface="Yuanti SC Light" charset="-122"/>
              </a:rPr>
              <a:t>细菌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信息</a:t>
            </a:r>
            <a:r>
              <a:rPr lang="zh-CN" altLang="en-US" sz="1200" dirty="0">
                <a:solidFill>
                  <a:srgbClr val="FFFF00"/>
                </a:solidFill>
                <a:latin typeface="Yuanti SC Light" charset="-122"/>
                <a:ea typeface="Yuanti SC Light" charset="-122"/>
                <a:cs typeface="Yuanti SC Light" charset="-122"/>
              </a:rPr>
              <a:t>安全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生物</a:t>
            </a:r>
            <a:r>
              <a:rPr lang="zh-CN" altLang="en-US" sz="1200" dirty="0">
                <a:solidFill>
                  <a:srgbClr val="FFFF00"/>
                </a:solidFill>
                <a:latin typeface="Yuanti SC Light" charset="-122"/>
                <a:ea typeface="Yuanti SC Light" charset="-122"/>
                <a:cs typeface="Yuanti SC Light" charset="-122"/>
              </a:rPr>
              <a:t>燃料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武汉</a:t>
            </a:r>
            <a:r>
              <a:rPr lang="zh-CN" altLang="en-US" sz="1200" dirty="0">
                <a:solidFill>
                  <a:srgbClr val="FFFF00"/>
                </a:solidFill>
                <a:latin typeface="Yuanti SC Light" charset="-122"/>
                <a:ea typeface="Yuanti SC Light" charset="-122"/>
                <a:cs typeface="Yuanti SC Light" charset="-122"/>
              </a:rPr>
              <a:t>规划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节能</a:t>
            </a:r>
            <a:r>
              <a:rPr lang="zh-CN" altLang="en-US" sz="1200" dirty="0">
                <a:solidFill>
                  <a:srgbClr val="FFFF00"/>
                </a:solidFill>
                <a:latin typeface="Yuanti SC Light" charset="-122"/>
                <a:ea typeface="Yuanti SC Light" charset="-122"/>
                <a:cs typeface="Yuanti SC Light" charset="-122"/>
              </a:rPr>
              <a:t>环保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成</a:t>
            </a:r>
            <a:r>
              <a:rPr lang="zh-CN" altLang="en-US" sz="1200" dirty="0">
                <a:solidFill>
                  <a:srgbClr val="FFFF00"/>
                </a:solidFill>
                <a:latin typeface="Yuanti SC Light" charset="-122"/>
                <a:ea typeface="Yuanti SC Light" charset="-122"/>
                <a:cs typeface="Yuanti SC Light" charset="-122"/>
              </a:rPr>
              <a:t>渝特区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军工</a:t>
            </a:r>
            <a:r>
              <a:rPr lang="zh-CN" altLang="en-US" sz="1200" dirty="0">
                <a:solidFill>
                  <a:srgbClr val="FFFF00"/>
                </a:solidFill>
                <a:latin typeface="Yuanti SC Light" charset="-122"/>
                <a:ea typeface="Yuanti SC Light" charset="-122"/>
                <a:cs typeface="Yuanti SC Light" charset="-122"/>
              </a:rPr>
              <a:t>航天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地</a:t>
            </a:r>
            <a:r>
              <a:rPr lang="zh-CN" altLang="en-US" sz="1200" dirty="0">
                <a:solidFill>
                  <a:srgbClr val="FFFF00"/>
                </a:solidFill>
                <a:latin typeface="Yuanti SC Light" charset="-122"/>
                <a:ea typeface="Yuanti SC Light" charset="-122"/>
                <a:cs typeface="Yuanti SC Light" charset="-122"/>
              </a:rPr>
              <a:t>热能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上海</a:t>
            </a:r>
            <a:r>
              <a:rPr lang="zh-CN" altLang="en-US" sz="1200" dirty="0">
                <a:solidFill>
                  <a:srgbClr val="FFFF00"/>
                </a:solidFill>
                <a:latin typeface="Yuanti SC Light" charset="-122"/>
                <a:ea typeface="Yuanti SC Light" charset="-122"/>
                <a:cs typeface="Yuanti SC Light" charset="-122"/>
              </a:rPr>
              <a:t>本地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生物育种</a:t>
            </a:r>
            <a:r>
              <a:rPr lang="en-US" altLang="zh-CN" sz="1200" dirty="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燃料电池</a:t>
            </a:r>
            <a:r>
              <a:rPr lang="en-US" altLang="zh-CN" sz="1200" dirty="0" smtClean="0">
                <a:solidFill>
                  <a:srgbClr val="FFFF00"/>
                </a:solidFill>
                <a:latin typeface="Yuanti SC Light" charset="-122"/>
                <a:ea typeface="Yuanti SC Light" charset="-122"/>
                <a:cs typeface="Yuanti SC Light" charset="-122"/>
              </a:rPr>
              <a:t>	</a:t>
            </a:r>
          </a:p>
          <a:p>
            <a:r>
              <a:rPr lang="zh-CN" altLang="en-US" sz="1200" dirty="0" smtClean="0">
                <a:solidFill>
                  <a:srgbClr val="FFFF00"/>
                </a:solidFill>
                <a:latin typeface="Yuanti SC Light" charset="-122"/>
                <a:ea typeface="Yuanti SC Light" charset="-122"/>
                <a:cs typeface="Yuanti SC Light" charset="-122"/>
              </a:rPr>
              <a:t>海水</a:t>
            </a:r>
            <a:r>
              <a:rPr lang="zh-CN" altLang="en-US" sz="1200" dirty="0">
                <a:solidFill>
                  <a:srgbClr val="FFFF00"/>
                </a:solidFill>
                <a:latin typeface="Yuanti SC Light" charset="-122"/>
                <a:ea typeface="Yuanti SC Light" charset="-122"/>
                <a:cs typeface="Yuanti SC Light" charset="-122"/>
              </a:rPr>
              <a:t>淡化</a:t>
            </a:r>
            <a:endParaRPr lang="en-US" altLang="zh-CN" sz="1200" dirty="0">
              <a:solidFill>
                <a:srgbClr val="FFFF00"/>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dirty="0">
              <a:solidFill>
                <a:schemeClr val="bg1"/>
              </a:solidFill>
              <a:latin typeface="Yuanti SC Light" charset="-122"/>
              <a:ea typeface="Yuanti SC Light" charset="-122"/>
              <a:cs typeface="Yuanti SC Light" charset="-122"/>
            </a:endParaRPr>
          </a:p>
        </p:txBody>
      </p:sp>
      <p:sp>
        <p:nvSpPr>
          <p:cNvPr id="6" name="文本框 5"/>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spTree>
    <p:extLst>
      <p:ext uri="{BB962C8B-B14F-4D97-AF65-F5344CB8AC3E}">
        <p14:creationId xmlns:p14="http://schemas.microsoft.com/office/powerpoint/2010/main" val="94063977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10" name="矩形 9"/>
          <p:cNvSpPr/>
          <p:nvPr/>
        </p:nvSpPr>
        <p:spPr>
          <a:xfrm>
            <a:off x="409303" y="828209"/>
            <a:ext cx="10759440" cy="4062651"/>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2.2.5</a:t>
            </a:r>
            <a:r>
              <a:rPr lang="zh-CN" altLang="en-US" sz="2800" dirty="0" smtClean="0">
                <a:solidFill>
                  <a:schemeClr val="bg1"/>
                </a:solidFill>
                <a:latin typeface="Yuanti SC" charset="-122"/>
                <a:ea typeface="Yuanti SC" charset="-122"/>
                <a:cs typeface="Yuanti SC" charset="-122"/>
              </a:rPr>
              <a:t> 数据获取相关函数</a:t>
            </a:r>
            <a:endParaRPr lang="zh-CN" altLang="en-US" sz="2800" dirty="0">
              <a:solidFill>
                <a:schemeClr val="bg1"/>
              </a:solidFill>
              <a:latin typeface="Yuanti SC" charset="-122"/>
              <a:ea typeface="Yuanti SC" charset="-122"/>
              <a:cs typeface="Yuanti SC" charset="-122"/>
            </a:endParaRPr>
          </a:p>
          <a:p>
            <a:endParaRPr lang="zh-CN" altLang="en-US" dirty="0" smtClean="0">
              <a:solidFill>
                <a:schemeClr val="bg1"/>
              </a:solidFill>
              <a:latin typeface="Yuanti SC Light" charset="-122"/>
              <a:ea typeface="Yuanti SC Light" charset="-122"/>
              <a:cs typeface="Yuanti SC Light" charset="-122"/>
            </a:endParaRPr>
          </a:p>
          <a:p>
            <a:r>
              <a:rPr lang="en-US" altLang="zh-CN" dirty="0" err="1" smtClean="0">
                <a:solidFill>
                  <a:srgbClr val="FFFF00"/>
                </a:solidFill>
                <a:latin typeface="Yuanti SC Light" charset="-122"/>
                <a:ea typeface="Yuanti SC Light" charset="-122"/>
                <a:cs typeface="Yuanti SC Light" charset="-122"/>
              </a:rPr>
              <a:t>index_components</a:t>
            </a:r>
            <a:r>
              <a:rPr lang="zh-CN" altLang="en-US" dirty="0" smtClean="0">
                <a:solidFill>
                  <a:srgbClr val="FFFF00"/>
                </a:solidFill>
                <a:latin typeface="Yuanti SC Light" charset="-122"/>
                <a:ea typeface="Yuanti SC Light" charset="-122"/>
                <a:cs typeface="Yuanti SC Light" charset="-122"/>
              </a:rPr>
              <a:t> 方法（获取指数</a:t>
            </a:r>
            <a:r>
              <a:rPr lang="zh-CN" altLang="en-US" dirty="0">
                <a:solidFill>
                  <a:srgbClr val="FFFF00"/>
                </a:solidFill>
                <a:latin typeface="Yuanti SC Light" charset="-122"/>
                <a:ea typeface="Yuanti SC Light" charset="-122"/>
                <a:cs typeface="Yuanti SC Light" charset="-122"/>
              </a:rPr>
              <a:t>成分</a:t>
            </a:r>
            <a:r>
              <a:rPr lang="zh-CN" altLang="en-US" dirty="0" smtClean="0">
                <a:solidFill>
                  <a:srgbClr val="FFFF00"/>
                </a:solidFill>
                <a:latin typeface="Yuanti SC Light" charset="-122"/>
                <a:ea typeface="Yuanti SC Light" charset="-122"/>
                <a:cs typeface="Yuanti SC Light" charset="-122"/>
              </a:rPr>
              <a:t>股列表）</a:t>
            </a: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smtClean="0">
                <a:solidFill>
                  <a:schemeClr val="bg1"/>
                </a:solidFill>
                <a:latin typeface="Yuanti SC Light" charset="-122"/>
                <a:ea typeface="Yuanti SC Light" charset="-122"/>
                <a:cs typeface="Yuanti SC Light" charset="-122"/>
              </a:rPr>
              <a:t>原型：</a:t>
            </a:r>
            <a:r>
              <a:rPr lang="en-US" altLang="zh-CN" sz="1600" dirty="0" err="1">
                <a:solidFill>
                  <a:srgbClr val="92D050"/>
                </a:solidFill>
                <a:latin typeface="Yuanti SC Light" charset="-122"/>
                <a:ea typeface="Yuanti SC Light" charset="-122"/>
                <a:cs typeface="Yuanti SC Light" charset="-122"/>
              </a:rPr>
              <a:t>def</a:t>
            </a:r>
            <a:r>
              <a:rPr lang="en-US" altLang="zh-CN" sz="1600" dirty="0">
                <a:solidFill>
                  <a:srgbClr val="92D050"/>
                </a:solidFill>
                <a:latin typeface="Yuanti SC Light" charset="-122"/>
                <a:ea typeface="Yuanti SC Light" charset="-122"/>
                <a:cs typeface="Yuanti SC Light" charset="-122"/>
              </a:rPr>
              <a:t> </a:t>
            </a:r>
            <a:r>
              <a:rPr lang="en-US" altLang="zh-CN" sz="1600" dirty="0" err="1" smtClean="0">
                <a:solidFill>
                  <a:srgbClr val="FFFF00"/>
                </a:solidFill>
                <a:latin typeface="Yuanti SC Light" charset="-122"/>
                <a:ea typeface="Yuanti SC Light" charset="-122"/>
                <a:cs typeface="Yuanti SC Light" charset="-122"/>
              </a:rPr>
              <a:t>index_components</a:t>
            </a:r>
            <a:r>
              <a:rPr lang="en-US" altLang="zh-CN" sz="1600" dirty="0" smtClean="0">
                <a:solidFill>
                  <a:srgbClr val="FFFF00"/>
                </a:solidFill>
                <a:latin typeface="Yuanti SC Light" charset="-122"/>
                <a:ea typeface="Yuanti SC Light" charset="-122"/>
                <a:cs typeface="Yuanti SC Light" charset="-122"/>
              </a:rPr>
              <a:t>(</a:t>
            </a:r>
            <a:r>
              <a:rPr lang="en-US" altLang="zh-CN" sz="1600" dirty="0" err="1" smtClean="0">
                <a:solidFill>
                  <a:srgbClr val="FFFF00"/>
                </a:solidFill>
                <a:latin typeface="Yuanti SC Light" charset="-122"/>
                <a:ea typeface="Yuanti SC Light" charset="-122"/>
                <a:cs typeface="Yuanti SC Light" charset="-122"/>
              </a:rPr>
              <a:t>index_id</a:t>
            </a:r>
            <a:r>
              <a:rPr lang="en-US" altLang="zh-CN" sz="1600" dirty="0">
                <a:solidFill>
                  <a:srgbClr val="FFFF00"/>
                </a:solidFill>
                <a:latin typeface="Yuanti SC Light" charset="-122"/>
                <a:ea typeface="Yuanti SC Light" charset="-122"/>
                <a:cs typeface="Yuanti SC Light" charset="-122"/>
              </a:rPr>
              <a:t>, date=None, country='</a:t>
            </a:r>
            <a:r>
              <a:rPr lang="en-US" altLang="zh-CN" sz="1600" dirty="0" err="1">
                <a:solidFill>
                  <a:srgbClr val="FFFF00"/>
                </a:solidFill>
                <a:latin typeface="Yuanti SC Light" charset="-122"/>
                <a:ea typeface="Yuanti SC Light" charset="-122"/>
                <a:cs typeface="Yuanti SC Light" charset="-122"/>
              </a:rPr>
              <a:t>cn</a:t>
            </a:r>
            <a:r>
              <a:rPr lang="en-US" altLang="zh-CN" sz="1600" dirty="0">
                <a:solidFill>
                  <a:srgbClr val="FFFF00"/>
                </a:solidFill>
                <a:latin typeface="Yuanti SC Light" charset="-122"/>
                <a:ea typeface="Yuanti SC Light" charset="-122"/>
                <a:cs typeface="Yuanti SC Light" charset="-122"/>
              </a:rPr>
              <a:t>')</a:t>
            </a:r>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a:solidFill>
                  <a:schemeClr val="bg1"/>
                </a:solidFill>
                <a:latin typeface="Yuanti SC Light" charset="-122"/>
                <a:ea typeface="Yuanti SC Light" charset="-122"/>
                <a:cs typeface="Yuanti SC Light" charset="-122"/>
              </a:rPr>
              <a:t>获取某一指数的股票构成列表，也</a:t>
            </a:r>
            <a:r>
              <a:rPr lang="zh-CN" altLang="en-US" sz="1600" dirty="0" smtClean="0">
                <a:solidFill>
                  <a:schemeClr val="bg1"/>
                </a:solidFill>
                <a:latin typeface="Yuanti SC Light" charset="-122"/>
                <a:ea typeface="Yuanti SC Light" charset="-122"/>
                <a:cs typeface="Yuanti SC Light" charset="-122"/>
              </a:rPr>
              <a:t>支持获取指数</a:t>
            </a:r>
            <a:r>
              <a:rPr lang="zh-CN" altLang="en-US" sz="1600" dirty="0">
                <a:solidFill>
                  <a:schemeClr val="bg1"/>
                </a:solidFill>
                <a:latin typeface="Yuanti SC Light" charset="-122"/>
                <a:ea typeface="Yuanti SC Light" charset="-122"/>
                <a:cs typeface="Yuanti SC Light" charset="-122"/>
              </a:rPr>
              <a:t>的历史</a:t>
            </a:r>
            <a:r>
              <a:rPr lang="zh-CN" altLang="en-US" sz="1600" dirty="0" smtClean="0">
                <a:solidFill>
                  <a:schemeClr val="bg1"/>
                </a:solidFill>
                <a:latin typeface="Yuanti SC Light" charset="-122"/>
                <a:ea typeface="Yuanti SC Light" charset="-122"/>
                <a:cs typeface="Yuanti SC Light" charset="-122"/>
              </a:rPr>
              <a:t>构成。</a:t>
            </a:r>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dirty="0">
              <a:solidFill>
                <a:schemeClr val="bg1"/>
              </a:solidFill>
              <a:latin typeface="Yuanti SC Light" charset="-122"/>
              <a:ea typeface="Yuanti SC Light" charset="-122"/>
              <a:cs typeface="Yuanti SC Light" charset="-122"/>
            </a:endParaRPr>
          </a:p>
        </p:txBody>
      </p:sp>
      <p:sp>
        <p:nvSpPr>
          <p:cNvPr id="6" name="文本框 5"/>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graphicFrame>
        <p:nvGraphicFramePr>
          <p:cNvPr id="7" name="Table 2"/>
          <p:cNvGraphicFramePr>
            <a:graphicFrameLocks noGrp="1"/>
          </p:cNvGraphicFramePr>
          <p:nvPr>
            <p:extLst>
              <p:ext uri="{D42A27DB-BD31-4B8C-83A1-F6EECF244321}">
                <p14:modId xmlns:p14="http://schemas.microsoft.com/office/powerpoint/2010/main" val="1902086927"/>
              </p:ext>
            </p:extLst>
          </p:nvPr>
        </p:nvGraphicFramePr>
        <p:xfrm>
          <a:off x="486172" y="3024790"/>
          <a:ext cx="10500075" cy="441960"/>
        </p:xfrm>
        <a:graphic>
          <a:graphicData uri="http://schemas.openxmlformats.org/drawingml/2006/table">
            <a:tbl>
              <a:tblPr firstRow="1" bandRow="1">
                <a:tableStyleId>{C083E6E3-FA7D-4D7B-A595-EF9225AFEA82}</a:tableStyleId>
              </a:tblPr>
              <a:tblGrid>
                <a:gridCol w="1223383">
                  <a:extLst>
                    <a:ext uri="{9D8B030D-6E8A-4147-A177-3AD203B41FA5}">
                      <a16:colId xmlns:a16="http://schemas.microsoft.com/office/drawing/2014/main" xmlns="" val="20000"/>
                    </a:ext>
                  </a:extLst>
                </a:gridCol>
                <a:gridCol w="2342288">
                  <a:extLst>
                    <a:ext uri="{9D8B030D-6E8A-4147-A177-3AD203B41FA5}">
                      <a16:colId xmlns:a16="http://schemas.microsoft.com/office/drawing/2014/main" xmlns="" val="20001"/>
                    </a:ext>
                  </a:extLst>
                </a:gridCol>
                <a:gridCol w="6934404"/>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参数</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xmlns=""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chemeClr val="bg1"/>
                          </a:solidFill>
                          <a:latin typeface="Yuanti SC" charset="-122"/>
                          <a:ea typeface="Yuanti SC" charset="-122"/>
                          <a:cs typeface="Yuanti SC" charset="-122"/>
                        </a:rPr>
                        <a:t>index_id</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rgbClr val="FFFF00"/>
                          </a:solidFill>
                          <a:latin typeface="Yuanti SC" charset="-122"/>
                          <a:ea typeface="Yuanti SC" charset="-122"/>
                          <a:cs typeface="Yuanti SC" charset="-122"/>
                        </a:rPr>
                        <a:t>str</a:t>
                      </a:r>
                      <a:r>
                        <a:rPr lang="en-US" altLang="zh-CN" sz="1000" b="0" i="0" dirty="0" smtClean="0">
                          <a:solidFill>
                            <a:srgbClr val="FFFF00"/>
                          </a:solidFill>
                          <a:latin typeface="Yuanti SC" charset="-122"/>
                          <a:ea typeface="Yuanti SC" charset="-122"/>
                          <a:cs typeface="Yuanti SC" charset="-122"/>
                        </a:rPr>
                        <a:t> </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指数代码。</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a16="http://schemas.microsoft.com/office/drawing/2014/main" xmlns="" val="10001"/>
                  </a:ext>
                </a:extLst>
              </a:tr>
            </a:tbl>
          </a:graphicData>
        </a:graphic>
      </p:graphicFrame>
      <p:graphicFrame>
        <p:nvGraphicFramePr>
          <p:cNvPr id="8" name="Table 2"/>
          <p:cNvGraphicFramePr>
            <a:graphicFrameLocks noGrp="1"/>
          </p:cNvGraphicFramePr>
          <p:nvPr>
            <p:extLst>
              <p:ext uri="{D42A27DB-BD31-4B8C-83A1-F6EECF244321}">
                <p14:modId xmlns:p14="http://schemas.microsoft.com/office/powerpoint/2010/main" val="430177325"/>
              </p:ext>
            </p:extLst>
          </p:nvPr>
        </p:nvGraphicFramePr>
        <p:xfrm>
          <a:off x="486173" y="3734323"/>
          <a:ext cx="10500074" cy="441960"/>
        </p:xfrm>
        <a:graphic>
          <a:graphicData uri="http://schemas.openxmlformats.org/drawingml/2006/table">
            <a:tbl>
              <a:tblPr firstRow="1" bandRow="1">
                <a:tableStyleId>{C083E6E3-FA7D-4D7B-A595-EF9225AFEA82}</a:tableStyleId>
              </a:tblPr>
              <a:tblGrid>
                <a:gridCol w="1213418">
                  <a:extLst>
                    <a:ext uri="{9D8B030D-6E8A-4147-A177-3AD203B41FA5}">
                      <a16:colId xmlns:a16="http://schemas.microsoft.com/office/drawing/2014/main" xmlns="" val="20000"/>
                    </a:ext>
                  </a:extLst>
                </a:gridCol>
                <a:gridCol w="2355574">
                  <a:extLst>
                    <a:ext uri="{9D8B030D-6E8A-4147-A177-3AD203B41FA5}">
                      <a16:colId xmlns:a16="http://schemas.microsoft.com/office/drawing/2014/main" xmlns="" val="20001"/>
                    </a:ext>
                  </a:extLst>
                </a:gridCol>
                <a:gridCol w="6931082"/>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返回</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xmlns=""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data</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rgbClr val="FFFF00"/>
                          </a:solidFill>
                          <a:latin typeface="Yuanti SC" charset="-122"/>
                          <a:ea typeface="Yuanti SC" charset="-122"/>
                          <a:cs typeface="Yuanti SC" charset="-122"/>
                        </a:rPr>
                        <a:t>str</a:t>
                      </a:r>
                      <a:r>
                        <a:rPr lang="zh-CN" altLang="en-US" sz="1000" b="0" i="0" dirty="0" smtClean="0">
                          <a:solidFill>
                            <a:srgbClr val="FFFF00"/>
                          </a:solidFill>
                          <a:latin typeface="Yuanti SC" charset="-122"/>
                          <a:ea typeface="Yuanti SC" charset="-122"/>
                          <a:cs typeface="Yuanti SC" charset="-122"/>
                        </a:rPr>
                        <a:t> </a:t>
                      </a:r>
                      <a:r>
                        <a:rPr lang="en-US" altLang="zh-CN" sz="1000" b="0" i="0" dirty="0" smtClean="0">
                          <a:solidFill>
                            <a:srgbClr val="FFFF00"/>
                          </a:solidFill>
                          <a:latin typeface="Yuanti SC" charset="-122"/>
                          <a:ea typeface="Yuanti SC" charset="-122"/>
                          <a:cs typeface="Yuanti SC" charset="-122"/>
                        </a:rPr>
                        <a:t>OR</a:t>
                      </a:r>
                      <a:r>
                        <a:rPr lang="zh-CN" altLang="en-US" sz="1000" b="0" i="0" dirty="0" smtClean="0">
                          <a:solidFill>
                            <a:srgbClr val="FFFF00"/>
                          </a:solidFill>
                          <a:latin typeface="Yuanti SC" charset="-122"/>
                          <a:ea typeface="Yuanti SC" charset="-122"/>
                          <a:cs typeface="Yuanti SC" charset="-122"/>
                        </a:rPr>
                        <a:t> </a:t>
                      </a:r>
                      <a:r>
                        <a:rPr lang="en-US" altLang="zh-CN" sz="1000" b="0" i="0" dirty="0" smtClean="0">
                          <a:solidFill>
                            <a:srgbClr val="FFFF00"/>
                          </a:solidFill>
                          <a:latin typeface="Yuanti SC" charset="-122"/>
                          <a:ea typeface="Yuanti SC" charset="-122"/>
                          <a:cs typeface="Yuanti SC" charset="-122"/>
                        </a:rPr>
                        <a:t>list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charset="0"/>
                        <a:buNone/>
                        <a:tabLst/>
                        <a:defRPr/>
                      </a:pPr>
                      <a:r>
                        <a:rPr lang="zh-CN" altLang="en-US" sz="1000" b="0" i="0" dirty="0" smtClean="0">
                          <a:solidFill>
                            <a:srgbClr val="FFFF00"/>
                          </a:solidFill>
                          <a:latin typeface="Yuanti SC" charset="-122"/>
                          <a:ea typeface="Yuanti SC" charset="-122"/>
                          <a:cs typeface="Yuanti SC" charset="-122"/>
                        </a:rPr>
                        <a:t>属于该概念的股票</a:t>
                      </a:r>
                      <a:r>
                        <a:rPr lang="en-US" altLang="zh-CN" sz="1000" b="0" i="0" dirty="0" err="1" smtClean="0">
                          <a:solidFill>
                            <a:srgbClr val="FFFF00"/>
                          </a:solidFill>
                          <a:latin typeface="Yuanti SC" charset="-122"/>
                          <a:ea typeface="Yuanti SC" charset="-122"/>
                          <a:cs typeface="Yuanti SC" charset="-122"/>
                        </a:rPr>
                        <a:t>order_book_id</a:t>
                      </a:r>
                      <a:r>
                        <a:rPr lang="zh-CN" altLang="en-US" sz="1000" b="0" i="0" dirty="0" smtClean="0">
                          <a:solidFill>
                            <a:srgbClr val="FFFF00"/>
                          </a:solidFill>
                          <a:latin typeface="Yuanti SC" charset="-122"/>
                          <a:ea typeface="Yuanti SC" charset="-122"/>
                          <a:cs typeface="Yuanti SC" charset="-122"/>
                        </a:rPr>
                        <a:t>或</a:t>
                      </a:r>
                      <a:r>
                        <a:rPr lang="en-US" altLang="zh-CN" sz="1000" b="0" i="0" dirty="0" err="1" smtClean="0">
                          <a:solidFill>
                            <a:srgbClr val="FFFF00"/>
                          </a:solidFill>
                          <a:latin typeface="Yuanti SC" charset="-122"/>
                          <a:ea typeface="Yuanti SC" charset="-122"/>
                          <a:cs typeface="Yuanti SC" charset="-122"/>
                        </a:rPr>
                        <a:t>order_book_id</a:t>
                      </a:r>
                      <a:r>
                        <a:rPr lang="en-US" altLang="zh-CN" sz="1000" b="0" i="0" dirty="0" smtClean="0">
                          <a:solidFill>
                            <a:srgbClr val="FFFF00"/>
                          </a:solidFill>
                          <a:latin typeface="Yuanti SC" charset="-122"/>
                          <a:ea typeface="Yuanti SC" charset="-122"/>
                          <a:cs typeface="Yuanti SC" charset="-122"/>
                        </a:rPr>
                        <a:t> list.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a16="http://schemas.microsoft.com/office/drawing/2014/main" xmlns="" val="10001"/>
                  </a:ext>
                </a:extLst>
              </a:tr>
            </a:tbl>
          </a:graphicData>
        </a:graphic>
      </p:graphicFrame>
    </p:spTree>
    <p:extLst>
      <p:ext uri="{BB962C8B-B14F-4D97-AF65-F5344CB8AC3E}">
        <p14:creationId xmlns:p14="http://schemas.microsoft.com/office/powerpoint/2010/main" val="65513619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10" name="矩形 9"/>
          <p:cNvSpPr/>
          <p:nvPr/>
        </p:nvSpPr>
        <p:spPr>
          <a:xfrm>
            <a:off x="409303" y="828209"/>
            <a:ext cx="10759440" cy="4062651"/>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2.2.5</a:t>
            </a:r>
            <a:r>
              <a:rPr lang="zh-CN" altLang="en-US" sz="2800" dirty="0" smtClean="0">
                <a:solidFill>
                  <a:schemeClr val="bg1"/>
                </a:solidFill>
                <a:latin typeface="Yuanti SC" charset="-122"/>
                <a:ea typeface="Yuanti SC" charset="-122"/>
                <a:cs typeface="Yuanti SC" charset="-122"/>
              </a:rPr>
              <a:t> 数据获取相关函数</a:t>
            </a:r>
            <a:endParaRPr lang="zh-CN" altLang="en-US" sz="2800" dirty="0">
              <a:solidFill>
                <a:schemeClr val="bg1"/>
              </a:solidFill>
              <a:latin typeface="Yuanti SC" charset="-122"/>
              <a:ea typeface="Yuanti SC" charset="-122"/>
              <a:cs typeface="Yuanti SC" charset="-122"/>
            </a:endParaRPr>
          </a:p>
          <a:p>
            <a:endParaRPr lang="zh-CN" altLang="en-US" dirty="0" smtClean="0">
              <a:solidFill>
                <a:schemeClr val="bg1"/>
              </a:solidFill>
              <a:latin typeface="Yuanti SC Light" charset="-122"/>
              <a:ea typeface="Yuanti SC Light" charset="-122"/>
              <a:cs typeface="Yuanti SC Light" charset="-122"/>
            </a:endParaRPr>
          </a:p>
          <a:p>
            <a:r>
              <a:rPr lang="en-US" altLang="zh-CN" dirty="0" err="1" smtClean="0">
                <a:solidFill>
                  <a:srgbClr val="FFFF00"/>
                </a:solidFill>
                <a:latin typeface="Yuanti SC Light" charset="-122"/>
                <a:ea typeface="Yuanti SC Light" charset="-122"/>
                <a:cs typeface="Yuanti SC Light" charset="-122"/>
              </a:rPr>
              <a:t>get_dividend</a:t>
            </a:r>
            <a:r>
              <a:rPr lang="zh-CN" altLang="en-US" dirty="0" smtClean="0">
                <a:solidFill>
                  <a:srgbClr val="FFFF00"/>
                </a:solidFill>
                <a:latin typeface="Yuanti SC Light" charset="-122"/>
                <a:ea typeface="Yuanti SC Light" charset="-122"/>
                <a:cs typeface="Yuanti SC Light" charset="-122"/>
              </a:rPr>
              <a:t> 方法（获取股票</a:t>
            </a:r>
            <a:r>
              <a:rPr lang="zh-CN" altLang="en-US" dirty="0">
                <a:solidFill>
                  <a:srgbClr val="FFFF00"/>
                </a:solidFill>
                <a:latin typeface="Yuanti SC Light" charset="-122"/>
                <a:ea typeface="Yuanti SC Light" charset="-122"/>
                <a:cs typeface="Yuanti SC Light" charset="-122"/>
              </a:rPr>
              <a:t>分红</a:t>
            </a:r>
            <a:r>
              <a:rPr lang="zh-CN" altLang="en-US" dirty="0" smtClean="0">
                <a:solidFill>
                  <a:srgbClr val="FFFF00"/>
                </a:solidFill>
                <a:latin typeface="Yuanti SC Light" charset="-122"/>
                <a:ea typeface="Yuanti SC Light" charset="-122"/>
                <a:cs typeface="Yuanti SC Light" charset="-122"/>
              </a:rPr>
              <a:t>数据）</a:t>
            </a: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smtClean="0">
                <a:solidFill>
                  <a:schemeClr val="bg1"/>
                </a:solidFill>
                <a:latin typeface="Yuanti SC Light" charset="-122"/>
                <a:ea typeface="Yuanti SC Light" charset="-122"/>
                <a:cs typeface="Yuanti SC Light" charset="-122"/>
              </a:rPr>
              <a:t>原型：</a:t>
            </a:r>
            <a:r>
              <a:rPr lang="en-US" altLang="zh-CN" sz="1600" dirty="0" err="1">
                <a:solidFill>
                  <a:srgbClr val="92D050"/>
                </a:solidFill>
                <a:latin typeface="Yuanti SC Light" charset="-122"/>
                <a:ea typeface="Yuanti SC Light" charset="-122"/>
                <a:cs typeface="Yuanti SC Light" charset="-122"/>
              </a:rPr>
              <a:t>def</a:t>
            </a:r>
            <a:r>
              <a:rPr lang="en-US" altLang="zh-CN" sz="1600" dirty="0">
                <a:solidFill>
                  <a:srgbClr val="92D050"/>
                </a:solidFill>
                <a:latin typeface="Yuanti SC Light" charset="-122"/>
                <a:ea typeface="Yuanti SC Light" charset="-122"/>
                <a:cs typeface="Yuanti SC Light" charset="-122"/>
              </a:rPr>
              <a:t> </a:t>
            </a:r>
            <a:r>
              <a:rPr lang="en-US" altLang="zh-CN" sz="1600" dirty="0" err="1">
                <a:solidFill>
                  <a:srgbClr val="FFFF00"/>
                </a:solidFill>
                <a:latin typeface="Yuanti SC Light" charset="-122"/>
                <a:ea typeface="Yuanti SC Light" charset="-122"/>
                <a:cs typeface="Yuanti SC Light" charset="-122"/>
              </a:rPr>
              <a:t>get_dividend</a:t>
            </a:r>
            <a:r>
              <a:rPr lang="en-US" altLang="zh-CN" sz="1600" dirty="0">
                <a:solidFill>
                  <a:srgbClr val="FFFF00"/>
                </a:solidFill>
                <a:latin typeface="Yuanti SC Light" charset="-122"/>
                <a:ea typeface="Yuanti SC Light" charset="-122"/>
                <a:cs typeface="Yuanti SC Light" charset="-122"/>
              </a:rPr>
              <a:t>(</a:t>
            </a:r>
            <a:r>
              <a:rPr lang="en-US" altLang="zh-CN" sz="1600" dirty="0" err="1">
                <a:solidFill>
                  <a:srgbClr val="FFFF00"/>
                </a:solidFill>
                <a:latin typeface="Yuanti SC Light" charset="-122"/>
                <a:ea typeface="Yuanti SC Light" charset="-122"/>
                <a:cs typeface="Yuanti SC Light" charset="-122"/>
              </a:rPr>
              <a:t>id_or_symbol</a:t>
            </a:r>
            <a:r>
              <a:rPr lang="en-US" altLang="zh-CN" sz="1600" dirty="0">
                <a:solidFill>
                  <a:srgbClr val="FFFF00"/>
                </a:solidFill>
                <a:latin typeface="Yuanti SC Light" charset="-122"/>
                <a:ea typeface="Yuanti SC Light" charset="-122"/>
                <a:cs typeface="Yuanti SC Light" charset="-122"/>
              </a:rPr>
              <a:t>, </a:t>
            </a:r>
            <a:r>
              <a:rPr lang="en-US" altLang="zh-CN" sz="1600" dirty="0" err="1">
                <a:solidFill>
                  <a:srgbClr val="FFFF00"/>
                </a:solidFill>
                <a:latin typeface="Yuanti SC Light" charset="-122"/>
                <a:ea typeface="Yuanti SC Light" charset="-122"/>
                <a:cs typeface="Yuanti SC Light" charset="-122"/>
              </a:rPr>
              <a:t>start_date</a:t>
            </a:r>
            <a:r>
              <a:rPr lang="en-US" altLang="zh-CN" sz="1600" dirty="0" smtClean="0">
                <a:solidFill>
                  <a:srgbClr val="FFFF00"/>
                </a:solidFill>
                <a:latin typeface="Yuanti SC Light" charset="-122"/>
                <a:ea typeface="Yuanti SC Light" charset="-122"/>
                <a:cs typeface="Yuanti SC Light" charset="-122"/>
              </a:rPr>
              <a:t>)</a:t>
            </a: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a:solidFill>
                  <a:schemeClr val="bg1"/>
                </a:solidFill>
                <a:latin typeface="Yuanti SC Light" charset="-122"/>
                <a:ea typeface="Yuanti SC Light" charset="-122"/>
                <a:cs typeface="Yuanti SC Light" charset="-122"/>
              </a:rPr>
              <a:t>获取某只股票到策略当前日期前一天的</a:t>
            </a:r>
            <a:r>
              <a:rPr lang="zh-CN" altLang="en-US" sz="1600" dirty="0" smtClean="0">
                <a:solidFill>
                  <a:schemeClr val="bg1"/>
                </a:solidFill>
                <a:latin typeface="Yuanti SC Light" charset="-122"/>
                <a:ea typeface="Yuanti SC Light" charset="-122"/>
                <a:cs typeface="Yuanti SC Light" charset="-122"/>
              </a:rPr>
              <a:t>分红数据（</a:t>
            </a:r>
            <a:r>
              <a:rPr lang="zh-CN" altLang="en-US" sz="1600" dirty="0">
                <a:solidFill>
                  <a:schemeClr val="bg1"/>
                </a:solidFill>
                <a:latin typeface="Yuanti SC Light" charset="-122"/>
                <a:ea typeface="Yuanti SC Light" charset="-122"/>
                <a:cs typeface="Yuanti SC Light" charset="-122"/>
              </a:rPr>
              <a:t>包含起止日期，并且进行了前复权处理）。</a:t>
            </a:r>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dirty="0">
              <a:solidFill>
                <a:schemeClr val="bg1"/>
              </a:solidFill>
              <a:latin typeface="Yuanti SC Light" charset="-122"/>
              <a:ea typeface="Yuanti SC Light" charset="-122"/>
              <a:cs typeface="Yuanti SC Light" charset="-122"/>
            </a:endParaRPr>
          </a:p>
        </p:txBody>
      </p:sp>
      <p:sp>
        <p:nvSpPr>
          <p:cNvPr id="6" name="文本框 5"/>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graphicFrame>
        <p:nvGraphicFramePr>
          <p:cNvPr id="7" name="Table 2"/>
          <p:cNvGraphicFramePr>
            <a:graphicFrameLocks noGrp="1"/>
          </p:cNvGraphicFramePr>
          <p:nvPr>
            <p:extLst>
              <p:ext uri="{D42A27DB-BD31-4B8C-83A1-F6EECF244321}">
                <p14:modId xmlns:p14="http://schemas.microsoft.com/office/powerpoint/2010/main" val="1860846941"/>
              </p:ext>
            </p:extLst>
          </p:nvPr>
        </p:nvGraphicFramePr>
        <p:xfrm>
          <a:off x="486172" y="3024790"/>
          <a:ext cx="10500075" cy="662940"/>
        </p:xfrm>
        <a:graphic>
          <a:graphicData uri="http://schemas.openxmlformats.org/drawingml/2006/table">
            <a:tbl>
              <a:tblPr firstRow="1" bandRow="1">
                <a:tableStyleId>{C083E6E3-FA7D-4D7B-A595-EF9225AFEA82}</a:tableStyleId>
              </a:tblPr>
              <a:tblGrid>
                <a:gridCol w="1223383">
                  <a:extLst>
                    <a:ext uri="{9D8B030D-6E8A-4147-A177-3AD203B41FA5}">
                      <a16:colId xmlns:a16="http://schemas.microsoft.com/office/drawing/2014/main" xmlns="" val="20000"/>
                    </a:ext>
                  </a:extLst>
                </a:gridCol>
                <a:gridCol w="2342288">
                  <a:extLst>
                    <a:ext uri="{9D8B030D-6E8A-4147-A177-3AD203B41FA5}">
                      <a16:colId xmlns:a16="http://schemas.microsoft.com/office/drawing/2014/main" xmlns="" val="20001"/>
                    </a:ext>
                  </a:extLst>
                </a:gridCol>
                <a:gridCol w="6934404"/>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参数</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xmlns=""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chemeClr val="bg1"/>
                          </a:solidFill>
                          <a:latin typeface="Yuanti SC" charset="-122"/>
                          <a:ea typeface="Yuanti SC" charset="-122"/>
                          <a:cs typeface="Yuanti SC" charset="-122"/>
                        </a:rPr>
                        <a:t>id_or_symbol</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rgbClr val="FFFF00"/>
                          </a:solidFill>
                          <a:latin typeface="Yuanti SC" charset="-122"/>
                          <a:ea typeface="Yuanti SC" charset="-122"/>
                          <a:cs typeface="Yuanti SC" charset="-122"/>
                        </a:rPr>
                        <a:t>str</a:t>
                      </a:r>
                      <a:r>
                        <a:rPr lang="en-US" altLang="zh-CN" sz="1000" b="0" i="0" dirty="0" smtClean="0">
                          <a:solidFill>
                            <a:srgbClr val="FFFF00"/>
                          </a:solidFill>
                          <a:latin typeface="Yuanti SC" charset="-122"/>
                          <a:ea typeface="Yuanti SC" charset="-122"/>
                          <a:cs typeface="Yuanti SC" charset="-122"/>
                        </a:rPr>
                        <a:t> </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可输入</a:t>
                      </a:r>
                      <a:r>
                        <a:rPr lang="en-US" altLang="zh-CN" sz="1000" b="0" i="0" dirty="0" err="1" smtClean="0">
                          <a:solidFill>
                            <a:srgbClr val="FFFF00"/>
                          </a:solidFill>
                          <a:latin typeface="Yuanti SC" charset="-122"/>
                          <a:ea typeface="Yuanti SC" charset="-122"/>
                          <a:cs typeface="Yuanti SC" charset="-122"/>
                        </a:rPr>
                        <a:t>order_book_id</a:t>
                      </a:r>
                      <a:r>
                        <a:rPr lang="zh-CN" altLang="en-US" sz="1000" b="0" i="0" dirty="0" smtClean="0">
                          <a:solidFill>
                            <a:srgbClr val="FFFF00"/>
                          </a:solidFill>
                          <a:latin typeface="Yuanti SC" charset="-122"/>
                          <a:ea typeface="Yuanti SC" charset="-122"/>
                          <a:cs typeface="Yuanti SC" charset="-122"/>
                        </a:rPr>
                        <a:t>或</a:t>
                      </a:r>
                      <a:r>
                        <a:rPr lang="en-US" altLang="zh-CN" sz="1000" b="0" i="0" dirty="0" smtClean="0">
                          <a:solidFill>
                            <a:srgbClr val="FFFF00"/>
                          </a:solidFill>
                          <a:latin typeface="Yuanti SC" charset="-122"/>
                          <a:ea typeface="Yuanti SC" charset="-122"/>
                          <a:cs typeface="Yuanti SC" charset="-122"/>
                        </a:rPr>
                        <a:t>symbol</a:t>
                      </a:r>
                      <a:r>
                        <a:rPr lang="zh-CN" altLang="en-US" sz="1000" b="0" i="0" dirty="0" smtClean="0">
                          <a:solidFill>
                            <a:srgbClr val="FFFF00"/>
                          </a:solidFill>
                          <a:latin typeface="Yuanti SC" charset="-122"/>
                          <a:ea typeface="Yuanti SC" charset="-122"/>
                          <a:cs typeface="Yuanti SC" charset="-122"/>
                        </a:rPr>
                        <a: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a16="http://schemas.microsoft.com/office/drawing/2014/main" xmlns="" val="10001"/>
                  </a:ext>
                </a:extLst>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start_date</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rgbClr val="FFFF00"/>
                          </a:solidFill>
                          <a:latin typeface="Yuanti SC" charset="-122"/>
                          <a:ea typeface="Yuanti SC" charset="-122"/>
                          <a:cs typeface="Yuanti SC" charset="-122"/>
                        </a:rPr>
                        <a:t>str</a:t>
                      </a:r>
                      <a:r>
                        <a:rPr lang="en-US" sz="1000" b="0" i="0" dirty="0" smtClean="0">
                          <a:solidFill>
                            <a:srgbClr val="FFFF00"/>
                          </a:solidFill>
                          <a:latin typeface="Yuanti SC" charset="-122"/>
                          <a:ea typeface="Yuanti SC" charset="-122"/>
                          <a:cs typeface="Yuanti SC" charset="-122"/>
                        </a:rPr>
                        <a:t>, date, </a:t>
                      </a:r>
                      <a:r>
                        <a:rPr lang="en-US" sz="1000" b="0" i="0" dirty="0" err="1" smtClean="0">
                          <a:solidFill>
                            <a:srgbClr val="FFFF00"/>
                          </a:solidFill>
                          <a:latin typeface="Yuanti SC" charset="-122"/>
                          <a:ea typeface="Yuanti SC" charset="-122"/>
                          <a:cs typeface="Yuanti SC" charset="-122"/>
                        </a:rPr>
                        <a:t>datetime</a:t>
                      </a:r>
                      <a:r>
                        <a:rPr lang="en-US" sz="1000" b="0" i="0" dirty="0" smtClean="0">
                          <a:solidFill>
                            <a:srgbClr val="FFFF00"/>
                          </a:solidFill>
                          <a:latin typeface="Yuanti SC" charset="-122"/>
                          <a:ea typeface="Yuanti SC" charset="-122"/>
                          <a:cs typeface="Yuanti SC" charset="-122"/>
                        </a:rPr>
                        <a:t>, </a:t>
                      </a:r>
                      <a:r>
                        <a:rPr lang="en-US" sz="1000" b="0" i="0" dirty="0" err="1" smtClean="0">
                          <a:solidFill>
                            <a:srgbClr val="FFFF00"/>
                          </a:solidFill>
                          <a:latin typeface="Yuanti SC" charset="-122"/>
                          <a:ea typeface="Yuanti SC" charset="-122"/>
                          <a:cs typeface="Yuanti SC" charset="-122"/>
                        </a:rPr>
                        <a:t>pandasTimestamp</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开始日期，用户必须指定，需要早于策略当前日期</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bl>
          </a:graphicData>
        </a:graphic>
      </p:graphicFrame>
      <p:graphicFrame>
        <p:nvGraphicFramePr>
          <p:cNvPr id="8" name="Table 2"/>
          <p:cNvGraphicFramePr>
            <a:graphicFrameLocks noGrp="1"/>
          </p:cNvGraphicFramePr>
          <p:nvPr>
            <p:extLst>
              <p:ext uri="{D42A27DB-BD31-4B8C-83A1-F6EECF244321}">
                <p14:modId xmlns:p14="http://schemas.microsoft.com/office/powerpoint/2010/main" val="461478524"/>
              </p:ext>
            </p:extLst>
          </p:nvPr>
        </p:nvGraphicFramePr>
        <p:xfrm>
          <a:off x="486173" y="4042435"/>
          <a:ext cx="10500074" cy="1356360"/>
        </p:xfrm>
        <a:graphic>
          <a:graphicData uri="http://schemas.openxmlformats.org/drawingml/2006/table">
            <a:tbl>
              <a:tblPr firstRow="1" bandRow="1">
                <a:tableStyleId>{C083E6E3-FA7D-4D7B-A595-EF9225AFEA82}</a:tableStyleId>
              </a:tblPr>
              <a:tblGrid>
                <a:gridCol w="1213418">
                  <a:extLst>
                    <a:ext uri="{9D8B030D-6E8A-4147-A177-3AD203B41FA5}">
                      <a16:colId xmlns:a16="http://schemas.microsoft.com/office/drawing/2014/main" xmlns="" val="20000"/>
                    </a:ext>
                  </a:extLst>
                </a:gridCol>
                <a:gridCol w="2355574">
                  <a:extLst>
                    <a:ext uri="{9D8B030D-6E8A-4147-A177-3AD203B41FA5}">
                      <a16:colId xmlns:a16="http://schemas.microsoft.com/office/drawing/2014/main" xmlns="" val="20001"/>
                    </a:ext>
                  </a:extLst>
                </a:gridCol>
                <a:gridCol w="6931082"/>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返回</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xmlns=""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data</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rgbClr val="FFFF00"/>
                          </a:solidFill>
                          <a:latin typeface="Yuanti SC" charset="-122"/>
                          <a:ea typeface="Yuanti SC" charset="-122"/>
                          <a:cs typeface="Yuanti SC" charset="-122"/>
                        </a:rPr>
                        <a:t>pandas.dateframe</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charset="0"/>
                        <a:buNone/>
                        <a:tabLst/>
                        <a:defRPr/>
                      </a:pPr>
                      <a:r>
                        <a:rPr lang="zh-CN" altLang="en-US" sz="1000" b="0" i="0" dirty="0" smtClean="0">
                          <a:solidFill>
                            <a:srgbClr val="FFFF00"/>
                          </a:solidFill>
                          <a:latin typeface="Yuanti SC" charset="-122"/>
                          <a:ea typeface="Yuanti SC" charset="-122"/>
                          <a:cs typeface="Yuanti SC" charset="-122"/>
                        </a:rPr>
                        <a:t>查询时间段内某个股票的分红数据。</a:t>
                      </a:r>
                      <a:endParaRPr lang="en-US" sz="1000" b="0" i="0" dirty="0" smtClean="0">
                        <a:solidFill>
                          <a:srgbClr val="FFFF00"/>
                        </a:solidFill>
                        <a:latin typeface="Yuanti SC" charset="-122"/>
                        <a:ea typeface="Yuanti SC" charset="-122"/>
                        <a:cs typeface="Yuanti SC" charset="-122"/>
                      </a:endParaRPr>
                    </a:p>
                    <a:p>
                      <a:pPr marL="171450" marR="0" lvl="0" indent="-171450" algn="l" defTabSz="914400" rtl="0" eaLnBrk="1" fontAlgn="auto" latinLnBrk="0" hangingPunct="1">
                        <a:lnSpc>
                          <a:spcPct val="100000"/>
                        </a:lnSpc>
                        <a:spcBef>
                          <a:spcPts val="0"/>
                        </a:spcBef>
                        <a:spcAft>
                          <a:spcPts val="0"/>
                        </a:spcAft>
                        <a:buClrTx/>
                        <a:buSzTx/>
                        <a:buFont typeface="Arial" charset="0"/>
                        <a:buChar char="•"/>
                        <a:tabLst/>
                        <a:defRPr/>
                      </a:pPr>
                      <a:r>
                        <a:rPr lang="en-US" sz="1000" b="0" i="0" dirty="0" err="1" smtClean="0">
                          <a:solidFill>
                            <a:srgbClr val="FFFF00"/>
                          </a:solidFill>
                          <a:latin typeface="Yuanti SC" charset="-122"/>
                          <a:ea typeface="Yuanti SC" charset="-122"/>
                          <a:cs typeface="Yuanti SC" charset="-122"/>
                        </a:rPr>
                        <a:t>declaration_announcement_date</a:t>
                      </a:r>
                      <a:r>
                        <a:rPr lang="en-US" sz="1000" b="0" i="0" dirty="0" smtClean="0">
                          <a:solidFill>
                            <a:srgbClr val="FFFF00"/>
                          </a:solidFill>
                          <a:latin typeface="Yuanti SC" charset="-122"/>
                          <a:ea typeface="Yuanti SC" charset="-122"/>
                          <a:cs typeface="Yuanti SC" charset="-122"/>
                        </a:rPr>
                        <a:t>: 分红宣布日，上市公司一般会提前一段时间公布未来的分红派息事件</a:t>
                      </a:r>
                    </a:p>
                    <a:p>
                      <a:pPr marL="171450" marR="0" lvl="0" indent="-171450" algn="l" defTabSz="914400" rtl="0" eaLnBrk="1" fontAlgn="auto" latinLnBrk="0" hangingPunct="1">
                        <a:lnSpc>
                          <a:spcPct val="100000"/>
                        </a:lnSpc>
                        <a:spcBef>
                          <a:spcPts val="0"/>
                        </a:spcBef>
                        <a:spcAft>
                          <a:spcPts val="0"/>
                        </a:spcAft>
                        <a:buClrTx/>
                        <a:buSzTx/>
                        <a:buFont typeface="Arial" charset="0"/>
                        <a:buChar char="•"/>
                        <a:tabLst/>
                        <a:defRPr/>
                      </a:pPr>
                      <a:r>
                        <a:rPr lang="en-US" sz="1000" b="0" i="0" dirty="0" err="1" smtClean="0">
                          <a:solidFill>
                            <a:srgbClr val="FFFF00"/>
                          </a:solidFill>
                          <a:latin typeface="Yuanti SC" charset="-122"/>
                          <a:ea typeface="Yuanti SC" charset="-122"/>
                          <a:cs typeface="Yuanti SC" charset="-122"/>
                        </a:rPr>
                        <a:t>book_closure_date</a:t>
                      </a:r>
                      <a:r>
                        <a:rPr lang="en-US" sz="1000" b="0" i="0" dirty="0" smtClean="0">
                          <a:solidFill>
                            <a:srgbClr val="FFFF00"/>
                          </a:solidFill>
                          <a:latin typeface="Yuanti SC" charset="-122"/>
                          <a:ea typeface="Yuanti SC" charset="-122"/>
                          <a:cs typeface="Yuanti SC" charset="-122"/>
                        </a:rPr>
                        <a:t>: 股权登记日</a:t>
                      </a:r>
                    </a:p>
                    <a:p>
                      <a:pPr marL="171450" marR="0" lvl="0" indent="-171450" algn="l" defTabSz="914400" rtl="0" eaLnBrk="1" fontAlgn="auto" latinLnBrk="0" hangingPunct="1">
                        <a:lnSpc>
                          <a:spcPct val="100000"/>
                        </a:lnSpc>
                        <a:spcBef>
                          <a:spcPts val="0"/>
                        </a:spcBef>
                        <a:spcAft>
                          <a:spcPts val="0"/>
                        </a:spcAft>
                        <a:buClrTx/>
                        <a:buSzTx/>
                        <a:buFont typeface="Arial" charset="0"/>
                        <a:buChar char="•"/>
                        <a:tabLst/>
                        <a:defRPr/>
                      </a:pPr>
                      <a:r>
                        <a:rPr lang="en-US" sz="1000" b="0" i="0" dirty="0" err="1" smtClean="0">
                          <a:solidFill>
                            <a:srgbClr val="FFFF00"/>
                          </a:solidFill>
                          <a:latin typeface="Yuanti SC" charset="-122"/>
                          <a:ea typeface="Yuanti SC" charset="-122"/>
                          <a:cs typeface="Yuanti SC" charset="-122"/>
                        </a:rPr>
                        <a:t>dividend_cash_before_tax</a:t>
                      </a:r>
                      <a:r>
                        <a:rPr lang="en-US" sz="1000" b="0" i="0" dirty="0" smtClean="0">
                          <a:solidFill>
                            <a:srgbClr val="FFFF00"/>
                          </a:solidFill>
                          <a:latin typeface="Yuanti SC" charset="-122"/>
                          <a:ea typeface="Yuanti SC" charset="-122"/>
                          <a:cs typeface="Yuanti SC" charset="-122"/>
                        </a:rPr>
                        <a:t>: 税前分红</a:t>
                      </a:r>
                    </a:p>
                    <a:p>
                      <a:pPr marL="171450" marR="0" lvl="0" indent="-171450" algn="l" defTabSz="914400" rtl="0" eaLnBrk="1" fontAlgn="auto" latinLnBrk="0" hangingPunct="1">
                        <a:lnSpc>
                          <a:spcPct val="100000"/>
                        </a:lnSpc>
                        <a:spcBef>
                          <a:spcPts val="0"/>
                        </a:spcBef>
                        <a:spcAft>
                          <a:spcPts val="0"/>
                        </a:spcAft>
                        <a:buClrTx/>
                        <a:buSzTx/>
                        <a:buFont typeface="Arial" charset="0"/>
                        <a:buChar char="•"/>
                        <a:tabLst/>
                        <a:defRPr/>
                      </a:pPr>
                      <a:r>
                        <a:rPr lang="en-US" sz="1000" b="0" i="0" dirty="0" err="1" smtClean="0">
                          <a:solidFill>
                            <a:srgbClr val="FFFF00"/>
                          </a:solidFill>
                          <a:latin typeface="Yuanti SC" charset="-122"/>
                          <a:ea typeface="Yuanti SC" charset="-122"/>
                          <a:cs typeface="Yuanti SC" charset="-122"/>
                        </a:rPr>
                        <a:t>ex_dividend_date</a:t>
                      </a:r>
                      <a:r>
                        <a:rPr lang="en-US" sz="1000" b="0" i="0" dirty="0" smtClean="0">
                          <a:solidFill>
                            <a:srgbClr val="FFFF00"/>
                          </a:solidFill>
                          <a:latin typeface="Yuanti SC" charset="-122"/>
                          <a:ea typeface="Yuanti SC" charset="-122"/>
                          <a:cs typeface="Yuanti SC" charset="-122"/>
                        </a:rPr>
                        <a:t>: 除权除息日，该天股票的价格会因为分红而进行调整</a:t>
                      </a:r>
                    </a:p>
                    <a:p>
                      <a:pPr marL="171450" marR="0" lvl="0" indent="-171450" algn="l" defTabSz="914400" rtl="0" eaLnBrk="1" fontAlgn="auto" latinLnBrk="0" hangingPunct="1">
                        <a:lnSpc>
                          <a:spcPct val="100000"/>
                        </a:lnSpc>
                        <a:spcBef>
                          <a:spcPts val="0"/>
                        </a:spcBef>
                        <a:spcAft>
                          <a:spcPts val="0"/>
                        </a:spcAft>
                        <a:buClrTx/>
                        <a:buSzTx/>
                        <a:buFont typeface="Arial" charset="0"/>
                        <a:buChar char="•"/>
                        <a:tabLst/>
                        <a:defRPr/>
                      </a:pPr>
                      <a:r>
                        <a:rPr lang="en-US" sz="1000" b="0" i="0" dirty="0" err="1" smtClean="0">
                          <a:solidFill>
                            <a:srgbClr val="FFFF00"/>
                          </a:solidFill>
                          <a:latin typeface="Yuanti SC" charset="-122"/>
                          <a:ea typeface="Yuanti SC" charset="-122"/>
                          <a:cs typeface="Yuanti SC" charset="-122"/>
                        </a:rPr>
                        <a:t>payable_date</a:t>
                      </a:r>
                      <a:r>
                        <a:rPr lang="en-US" sz="1000" b="0" i="0" dirty="0" smtClean="0">
                          <a:solidFill>
                            <a:srgbClr val="FFFF00"/>
                          </a:solidFill>
                          <a:latin typeface="Yuanti SC" charset="-122"/>
                          <a:ea typeface="Yuanti SC" charset="-122"/>
                          <a:cs typeface="Yuanti SC" charset="-122"/>
                        </a:rPr>
                        <a:t>: 分红到帐日，这一天最终分红的现金会到账</a:t>
                      </a:r>
                    </a:p>
                    <a:p>
                      <a:pPr marL="171450" marR="0" lvl="0" indent="-171450" algn="l" defTabSz="914400" rtl="0" eaLnBrk="1" fontAlgn="auto" latinLnBrk="0" hangingPunct="1">
                        <a:lnSpc>
                          <a:spcPct val="100000"/>
                        </a:lnSpc>
                        <a:spcBef>
                          <a:spcPts val="0"/>
                        </a:spcBef>
                        <a:spcAft>
                          <a:spcPts val="0"/>
                        </a:spcAft>
                        <a:buClrTx/>
                        <a:buSzTx/>
                        <a:buFont typeface="Arial" charset="0"/>
                        <a:buChar char="•"/>
                        <a:tabLst/>
                        <a:defRPr/>
                      </a:pPr>
                      <a:r>
                        <a:rPr lang="en-US" sz="1000" b="0" i="0" dirty="0" err="1" smtClean="0">
                          <a:solidFill>
                            <a:srgbClr val="FFFF00"/>
                          </a:solidFill>
                          <a:latin typeface="Yuanti SC" charset="-122"/>
                          <a:ea typeface="Yuanti SC" charset="-122"/>
                          <a:cs typeface="Yuanti SC" charset="-122"/>
                        </a:rPr>
                        <a:t>round_lot</a:t>
                      </a:r>
                      <a:r>
                        <a:rPr lang="en-US" sz="1000" b="0" i="0" dirty="0" smtClean="0">
                          <a:solidFill>
                            <a:srgbClr val="FFFF00"/>
                          </a:solidFill>
                          <a:latin typeface="Yuanti SC" charset="-122"/>
                          <a:ea typeface="Yuanti SC" charset="-122"/>
                          <a:cs typeface="Yuanti SC" charset="-122"/>
                        </a:rPr>
                        <a:t>: 分红最小单位，例如：10代表每10股派发dividend_cash_before_tax单位的税前现金</a:t>
                      </a: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a16="http://schemas.microsoft.com/office/drawing/2014/main" xmlns="" val="10001"/>
                  </a:ext>
                </a:extLst>
              </a:tr>
            </a:tbl>
          </a:graphicData>
        </a:graphic>
      </p:graphicFrame>
    </p:spTree>
    <p:extLst>
      <p:ext uri="{BB962C8B-B14F-4D97-AF65-F5344CB8AC3E}">
        <p14:creationId xmlns:p14="http://schemas.microsoft.com/office/powerpoint/2010/main" val="8076015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2" name="矩形 1"/>
          <p:cNvSpPr/>
          <p:nvPr/>
        </p:nvSpPr>
        <p:spPr>
          <a:xfrm>
            <a:off x="4061011" y="1203263"/>
            <a:ext cx="6925235" cy="127747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 name="Freeform 88"/>
          <p:cNvSpPr>
            <a:spLocks noEditPoints="1"/>
          </p:cNvSpPr>
          <p:nvPr/>
        </p:nvSpPr>
        <p:spPr bwMode="auto">
          <a:xfrm rot="5400000">
            <a:off x="9989749" y="1481997"/>
            <a:ext cx="720189" cy="720002"/>
          </a:xfrm>
          <a:custGeom>
            <a:avLst/>
            <a:gdLst>
              <a:gd name="T0" fmla="*/ 207 w 414"/>
              <a:gd name="T1" fmla="*/ 0 h 414"/>
              <a:gd name="T2" fmla="*/ 0 w 414"/>
              <a:gd name="T3" fmla="*/ 207 h 414"/>
              <a:gd name="T4" fmla="*/ 207 w 414"/>
              <a:gd name="T5" fmla="*/ 414 h 414"/>
              <a:gd name="T6" fmla="*/ 414 w 414"/>
              <a:gd name="T7" fmla="*/ 207 h 414"/>
              <a:gd name="T8" fmla="*/ 207 w 414"/>
              <a:gd name="T9" fmla="*/ 0 h 414"/>
              <a:gd name="T10" fmla="*/ 207 w 414"/>
              <a:gd name="T11" fmla="*/ 399 h 414"/>
              <a:gd name="T12" fmla="*/ 15 w 414"/>
              <a:gd name="T13" fmla="*/ 207 h 414"/>
              <a:gd name="T14" fmla="*/ 207 w 414"/>
              <a:gd name="T15" fmla="*/ 15 h 414"/>
              <a:gd name="T16" fmla="*/ 399 w 414"/>
              <a:gd name="T17" fmla="*/ 207 h 414"/>
              <a:gd name="T18" fmla="*/ 207 w 414"/>
              <a:gd name="T19" fmla="*/ 399 h 414"/>
              <a:gd name="T20" fmla="*/ 299 w 414"/>
              <a:gd name="T21" fmla="*/ 174 h 414"/>
              <a:gd name="T22" fmla="*/ 314 w 414"/>
              <a:gd name="T23" fmla="*/ 174 h 414"/>
              <a:gd name="T24" fmla="*/ 314 w 414"/>
              <a:gd name="T25" fmla="*/ 307 h 414"/>
              <a:gd name="T26" fmla="*/ 306 w 414"/>
              <a:gd name="T27" fmla="*/ 314 h 414"/>
              <a:gd name="T28" fmla="*/ 173 w 414"/>
              <a:gd name="T29" fmla="*/ 314 h 414"/>
              <a:gd name="T30" fmla="*/ 173 w 414"/>
              <a:gd name="T31" fmla="*/ 300 h 414"/>
              <a:gd name="T32" fmla="*/ 288 w 414"/>
              <a:gd name="T33" fmla="*/ 300 h 414"/>
              <a:gd name="T34" fmla="*/ 108 w 414"/>
              <a:gd name="T35" fmla="*/ 120 h 414"/>
              <a:gd name="T36" fmla="*/ 119 w 414"/>
              <a:gd name="T37" fmla="*/ 109 h 414"/>
              <a:gd name="T38" fmla="*/ 299 w 414"/>
              <a:gd name="T39" fmla="*/ 289 h 414"/>
              <a:gd name="T40" fmla="*/ 299 w 414"/>
              <a:gd name="T41" fmla="*/ 174 h 4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14" h="414">
                <a:moveTo>
                  <a:pt x="207" y="0"/>
                </a:moveTo>
                <a:cubicBezTo>
                  <a:pt x="93" y="0"/>
                  <a:pt x="0" y="93"/>
                  <a:pt x="0" y="207"/>
                </a:cubicBezTo>
                <a:cubicBezTo>
                  <a:pt x="0" y="321"/>
                  <a:pt x="93" y="414"/>
                  <a:pt x="207" y="414"/>
                </a:cubicBezTo>
                <a:cubicBezTo>
                  <a:pt x="321" y="414"/>
                  <a:pt x="414" y="321"/>
                  <a:pt x="414" y="207"/>
                </a:cubicBezTo>
                <a:cubicBezTo>
                  <a:pt x="414" y="93"/>
                  <a:pt x="321" y="0"/>
                  <a:pt x="207" y="0"/>
                </a:cubicBezTo>
                <a:close/>
                <a:moveTo>
                  <a:pt x="207" y="399"/>
                </a:moveTo>
                <a:cubicBezTo>
                  <a:pt x="101" y="399"/>
                  <a:pt x="15" y="313"/>
                  <a:pt x="15" y="207"/>
                </a:cubicBezTo>
                <a:cubicBezTo>
                  <a:pt x="15" y="101"/>
                  <a:pt x="101" y="15"/>
                  <a:pt x="207" y="15"/>
                </a:cubicBezTo>
                <a:cubicBezTo>
                  <a:pt x="313" y="15"/>
                  <a:pt x="399" y="101"/>
                  <a:pt x="399" y="207"/>
                </a:cubicBezTo>
                <a:cubicBezTo>
                  <a:pt x="399" y="313"/>
                  <a:pt x="313" y="399"/>
                  <a:pt x="207" y="399"/>
                </a:cubicBezTo>
                <a:close/>
                <a:moveTo>
                  <a:pt x="299" y="174"/>
                </a:moveTo>
                <a:cubicBezTo>
                  <a:pt x="314" y="174"/>
                  <a:pt x="314" y="174"/>
                  <a:pt x="314" y="174"/>
                </a:cubicBezTo>
                <a:cubicBezTo>
                  <a:pt x="314" y="307"/>
                  <a:pt x="314" y="307"/>
                  <a:pt x="314" y="307"/>
                </a:cubicBezTo>
                <a:cubicBezTo>
                  <a:pt x="314" y="311"/>
                  <a:pt x="310" y="314"/>
                  <a:pt x="306" y="314"/>
                </a:cubicBezTo>
                <a:cubicBezTo>
                  <a:pt x="173" y="314"/>
                  <a:pt x="173" y="314"/>
                  <a:pt x="173" y="314"/>
                </a:cubicBezTo>
                <a:cubicBezTo>
                  <a:pt x="173" y="300"/>
                  <a:pt x="173" y="300"/>
                  <a:pt x="173" y="300"/>
                </a:cubicBezTo>
                <a:cubicBezTo>
                  <a:pt x="288" y="300"/>
                  <a:pt x="288" y="300"/>
                  <a:pt x="288" y="300"/>
                </a:cubicBezTo>
                <a:cubicBezTo>
                  <a:pt x="108" y="120"/>
                  <a:pt x="108" y="120"/>
                  <a:pt x="108" y="120"/>
                </a:cubicBezTo>
                <a:cubicBezTo>
                  <a:pt x="119" y="109"/>
                  <a:pt x="119" y="109"/>
                  <a:pt x="119" y="109"/>
                </a:cubicBezTo>
                <a:cubicBezTo>
                  <a:pt x="299" y="289"/>
                  <a:pt x="299" y="289"/>
                  <a:pt x="299" y="289"/>
                </a:cubicBezTo>
                <a:lnTo>
                  <a:pt x="299" y="174"/>
                </a:lnTo>
                <a:close/>
              </a:path>
            </a:pathLst>
          </a:custGeom>
          <a:solidFill>
            <a:srgbClr val="FFFFFF"/>
          </a:solidFill>
          <a:ln>
            <a:noFill/>
          </a:ln>
        </p:spPr>
        <p:txBody>
          <a:bodyPr vert="horz" wrap="square" lIns="68571" tIns="34286" rIns="68571" bIns="34286" numCol="1" anchor="t" anchorCtr="0" compatLnSpc="1">
            <a:prstTxWarp prst="textNoShape">
              <a:avLst/>
            </a:prstTxWarp>
          </a:bodyPr>
          <a:lstStyle/>
          <a:p>
            <a:pPr defTabSz="685487"/>
            <a:endParaRPr lang="en-US" sz="1400">
              <a:solidFill>
                <a:srgbClr val="FFFFFF"/>
              </a:solidFill>
              <a:latin typeface="Segoe UI"/>
            </a:endParaRPr>
          </a:p>
        </p:txBody>
      </p:sp>
      <p:sp>
        <p:nvSpPr>
          <p:cNvPr id="3" name="文本框 2"/>
          <p:cNvSpPr txBox="1"/>
          <p:nvPr/>
        </p:nvSpPr>
        <p:spPr>
          <a:xfrm>
            <a:off x="4403913" y="1379578"/>
            <a:ext cx="4251967" cy="923330"/>
          </a:xfrm>
          <a:prstGeom prst="rect">
            <a:avLst/>
          </a:prstGeom>
          <a:noFill/>
        </p:spPr>
        <p:txBody>
          <a:bodyPr wrap="square" rtlCol="0">
            <a:spAutoFit/>
          </a:bodyPr>
          <a:lstStyle/>
          <a:p>
            <a:r>
              <a:rPr kumimoji="1" lang="en-US" altLang="zh-CN" sz="5400" dirty="0" smtClean="0">
                <a:solidFill>
                  <a:schemeClr val="bg1"/>
                </a:solidFill>
                <a:latin typeface="Yuanti SC Light" charset="-122"/>
                <a:ea typeface="Yuanti SC Light" charset="-122"/>
                <a:cs typeface="Yuanti SC Light" charset="-122"/>
              </a:rPr>
              <a:t>1.</a:t>
            </a:r>
            <a:r>
              <a:rPr kumimoji="1" lang="zh-CN" altLang="en-US" sz="5400" dirty="0" smtClean="0">
                <a:solidFill>
                  <a:schemeClr val="bg1"/>
                </a:solidFill>
                <a:latin typeface="Yuanti SC Light" charset="-122"/>
                <a:ea typeface="Yuanti SC Light" charset="-122"/>
                <a:cs typeface="Yuanti SC Light" charset="-122"/>
              </a:rPr>
              <a:t> 研究背景</a:t>
            </a:r>
            <a:endParaRPr kumimoji="1" lang="zh-CN" altLang="en-US" sz="5400" dirty="0">
              <a:solidFill>
                <a:schemeClr val="bg1"/>
              </a:solidFill>
              <a:latin typeface="Yuanti SC Light" charset="-122"/>
              <a:ea typeface="Yuanti SC Light" charset="-122"/>
              <a:cs typeface="Yuanti SC Light" charset="-122"/>
            </a:endParaRPr>
          </a:p>
        </p:txBody>
      </p:sp>
      <p:sp>
        <p:nvSpPr>
          <p:cNvPr id="15" name="矩形 14"/>
          <p:cNvSpPr/>
          <p:nvPr/>
        </p:nvSpPr>
        <p:spPr>
          <a:xfrm>
            <a:off x="4061011" y="2622816"/>
            <a:ext cx="6925236" cy="32272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 name="矩形 16"/>
          <p:cNvSpPr/>
          <p:nvPr/>
        </p:nvSpPr>
        <p:spPr>
          <a:xfrm>
            <a:off x="1156448" y="2634178"/>
            <a:ext cx="2729752" cy="3215932"/>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 name="Freeform 79"/>
          <p:cNvSpPr>
            <a:spLocks noEditPoints="1"/>
          </p:cNvSpPr>
          <p:nvPr/>
        </p:nvSpPr>
        <p:spPr bwMode="black">
          <a:xfrm>
            <a:off x="2127855" y="3661196"/>
            <a:ext cx="865314" cy="1073485"/>
          </a:xfrm>
          <a:custGeom>
            <a:avLst/>
            <a:gdLst>
              <a:gd name="T0" fmla="*/ 277 w 277"/>
              <a:gd name="T1" fmla="*/ 171 h 344"/>
              <a:gd name="T2" fmla="*/ 277 w 277"/>
              <a:gd name="T3" fmla="*/ 251 h 344"/>
              <a:gd name="T4" fmla="*/ 274 w 277"/>
              <a:gd name="T5" fmla="*/ 258 h 344"/>
              <a:gd name="T6" fmla="*/ 251 w 277"/>
              <a:gd name="T7" fmla="*/ 280 h 344"/>
              <a:gd name="T8" fmla="*/ 251 w 277"/>
              <a:gd name="T9" fmla="*/ 295 h 344"/>
              <a:gd name="T10" fmla="*/ 248 w 277"/>
              <a:gd name="T11" fmla="*/ 302 h 344"/>
              <a:gd name="T12" fmla="*/ 241 w 277"/>
              <a:gd name="T13" fmla="*/ 305 h 344"/>
              <a:gd name="T14" fmla="*/ 10 w 277"/>
              <a:gd name="T15" fmla="*/ 305 h 344"/>
              <a:gd name="T16" fmla="*/ 3 w 277"/>
              <a:gd name="T17" fmla="*/ 302 h 344"/>
              <a:gd name="T18" fmla="*/ 0 w 277"/>
              <a:gd name="T19" fmla="*/ 295 h 344"/>
              <a:gd name="T20" fmla="*/ 0 w 277"/>
              <a:gd name="T21" fmla="*/ 9 h 344"/>
              <a:gd name="T22" fmla="*/ 3 w 277"/>
              <a:gd name="T23" fmla="*/ 2 h 344"/>
              <a:gd name="T24" fmla="*/ 10 w 277"/>
              <a:gd name="T25" fmla="*/ 0 h 344"/>
              <a:gd name="T26" fmla="*/ 241 w 277"/>
              <a:gd name="T27" fmla="*/ 0 h 344"/>
              <a:gd name="T28" fmla="*/ 248 w 277"/>
              <a:gd name="T29" fmla="*/ 2 h 344"/>
              <a:gd name="T30" fmla="*/ 251 w 277"/>
              <a:gd name="T31" fmla="*/ 9 h 344"/>
              <a:gd name="T32" fmla="*/ 251 w 277"/>
              <a:gd name="T33" fmla="*/ 143 h 344"/>
              <a:gd name="T34" fmla="*/ 274 w 277"/>
              <a:gd name="T35" fmla="*/ 164 h 344"/>
              <a:gd name="T36" fmla="*/ 277 w 277"/>
              <a:gd name="T37" fmla="*/ 171 h 344"/>
              <a:gd name="T38" fmla="*/ 3 w 277"/>
              <a:gd name="T39" fmla="*/ 2 h 344"/>
              <a:gd name="T40" fmla="*/ 0 w 277"/>
              <a:gd name="T41" fmla="*/ 9 h 344"/>
              <a:gd name="T42" fmla="*/ 0 w 277"/>
              <a:gd name="T43" fmla="*/ 295 h 344"/>
              <a:gd name="T44" fmla="*/ 3 w 277"/>
              <a:gd name="T45" fmla="*/ 302 h 344"/>
              <a:gd name="T46" fmla="*/ 10 w 277"/>
              <a:gd name="T47" fmla="*/ 305 h 344"/>
              <a:gd name="T48" fmla="*/ 199 w 277"/>
              <a:gd name="T49" fmla="*/ 305 h 344"/>
              <a:gd name="T50" fmla="*/ 199 w 277"/>
              <a:gd name="T51" fmla="*/ 191 h 344"/>
              <a:gd name="T52" fmla="*/ 216 w 277"/>
              <a:gd name="T53" fmla="*/ 171 h 344"/>
              <a:gd name="T54" fmla="*/ 222 w 277"/>
              <a:gd name="T55" fmla="*/ 155 h 344"/>
              <a:gd name="T56" fmla="*/ 222 w 277"/>
              <a:gd name="T57" fmla="*/ 56 h 344"/>
              <a:gd name="T58" fmla="*/ 202 w 277"/>
              <a:gd name="T59" fmla="*/ 32 h 344"/>
              <a:gd name="T60" fmla="*/ 31 w 277"/>
              <a:gd name="T61" fmla="*/ 0 h 344"/>
              <a:gd name="T62" fmla="*/ 10 w 277"/>
              <a:gd name="T63" fmla="*/ 0 h 344"/>
              <a:gd name="T64" fmla="*/ 3 w 277"/>
              <a:gd name="T65" fmla="*/ 2 h 344"/>
              <a:gd name="T66" fmla="*/ 200 w 277"/>
              <a:gd name="T67" fmla="*/ 47 h 344"/>
              <a:gd name="T68" fmla="*/ 11 w 277"/>
              <a:gd name="T69" fmla="*/ 11 h 344"/>
              <a:gd name="T70" fmla="*/ 4 w 277"/>
              <a:gd name="T71" fmla="*/ 13 h 344"/>
              <a:gd name="T72" fmla="*/ 0 w 277"/>
              <a:gd name="T73" fmla="*/ 20 h 344"/>
              <a:gd name="T74" fmla="*/ 0 w 277"/>
              <a:gd name="T75" fmla="*/ 302 h 344"/>
              <a:gd name="T76" fmla="*/ 8 w 277"/>
              <a:gd name="T77" fmla="*/ 311 h 344"/>
              <a:gd name="T78" fmla="*/ 173 w 277"/>
              <a:gd name="T79" fmla="*/ 343 h 344"/>
              <a:gd name="T80" fmla="*/ 181 w 277"/>
              <a:gd name="T81" fmla="*/ 341 h 344"/>
              <a:gd name="T82" fmla="*/ 184 w 277"/>
              <a:gd name="T83" fmla="*/ 334 h 344"/>
              <a:gd name="T84" fmla="*/ 184 w 277"/>
              <a:gd name="T85" fmla="*/ 185 h 344"/>
              <a:gd name="T86" fmla="*/ 205 w 277"/>
              <a:gd name="T87" fmla="*/ 161 h 344"/>
              <a:gd name="T88" fmla="*/ 207 w 277"/>
              <a:gd name="T89" fmla="*/ 155 h 344"/>
              <a:gd name="T90" fmla="*/ 207 w 277"/>
              <a:gd name="T91" fmla="*/ 56 h 344"/>
              <a:gd name="T92" fmla="*/ 200 w 277"/>
              <a:gd name="T93" fmla="*/ 47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77" h="344">
                <a:moveTo>
                  <a:pt x="277" y="171"/>
                </a:moveTo>
                <a:cubicBezTo>
                  <a:pt x="277" y="251"/>
                  <a:pt x="277" y="251"/>
                  <a:pt x="277" y="251"/>
                </a:cubicBezTo>
                <a:cubicBezTo>
                  <a:pt x="277" y="254"/>
                  <a:pt x="276" y="256"/>
                  <a:pt x="274" y="258"/>
                </a:cubicBezTo>
                <a:cubicBezTo>
                  <a:pt x="251" y="280"/>
                  <a:pt x="251" y="280"/>
                  <a:pt x="251" y="280"/>
                </a:cubicBezTo>
                <a:cubicBezTo>
                  <a:pt x="251" y="295"/>
                  <a:pt x="251" y="295"/>
                  <a:pt x="251" y="295"/>
                </a:cubicBezTo>
                <a:cubicBezTo>
                  <a:pt x="251" y="298"/>
                  <a:pt x="250" y="300"/>
                  <a:pt x="248" y="302"/>
                </a:cubicBezTo>
                <a:cubicBezTo>
                  <a:pt x="246" y="304"/>
                  <a:pt x="244" y="305"/>
                  <a:pt x="241" y="305"/>
                </a:cubicBezTo>
                <a:cubicBezTo>
                  <a:pt x="10" y="305"/>
                  <a:pt x="10" y="305"/>
                  <a:pt x="10" y="305"/>
                </a:cubicBezTo>
                <a:cubicBezTo>
                  <a:pt x="7" y="305"/>
                  <a:pt x="5" y="304"/>
                  <a:pt x="3" y="302"/>
                </a:cubicBezTo>
                <a:cubicBezTo>
                  <a:pt x="1" y="300"/>
                  <a:pt x="0" y="298"/>
                  <a:pt x="0" y="295"/>
                </a:cubicBezTo>
                <a:cubicBezTo>
                  <a:pt x="0" y="9"/>
                  <a:pt x="0" y="9"/>
                  <a:pt x="0" y="9"/>
                </a:cubicBezTo>
                <a:cubicBezTo>
                  <a:pt x="0" y="6"/>
                  <a:pt x="1" y="4"/>
                  <a:pt x="3" y="2"/>
                </a:cubicBezTo>
                <a:cubicBezTo>
                  <a:pt x="5" y="1"/>
                  <a:pt x="7" y="0"/>
                  <a:pt x="10" y="0"/>
                </a:cubicBezTo>
                <a:cubicBezTo>
                  <a:pt x="241" y="0"/>
                  <a:pt x="241" y="0"/>
                  <a:pt x="241" y="0"/>
                </a:cubicBezTo>
                <a:cubicBezTo>
                  <a:pt x="244" y="0"/>
                  <a:pt x="246" y="1"/>
                  <a:pt x="248" y="2"/>
                </a:cubicBezTo>
                <a:cubicBezTo>
                  <a:pt x="250" y="4"/>
                  <a:pt x="251" y="6"/>
                  <a:pt x="251" y="9"/>
                </a:cubicBezTo>
                <a:cubicBezTo>
                  <a:pt x="251" y="143"/>
                  <a:pt x="251" y="143"/>
                  <a:pt x="251" y="143"/>
                </a:cubicBezTo>
                <a:cubicBezTo>
                  <a:pt x="274" y="164"/>
                  <a:pt x="274" y="164"/>
                  <a:pt x="274" y="164"/>
                </a:cubicBezTo>
                <a:cubicBezTo>
                  <a:pt x="276" y="166"/>
                  <a:pt x="277" y="169"/>
                  <a:pt x="277" y="171"/>
                </a:cubicBezTo>
                <a:close/>
                <a:moveTo>
                  <a:pt x="3" y="2"/>
                </a:moveTo>
                <a:cubicBezTo>
                  <a:pt x="1" y="4"/>
                  <a:pt x="0" y="6"/>
                  <a:pt x="0" y="9"/>
                </a:cubicBezTo>
                <a:cubicBezTo>
                  <a:pt x="0" y="295"/>
                  <a:pt x="0" y="295"/>
                  <a:pt x="0" y="295"/>
                </a:cubicBezTo>
                <a:cubicBezTo>
                  <a:pt x="0" y="298"/>
                  <a:pt x="1" y="300"/>
                  <a:pt x="3" y="302"/>
                </a:cubicBezTo>
                <a:cubicBezTo>
                  <a:pt x="5" y="304"/>
                  <a:pt x="7" y="305"/>
                  <a:pt x="10" y="305"/>
                </a:cubicBezTo>
                <a:cubicBezTo>
                  <a:pt x="199" y="305"/>
                  <a:pt x="199" y="305"/>
                  <a:pt x="199" y="305"/>
                </a:cubicBezTo>
                <a:cubicBezTo>
                  <a:pt x="199" y="191"/>
                  <a:pt x="199" y="191"/>
                  <a:pt x="199" y="191"/>
                </a:cubicBezTo>
                <a:cubicBezTo>
                  <a:pt x="204" y="185"/>
                  <a:pt x="216" y="171"/>
                  <a:pt x="216" y="171"/>
                </a:cubicBezTo>
                <a:cubicBezTo>
                  <a:pt x="220" y="166"/>
                  <a:pt x="222" y="161"/>
                  <a:pt x="222" y="155"/>
                </a:cubicBezTo>
                <a:cubicBezTo>
                  <a:pt x="222" y="56"/>
                  <a:pt x="222" y="56"/>
                  <a:pt x="222" y="56"/>
                </a:cubicBezTo>
                <a:cubicBezTo>
                  <a:pt x="222" y="44"/>
                  <a:pt x="214" y="35"/>
                  <a:pt x="202" y="32"/>
                </a:cubicBezTo>
                <a:cubicBezTo>
                  <a:pt x="31" y="0"/>
                  <a:pt x="31" y="0"/>
                  <a:pt x="31" y="0"/>
                </a:cubicBezTo>
                <a:cubicBezTo>
                  <a:pt x="10" y="0"/>
                  <a:pt x="10" y="0"/>
                  <a:pt x="10" y="0"/>
                </a:cubicBezTo>
                <a:cubicBezTo>
                  <a:pt x="7" y="0"/>
                  <a:pt x="5" y="1"/>
                  <a:pt x="3" y="2"/>
                </a:cubicBezTo>
                <a:close/>
                <a:moveTo>
                  <a:pt x="200" y="47"/>
                </a:moveTo>
                <a:cubicBezTo>
                  <a:pt x="11" y="11"/>
                  <a:pt x="11" y="11"/>
                  <a:pt x="11" y="11"/>
                </a:cubicBezTo>
                <a:cubicBezTo>
                  <a:pt x="9" y="10"/>
                  <a:pt x="6" y="11"/>
                  <a:pt x="4" y="13"/>
                </a:cubicBezTo>
                <a:cubicBezTo>
                  <a:pt x="2" y="14"/>
                  <a:pt x="0" y="17"/>
                  <a:pt x="0" y="20"/>
                </a:cubicBezTo>
                <a:cubicBezTo>
                  <a:pt x="0" y="302"/>
                  <a:pt x="0" y="302"/>
                  <a:pt x="0" y="302"/>
                </a:cubicBezTo>
                <a:cubicBezTo>
                  <a:pt x="0" y="307"/>
                  <a:pt x="4" y="311"/>
                  <a:pt x="8" y="311"/>
                </a:cubicBezTo>
                <a:cubicBezTo>
                  <a:pt x="173" y="343"/>
                  <a:pt x="173" y="343"/>
                  <a:pt x="173" y="343"/>
                </a:cubicBezTo>
                <a:cubicBezTo>
                  <a:pt x="176" y="344"/>
                  <a:pt x="179" y="343"/>
                  <a:pt x="181" y="341"/>
                </a:cubicBezTo>
                <a:cubicBezTo>
                  <a:pt x="183" y="339"/>
                  <a:pt x="184" y="337"/>
                  <a:pt x="184" y="334"/>
                </a:cubicBezTo>
                <a:cubicBezTo>
                  <a:pt x="184" y="185"/>
                  <a:pt x="184" y="185"/>
                  <a:pt x="184" y="185"/>
                </a:cubicBezTo>
                <a:cubicBezTo>
                  <a:pt x="205" y="161"/>
                  <a:pt x="205" y="161"/>
                  <a:pt x="205" y="161"/>
                </a:cubicBezTo>
                <a:cubicBezTo>
                  <a:pt x="206" y="159"/>
                  <a:pt x="207" y="157"/>
                  <a:pt x="207" y="155"/>
                </a:cubicBezTo>
                <a:cubicBezTo>
                  <a:pt x="207" y="56"/>
                  <a:pt x="207" y="56"/>
                  <a:pt x="207" y="56"/>
                </a:cubicBezTo>
                <a:cubicBezTo>
                  <a:pt x="207" y="51"/>
                  <a:pt x="204" y="48"/>
                  <a:pt x="200" y="47"/>
                </a:cubicBezTo>
                <a:close/>
              </a:path>
            </a:pathLst>
          </a:custGeom>
          <a:solidFill>
            <a:srgbClr val="FFFFFF"/>
          </a:solidFill>
          <a:ln>
            <a:noFill/>
          </a:ln>
          <a:extLst/>
        </p:spPr>
        <p:txBody>
          <a:bodyPr vert="horz" wrap="square" lIns="61735" tIns="30867" rIns="61735" bIns="30867" numCol="1" anchor="t" anchorCtr="0" compatLnSpc="1">
            <a:prstTxWarp prst="textNoShape">
              <a:avLst/>
            </a:prstTxWarp>
          </a:bodyPr>
          <a:lstStyle/>
          <a:p>
            <a:pPr defTabSz="685487"/>
            <a:endParaRPr lang="en-US" sz="1200">
              <a:solidFill>
                <a:srgbClr val="FFFFFF"/>
              </a:solidFill>
              <a:latin typeface="Segoe UI"/>
            </a:endParaRPr>
          </a:p>
        </p:txBody>
      </p:sp>
      <p:sp>
        <p:nvSpPr>
          <p:cNvPr id="20" name="TextBox 5"/>
          <p:cNvSpPr txBox="1"/>
          <p:nvPr/>
        </p:nvSpPr>
        <p:spPr>
          <a:xfrm>
            <a:off x="4426169" y="3759479"/>
            <a:ext cx="6216441" cy="883750"/>
          </a:xfrm>
          <a:prstGeom prst="rect">
            <a:avLst/>
          </a:prstGeom>
          <a:noFill/>
        </p:spPr>
        <p:txBody>
          <a:bodyPr wrap="square" lIns="68571" tIns="68571" rIns="68571" bIns="68571" rtlCol="0">
            <a:spAutoFit/>
          </a:bodyPr>
          <a:lstStyle/>
          <a:p>
            <a:pPr marL="257146" indent="-257146" defTabSz="685487">
              <a:lnSpc>
                <a:spcPct val="90000"/>
              </a:lnSpc>
              <a:spcBef>
                <a:spcPct val="20000"/>
              </a:spcBef>
              <a:buSzPct val="90000"/>
              <a:buFont typeface="Arial" pitchFamily="34" charset="0"/>
              <a:buChar char="•"/>
            </a:pPr>
            <a:r>
              <a:rPr lang="en-US" altLang="zh-CN" sz="2400" dirty="0" smtClean="0">
                <a:solidFill>
                  <a:srgbClr val="92D050">
                    <a:alpha val="99000"/>
                  </a:srgbClr>
                </a:solidFill>
                <a:latin typeface="Yuanti SC" charset="-122"/>
                <a:ea typeface="Yuanti SC" charset="-122"/>
                <a:cs typeface="Yuanti SC" charset="-122"/>
              </a:rPr>
              <a:t>1.1</a:t>
            </a:r>
            <a:r>
              <a:rPr lang="zh-CN" altLang="en-US" sz="2400" dirty="0" smtClean="0">
                <a:solidFill>
                  <a:srgbClr val="92D050">
                    <a:alpha val="99000"/>
                  </a:srgbClr>
                </a:solidFill>
                <a:latin typeface="Yuanti SC" charset="-122"/>
                <a:ea typeface="Yuanti SC" charset="-122"/>
                <a:cs typeface="Yuanti SC" charset="-122"/>
              </a:rPr>
              <a:t> 研究背景</a:t>
            </a:r>
            <a:endParaRPr lang="en-US" altLang="zh-CN" sz="2400" dirty="0" smtClean="0">
              <a:solidFill>
                <a:srgbClr val="92D050">
                  <a:alpha val="99000"/>
                </a:srgbClr>
              </a:solidFill>
              <a:latin typeface="Yuanti SC" charset="-122"/>
              <a:ea typeface="Yuanti SC" charset="-122"/>
              <a:cs typeface="Yuanti SC" charset="-122"/>
            </a:endParaRPr>
          </a:p>
          <a:p>
            <a:pPr marL="257146" indent="-257146" defTabSz="685487">
              <a:lnSpc>
                <a:spcPct val="90000"/>
              </a:lnSpc>
              <a:spcBef>
                <a:spcPct val="20000"/>
              </a:spcBef>
              <a:buSzPct val="90000"/>
              <a:buFont typeface="Arial" pitchFamily="34" charset="0"/>
              <a:buChar char="•"/>
            </a:pPr>
            <a:r>
              <a:rPr lang="en-US" altLang="zh-CN" sz="2400" dirty="0" smtClean="0">
                <a:solidFill>
                  <a:srgbClr val="92D050">
                    <a:alpha val="99000"/>
                  </a:srgbClr>
                </a:solidFill>
                <a:latin typeface="Yuanti SC" charset="-122"/>
                <a:ea typeface="Yuanti SC" charset="-122"/>
                <a:cs typeface="Yuanti SC" charset="-122"/>
              </a:rPr>
              <a:t>1.2</a:t>
            </a:r>
            <a:r>
              <a:rPr lang="zh-CN" altLang="en-US" sz="2400" dirty="0" smtClean="0">
                <a:solidFill>
                  <a:srgbClr val="92D050">
                    <a:alpha val="99000"/>
                  </a:srgbClr>
                </a:solidFill>
                <a:latin typeface="Yuanti SC" charset="-122"/>
                <a:ea typeface="Yuanti SC" charset="-122"/>
                <a:cs typeface="Yuanti SC" charset="-122"/>
              </a:rPr>
              <a:t> 研究方法</a:t>
            </a:r>
            <a:endParaRPr lang="zh-CN" altLang="en-US" sz="2400" dirty="0">
              <a:solidFill>
                <a:srgbClr val="92D050">
                  <a:alpha val="99000"/>
                </a:srgbClr>
              </a:solidFill>
              <a:latin typeface="Yuanti SC" charset="-122"/>
              <a:ea typeface="Yuanti SC" charset="-122"/>
              <a:cs typeface="Yuanti SC" charset="-122"/>
            </a:endParaRPr>
          </a:p>
        </p:txBody>
      </p:sp>
      <p:sp>
        <p:nvSpPr>
          <p:cNvPr id="18" name="矩形 17"/>
          <p:cNvSpPr/>
          <p:nvPr/>
        </p:nvSpPr>
        <p:spPr>
          <a:xfrm>
            <a:off x="1156446" y="1203263"/>
            <a:ext cx="2729754" cy="127747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 name="文本框 15"/>
          <p:cNvSpPr txBox="1"/>
          <p:nvPr/>
        </p:nvSpPr>
        <p:spPr>
          <a:xfrm>
            <a:off x="1704857" y="1794929"/>
            <a:ext cx="1992498" cy="307777"/>
          </a:xfrm>
          <a:prstGeom prst="rect">
            <a:avLst/>
          </a:prstGeom>
          <a:noFill/>
        </p:spPr>
        <p:txBody>
          <a:bodyPr wrap="square" rtlCol="0">
            <a:spAutoFit/>
          </a:bodyPr>
          <a:lstStyle/>
          <a:p>
            <a:r>
              <a:rPr kumimoji="1" lang="en-US" altLang="zh-CN" sz="1400" dirty="0" smtClean="0">
                <a:solidFill>
                  <a:srgbClr val="0070C0"/>
                </a:solidFill>
              </a:rPr>
              <a:t>Ricequant  Research</a:t>
            </a:r>
            <a:endParaRPr kumimoji="1" lang="zh-CN" altLang="en-US" sz="1400" dirty="0">
              <a:solidFill>
                <a:srgbClr val="0070C0"/>
              </a:solidFill>
            </a:endParaRPr>
          </a:p>
        </p:txBody>
      </p:sp>
      <p:sp>
        <p:nvSpPr>
          <p:cNvPr id="21" name="文本框 20"/>
          <p:cNvSpPr txBox="1"/>
          <p:nvPr/>
        </p:nvSpPr>
        <p:spPr>
          <a:xfrm>
            <a:off x="1712498" y="1456818"/>
            <a:ext cx="1568642" cy="369332"/>
          </a:xfrm>
          <a:prstGeom prst="rect">
            <a:avLst/>
          </a:prstGeom>
          <a:noFill/>
        </p:spPr>
        <p:txBody>
          <a:bodyPr wrap="square" rtlCol="0">
            <a:spAutoFit/>
          </a:bodyPr>
          <a:lstStyle/>
          <a:p>
            <a:r>
              <a:rPr kumimoji="1" lang="en-US" altLang="zh-CN" dirty="0">
                <a:solidFill>
                  <a:schemeClr val="bg2">
                    <a:lumMod val="50000"/>
                  </a:schemeClr>
                </a:solidFill>
              </a:rPr>
              <a:t>SCITLAS</a:t>
            </a:r>
            <a:endParaRPr kumimoji="1" lang="zh-CN" altLang="en-US" dirty="0">
              <a:solidFill>
                <a:schemeClr val="bg2">
                  <a:lumMod val="50000"/>
                </a:schemeClr>
              </a:solidFill>
            </a:endParaRPr>
          </a:p>
        </p:txBody>
      </p:sp>
    </p:spTree>
    <p:extLst>
      <p:ext uri="{BB962C8B-B14F-4D97-AF65-F5344CB8AC3E}">
        <p14:creationId xmlns:p14="http://schemas.microsoft.com/office/powerpoint/2010/main" val="169164325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10" name="矩形 9"/>
          <p:cNvSpPr/>
          <p:nvPr/>
        </p:nvSpPr>
        <p:spPr>
          <a:xfrm>
            <a:off x="409303" y="828209"/>
            <a:ext cx="10759440" cy="4062651"/>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2.2.5</a:t>
            </a:r>
            <a:r>
              <a:rPr lang="zh-CN" altLang="en-US" sz="2800" dirty="0" smtClean="0">
                <a:solidFill>
                  <a:schemeClr val="bg1"/>
                </a:solidFill>
                <a:latin typeface="Yuanti SC" charset="-122"/>
                <a:ea typeface="Yuanti SC" charset="-122"/>
                <a:cs typeface="Yuanti SC" charset="-122"/>
              </a:rPr>
              <a:t> 数据获取相关函数</a:t>
            </a:r>
            <a:endParaRPr lang="zh-CN" altLang="en-US" sz="2800" dirty="0">
              <a:solidFill>
                <a:schemeClr val="bg1"/>
              </a:solidFill>
              <a:latin typeface="Yuanti SC" charset="-122"/>
              <a:ea typeface="Yuanti SC" charset="-122"/>
              <a:cs typeface="Yuanti SC" charset="-122"/>
            </a:endParaRPr>
          </a:p>
          <a:p>
            <a:endParaRPr lang="zh-CN" altLang="en-US" dirty="0" smtClean="0">
              <a:solidFill>
                <a:schemeClr val="bg1"/>
              </a:solidFill>
              <a:latin typeface="Yuanti SC Light" charset="-122"/>
              <a:ea typeface="Yuanti SC Light" charset="-122"/>
              <a:cs typeface="Yuanti SC Light" charset="-122"/>
            </a:endParaRPr>
          </a:p>
          <a:p>
            <a:r>
              <a:rPr lang="en-US" altLang="zh-CN" dirty="0" err="1" smtClean="0">
                <a:solidFill>
                  <a:srgbClr val="FFFF00"/>
                </a:solidFill>
                <a:latin typeface="Yuanti SC Light" charset="-122"/>
                <a:ea typeface="Yuanti SC Light" charset="-122"/>
                <a:cs typeface="Yuanti SC Light" charset="-122"/>
              </a:rPr>
              <a:t>get_split</a:t>
            </a:r>
            <a:r>
              <a:rPr lang="zh-CN" altLang="en-US" dirty="0" smtClean="0">
                <a:solidFill>
                  <a:srgbClr val="FFFF00"/>
                </a:solidFill>
                <a:latin typeface="Yuanti SC Light" charset="-122"/>
                <a:ea typeface="Yuanti SC Light" charset="-122"/>
                <a:cs typeface="Yuanti SC Light" charset="-122"/>
              </a:rPr>
              <a:t> 方法（</a:t>
            </a:r>
            <a:r>
              <a:rPr lang="zh-CN" altLang="en-US" dirty="0">
                <a:solidFill>
                  <a:srgbClr val="FFFF00"/>
                </a:solidFill>
                <a:latin typeface="Yuanti SC Light" charset="-122"/>
                <a:ea typeface="Yuanti SC Light" charset="-122"/>
                <a:cs typeface="Yuanti SC Light" charset="-122"/>
              </a:rPr>
              <a:t>获取股票拆分</a:t>
            </a:r>
            <a:r>
              <a:rPr lang="zh-CN" altLang="en-US" dirty="0" smtClean="0">
                <a:solidFill>
                  <a:srgbClr val="FFFF00"/>
                </a:solidFill>
                <a:latin typeface="Yuanti SC Light" charset="-122"/>
                <a:ea typeface="Yuanti SC Light" charset="-122"/>
                <a:cs typeface="Yuanti SC Light" charset="-122"/>
              </a:rPr>
              <a:t>数据）</a:t>
            </a: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smtClean="0">
                <a:solidFill>
                  <a:schemeClr val="bg1"/>
                </a:solidFill>
                <a:latin typeface="Yuanti SC Light" charset="-122"/>
                <a:ea typeface="Yuanti SC Light" charset="-122"/>
                <a:cs typeface="Yuanti SC Light" charset="-122"/>
              </a:rPr>
              <a:t>原型：</a:t>
            </a:r>
            <a:r>
              <a:rPr lang="en-US" altLang="zh-CN" sz="1600" dirty="0" err="1">
                <a:solidFill>
                  <a:srgbClr val="92D050"/>
                </a:solidFill>
                <a:latin typeface="Yuanti SC Light" charset="-122"/>
                <a:ea typeface="Yuanti SC Light" charset="-122"/>
                <a:cs typeface="Yuanti SC Light" charset="-122"/>
              </a:rPr>
              <a:t>def</a:t>
            </a:r>
            <a:r>
              <a:rPr lang="en-US" altLang="zh-CN" sz="1600" dirty="0">
                <a:solidFill>
                  <a:srgbClr val="92D050"/>
                </a:solidFill>
                <a:latin typeface="Yuanti SC Light" charset="-122"/>
                <a:ea typeface="Yuanti SC Light" charset="-122"/>
                <a:cs typeface="Yuanti SC Light" charset="-122"/>
              </a:rPr>
              <a:t> </a:t>
            </a:r>
            <a:r>
              <a:rPr lang="en-US" altLang="zh-CN" sz="1600" dirty="0" err="1">
                <a:solidFill>
                  <a:srgbClr val="FFFF00"/>
                </a:solidFill>
                <a:latin typeface="Yuanti SC Light" charset="-122"/>
                <a:ea typeface="Yuanti SC Light" charset="-122"/>
                <a:cs typeface="Yuanti SC Light" charset="-122"/>
              </a:rPr>
              <a:t>get_split</a:t>
            </a:r>
            <a:r>
              <a:rPr lang="en-US" altLang="zh-CN" sz="1600" dirty="0">
                <a:solidFill>
                  <a:srgbClr val="FFFF00"/>
                </a:solidFill>
                <a:latin typeface="Yuanti SC Light" charset="-122"/>
                <a:ea typeface="Yuanti SC Light" charset="-122"/>
                <a:cs typeface="Yuanti SC Light" charset="-122"/>
              </a:rPr>
              <a:t>(</a:t>
            </a:r>
            <a:r>
              <a:rPr lang="en-US" altLang="zh-CN" sz="1600" dirty="0" err="1">
                <a:solidFill>
                  <a:srgbClr val="FFFF00"/>
                </a:solidFill>
                <a:latin typeface="Yuanti SC Light" charset="-122"/>
                <a:ea typeface="Yuanti SC Light" charset="-122"/>
                <a:cs typeface="Yuanti SC Light" charset="-122"/>
              </a:rPr>
              <a:t>order_book_id</a:t>
            </a:r>
            <a:r>
              <a:rPr lang="en-US" altLang="zh-CN" sz="1600" dirty="0">
                <a:solidFill>
                  <a:srgbClr val="FFFF00"/>
                </a:solidFill>
                <a:latin typeface="Yuanti SC Light" charset="-122"/>
                <a:ea typeface="Yuanti SC Light" charset="-122"/>
                <a:cs typeface="Yuanti SC Light" charset="-122"/>
              </a:rPr>
              <a:t>, </a:t>
            </a:r>
            <a:r>
              <a:rPr lang="en-US" altLang="zh-CN" sz="1600" dirty="0" err="1">
                <a:solidFill>
                  <a:srgbClr val="FFFF00"/>
                </a:solidFill>
                <a:latin typeface="Yuanti SC Light" charset="-122"/>
                <a:ea typeface="Yuanti SC Light" charset="-122"/>
                <a:cs typeface="Yuanti SC Light" charset="-122"/>
              </a:rPr>
              <a:t>start_date</a:t>
            </a:r>
            <a:r>
              <a:rPr lang="en-US" altLang="zh-CN" sz="1600" dirty="0" smtClean="0">
                <a:solidFill>
                  <a:srgbClr val="FFFF00"/>
                </a:solidFill>
                <a:latin typeface="Yuanti SC Light" charset="-122"/>
                <a:ea typeface="Yuanti SC Light" charset="-122"/>
                <a:cs typeface="Yuanti SC Light" charset="-122"/>
              </a:rPr>
              <a:t>)</a:t>
            </a: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a:solidFill>
                  <a:schemeClr val="bg1"/>
                </a:solidFill>
                <a:latin typeface="Yuanti SC Light" charset="-122"/>
                <a:ea typeface="Yuanti SC Light" charset="-122"/>
                <a:cs typeface="Yuanti SC Light" charset="-122"/>
              </a:rPr>
              <a:t>获取某只股票到策略当前日期前一天的</a:t>
            </a:r>
            <a:r>
              <a:rPr lang="zh-CN" altLang="en-US" sz="1600" dirty="0" smtClean="0">
                <a:solidFill>
                  <a:schemeClr val="bg1"/>
                </a:solidFill>
                <a:latin typeface="Yuanti SC Light" charset="-122"/>
                <a:ea typeface="Yuanti SC Light" charset="-122"/>
                <a:cs typeface="Yuanti SC Light" charset="-122"/>
              </a:rPr>
              <a:t>拆分数据（</a:t>
            </a:r>
            <a:r>
              <a:rPr lang="zh-CN" altLang="en-US" sz="1600" dirty="0">
                <a:solidFill>
                  <a:schemeClr val="bg1"/>
                </a:solidFill>
                <a:latin typeface="Yuanti SC Light" charset="-122"/>
                <a:ea typeface="Yuanti SC Light" charset="-122"/>
                <a:cs typeface="Yuanti SC Light" charset="-122"/>
              </a:rPr>
              <a:t>包含起止日期）。</a:t>
            </a:r>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dirty="0">
              <a:solidFill>
                <a:schemeClr val="bg1"/>
              </a:solidFill>
              <a:latin typeface="Yuanti SC Light" charset="-122"/>
              <a:ea typeface="Yuanti SC Light" charset="-122"/>
              <a:cs typeface="Yuanti SC Light" charset="-122"/>
            </a:endParaRPr>
          </a:p>
        </p:txBody>
      </p:sp>
      <p:sp>
        <p:nvSpPr>
          <p:cNvPr id="6" name="文本框 5"/>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graphicFrame>
        <p:nvGraphicFramePr>
          <p:cNvPr id="7" name="Table 2"/>
          <p:cNvGraphicFramePr>
            <a:graphicFrameLocks noGrp="1"/>
          </p:cNvGraphicFramePr>
          <p:nvPr>
            <p:extLst/>
          </p:nvPr>
        </p:nvGraphicFramePr>
        <p:xfrm>
          <a:off x="486172" y="3024790"/>
          <a:ext cx="10500075" cy="662940"/>
        </p:xfrm>
        <a:graphic>
          <a:graphicData uri="http://schemas.openxmlformats.org/drawingml/2006/table">
            <a:tbl>
              <a:tblPr firstRow="1" bandRow="1">
                <a:tableStyleId>{C083E6E3-FA7D-4D7B-A595-EF9225AFEA82}</a:tableStyleId>
              </a:tblPr>
              <a:tblGrid>
                <a:gridCol w="1223383">
                  <a:extLst>
                    <a:ext uri="{9D8B030D-6E8A-4147-A177-3AD203B41FA5}">
                      <a16:colId xmlns:a16="http://schemas.microsoft.com/office/drawing/2014/main" xmlns="" val="20000"/>
                    </a:ext>
                  </a:extLst>
                </a:gridCol>
                <a:gridCol w="2342288">
                  <a:extLst>
                    <a:ext uri="{9D8B030D-6E8A-4147-A177-3AD203B41FA5}">
                      <a16:colId xmlns:a16="http://schemas.microsoft.com/office/drawing/2014/main" xmlns="" val="20001"/>
                    </a:ext>
                  </a:extLst>
                </a:gridCol>
                <a:gridCol w="6934404"/>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参数</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xmlns=""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chemeClr val="bg1"/>
                          </a:solidFill>
                          <a:latin typeface="Yuanti SC" charset="-122"/>
                          <a:ea typeface="Yuanti SC" charset="-122"/>
                          <a:cs typeface="Yuanti SC" charset="-122"/>
                        </a:rPr>
                        <a:t>id_or_symbol</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rgbClr val="FFFF00"/>
                          </a:solidFill>
                          <a:latin typeface="Yuanti SC" charset="-122"/>
                          <a:ea typeface="Yuanti SC" charset="-122"/>
                          <a:cs typeface="Yuanti SC" charset="-122"/>
                        </a:rPr>
                        <a:t>str</a:t>
                      </a:r>
                      <a:r>
                        <a:rPr lang="en-US" altLang="zh-CN" sz="1000" b="0" i="0" dirty="0" smtClean="0">
                          <a:solidFill>
                            <a:srgbClr val="FFFF00"/>
                          </a:solidFill>
                          <a:latin typeface="Yuanti SC" charset="-122"/>
                          <a:ea typeface="Yuanti SC" charset="-122"/>
                          <a:cs typeface="Yuanti SC" charset="-122"/>
                        </a:rPr>
                        <a:t> </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可输入</a:t>
                      </a:r>
                      <a:r>
                        <a:rPr lang="en-US" altLang="zh-CN" sz="1000" b="0" i="0" dirty="0" err="1" smtClean="0">
                          <a:solidFill>
                            <a:srgbClr val="FFFF00"/>
                          </a:solidFill>
                          <a:latin typeface="Yuanti SC" charset="-122"/>
                          <a:ea typeface="Yuanti SC" charset="-122"/>
                          <a:cs typeface="Yuanti SC" charset="-122"/>
                        </a:rPr>
                        <a:t>order_book_id</a:t>
                      </a:r>
                      <a:r>
                        <a:rPr lang="zh-CN" altLang="en-US" sz="1000" b="0" i="0" dirty="0" smtClean="0">
                          <a:solidFill>
                            <a:srgbClr val="FFFF00"/>
                          </a:solidFill>
                          <a:latin typeface="Yuanti SC" charset="-122"/>
                          <a:ea typeface="Yuanti SC" charset="-122"/>
                          <a:cs typeface="Yuanti SC" charset="-122"/>
                        </a:rPr>
                        <a:t>或</a:t>
                      </a:r>
                      <a:r>
                        <a:rPr lang="en-US" altLang="zh-CN" sz="1000" b="0" i="0" dirty="0" smtClean="0">
                          <a:solidFill>
                            <a:srgbClr val="FFFF00"/>
                          </a:solidFill>
                          <a:latin typeface="Yuanti SC" charset="-122"/>
                          <a:ea typeface="Yuanti SC" charset="-122"/>
                          <a:cs typeface="Yuanti SC" charset="-122"/>
                        </a:rPr>
                        <a:t>symbol</a:t>
                      </a:r>
                      <a:r>
                        <a:rPr lang="zh-CN" altLang="en-US" sz="1000" b="0" i="0" dirty="0" smtClean="0">
                          <a:solidFill>
                            <a:srgbClr val="FFFF00"/>
                          </a:solidFill>
                          <a:latin typeface="Yuanti SC" charset="-122"/>
                          <a:ea typeface="Yuanti SC" charset="-122"/>
                          <a:cs typeface="Yuanti SC" charset="-122"/>
                        </a:rPr>
                        <a: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a16="http://schemas.microsoft.com/office/drawing/2014/main" xmlns="" val="10001"/>
                  </a:ext>
                </a:extLst>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start_date</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rgbClr val="FFFF00"/>
                          </a:solidFill>
                          <a:latin typeface="Yuanti SC" charset="-122"/>
                          <a:ea typeface="Yuanti SC" charset="-122"/>
                          <a:cs typeface="Yuanti SC" charset="-122"/>
                        </a:rPr>
                        <a:t>str</a:t>
                      </a:r>
                      <a:r>
                        <a:rPr lang="en-US" sz="1000" b="0" i="0" dirty="0" smtClean="0">
                          <a:solidFill>
                            <a:srgbClr val="FFFF00"/>
                          </a:solidFill>
                          <a:latin typeface="Yuanti SC" charset="-122"/>
                          <a:ea typeface="Yuanti SC" charset="-122"/>
                          <a:cs typeface="Yuanti SC" charset="-122"/>
                        </a:rPr>
                        <a:t>, date, </a:t>
                      </a:r>
                      <a:r>
                        <a:rPr lang="en-US" sz="1000" b="0" i="0" dirty="0" err="1" smtClean="0">
                          <a:solidFill>
                            <a:srgbClr val="FFFF00"/>
                          </a:solidFill>
                          <a:latin typeface="Yuanti SC" charset="-122"/>
                          <a:ea typeface="Yuanti SC" charset="-122"/>
                          <a:cs typeface="Yuanti SC" charset="-122"/>
                        </a:rPr>
                        <a:t>datetime</a:t>
                      </a:r>
                      <a:r>
                        <a:rPr lang="en-US" sz="1000" b="0" i="0" dirty="0" smtClean="0">
                          <a:solidFill>
                            <a:srgbClr val="FFFF00"/>
                          </a:solidFill>
                          <a:latin typeface="Yuanti SC" charset="-122"/>
                          <a:ea typeface="Yuanti SC" charset="-122"/>
                          <a:cs typeface="Yuanti SC" charset="-122"/>
                        </a:rPr>
                        <a:t>, </a:t>
                      </a:r>
                      <a:r>
                        <a:rPr lang="en-US" sz="1000" b="0" i="0" dirty="0" err="1" smtClean="0">
                          <a:solidFill>
                            <a:srgbClr val="FFFF00"/>
                          </a:solidFill>
                          <a:latin typeface="Yuanti SC" charset="-122"/>
                          <a:ea typeface="Yuanti SC" charset="-122"/>
                          <a:cs typeface="Yuanti SC" charset="-122"/>
                        </a:rPr>
                        <a:t>pandasTimestamp</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开始日期，用户必须指定，需要早于策略当前日期</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bl>
          </a:graphicData>
        </a:graphic>
      </p:graphicFrame>
      <p:graphicFrame>
        <p:nvGraphicFramePr>
          <p:cNvPr id="8" name="Table 2"/>
          <p:cNvGraphicFramePr>
            <a:graphicFrameLocks noGrp="1"/>
          </p:cNvGraphicFramePr>
          <p:nvPr>
            <p:extLst/>
          </p:nvPr>
        </p:nvGraphicFramePr>
        <p:xfrm>
          <a:off x="486173" y="4042435"/>
          <a:ext cx="10500074" cy="1051560"/>
        </p:xfrm>
        <a:graphic>
          <a:graphicData uri="http://schemas.openxmlformats.org/drawingml/2006/table">
            <a:tbl>
              <a:tblPr firstRow="1" bandRow="1">
                <a:tableStyleId>{C083E6E3-FA7D-4D7B-A595-EF9225AFEA82}</a:tableStyleId>
              </a:tblPr>
              <a:tblGrid>
                <a:gridCol w="1213418">
                  <a:extLst>
                    <a:ext uri="{9D8B030D-6E8A-4147-A177-3AD203B41FA5}">
                      <a16:colId xmlns:a16="http://schemas.microsoft.com/office/drawing/2014/main" xmlns="" val="20000"/>
                    </a:ext>
                  </a:extLst>
                </a:gridCol>
                <a:gridCol w="2355574">
                  <a:extLst>
                    <a:ext uri="{9D8B030D-6E8A-4147-A177-3AD203B41FA5}">
                      <a16:colId xmlns:a16="http://schemas.microsoft.com/office/drawing/2014/main" xmlns="" val="20001"/>
                    </a:ext>
                  </a:extLst>
                </a:gridCol>
                <a:gridCol w="6931082"/>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返回</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xmlns=""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data</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rgbClr val="FFFF00"/>
                          </a:solidFill>
                          <a:latin typeface="Yuanti SC" charset="-122"/>
                          <a:ea typeface="Yuanti SC" charset="-122"/>
                          <a:cs typeface="Yuanti SC" charset="-122"/>
                        </a:rPr>
                        <a:t>pandas.dateframe</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charset="0"/>
                        <a:buNone/>
                        <a:tabLst/>
                        <a:defRPr/>
                      </a:pPr>
                      <a:r>
                        <a:rPr lang="zh-CN" altLang="en-US" sz="1000" b="0" i="0" dirty="0" smtClean="0">
                          <a:solidFill>
                            <a:srgbClr val="FFFF00"/>
                          </a:solidFill>
                          <a:latin typeface="Yuanti SC" charset="-122"/>
                          <a:ea typeface="Yuanti SC" charset="-122"/>
                          <a:cs typeface="Yuanti SC" charset="-122"/>
                        </a:rPr>
                        <a:t>查询时间段内的某个股票的拆分数据。</a:t>
                      </a:r>
                      <a:endParaRPr lang="en-US" sz="1000" b="0" i="0" dirty="0" smtClean="0">
                        <a:solidFill>
                          <a:srgbClr val="FFFF00"/>
                        </a:solidFill>
                        <a:latin typeface="Yuanti SC" charset="-122"/>
                        <a:ea typeface="Yuanti SC" charset="-122"/>
                        <a:cs typeface="Yuanti SC" charset="-122"/>
                      </a:endParaRPr>
                    </a:p>
                    <a:p>
                      <a:pPr marL="171450" marR="0" lvl="0" indent="-171450" algn="l" defTabSz="914400" rtl="0" eaLnBrk="1" fontAlgn="auto" latinLnBrk="0" hangingPunct="1">
                        <a:lnSpc>
                          <a:spcPct val="100000"/>
                        </a:lnSpc>
                        <a:spcBef>
                          <a:spcPts val="0"/>
                        </a:spcBef>
                        <a:spcAft>
                          <a:spcPts val="0"/>
                        </a:spcAft>
                        <a:buClrTx/>
                        <a:buSzTx/>
                        <a:buFont typeface="Arial" charset="0"/>
                        <a:buChar char="•"/>
                        <a:tabLst/>
                        <a:defRPr/>
                      </a:pPr>
                      <a:r>
                        <a:rPr lang="en-US" sz="1000" b="0" i="0" dirty="0" err="1" smtClean="0">
                          <a:solidFill>
                            <a:srgbClr val="FFFF00"/>
                          </a:solidFill>
                          <a:latin typeface="Yuanti SC" charset="-122"/>
                          <a:ea typeface="Yuanti SC" charset="-122"/>
                          <a:cs typeface="Yuanti SC" charset="-122"/>
                        </a:rPr>
                        <a:t>ex_dividend_date</a:t>
                      </a:r>
                      <a:r>
                        <a:rPr lang="en-US" sz="1000" b="0" i="0" dirty="0" smtClean="0">
                          <a:solidFill>
                            <a:srgbClr val="FFFF00"/>
                          </a:solidFill>
                          <a:latin typeface="Yuanti SC" charset="-122"/>
                          <a:ea typeface="Yuanti SC" charset="-122"/>
                          <a:cs typeface="Yuanti SC" charset="-122"/>
                        </a:rPr>
                        <a:t>: 除权除息日，该天股票的价格会因为拆分而进行调整</a:t>
                      </a:r>
                    </a:p>
                    <a:p>
                      <a:pPr marL="171450" marR="0" lvl="0" indent="-171450" algn="l" defTabSz="914400" rtl="0" eaLnBrk="1" fontAlgn="auto" latinLnBrk="0" hangingPunct="1">
                        <a:lnSpc>
                          <a:spcPct val="100000"/>
                        </a:lnSpc>
                        <a:spcBef>
                          <a:spcPts val="0"/>
                        </a:spcBef>
                        <a:spcAft>
                          <a:spcPts val="0"/>
                        </a:spcAft>
                        <a:buClrTx/>
                        <a:buSzTx/>
                        <a:buFont typeface="Arial" charset="0"/>
                        <a:buChar char="•"/>
                        <a:tabLst/>
                        <a:defRPr/>
                      </a:pPr>
                      <a:r>
                        <a:rPr lang="en-US" sz="1000" b="0" i="0" dirty="0" err="1" smtClean="0">
                          <a:solidFill>
                            <a:srgbClr val="FFFF00"/>
                          </a:solidFill>
                          <a:latin typeface="Yuanti SC" charset="-122"/>
                          <a:ea typeface="Yuanti SC" charset="-122"/>
                          <a:cs typeface="Yuanti SC" charset="-122"/>
                        </a:rPr>
                        <a:t>book_closure_date</a:t>
                      </a:r>
                      <a:r>
                        <a:rPr lang="en-US" sz="1000" b="0" i="0" dirty="0" smtClean="0">
                          <a:solidFill>
                            <a:srgbClr val="FFFF00"/>
                          </a:solidFill>
                          <a:latin typeface="Yuanti SC" charset="-122"/>
                          <a:ea typeface="Yuanti SC" charset="-122"/>
                          <a:cs typeface="Yuanti SC" charset="-122"/>
                        </a:rPr>
                        <a:t>: 股权登记日</a:t>
                      </a:r>
                    </a:p>
                    <a:p>
                      <a:pPr marL="171450" marR="0" lvl="0" indent="-171450" algn="l" defTabSz="914400" rtl="0" eaLnBrk="1" fontAlgn="auto" latinLnBrk="0" hangingPunct="1">
                        <a:lnSpc>
                          <a:spcPct val="100000"/>
                        </a:lnSpc>
                        <a:spcBef>
                          <a:spcPts val="0"/>
                        </a:spcBef>
                        <a:spcAft>
                          <a:spcPts val="0"/>
                        </a:spcAft>
                        <a:buClrTx/>
                        <a:buSzTx/>
                        <a:buFont typeface="Arial" charset="0"/>
                        <a:buChar char="•"/>
                        <a:tabLst/>
                        <a:defRPr/>
                      </a:pPr>
                      <a:r>
                        <a:rPr lang="en-US" sz="1000" b="0" i="0" dirty="0" err="1" smtClean="0">
                          <a:solidFill>
                            <a:srgbClr val="FFFF00"/>
                          </a:solidFill>
                          <a:latin typeface="Yuanti SC" charset="-122"/>
                          <a:ea typeface="Yuanti SC" charset="-122"/>
                          <a:cs typeface="Yuanti SC" charset="-122"/>
                        </a:rPr>
                        <a:t>split_coefficient_from</a:t>
                      </a:r>
                      <a:r>
                        <a:rPr lang="en-US" sz="1000" b="0" i="0" dirty="0" smtClean="0">
                          <a:solidFill>
                            <a:srgbClr val="FFFF00"/>
                          </a:solidFill>
                          <a:latin typeface="Yuanti SC" charset="-122"/>
                          <a:ea typeface="Yuanti SC" charset="-122"/>
                          <a:cs typeface="Yuanti SC" charset="-122"/>
                        </a:rPr>
                        <a:t>: 拆分因子（拆分前）</a:t>
                      </a:r>
                    </a:p>
                    <a:p>
                      <a:pPr marL="171450" marR="0" lvl="0" indent="-171450" algn="l" defTabSz="914400" rtl="0" eaLnBrk="1" fontAlgn="auto" latinLnBrk="0" hangingPunct="1">
                        <a:lnSpc>
                          <a:spcPct val="100000"/>
                        </a:lnSpc>
                        <a:spcBef>
                          <a:spcPts val="0"/>
                        </a:spcBef>
                        <a:spcAft>
                          <a:spcPts val="0"/>
                        </a:spcAft>
                        <a:buClrTx/>
                        <a:buSzTx/>
                        <a:buFont typeface="Arial" charset="0"/>
                        <a:buChar char="•"/>
                        <a:tabLst/>
                        <a:defRPr/>
                      </a:pPr>
                      <a:r>
                        <a:rPr lang="en-US" sz="1000" b="0" i="0" dirty="0" err="1" smtClean="0">
                          <a:solidFill>
                            <a:srgbClr val="FFFF00"/>
                          </a:solidFill>
                          <a:latin typeface="Yuanti SC" charset="-122"/>
                          <a:ea typeface="Yuanti SC" charset="-122"/>
                          <a:cs typeface="Yuanti SC" charset="-122"/>
                        </a:rPr>
                        <a:t>split_coefficient_to</a:t>
                      </a:r>
                      <a:r>
                        <a:rPr lang="en-US" sz="1000" b="0" i="0" dirty="0" smtClean="0">
                          <a:solidFill>
                            <a:srgbClr val="FFFF00"/>
                          </a:solidFill>
                          <a:latin typeface="Yuanti SC" charset="-122"/>
                          <a:ea typeface="Yuanti SC" charset="-122"/>
                          <a:cs typeface="Yuanti SC" charset="-122"/>
                        </a:rPr>
                        <a:t>: 拆分因子（拆分后）</a:t>
                      </a: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a16="http://schemas.microsoft.com/office/drawing/2014/main" xmlns="" val="10001"/>
                  </a:ext>
                </a:extLst>
              </a:tr>
            </a:tbl>
          </a:graphicData>
        </a:graphic>
      </p:graphicFrame>
    </p:spTree>
    <p:extLst>
      <p:ext uri="{BB962C8B-B14F-4D97-AF65-F5344CB8AC3E}">
        <p14:creationId xmlns:p14="http://schemas.microsoft.com/office/powerpoint/2010/main" val="765632534"/>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10" name="矩形 9"/>
          <p:cNvSpPr/>
          <p:nvPr/>
        </p:nvSpPr>
        <p:spPr>
          <a:xfrm>
            <a:off x="409303" y="828209"/>
            <a:ext cx="10759440" cy="4062651"/>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2.2.5</a:t>
            </a:r>
            <a:r>
              <a:rPr lang="zh-CN" altLang="en-US" sz="2800" dirty="0" smtClean="0">
                <a:solidFill>
                  <a:schemeClr val="bg1"/>
                </a:solidFill>
                <a:latin typeface="Yuanti SC" charset="-122"/>
                <a:ea typeface="Yuanti SC" charset="-122"/>
                <a:cs typeface="Yuanti SC" charset="-122"/>
              </a:rPr>
              <a:t> 数据获取相关函数</a:t>
            </a:r>
            <a:endParaRPr lang="zh-CN" altLang="en-US" sz="2800" dirty="0">
              <a:solidFill>
                <a:schemeClr val="bg1"/>
              </a:solidFill>
              <a:latin typeface="Yuanti SC" charset="-122"/>
              <a:ea typeface="Yuanti SC" charset="-122"/>
              <a:cs typeface="Yuanti SC" charset="-122"/>
            </a:endParaRPr>
          </a:p>
          <a:p>
            <a:endParaRPr lang="zh-CN" altLang="en-US" dirty="0" smtClean="0">
              <a:solidFill>
                <a:schemeClr val="bg1"/>
              </a:solidFill>
              <a:latin typeface="Yuanti SC Light" charset="-122"/>
              <a:ea typeface="Yuanti SC Light" charset="-122"/>
              <a:cs typeface="Yuanti SC Light" charset="-122"/>
            </a:endParaRPr>
          </a:p>
          <a:p>
            <a:r>
              <a:rPr lang="en-US" altLang="zh-CN" dirty="0" err="1" smtClean="0">
                <a:solidFill>
                  <a:srgbClr val="FFFF00"/>
                </a:solidFill>
                <a:latin typeface="Yuanti SC Light" charset="-122"/>
                <a:ea typeface="Yuanti SC Light" charset="-122"/>
                <a:cs typeface="Yuanti SC Light" charset="-122"/>
              </a:rPr>
              <a:t>get_trading_dates</a:t>
            </a:r>
            <a:r>
              <a:rPr lang="zh-CN" altLang="en-US" dirty="0" smtClean="0">
                <a:solidFill>
                  <a:srgbClr val="FFFF00"/>
                </a:solidFill>
                <a:latin typeface="Yuanti SC Light" charset="-122"/>
                <a:ea typeface="Yuanti SC Light" charset="-122"/>
                <a:cs typeface="Yuanti SC Light" charset="-122"/>
              </a:rPr>
              <a:t> 方法（</a:t>
            </a:r>
            <a:r>
              <a:rPr lang="zh-CN" altLang="en-US" dirty="0">
                <a:solidFill>
                  <a:srgbClr val="FFFF00"/>
                </a:solidFill>
                <a:latin typeface="Yuanti SC Light" charset="-122"/>
                <a:ea typeface="Yuanti SC Light" charset="-122"/>
                <a:cs typeface="Yuanti SC Light" charset="-122"/>
              </a:rPr>
              <a:t>获取交易日</a:t>
            </a:r>
            <a:r>
              <a:rPr lang="zh-CN" altLang="en-US" dirty="0" smtClean="0">
                <a:solidFill>
                  <a:srgbClr val="FFFF00"/>
                </a:solidFill>
                <a:latin typeface="Yuanti SC Light" charset="-122"/>
                <a:ea typeface="Yuanti SC Light" charset="-122"/>
                <a:cs typeface="Yuanti SC Light" charset="-122"/>
              </a:rPr>
              <a:t>列表）</a:t>
            </a: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smtClean="0">
                <a:solidFill>
                  <a:schemeClr val="bg1"/>
                </a:solidFill>
                <a:latin typeface="Yuanti SC Light" charset="-122"/>
                <a:ea typeface="Yuanti SC Light" charset="-122"/>
                <a:cs typeface="Yuanti SC Light" charset="-122"/>
              </a:rPr>
              <a:t>原型：</a:t>
            </a:r>
            <a:r>
              <a:rPr lang="en-US" altLang="zh-CN" sz="1600" dirty="0" err="1">
                <a:solidFill>
                  <a:srgbClr val="92D050"/>
                </a:solidFill>
                <a:latin typeface="Yuanti SC Light" charset="-122"/>
                <a:ea typeface="Yuanti SC Light" charset="-122"/>
                <a:cs typeface="Yuanti SC Light" charset="-122"/>
              </a:rPr>
              <a:t>def</a:t>
            </a:r>
            <a:r>
              <a:rPr lang="en-US" altLang="zh-CN" sz="1600" dirty="0">
                <a:solidFill>
                  <a:srgbClr val="92D050"/>
                </a:solidFill>
                <a:latin typeface="Yuanti SC Light" charset="-122"/>
                <a:ea typeface="Yuanti SC Light" charset="-122"/>
                <a:cs typeface="Yuanti SC Light" charset="-122"/>
              </a:rPr>
              <a:t> </a:t>
            </a:r>
            <a:r>
              <a:rPr lang="en-US" altLang="zh-CN" sz="1600" dirty="0" err="1">
                <a:solidFill>
                  <a:srgbClr val="FFFF00"/>
                </a:solidFill>
                <a:latin typeface="Yuanti SC Light" charset="-122"/>
                <a:ea typeface="Yuanti SC Light" charset="-122"/>
                <a:cs typeface="Yuanti SC Light" charset="-122"/>
              </a:rPr>
              <a:t>get_trading_dates</a:t>
            </a:r>
            <a:r>
              <a:rPr lang="en-US" altLang="zh-CN" sz="1600" dirty="0">
                <a:solidFill>
                  <a:srgbClr val="FFFF00"/>
                </a:solidFill>
                <a:latin typeface="Yuanti SC Light" charset="-122"/>
                <a:ea typeface="Yuanti SC Light" charset="-122"/>
                <a:cs typeface="Yuanti SC Light" charset="-122"/>
              </a:rPr>
              <a:t>(</a:t>
            </a:r>
            <a:r>
              <a:rPr lang="en-US" altLang="zh-CN" sz="1600" dirty="0" err="1">
                <a:solidFill>
                  <a:srgbClr val="FFFF00"/>
                </a:solidFill>
                <a:latin typeface="Yuanti SC Light" charset="-122"/>
                <a:ea typeface="Yuanti SC Light" charset="-122"/>
                <a:cs typeface="Yuanti SC Light" charset="-122"/>
              </a:rPr>
              <a:t>start_date</a:t>
            </a:r>
            <a:r>
              <a:rPr lang="en-US" altLang="zh-CN" sz="1600" dirty="0">
                <a:solidFill>
                  <a:srgbClr val="FFFF00"/>
                </a:solidFill>
                <a:latin typeface="Yuanti SC Light" charset="-122"/>
                <a:ea typeface="Yuanti SC Light" charset="-122"/>
                <a:cs typeface="Yuanti SC Light" charset="-122"/>
              </a:rPr>
              <a:t>, </a:t>
            </a:r>
            <a:r>
              <a:rPr lang="en-US" altLang="zh-CN" sz="1600" dirty="0" err="1">
                <a:solidFill>
                  <a:srgbClr val="FFFF00"/>
                </a:solidFill>
                <a:latin typeface="Yuanti SC Light" charset="-122"/>
                <a:ea typeface="Yuanti SC Light" charset="-122"/>
                <a:cs typeface="Yuanti SC Light" charset="-122"/>
              </a:rPr>
              <a:t>end_date</a:t>
            </a:r>
            <a:r>
              <a:rPr lang="en-US" altLang="zh-CN" sz="1600" dirty="0" smtClean="0">
                <a:solidFill>
                  <a:srgbClr val="FFFF00"/>
                </a:solidFill>
                <a:latin typeface="Yuanti SC Light" charset="-122"/>
                <a:ea typeface="Yuanti SC Light" charset="-122"/>
                <a:cs typeface="Yuanti SC Light" charset="-122"/>
              </a:rPr>
              <a:t>)</a:t>
            </a: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a:solidFill>
                  <a:schemeClr val="bg1"/>
                </a:solidFill>
                <a:latin typeface="Yuanti SC Light" charset="-122"/>
                <a:ea typeface="Yuanti SC Light" charset="-122"/>
                <a:cs typeface="Yuanti SC Light" charset="-122"/>
              </a:rPr>
              <a:t>获取某个国家市场的交易日列表（起止日期加入判断）。目前仅支持中国市场。</a:t>
            </a:r>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dirty="0">
              <a:solidFill>
                <a:schemeClr val="bg1"/>
              </a:solidFill>
              <a:latin typeface="Yuanti SC Light" charset="-122"/>
              <a:ea typeface="Yuanti SC Light" charset="-122"/>
              <a:cs typeface="Yuanti SC Light" charset="-122"/>
            </a:endParaRPr>
          </a:p>
        </p:txBody>
      </p:sp>
      <p:sp>
        <p:nvSpPr>
          <p:cNvPr id="6" name="文本框 5"/>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graphicFrame>
        <p:nvGraphicFramePr>
          <p:cNvPr id="7" name="Table 2"/>
          <p:cNvGraphicFramePr>
            <a:graphicFrameLocks noGrp="1"/>
          </p:cNvGraphicFramePr>
          <p:nvPr>
            <p:extLst>
              <p:ext uri="{D42A27DB-BD31-4B8C-83A1-F6EECF244321}">
                <p14:modId xmlns:p14="http://schemas.microsoft.com/office/powerpoint/2010/main" val="382138298"/>
              </p:ext>
            </p:extLst>
          </p:nvPr>
        </p:nvGraphicFramePr>
        <p:xfrm>
          <a:off x="486172" y="3024790"/>
          <a:ext cx="10500075" cy="662940"/>
        </p:xfrm>
        <a:graphic>
          <a:graphicData uri="http://schemas.openxmlformats.org/drawingml/2006/table">
            <a:tbl>
              <a:tblPr firstRow="1" bandRow="1">
                <a:tableStyleId>{C083E6E3-FA7D-4D7B-A595-EF9225AFEA82}</a:tableStyleId>
              </a:tblPr>
              <a:tblGrid>
                <a:gridCol w="1223383">
                  <a:extLst>
                    <a:ext uri="{9D8B030D-6E8A-4147-A177-3AD203B41FA5}">
                      <a16:colId xmlns:a16="http://schemas.microsoft.com/office/drawing/2014/main" xmlns="" val="20000"/>
                    </a:ext>
                  </a:extLst>
                </a:gridCol>
                <a:gridCol w="2342288">
                  <a:extLst>
                    <a:ext uri="{9D8B030D-6E8A-4147-A177-3AD203B41FA5}">
                      <a16:colId xmlns:a16="http://schemas.microsoft.com/office/drawing/2014/main" xmlns="" val="20001"/>
                    </a:ext>
                  </a:extLst>
                </a:gridCol>
                <a:gridCol w="6934404"/>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参数</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xmlns=""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chemeClr val="bg1"/>
                          </a:solidFill>
                          <a:latin typeface="Yuanti SC" charset="-122"/>
                          <a:ea typeface="Yuanti SC" charset="-122"/>
                          <a:cs typeface="Yuanti SC" charset="-122"/>
                        </a:rPr>
                        <a:t>start_date</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rgbClr val="FFFF00"/>
                          </a:solidFill>
                          <a:latin typeface="Yuanti SC" charset="-122"/>
                          <a:ea typeface="Yuanti SC" charset="-122"/>
                          <a:cs typeface="Yuanti SC" charset="-122"/>
                        </a:rPr>
                        <a:t>str</a:t>
                      </a:r>
                      <a:r>
                        <a:rPr lang="en-US" altLang="zh-CN" sz="1000" b="0" i="0" dirty="0" smtClean="0">
                          <a:solidFill>
                            <a:srgbClr val="FFFF00"/>
                          </a:solidFill>
                          <a:latin typeface="Yuanti SC" charset="-122"/>
                          <a:ea typeface="Yuanti SC" charset="-122"/>
                          <a:cs typeface="Yuanti SC" charset="-122"/>
                        </a:rPr>
                        <a:t>, date, </a:t>
                      </a:r>
                      <a:r>
                        <a:rPr lang="en-US" altLang="zh-CN" sz="1000" b="0" i="0" dirty="0" err="1" smtClean="0">
                          <a:solidFill>
                            <a:srgbClr val="FFFF00"/>
                          </a:solidFill>
                          <a:latin typeface="Yuanti SC" charset="-122"/>
                          <a:ea typeface="Yuanti SC" charset="-122"/>
                          <a:cs typeface="Yuanti SC" charset="-122"/>
                        </a:rPr>
                        <a:t>datetime</a:t>
                      </a:r>
                      <a:r>
                        <a:rPr lang="en-US" altLang="zh-CN" sz="1000" b="0" i="0" dirty="0" smtClean="0">
                          <a:solidFill>
                            <a:srgbClr val="FFFF00"/>
                          </a:solidFill>
                          <a:latin typeface="Yuanti SC" charset="-122"/>
                          <a:ea typeface="Yuanti SC" charset="-122"/>
                          <a:cs typeface="Yuanti SC" charset="-122"/>
                        </a:rPr>
                        <a:t>, </a:t>
                      </a:r>
                      <a:r>
                        <a:rPr lang="en-US" altLang="zh-CN" sz="1000" b="0" i="0" dirty="0" err="1" smtClean="0">
                          <a:solidFill>
                            <a:srgbClr val="FFFF00"/>
                          </a:solidFill>
                          <a:latin typeface="Yuanti SC" charset="-122"/>
                          <a:ea typeface="Yuanti SC" charset="-122"/>
                          <a:cs typeface="Yuanti SC" charset="-122"/>
                        </a:rPr>
                        <a:t>pandasTimestamp</a:t>
                      </a:r>
                      <a:endParaRPr lang="en-US" altLang="zh-CN"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开始日期，用户必须指定。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a16="http://schemas.microsoft.com/office/drawing/2014/main" xmlns="" val="10001"/>
                  </a:ext>
                </a:extLst>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end_date</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rgbClr val="FFFF00"/>
                          </a:solidFill>
                          <a:latin typeface="Yuanti SC" charset="-122"/>
                          <a:ea typeface="Yuanti SC" charset="-122"/>
                          <a:cs typeface="Yuanti SC" charset="-122"/>
                        </a:rPr>
                        <a:t>str</a:t>
                      </a:r>
                      <a:r>
                        <a:rPr lang="en-US" sz="1000" b="0" i="0" dirty="0" smtClean="0">
                          <a:solidFill>
                            <a:srgbClr val="FFFF00"/>
                          </a:solidFill>
                          <a:latin typeface="Yuanti SC" charset="-122"/>
                          <a:ea typeface="Yuanti SC" charset="-122"/>
                          <a:cs typeface="Yuanti SC" charset="-122"/>
                        </a:rPr>
                        <a:t>, date, </a:t>
                      </a:r>
                      <a:r>
                        <a:rPr lang="en-US" sz="1000" b="0" i="0" dirty="0" err="1" smtClean="0">
                          <a:solidFill>
                            <a:srgbClr val="FFFF00"/>
                          </a:solidFill>
                          <a:latin typeface="Yuanti SC" charset="-122"/>
                          <a:ea typeface="Yuanti SC" charset="-122"/>
                          <a:cs typeface="Yuanti SC" charset="-122"/>
                        </a:rPr>
                        <a:t>datetime</a:t>
                      </a:r>
                      <a:r>
                        <a:rPr lang="en-US" sz="1000" b="0" i="0" dirty="0" smtClean="0">
                          <a:solidFill>
                            <a:srgbClr val="FFFF00"/>
                          </a:solidFill>
                          <a:latin typeface="Yuanti SC" charset="-122"/>
                          <a:ea typeface="Yuanti SC" charset="-122"/>
                          <a:cs typeface="Yuanti SC" charset="-122"/>
                        </a:rPr>
                        <a:t>, </a:t>
                      </a:r>
                      <a:r>
                        <a:rPr lang="en-US" sz="1000" b="0" i="0" dirty="0" err="1" smtClean="0">
                          <a:solidFill>
                            <a:srgbClr val="FFFF00"/>
                          </a:solidFill>
                          <a:latin typeface="Yuanti SC" charset="-122"/>
                          <a:ea typeface="Yuanti SC" charset="-122"/>
                          <a:cs typeface="Yuanti SC" charset="-122"/>
                        </a:rPr>
                        <a:t>pandasTimestamp</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结束日期，用户必须指定。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bl>
          </a:graphicData>
        </a:graphic>
      </p:graphicFrame>
      <p:graphicFrame>
        <p:nvGraphicFramePr>
          <p:cNvPr id="8" name="Table 2"/>
          <p:cNvGraphicFramePr>
            <a:graphicFrameLocks noGrp="1"/>
          </p:cNvGraphicFramePr>
          <p:nvPr>
            <p:extLst>
              <p:ext uri="{D42A27DB-BD31-4B8C-83A1-F6EECF244321}">
                <p14:modId xmlns:p14="http://schemas.microsoft.com/office/powerpoint/2010/main" val="1483543897"/>
              </p:ext>
            </p:extLst>
          </p:nvPr>
        </p:nvGraphicFramePr>
        <p:xfrm>
          <a:off x="486173" y="4042435"/>
          <a:ext cx="10500074" cy="441960"/>
        </p:xfrm>
        <a:graphic>
          <a:graphicData uri="http://schemas.openxmlformats.org/drawingml/2006/table">
            <a:tbl>
              <a:tblPr firstRow="1" bandRow="1">
                <a:tableStyleId>{C083E6E3-FA7D-4D7B-A595-EF9225AFEA82}</a:tableStyleId>
              </a:tblPr>
              <a:tblGrid>
                <a:gridCol w="1213418">
                  <a:extLst>
                    <a:ext uri="{9D8B030D-6E8A-4147-A177-3AD203B41FA5}">
                      <a16:colId xmlns:a16="http://schemas.microsoft.com/office/drawing/2014/main" xmlns="" val="20000"/>
                    </a:ext>
                  </a:extLst>
                </a:gridCol>
                <a:gridCol w="2355574">
                  <a:extLst>
                    <a:ext uri="{9D8B030D-6E8A-4147-A177-3AD203B41FA5}">
                      <a16:colId xmlns:a16="http://schemas.microsoft.com/office/drawing/2014/main" xmlns="" val="20001"/>
                    </a:ext>
                  </a:extLst>
                </a:gridCol>
                <a:gridCol w="6931082"/>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返回</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xmlns=""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data</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rgbClr val="FFFF00"/>
                          </a:solidFill>
                          <a:latin typeface="Yuanti SC" charset="-122"/>
                          <a:ea typeface="Yuanti SC" charset="-122"/>
                          <a:cs typeface="Yuanti SC" charset="-122"/>
                        </a:rPr>
                        <a:t>datetime.date</a:t>
                      </a:r>
                      <a:r>
                        <a:rPr lang="en-US" altLang="zh-CN" sz="1000" b="0" i="0" dirty="0" smtClean="0">
                          <a:solidFill>
                            <a:srgbClr val="FFFF00"/>
                          </a:solidFill>
                          <a:latin typeface="Yuanti SC" charset="-122"/>
                          <a:ea typeface="Yuanti SC" charset="-122"/>
                          <a:cs typeface="Yuanti SC" charset="-122"/>
                        </a:rPr>
                        <a:t> list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charset="0"/>
                        <a:buNone/>
                        <a:tabLst/>
                        <a:defRPr/>
                      </a:pPr>
                      <a:r>
                        <a:rPr lang="zh-CN" altLang="en-US" sz="1000" b="0" i="0" dirty="0" smtClean="0">
                          <a:solidFill>
                            <a:srgbClr val="FFFF00"/>
                          </a:solidFill>
                          <a:latin typeface="Yuanti SC" charset="-122"/>
                          <a:ea typeface="Yuanti SC" charset="-122"/>
                          <a:cs typeface="Yuanti SC" charset="-122"/>
                        </a:rPr>
                        <a:t>交易日列表</a:t>
                      </a:r>
                      <a:endParaRPr lang="en-US" sz="1000" b="0" i="0" dirty="0" smtClean="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a16="http://schemas.microsoft.com/office/drawing/2014/main" xmlns="" val="10001"/>
                  </a:ext>
                </a:extLst>
              </a:tr>
            </a:tbl>
          </a:graphicData>
        </a:graphic>
      </p:graphicFrame>
    </p:spTree>
    <p:extLst>
      <p:ext uri="{BB962C8B-B14F-4D97-AF65-F5344CB8AC3E}">
        <p14:creationId xmlns:p14="http://schemas.microsoft.com/office/powerpoint/2010/main" val="1217578740"/>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10" name="矩形 9"/>
          <p:cNvSpPr/>
          <p:nvPr/>
        </p:nvSpPr>
        <p:spPr>
          <a:xfrm>
            <a:off x="409303" y="828209"/>
            <a:ext cx="10759440" cy="4062651"/>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2.2.5</a:t>
            </a:r>
            <a:r>
              <a:rPr lang="zh-CN" altLang="en-US" sz="2800" dirty="0" smtClean="0">
                <a:solidFill>
                  <a:schemeClr val="bg1"/>
                </a:solidFill>
                <a:latin typeface="Yuanti SC" charset="-122"/>
                <a:ea typeface="Yuanti SC" charset="-122"/>
                <a:cs typeface="Yuanti SC" charset="-122"/>
              </a:rPr>
              <a:t> 数据获取相关函数</a:t>
            </a:r>
            <a:endParaRPr lang="zh-CN" altLang="en-US" sz="2800" dirty="0">
              <a:solidFill>
                <a:schemeClr val="bg1"/>
              </a:solidFill>
              <a:latin typeface="Yuanti SC" charset="-122"/>
              <a:ea typeface="Yuanti SC" charset="-122"/>
              <a:cs typeface="Yuanti SC" charset="-122"/>
            </a:endParaRPr>
          </a:p>
          <a:p>
            <a:endParaRPr lang="zh-CN" altLang="en-US" dirty="0" smtClean="0">
              <a:solidFill>
                <a:schemeClr val="bg1"/>
              </a:solidFill>
              <a:latin typeface="Yuanti SC Light" charset="-122"/>
              <a:ea typeface="Yuanti SC Light" charset="-122"/>
              <a:cs typeface="Yuanti SC Light" charset="-122"/>
            </a:endParaRPr>
          </a:p>
          <a:p>
            <a:r>
              <a:rPr lang="en-US" altLang="zh-CN" dirty="0" err="1" smtClean="0">
                <a:solidFill>
                  <a:srgbClr val="FFFF00"/>
                </a:solidFill>
                <a:latin typeface="Yuanti SC Light" charset="-122"/>
                <a:ea typeface="Yuanti SC Light" charset="-122"/>
                <a:cs typeface="Yuanti SC Light" charset="-122"/>
              </a:rPr>
              <a:t>get_previous_trading_date</a:t>
            </a:r>
            <a:r>
              <a:rPr lang="zh-CN" altLang="en-US" dirty="0" smtClean="0">
                <a:solidFill>
                  <a:srgbClr val="FFFF00"/>
                </a:solidFill>
                <a:latin typeface="Yuanti SC Light" charset="-122"/>
                <a:ea typeface="Yuanti SC Light" charset="-122"/>
                <a:cs typeface="Yuanti SC Light" charset="-122"/>
              </a:rPr>
              <a:t> 方法（</a:t>
            </a:r>
            <a:r>
              <a:rPr lang="zh-CN" altLang="en-US" dirty="0">
                <a:solidFill>
                  <a:srgbClr val="FFFF00"/>
                </a:solidFill>
                <a:latin typeface="Yuanti SC Light" charset="-122"/>
                <a:ea typeface="Yuanti SC Light" charset="-122"/>
                <a:cs typeface="Yuanti SC Light" charset="-122"/>
              </a:rPr>
              <a:t>获取上一</a:t>
            </a:r>
            <a:r>
              <a:rPr lang="zh-CN" altLang="en-US" dirty="0" smtClean="0">
                <a:solidFill>
                  <a:srgbClr val="FFFF00"/>
                </a:solidFill>
                <a:latin typeface="Yuanti SC Light" charset="-122"/>
                <a:ea typeface="Yuanti SC Light" charset="-122"/>
                <a:cs typeface="Yuanti SC Light" charset="-122"/>
              </a:rPr>
              <a:t>交易日）</a:t>
            </a: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smtClean="0">
                <a:solidFill>
                  <a:schemeClr val="bg1"/>
                </a:solidFill>
                <a:latin typeface="Yuanti SC Light" charset="-122"/>
                <a:ea typeface="Yuanti SC Light" charset="-122"/>
                <a:cs typeface="Yuanti SC Light" charset="-122"/>
              </a:rPr>
              <a:t>原型：</a:t>
            </a:r>
            <a:r>
              <a:rPr lang="en-US" altLang="zh-CN" sz="1600" dirty="0" err="1">
                <a:solidFill>
                  <a:srgbClr val="92D050"/>
                </a:solidFill>
                <a:latin typeface="Yuanti SC Light" charset="-122"/>
                <a:ea typeface="Yuanti SC Light" charset="-122"/>
                <a:cs typeface="Yuanti SC Light" charset="-122"/>
              </a:rPr>
              <a:t>def</a:t>
            </a:r>
            <a:r>
              <a:rPr lang="en-US" altLang="zh-CN" sz="1600" dirty="0">
                <a:solidFill>
                  <a:srgbClr val="92D050"/>
                </a:solidFill>
                <a:latin typeface="Yuanti SC Light" charset="-122"/>
                <a:ea typeface="Yuanti SC Light" charset="-122"/>
                <a:cs typeface="Yuanti SC Light" charset="-122"/>
              </a:rPr>
              <a:t> </a:t>
            </a:r>
            <a:r>
              <a:rPr lang="en-US" altLang="zh-CN" sz="1600" dirty="0" err="1">
                <a:solidFill>
                  <a:srgbClr val="FFFF00"/>
                </a:solidFill>
                <a:latin typeface="Yuanti SC Light" charset="-122"/>
                <a:ea typeface="Yuanti SC Light" charset="-122"/>
                <a:cs typeface="Yuanti SC Light" charset="-122"/>
              </a:rPr>
              <a:t>get_previous_trading_date</a:t>
            </a:r>
            <a:r>
              <a:rPr lang="en-US" altLang="zh-CN" sz="1600" dirty="0">
                <a:solidFill>
                  <a:srgbClr val="FFFF00"/>
                </a:solidFill>
                <a:latin typeface="Yuanti SC Light" charset="-122"/>
                <a:ea typeface="Yuanti SC Light" charset="-122"/>
                <a:cs typeface="Yuanti SC Light" charset="-122"/>
              </a:rPr>
              <a:t>(date</a:t>
            </a:r>
            <a:r>
              <a:rPr lang="en-US" altLang="zh-CN" sz="1600" dirty="0" smtClean="0">
                <a:solidFill>
                  <a:srgbClr val="FFFF00"/>
                </a:solidFill>
                <a:latin typeface="Yuanti SC Light" charset="-122"/>
                <a:ea typeface="Yuanti SC Light" charset="-122"/>
                <a:cs typeface="Yuanti SC Light" charset="-122"/>
              </a:rPr>
              <a:t>)</a:t>
            </a: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a:solidFill>
                  <a:schemeClr val="bg1"/>
                </a:solidFill>
                <a:latin typeface="Yuanti SC Light" charset="-122"/>
                <a:ea typeface="Yuanti SC Light" charset="-122"/>
                <a:cs typeface="Yuanti SC Light" charset="-122"/>
              </a:rPr>
              <a:t>获取指定日期的上一交易日。</a:t>
            </a:r>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dirty="0">
              <a:solidFill>
                <a:schemeClr val="bg1"/>
              </a:solidFill>
              <a:latin typeface="Yuanti SC Light" charset="-122"/>
              <a:ea typeface="Yuanti SC Light" charset="-122"/>
              <a:cs typeface="Yuanti SC Light" charset="-122"/>
            </a:endParaRPr>
          </a:p>
        </p:txBody>
      </p:sp>
      <p:sp>
        <p:nvSpPr>
          <p:cNvPr id="6" name="文本框 5"/>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graphicFrame>
        <p:nvGraphicFramePr>
          <p:cNvPr id="7" name="Table 2"/>
          <p:cNvGraphicFramePr>
            <a:graphicFrameLocks noGrp="1"/>
          </p:cNvGraphicFramePr>
          <p:nvPr>
            <p:extLst>
              <p:ext uri="{D42A27DB-BD31-4B8C-83A1-F6EECF244321}">
                <p14:modId xmlns:p14="http://schemas.microsoft.com/office/powerpoint/2010/main" val="1093359805"/>
              </p:ext>
            </p:extLst>
          </p:nvPr>
        </p:nvGraphicFramePr>
        <p:xfrm>
          <a:off x="486172" y="3024790"/>
          <a:ext cx="10500075" cy="441960"/>
        </p:xfrm>
        <a:graphic>
          <a:graphicData uri="http://schemas.openxmlformats.org/drawingml/2006/table">
            <a:tbl>
              <a:tblPr firstRow="1" bandRow="1">
                <a:tableStyleId>{C083E6E3-FA7D-4D7B-A595-EF9225AFEA82}</a:tableStyleId>
              </a:tblPr>
              <a:tblGrid>
                <a:gridCol w="1223383">
                  <a:extLst>
                    <a:ext uri="{9D8B030D-6E8A-4147-A177-3AD203B41FA5}">
                      <a16:colId xmlns:a16="http://schemas.microsoft.com/office/drawing/2014/main" xmlns="" val="20000"/>
                    </a:ext>
                  </a:extLst>
                </a:gridCol>
                <a:gridCol w="2342288">
                  <a:extLst>
                    <a:ext uri="{9D8B030D-6E8A-4147-A177-3AD203B41FA5}">
                      <a16:colId xmlns:a16="http://schemas.microsoft.com/office/drawing/2014/main" xmlns="" val="20001"/>
                    </a:ext>
                  </a:extLst>
                </a:gridCol>
                <a:gridCol w="6934404"/>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参数</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xmlns=""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date</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rgbClr val="FFFF00"/>
                          </a:solidFill>
                          <a:latin typeface="Yuanti SC" charset="-122"/>
                          <a:ea typeface="Yuanti SC" charset="-122"/>
                          <a:cs typeface="Yuanti SC" charset="-122"/>
                        </a:rPr>
                        <a:t>str</a:t>
                      </a:r>
                      <a:r>
                        <a:rPr lang="en-US" altLang="zh-CN" sz="1000" b="0" i="0" dirty="0" smtClean="0">
                          <a:solidFill>
                            <a:srgbClr val="FFFF00"/>
                          </a:solidFill>
                          <a:latin typeface="Yuanti SC" charset="-122"/>
                          <a:ea typeface="Yuanti SC" charset="-122"/>
                          <a:cs typeface="Yuanti SC" charset="-122"/>
                        </a:rPr>
                        <a:t>, date, </a:t>
                      </a:r>
                      <a:r>
                        <a:rPr lang="en-US" altLang="zh-CN" sz="1000" b="0" i="0" dirty="0" err="1" smtClean="0">
                          <a:solidFill>
                            <a:srgbClr val="FFFF00"/>
                          </a:solidFill>
                          <a:latin typeface="Yuanti SC" charset="-122"/>
                          <a:ea typeface="Yuanti SC" charset="-122"/>
                          <a:cs typeface="Yuanti SC" charset="-122"/>
                        </a:rPr>
                        <a:t>datetime</a:t>
                      </a:r>
                      <a:r>
                        <a:rPr lang="en-US" altLang="zh-CN" sz="1000" b="0" i="0" dirty="0" smtClean="0">
                          <a:solidFill>
                            <a:srgbClr val="FFFF00"/>
                          </a:solidFill>
                          <a:latin typeface="Yuanti SC" charset="-122"/>
                          <a:ea typeface="Yuanti SC" charset="-122"/>
                          <a:cs typeface="Yuanti SC" charset="-122"/>
                        </a:rPr>
                        <a:t>, </a:t>
                      </a:r>
                      <a:r>
                        <a:rPr lang="en-US" altLang="zh-CN" sz="1000" b="0" i="0" dirty="0" err="1" smtClean="0">
                          <a:solidFill>
                            <a:srgbClr val="FFFF00"/>
                          </a:solidFill>
                          <a:latin typeface="Yuanti SC" charset="-122"/>
                          <a:ea typeface="Yuanti SC" charset="-122"/>
                          <a:cs typeface="Yuanti SC" charset="-122"/>
                        </a:rPr>
                        <a:t>pandasTimestamp</a:t>
                      </a:r>
                      <a:endParaRPr lang="en-US" altLang="zh-CN"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指定日期。</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a16="http://schemas.microsoft.com/office/drawing/2014/main" xmlns="" val="10001"/>
                  </a:ext>
                </a:extLst>
              </a:tr>
            </a:tbl>
          </a:graphicData>
        </a:graphic>
      </p:graphicFrame>
      <p:graphicFrame>
        <p:nvGraphicFramePr>
          <p:cNvPr id="8" name="Table 2"/>
          <p:cNvGraphicFramePr>
            <a:graphicFrameLocks noGrp="1"/>
          </p:cNvGraphicFramePr>
          <p:nvPr>
            <p:extLst>
              <p:ext uri="{D42A27DB-BD31-4B8C-83A1-F6EECF244321}">
                <p14:modId xmlns:p14="http://schemas.microsoft.com/office/powerpoint/2010/main" val="1682617706"/>
              </p:ext>
            </p:extLst>
          </p:nvPr>
        </p:nvGraphicFramePr>
        <p:xfrm>
          <a:off x="486173" y="3684627"/>
          <a:ext cx="10500074" cy="441960"/>
        </p:xfrm>
        <a:graphic>
          <a:graphicData uri="http://schemas.openxmlformats.org/drawingml/2006/table">
            <a:tbl>
              <a:tblPr firstRow="1" bandRow="1">
                <a:tableStyleId>{C083E6E3-FA7D-4D7B-A595-EF9225AFEA82}</a:tableStyleId>
              </a:tblPr>
              <a:tblGrid>
                <a:gridCol w="1213418">
                  <a:extLst>
                    <a:ext uri="{9D8B030D-6E8A-4147-A177-3AD203B41FA5}">
                      <a16:colId xmlns:a16="http://schemas.microsoft.com/office/drawing/2014/main" xmlns="" val="20000"/>
                    </a:ext>
                  </a:extLst>
                </a:gridCol>
                <a:gridCol w="2355574">
                  <a:extLst>
                    <a:ext uri="{9D8B030D-6E8A-4147-A177-3AD203B41FA5}">
                      <a16:colId xmlns:a16="http://schemas.microsoft.com/office/drawing/2014/main" xmlns="" val="20001"/>
                    </a:ext>
                  </a:extLst>
                </a:gridCol>
                <a:gridCol w="6931082"/>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返回</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xmlns=""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date</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rgbClr val="FFFF00"/>
                          </a:solidFill>
                          <a:latin typeface="Yuanti SC" charset="-122"/>
                          <a:ea typeface="Yuanti SC" charset="-122"/>
                          <a:cs typeface="Yuanti SC" charset="-122"/>
                        </a:rPr>
                        <a:t>datetime.date</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charset="0"/>
                        <a:buNone/>
                        <a:tabLst/>
                        <a:defRPr/>
                      </a:pPr>
                      <a:r>
                        <a:rPr lang="zh-CN" altLang="en-US" sz="1000" b="0" i="0" dirty="0" smtClean="0">
                          <a:solidFill>
                            <a:srgbClr val="FFFF00"/>
                          </a:solidFill>
                          <a:latin typeface="Yuanti SC" charset="-122"/>
                          <a:ea typeface="Yuanti SC" charset="-122"/>
                          <a:cs typeface="Yuanti SC" charset="-122"/>
                        </a:rPr>
                        <a:t>交易日列表</a:t>
                      </a:r>
                      <a:endParaRPr lang="en-US" sz="1000" b="0" i="0" dirty="0" smtClean="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a16="http://schemas.microsoft.com/office/drawing/2014/main" xmlns="" val="10001"/>
                  </a:ext>
                </a:extLst>
              </a:tr>
            </a:tbl>
          </a:graphicData>
        </a:graphic>
      </p:graphicFrame>
    </p:spTree>
    <p:extLst>
      <p:ext uri="{BB962C8B-B14F-4D97-AF65-F5344CB8AC3E}">
        <p14:creationId xmlns:p14="http://schemas.microsoft.com/office/powerpoint/2010/main" val="1254933009"/>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10" name="矩形 9"/>
          <p:cNvSpPr/>
          <p:nvPr/>
        </p:nvSpPr>
        <p:spPr>
          <a:xfrm>
            <a:off x="409303" y="828209"/>
            <a:ext cx="10759440" cy="4062651"/>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2.2.5</a:t>
            </a:r>
            <a:r>
              <a:rPr lang="zh-CN" altLang="en-US" sz="2800" dirty="0" smtClean="0">
                <a:solidFill>
                  <a:schemeClr val="bg1"/>
                </a:solidFill>
                <a:latin typeface="Yuanti SC" charset="-122"/>
                <a:ea typeface="Yuanti SC" charset="-122"/>
                <a:cs typeface="Yuanti SC" charset="-122"/>
              </a:rPr>
              <a:t> 数据获取相关函数</a:t>
            </a:r>
            <a:endParaRPr lang="zh-CN" altLang="en-US" sz="2800" dirty="0">
              <a:solidFill>
                <a:schemeClr val="bg1"/>
              </a:solidFill>
              <a:latin typeface="Yuanti SC" charset="-122"/>
              <a:ea typeface="Yuanti SC" charset="-122"/>
              <a:cs typeface="Yuanti SC" charset="-122"/>
            </a:endParaRPr>
          </a:p>
          <a:p>
            <a:endParaRPr lang="zh-CN" altLang="en-US" dirty="0" smtClean="0">
              <a:solidFill>
                <a:schemeClr val="bg1"/>
              </a:solidFill>
              <a:latin typeface="Yuanti SC Light" charset="-122"/>
              <a:ea typeface="Yuanti SC Light" charset="-122"/>
              <a:cs typeface="Yuanti SC Light" charset="-122"/>
            </a:endParaRPr>
          </a:p>
          <a:p>
            <a:r>
              <a:rPr lang="en-US" altLang="zh-CN" dirty="0" err="1" smtClean="0">
                <a:solidFill>
                  <a:srgbClr val="FFFF00"/>
                </a:solidFill>
                <a:latin typeface="Yuanti SC Light" charset="-122"/>
                <a:ea typeface="Yuanti SC Light" charset="-122"/>
                <a:cs typeface="Yuanti SC Light" charset="-122"/>
              </a:rPr>
              <a:t>get_next_trading_date</a:t>
            </a:r>
            <a:r>
              <a:rPr lang="zh-CN" altLang="en-US" dirty="0" smtClean="0">
                <a:solidFill>
                  <a:srgbClr val="FFFF00"/>
                </a:solidFill>
                <a:latin typeface="Yuanti SC Light" charset="-122"/>
                <a:ea typeface="Yuanti SC Light" charset="-122"/>
                <a:cs typeface="Yuanti SC Light" charset="-122"/>
              </a:rPr>
              <a:t> 方法（</a:t>
            </a:r>
            <a:r>
              <a:rPr lang="zh-CN" altLang="en-US" dirty="0">
                <a:solidFill>
                  <a:srgbClr val="FFFF00"/>
                </a:solidFill>
                <a:latin typeface="Yuanti SC Light" charset="-122"/>
                <a:ea typeface="Yuanti SC Light" charset="-122"/>
                <a:cs typeface="Yuanti SC Light" charset="-122"/>
              </a:rPr>
              <a:t>获取下一</a:t>
            </a:r>
            <a:r>
              <a:rPr lang="zh-CN" altLang="en-US" dirty="0" smtClean="0">
                <a:solidFill>
                  <a:srgbClr val="FFFF00"/>
                </a:solidFill>
                <a:latin typeface="Yuanti SC Light" charset="-122"/>
                <a:ea typeface="Yuanti SC Light" charset="-122"/>
                <a:cs typeface="Yuanti SC Light" charset="-122"/>
              </a:rPr>
              <a:t>交易日）</a:t>
            </a: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smtClean="0">
                <a:solidFill>
                  <a:schemeClr val="bg1"/>
                </a:solidFill>
                <a:latin typeface="Yuanti SC Light" charset="-122"/>
                <a:ea typeface="Yuanti SC Light" charset="-122"/>
                <a:cs typeface="Yuanti SC Light" charset="-122"/>
              </a:rPr>
              <a:t>原型：</a:t>
            </a:r>
            <a:r>
              <a:rPr lang="en-US" altLang="zh-CN" sz="1600" dirty="0" err="1">
                <a:solidFill>
                  <a:srgbClr val="92D050"/>
                </a:solidFill>
                <a:latin typeface="Yuanti SC Light" charset="-122"/>
                <a:ea typeface="Yuanti SC Light" charset="-122"/>
                <a:cs typeface="Yuanti SC Light" charset="-122"/>
              </a:rPr>
              <a:t>def</a:t>
            </a:r>
            <a:r>
              <a:rPr lang="en-US" altLang="zh-CN" sz="1600" dirty="0">
                <a:solidFill>
                  <a:srgbClr val="92D050"/>
                </a:solidFill>
                <a:latin typeface="Yuanti SC Light" charset="-122"/>
                <a:ea typeface="Yuanti SC Light" charset="-122"/>
                <a:cs typeface="Yuanti SC Light" charset="-122"/>
              </a:rPr>
              <a:t> </a:t>
            </a:r>
            <a:r>
              <a:rPr lang="en-US" altLang="zh-CN" sz="1600" dirty="0" err="1">
                <a:solidFill>
                  <a:srgbClr val="FFFF00"/>
                </a:solidFill>
                <a:latin typeface="Yuanti SC Light" charset="-122"/>
                <a:ea typeface="Yuanti SC Light" charset="-122"/>
                <a:cs typeface="Yuanti SC Light" charset="-122"/>
              </a:rPr>
              <a:t>get_next_trading_date</a:t>
            </a:r>
            <a:r>
              <a:rPr lang="en-US" altLang="zh-CN" sz="1600" dirty="0">
                <a:solidFill>
                  <a:srgbClr val="FFFF00"/>
                </a:solidFill>
                <a:latin typeface="Yuanti SC Light" charset="-122"/>
                <a:ea typeface="Yuanti SC Light" charset="-122"/>
                <a:cs typeface="Yuanti SC Light" charset="-122"/>
              </a:rPr>
              <a:t>(date)</a:t>
            </a:r>
            <a:endParaRPr lang="en-US" altLang="zh-CN" sz="1600" dirty="0" smtClean="0">
              <a:solidFill>
                <a:srgbClr val="FFFF00"/>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a:solidFill>
                  <a:schemeClr val="bg1"/>
                </a:solidFill>
                <a:latin typeface="Yuanti SC Light" charset="-122"/>
                <a:ea typeface="Yuanti SC Light" charset="-122"/>
                <a:cs typeface="Yuanti SC Light" charset="-122"/>
              </a:rPr>
              <a:t>获取指定日期的下一交易日。</a:t>
            </a:r>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dirty="0">
              <a:solidFill>
                <a:schemeClr val="bg1"/>
              </a:solidFill>
              <a:latin typeface="Yuanti SC Light" charset="-122"/>
              <a:ea typeface="Yuanti SC Light" charset="-122"/>
              <a:cs typeface="Yuanti SC Light" charset="-122"/>
            </a:endParaRPr>
          </a:p>
        </p:txBody>
      </p:sp>
      <p:sp>
        <p:nvSpPr>
          <p:cNvPr id="6" name="文本框 5"/>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graphicFrame>
        <p:nvGraphicFramePr>
          <p:cNvPr id="7" name="Table 2"/>
          <p:cNvGraphicFramePr>
            <a:graphicFrameLocks noGrp="1"/>
          </p:cNvGraphicFramePr>
          <p:nvPr>
            <p:extLst/>
          </p:nvPr>
        </p:nvGraphicFramePr>
        <p:xfrm>
          <a:off x="486172" y="3024790"/>
          <a:ext cx="10500075" cy="441960"/>
        </p:xfrm>
        <a:graphic>
          <a:graphicData uri="http://schemas.openxmlformats.org/drawingml/2006/table">
            <a:tbl>
              <a:tblPr firstRow="1" bandRow="1">
                <a:tableStyleId>{C083E6E3-FA7D-4D7B-A595-EF9225AFEA82}</a:tableStyleId>
              </a:tblPr>
              <a:tblGrid>
                <a:gridCol w="1223383">
                  <a:extLst>
                    <a:ext uri="{9D8B030D-6E8A-4147-A177-3AD203B41FA5}">
                      <a16:colId xmlns:a16="http://schemas.microsoft.com/office/drawing/2014/main" xmlns="" val="20000"/>
                    </a:ext>
                  </a:extLst>
                </a:gridCol>
                <a:gridCol w="2342288">
                  <a:extLst>
                    <a:ext uri="{9D8B030D-6E8A-4147-A177-3AD203B41FA5}">
                      <a16:colId xmlns:a16="http://schemas.microsoft.com/office/drawing/2014/main" xmlns="" val="20001"/>
                    </a:ext>
                  </a:extLst>
                </a:gridCol>
                <a:gridCol w="6934404"/>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参数</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xmlns=""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date</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rgbClr val="FFFF00"/>
                          </a:solidFill>
                          <a:latin typeface="Yuanti SC" charset="-122"/>
                          <a:ea typeface="Yuanti SC" charset="-122"/>
                          <a:cs typeface="Yuanti SC" charset="-122"/>
                        </a:rPr>
                        <a:t>str</a:t>
                      </a:r>
                      <a:r>
                        <a:rPr lang="en-US" altLang="zh-CN" sz="1000" b="0" i="0" dirty="0" smtClean="0">
                          <a:solidFill>
                            <a:srgbClr val="FFFF00"/>
                          </a:solidFill>
                          <a:latin typeface="Yuanti SC" charset="-122"/>
                          <a:ea typeface="Yuanti SC" charset="-122"/>
                          <a:cs typeface="Yuanti SC" charset="-122"/>
                        </a:rPr>
                        <a:t>, date, </a:t>
                      </a:r>
                      <a:r>
                        <a:rPr lang="en-US" altLang="zh-CN" sz="1000" b="0" i="0" dirty="0" err="1" smtClean="0">
                          <a:solidFill>
                            <a:srgbClr val="FFFF00"/>
                          </a:solidFill>
                          <a:latin typeface="Yuanti SC" charset="-122"/>
                          <a:ea typeface="Yuanti SC" charset="-122"/>
                          <a:cs typeface="Yuanti SC" charset="-122"/>
                        </a:rPr>
                        <a:t>datetime</a:t>
                      </a:r>
                      <a:r>
                        <a:rPr lang="en-US" altLang="zh-CN" sz="1000" b="0" i="0" dirty="0" smtClean="0">
                          <a:solidFill>
                            <a:srgbClr val="FFFF00"/>
                          </a:solidFill>
                          <a:latin typeface="Yuanti SC" charset="-122"/>
                          <a:ea typeface="Yuanti SC" charset="-122"/>
                          <a:cs typeface="Yuanti SC" charset="-122"/>
                        </a:rPr>
                        <a:t>, </a:t>
                      </a:r>
                      <a:r>
                        <a:rPr lang="en-US" altLang="zh-CN" sz="1000" b="0" i="0" dirty="0" err="1" smtClean="0">
                          <a:solidFill>
                            <a:srgbClr val="FFFF00"/>
                          </a:solidFill>
                          <a:latin typeface="Yuanti SC" charset="-122"/>
                          <a:ea typeface="Yuanti SC" charset="-122"/>
                          <a:cs typeface="Yuanti SC" charset="-122"/>
                        </a:rPr>
                        <a:t>pandasTimestamp</a:t>
                      </a:r>
                      <a:endParaRPr lang="en-US" altLang="zh-CN"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指定日期。</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a16="http://schemas.microsoft.com/office/drawing/2014/main" xmlns="" val="10001"/>
                  </a:ext>
                </a:extLst>
              </a:tr>
            </a:tbl>
          </a:graphicData>
        </a:graphic>
      </p:graphicFrame>
      <p:graphicFrame>
        <p:nvGraphicFramePr>
          <p:cNvPr id="8" name="Table 2"/>
          <p:cNvGraphicFramePr>
            <a:graphicFrameLocks noGrp="1"/>
          </p:cNvGraphicFramePr>
          <p:nvPr>
            <p:extLst/>
          </p:nvPr>
        </p:nvGraphicFramePr>
        <p:xfrm>
          <a:off x="486173" y="3684627"/>
          <a:ext cx="10500074" cy="441960"/>
        </p:xfrm>
        <a:graphic>
          <a:graphicData uri="http://schemas.openxmlformats.org/drawingml/2006/table">
            <a:tbl>
              <a:tblPr firstRow="1" bandRow="1">
                <a:tableStyleId>{C083E6E3-FA7D-4D7B-A595-EF9225AFEA82}</a:tableStyleId>
              </a:tblPr>
              <a:tblGrid>
                <a:gridCol w="1213418">
                  <a:extLst>
                    <a:ext uri="{9D8B030D-6E8A-4147-A177-3AD203B41FA5}">
                      <a16:colId xmlns:a16="http://schemas.microsoft.com/office/drawing/2014/main" xmlns="" val="20000"/>
                    </a:ext>
                  </a:extLst>
                </a:gridCol>
                <a:gridCol w="2355574">
                  <a:extLst>
                    <a:ext uri="{9D8B030D-6E8A-4147-A177-3AD203B41FA5}">
                      <a16:colId xmlns:a16="http://schemas.microsoft.com/office/drawing/2014/main" xmlns="" val="20001"/>
                    </a:ext>
                  </a:extLst>
                </a:gridCol>
                <a:gridCol w="6931082"/>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返回</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xmlns=""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smtClean="0">
                          <a:solidFill>
                            <a:schemeClr val="bg1"/>
                          </a:solidFill>
                          <a:latin typeface="Yuanti SC" charset="-122"/>
                          <a:ea typeface="Yuanti SC" charset="-122"/>
                          <a:cs typeface="Yuanti SC" charset="-122"/>
                        </a:rPr>
                        <a:t>date</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rgbClr val="FFFF00"/>
                          </a:solidFill>
                          <a:latin typeface="Yuanti SC" charset="-122"/>
                          <a:ea typeface="Yuanti SC" charset="-122"/>
                          <a:cs typeface="Yuanti SC" charset="-122"/>
                        </a:rPr>
                        <a:t>datetime.date</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charset="0"/>
                        <a:buNone/>
                        <a:tabLst/>
                        <a:defRPr/>
                      </a:pPr>
                      <a:r>
                        <a:rPr lang="zh-CN" altLang="en-US" sz="1000" b="0" i="0" dirty="0" smtClean="0">
                          <a:solidFill>
                            <a:srgbClr val="FFFF00"/>
                          </a:solidFill>
                          <a:latin typeface="Yuanti SC" charset="-122"/>
                          <a:ea typeface="Yuanti SC" charset="-122"/>
                          <a:cs typeface="Yuanti SC" charset="-122"/>
                        </a:rPr>
                        <a:t>交易日列表</a:t>
                      </a:r>
                      <a:endParaRPr lang="en-US" sz="1000" b="0" i="0" dirty="0" smtClean="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a16="http://schemas.microsoft.com/office/drawing/2014/main" xmlns="" val="10001"/>
                  </a:ext>
                </a:extLst>
              </a:tr>
            </a:tbl>
          </a:graphicData>
        </a:graphic>
      </p:graphicFrame>
    </p:spTree>
    <p:extLst>
      <p:ext uri="{BB962C8B-B14F-4D97-AF65-F5344CB8AC3E}">
        <p14:creationId xmlns:p14="http://schemas.microsoft.com/office/powerpoint/2010/main" val="181767643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10" name="矩形 9"/>
          <p:cNvSpPr/>
          <p:nvPr/>
        </p:nvSpPr>
        <p:spPr>
          <a:xfrm>
            <a:off x="409303" y="828209"/>
            <a:ext cx="10759440" cy="4308872"/>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2.2.5</a:t>
            </a:r>
            <a:r>
              <a:rPr lang="zh-CN" altLang="en-US" sz="2800" dirty="0" smtClean="0">
                <a:solidFill>
                  <a:schemeClr val="bg1"/>
                </a:solidFill>
                <a:latin typeface="Yuanti SC" charset="-122"/>
                <a:ea typeface="Yuanti SC" charset="-122"/>
                <a:cs typeface="Yuanti SC" charset="-122"/>
              </a:rPr>
              <a:t> 数据获取相关函数</a:t>
            </a:r>
            <a:endParaRPr lang="zh-CN" altLang="en-US" sz="2800" dirty="0">
              <a:solidFill>
                <a:schemeClr val="bg1"/>
              </a:solidFill>
              <a:latin typeface="Yuanti SC" charset="-122"/>
              <a:ea typeface="Yuanti SC" charset="-122"/>
              <a:cs typeface="Yuanti SC" charset="-122"/>
            </a:endParaRPr>
          </a:p>
          <a:p>
            <a:endParaRPr lang="zh-CN" altLang="en-US" dirty="0" smtClean="0">
              <a:solidFill>
                <a:schemeClr val="bg1"/>
              </a:solidFill>
              <a:latin typeface="Yuanti SC Light" charset="-122"/>
              <a:ea typeface="Yuanti SC Light" charset="-122"/>
              <a:cs typeface="Yuanti SC Light" charset="-122"/>
            </a:endParaRPr>
          </a:p>
          <a:p>
            <a:r>
              <a:rPr lang="en-US" altLang="zh-CN" dirty="0" err="1" smtClean="0">
                <a:solidFill>
                  <a:srgbClr val="FFFF00"/>
                </a:solidFill>
                <a:latin typeface="Yuanti SC Light" charset="-122"/>
                <a:ea typeface="Yuanti SC Light" charset="-122"/>
                <a:cs typeface="Yuanti SC Light" charset="-122"/>
              </a:rPr>
              <a:t>get_yield_curve</a:t>
            </a:r>
            <a:r>
              <a:rPr lang="zh-CN" altLang="en-US" dirty="0" smtClean="0">
                <a:solidFill>
                  <a:srgbClr val="FFFF00"/>
                </a:solidFill>
                <a:latin typeface="Yuanti SC Light" charset="-122"/>
                <a:ea typeface="Yuanti SC Light" charset="-122"/>
                <a:cs typeface="Yuanti SC Light" charset="-122"/>
              </a:rPr>
              <a:t> 方法（</a:t>
            </a:r>
            <a:r>
              <a:rPr lang="zh-CN" altLang="en-US" dirty="0">
                <a:solidFill>
                  <a:srgbClr val="FFFF00"/>
                </a:solidFill>
                <a:latin typeface="Yuanti SC Light" charset="-122"/>
                <a:ea typeface="Yuanti SC Light" charset="-122"/>
                <a:cs typeface="Yuanti SC Light" charset="-122"/>
              </a:rPr>
              <a:t>获取收益率</a:t>
            </a:r>
            <a:r>
              <a:rPr lang="zh-CN" altLang="en-US" dirty="0" smtClean="0">
                <a:solidFill>
                  <a:srgbClr val="FFFF00"/>
                </a:solidFill>
                <a:latin typeface="Yuanti SC Light" charset="-122"/>
                <a:ea typeface="Yuanti SC Light" charset="-122"/>
                <a:cs typeface="Yuanti SC Light" charset="-122"/>
              </a:rPr>
              <a:t>曲线）</a:t>
            </a: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smtClean="0">
                <a:solidFill>
                  <a:schemeClr val="bg1"/>
                </a:solidFill>
                <a:latin typeface="Yuanti SC Light" charset="-122"/>
                <a:ea typeface="Yuanti SC Light" charset="-122"/>
                <a:cs typeface="Yuanti SC Light" charset="-122"/>
              </a:rPr>
              <a:t>原型：</a:t>
            </a:r>
            <a:r>
              <a:rPr lang="en-US" altLang="zh-CN" sz="1600" dirty="0" err="1">
                <a:solidFill>
                  <a:srgbClr val="92D050"/>
                </a:solidFill>
                <a:latin typeface="Yuanti SC Light" charset="-122"/>
                <a:ea typeface="Yuanti SC Light" charset="-122"/>
                <a:cs typeface="Yuanti SC Light" charset="-122"/>
              </a:rPr>
              <a:t>def</a:t>
            </a:r>
            <a:r>
              <a:rPr lang="en-US" altLang="zh-CN" sz="1600" dirty="0">
                <a:solidFill>
                  <a:srgbClr val="92D050"/>
                </a:solidFill>
                <a:latin typeface="Yuanti SC Light" charset="-122"/>
                <a:ea typeface="Yuanti SC Light" charset="-122"/>
                <a:cs typeface="Yuanti SC Light" charset="-122"/>
              </a:rPr>
              <a:t> </a:t>
            </a:r>
            <a:r>
              <a:rPr lang="en-US" altLang="zh-CN" sz="1600" dirty="0" err="1">
                <a:solidFill>
                  <a:srgbClr val="FFFF00"/>
                </a:solidFill>
                <a:latin typeface="Yuanti SC Light" charset="-122"/>
                <a:ea typeface="Yuanti SC Light" charset="-122"/>
                <a:cs typeface="Yuanti SC Light" charset="-122"/>
              </a:rPr>
              <a:t>get_yield_curve</a:t>
            </a:r>
            <a:r>
              <a:rPr lang="en-US" altLang="zh-CN" sz="1600" dirty="0">
                <a:solidFill>
                  <a:srgbClr val="FFFF00"/>
                </a:solidFill>
                <a:latin typeface="Yuanti SC Light" charset="-122"/>
                <a:ea typeface="Yuanti SC Light" charset="-122"/>
                <a:cs typeface="Yuanti SC Light" charset="-122"/>
              </a:rPr>
              <a:t>(date=None, tenor=None)</a:t>
            </a:r>
            <a:endParaRPr lang="en-US" altLang="zh-CN" sz="1600" dirty="0" smtClean="0">
              <a:solidFill>
                <a:srgbClr val="FFFF00"/>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a:solidFill>
                  <a:schemeClr val="bg1"/>
                </a:solidFill>
                <a:latin typeface="Yuanti SC Light" charset="-122"/>
                <a:ea typeface="Yuanti SC Light" charset="-122"/>
                <a:cs typeface="Yuanti SC Light" charset="-122"/>
              </a:rPr>
              <a:t>获取某个国家市场指定日期的收益率</a:t>
            </a:r>
            <a:r>
              <a:rPr lang="zh-CN" altLang="en-US" sz="1600" dirty="0" smtClean="0">
                <a:solidFill>
                  <a:schemeClr val="bg1"/>
                </a:solidFill>
                <a:latin typeface="Yuanti SC Light" charset="-122"/>
                <a:ea typeface="Yuanti SC Light" charset="-122"/>
                <a:cs typeface="Yuanti SC Light" charset="-122"/>
              </a:rPr>
              <a:t>曲线。</a:t>
            </a:r>
            <a:r>
              <a:rPr lang="zh-CN" altLang="en-US" sz="1600" dirty="0">
                <a:solidFill>
                  <a:schemeClr val="bg1"/>
                </a:solidFill>
                <a:latin typeface="Yuanti SC Light" charset="-122"/>
                <a:ea typeface="Yuanti SC Light" charset="-122"/>
                <a:cs typeface="Yuanti SC Light" charset="-122"/>
              </a:rPr>
              <a:t>数据为</a:t>
            </a:r>
            <a:r>
              <a:rPr lang="en-US" altLang="zh-CN" sz="1600" dirty="0">
                <a:solidFill>
                  <a:schemeClr val="bg1"/>
                </a:solidFill>
                <a:latin typeface="Yuanti SC Light" charset="-122"/>
                <a:ea typeface="Yuanti SC Light" charset="-122"/>
                <a:cs typeface="Yuanti SC Light" charset="-122"/>
              </a:rPr>
              <a:t>2002</a:t>
            </a:r>
            <a:r>
              <a:rPr lang="zh-CN" altLang="en-US" sz="1600" dirty="0">
                <a:solidFill>
                  <a:schemeClr val="bg1"/>
                </a:solidFill>
                <a:latin typeface="Yuanti SC Light" charset="-122"/>
                <a:ea typeface="Yuanti SC Light" charset="-122"/>
                <a:cs typeface="Yuanti SC Light" charset="-122"/>
              </a:rPr>
              <a:t>年至今的中债国债收益率曲线</a:t>
            </a:r>
            <a:r>
              <a:rPr lang="zh-CN" altLang="en-US" sz="1600" dirty="0" smtClean="0">
                <a:solidFill>
                  <a:schemeClr val="bg1"/>
                </a:solidFill>
                <a:latin typeface="Yuanti SC Light" charset="-122"/>
                <a:ea typeface="Yuanti SC Light" charset="-122"/>
                <a:cs typeface="Yuanti SC Light" charset="-122"/>
              </a:rPr>
              <a:t>，数据来</a:t>
            </a:r>
            <a:r>
              <a:rPr lang="zh-CN" altLang="en-US" sz="1600" dirty="0">
                <a:solidFill>
                  <a:schemeClr val="bg1"/>
                </a:solidFill>
                <a:latin typeface="Yuanti SC Light" charset="-122"/>
                <a:ea typeface="Yuanti SC Light" charset="-122"/>
                <a:cs typeface="Yuanti SC Light" charset="-122"/>
              </a:rPr>
              <a:t>源于中央国债登记结算有限责任</a:t>
            </a:r>
            <a:r>
              <a:rPr lang="zh-CN" altLang="en-US" sz="1600" dirty="0" smtClean="0">
                <a:solidFill>
                  <a:schemeClr val="bg1"/>
                </a:solidFill>
                <a:latin typeface="Yuanti SC Light" charset="-122"/>
                <a:ea typeface="Yuanti SC Light" charset="-122"/>
                <a:cs typeface="Yuanti SC Light" charset="-122"/>
              </a:rPr>
              <a:t>公司。</a:t>
            </a:r>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dirty="0">
              <a:solidFill>
                <a:schemeClr val="bg1"/>
              </a:solidFill>
              <a:latin typeface="Yuanti SC Light" charset="-122"/>
              <a:ea typeface="Yuanti SC Light" charset="-122"/>
              <a:cs typeface="Yuanti SC Light" charset="-122"/>
            </a:endParaRPr>
          </a:p>
        </p:txBody>
      </p:sp>
      <p:sp>
        <p:nvSpPr>
          <p:cNvPr id="6" name="文本框 5"/>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graphicFrame>
        <p:nvGraphicFramePr>
          <p:cNvPr id="7" name="Table 2"/>
          <p:cNvGraphicFramePr>
            <a:graphicFrameLocks noGrp="1"/>
          </p:cNvGraphicFramePr>
          <p:nvPr>
            <p:extLst>
              <p:ext uri="{D42A27DB-BD31-4B8C-83A1-F6EECF244321}">
                <p14:modId xmlns:p14="http://schemas.microsoft.com/office/powerpoint/2010/main" val="226567824"/>
              </p:ext>
            </p:extLst>
          </p:nvPr>
        </p:nvGraphicFramePr>
        <p:xfrm>
          <a:off x="486172" y="3293145"/>
          <a:ext cx="10500075" cy="662940"/>
        </p:xfrm>
        <a:graphic>
          <a:graphicData uri="http://schemas.openxmlformats.org/drawingml/2006/table">
            <a:tbl>
              <a:tblPr firstRow="1" bandRow="1">
                <a:tableStyleId>{C083E6E3-FA7D-4D7B-A595-EF9225AFEA82}</a:tableStyleId>
              </a:tblPr>
              <a:tblGrid>
                <a:gridCol w="1223383">
                  <a:extLst>
                    <a:ext uri="{9D8B030D-6E8A-4147-A177-3AD203B41FA5}">
                      <a16:colId xmlns:a16="http://schemas.microsoft.com/office/drawing/2014/main" xmlns="" val="20000"/>
                    </a:ext>
                  </a:extLst>
                </a:gridCol>
                <a:gridCol w="2342288">
                  <a:extLst>
                    <a:ext uri="{9D8B030D-6E8A-4147-A177-3AD203B41FA5}">
                      <a16:colId xmlns:a16="http://schemas.microsoft.com/office/drawing/2014/main" xmlns="" val="20001"/>
                    </a:ext>
                  </a:extLst>
                </a:gridCol>
                <a:gridCol w="6934404"/>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参数</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xmlns=""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date</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rgbClr val="FFFF00"/>
                          </a:solidFill>
                          <a:latin typeface="Yuanti SC" charset="-122"/>
                          <a:ea typeface="Yuanti SC" charset="-122"/>
                          <a:cs typeface="Yuanti SC" charset="-122"/>
                        </a:rPr>
                        <a:t>str</a:t>
                      </a:r>
                      <a:r>
                        <a:rPr lang="en-US" altLang="zh-CN" sz="1000" b="0" i="0" dirty="0" smtClean="0">
                          <a:solidFill>
                            <a:srgbClr val="FFFF00"/>
                          </a:solidFill>
                          <a:latin typeface="Yuanti SC" charset="-122"/>
                          <a:ea typeface="Yuanti SC" charset="-122"/>
                          <a:cs typeface="Yuanti SC" charset="-122"/>
                        </a:rPr>
                        <a:t>, date, </a:t>
                      </a:r>
                      <a:r>
                        <a:rPr lang="en-US" altLang="zh-CN" sz="1000" b="0" i="0" dirty="0" err="1" smtClean="0">
                          <a:solidFill>
                            <a:srgbClr val="FFFF00"/>
                          </a:solidFill>
                          <a:latin typeface="Yuanti SC" charset="-122"/>
                          <a:ea typeface="Yuanti SC" charset="-122"/>
                          <a:cs typeface="Yuanti SC" charset="-122"/>
                        </a:rPr>
                        <a:t>datetime</a:t>
                      </a:r>
                      <a:r>
                        <a:rPr lang="en-US" altLang="zh-CN" sz="1000" b="0" i="0" dirty="0" smtClean="0">
                          <a:solidFill>
                            <a:srgbClr val="FFFF00"/>
                          </a:solidFill>
                          <a:latin typeface="Yuanti SC" charset="-122"/>
                          <a:ea typeface="Yuanti SC" charset="-122"/>
                          <a:cs typeface="Yuanti SC" charset="-122"/>
                        </a:rPr>
                        <a:t>, </a:t>
                      </a:r>
                      <a:r>
                        <a:rPr lang="en-US" altLang="zh-CN" sz="1000" b="0" i="0" dirty="0" err="1" smtClean="0">
                          <a:solidFill>
                            <a:srgbClr val="FFFF00"/>
                          </a:solidFill>
                          <a:latin typeface="Yuanti SC" charset="-122"/>
                          <a:ea typeface="Yuanti SC" charset="-122"/>
                          <a:cs typeface="Yuanti SC" charset="-122"/>
                        </a:rPr>
                        <a:t>pandasTimestamp</a:t>
                      </a:r>
                      <a:endParaRPr lang="en-US" altLang="zh-CN"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查询日期，默认为策略当前日期前一天。</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a16="http://schemas.microsoft.com/office/drawing/2014/main" xmlns="" val="10001"/>
                  </a:ext>
                </a:extLst>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chemeClr val="bg1"/>
                          </a:solidFill>
                          <a:latin typeface="Yuanti SC" charset="-122"/>
                          <a:ea typeface="Yuanti SC" charset="-122"/>
                          <a:cs typeface="Yuanti SC" charset="-122"/>
                        </a:rPr>
                        <a:t>tenor</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rgbClr val="FFFF00"/>
                          </a:solidFill>
                          <a:latin typeface="Yuanti SC" charset="-122"/>
                          <a:ea typeface="Yuanti SC" charset="-122"/>
                          <a:cs typeface="Yuanti SC" charset="-122"/>
                        </a:rPr>
                        <a:t>str</a:t>
                      </a:r>
                      <a:endParaRPr lang="en-US" altLang="zh-CN"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NL" sz="1000" b="0" i="0" dirty="0" smtClean="0">
                          <a:solidFill>
                            <a:srgbClr val="FFFF00"/>
                          </a:solidFill>
                          <a:latin typeface="Yuanti SC" charset="-122"/>
                          <a:ea typeface="Yuanti SC" charset="-122"/>
                          <a:cs typeface="Yuanti SC" charset="-122"/>
                        </a:rPr>
                        <a:t>标准期限，'0S' - 隔夜，'1M' - 1个月，'1Y' - 1年，默认为全部期限</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bl>
          </a:graphicData>
        </a:graphic>
      </p:graphicFrame>
      <p:graphicFrame>
        <p:nvGraphicFramePr>
          <p:cNvPr id="8" name="Table 2"/>
          <p:cNvGraphicFramePr>
            <a:graphicFrameLocks noGrp="1"/>
          </p:cNvGraphicFramePr>
          <p:nvPr>
            <p:extLst>
              <p:ext uri="{D42A27DB-BD31-4B8C-83A1-F6EECF244321}">
                <p14:modId xmlns:p14="http://schemas.microsoft.com/office/powerpoint/2010/main" val="565701223"/>
              </p:ext>
            </p:extLst>
          </p:nvPr>
        </p:nvGraphicFramePr>
        <p:xfrm>
          <a:off x="486173" y="4141823"/>
          <a:ext cx="10500074" cy="441960"/>
        </p:xfrm>
        <a:graphic>
          <a:graphicData uri="http://schemas.openxmlformats.org/drawingml/2006/table">
            <a:tbl>
              <a:tblPr firstRow="1" bandRow="1">
                <a:tableStyleId>{C083E6E3-FA7D-4D7B-A595-EF9225AFEA82}</a:tableStyleId>
              </a:tblPr>
              <a:tblGrid>
                <a:gridCol w="1213418">
                  <a:extLst>
                    <a:ext uri="{9D8B030D-6E8A-4147-A177-3AD203B41FA5}">
                      <a16:colId xmlns:a16="http://schemas.microsoft.com/office/drawing/2014/main" xmlns="" val="20000"/>
                    </a:ext>
                  </a:extLst>
                </a:gridCol>
                <a:gridCol w="2355574">
                  <a:extLst>
                    <a:ext uri="{9D8B030D-6E8A-4147-A177-3AD203B41FA5}">
                      <a16:colId xmlns:a16="http://schemas.microsoft.com/office/drawing/2014/main" xmlns="" val="20001"/>
                    </a:ext>
                  </a:extLst>
                </a:gridCol>
                <a:gridCol w="6931082"/>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返回</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xmlns=""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data</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rgbClr val="FFFF00"/>
                          </a:solidFill>
                          <a:latin typeface="Yuanti SC" charset="-122"/>
                          <a:ea typeface="Yuanti SC" charset="-122"/>
                          <a:cs typeface="Yuanti SC" charset="-122"/>
                        </a:rPr>
                        <a:t>pandas.dataframe</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charset="0"/>
                        <a:buNone/>
                        <a:tabLst/>
                        <a:defRPr/>
                      </a:pPr>
                      <a:r>
                        <a:rPr lang="zh-CN" altLang="en-US" sz="1000" b="0" i="0" dirty="0" smtClean="0">
                          <a:solidFill>
                            <a:srgbClr val="FFFF00"/>
                          </a:solidFill>
                          <a:latin typeface="Yuanti SC" charset="-122"/>
                          <a:ea typeface="Yuanti SC" charset="-122"/>
                          <a:cs typeface="Yuanti SC" charset="-122"/>
                        </a:rPr>
                        <a:t>查询时间段内无风险收益率曲线</a:t>
                      </a:r>
                      <a:endParaRPr lang="en-US" sz="1000" b="0" i="0" dirty="0" smtClean="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a16="http://schemas.microsoft.com/office/drawing/2014/main" xmlns="" val="10001"/>
                  </a:ext>
                </a:extLst>
              </a:tr>
            </a:tbl>
          </a:graphicData>
        </a:graphic>
      </p:graphicFrame>
    </p:spTree>
    <p:extLst>
      <p:ext uri="{BB962C8B-B14F-4D97-AF65-F5344CB8AC3E}">
        <p14:creationId xmlns:p14="http://schemas.microsoft.com/office/powerpoint/2010/main" val="725010602"/>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10" name="矩形 9"/>
          <p:cNvSpPr/>
          <p:nvPr/>
        </p:nvSpPr>
        <p:spPr>
          <a:xfrm>
            <a:off x="409303" y="828209"/>
            <a:ext cx="10759440" cy="4062651"/>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2.2.5</a:t>
            </a:r>
            <a:r>
              <a:rPr lang="zh-CN" altLang="en-US" sz="2800" dirty="0" smtClean="0">
                <a:solidFill>
                  <a:schemeClr val="bg1"/>
                </a:solidFill>
                <a:latin typeface="Yuanti SC" charset="-122"/>
                <a:ea typeface="Yuanti SC" charset="-122"/>
                <a:cs typeface="Yuanti SC" charset="-122"/>
              </a:rPr>
              <a:t> 数据获取相关函数</a:t>
            </a:r>
            <a:endParaRPr lang="zh-CN" altLang="en-US" sz="2800" dirty="0">
              <a:solidFill>
                <a:schemeClr val="bg1"/>
              </a:solidFill>
              <a:latin typeface="Yuanti SC" charset="-122"/>
              <a:ea typeface="Yuanti SC" charset="-122"/>
              <a:cs typeface="Yuanti SC" charset="-122"/>
            </a:endParaRPr>
          </a:p>
          <a:p>
            <a:endParaRPr lang="zh-CN" altLang="en-US" dirty="0" smtClean="0">
              <a:solidFill>
                <a:schemeClr val="bg1"/>
              </a:solidFill>
              <a:latin typeface="Yuanti SC Light" charset="-122"/>
              <a:ea typeface="Yuanti SC Light" charset="-122"/>
              <a:cs typeface="Yuanti SC Light" charset="-122"/>
            </a:endParaRPr>
          </a:p>
          <a:p>
            <a:r>
              <a:rPr lang="en-US" altLang="zh-CN" dirty="0" err="1" smtClean="0">
                <a:solidFill>
                  <a:srgbClr val="FFFF00"/>
                </a:solidFill>
                <a:latin typeface="Yuanti SC Light" charset="-122"/>
                <a:ea typeface="Yuanti SC Light" charset="-122"/>
                <a:cs typeface="Yuanti SC Light" charset="-122"/>
              </a:rPr>
              <a:t>is_suspended</a:t>
            </a:r>
            <a:r>
              <a:rPr lang="zh-CN" altLang="en-US" dirty="0" smtClean="0">
                <a:solidFill>
                  <a:srgbClr val="FFFF00"/>
                </a:solidFill>
                <a:latin typeface="Yuanti SC Light" charset="-122"/>
                <a:ea typeface="Yuanti SC Light" charset="-122"/>
                <a:cs typeface="Yuanti SC Light" charset="-122"/>
              </a:rPr>
              <a:t> 方法（</a:t>
            </a:r>
            <a:r>
              <a:rPr lang="zh-CN" altLang="en-US" dirty="0">
                <a:solidFill>
                  <a:srgbClr val="FFFF00"/>
                </a:solidFill>
                <a:latin typeface="Yuanti SC Light" charset="-122"/>
                <a:ea typeface="Yuanti SC Light" charset="-122"/>
                <a:cs typeface="Yuanti SC Light" charset="-122"/>
              </a:rPr>
              <a:t>判断股票是否全天</a:t>
            </a:r>
            <a:r>
              <a:rPr lang="zh-CN" altLang="en-US" dirty="0" smtClean="0">
                <a:solidFill>
                  <a:srgbClr val="FFFF00"/>
                </a:solidFill>
                <a:latin typeface="Yuanti SC Light" charset="-122"/>
                <a:ea typeface="Yuanti SC Light" charset="-122"/>
                <a:cs typeface="Yuanti SC Light" charset="-122"/>
              </a:rPr>
              <a:t>停牌）</a:t>
            </a: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smtClean="0">
                <a:solidFill>
                  <a:schemeClr val="bg1"/>
                </a:solidFill>
                <a:latin typeface="Yuanti SC Light" charset="-122"/>
                <a:ea typeface="Yuanti SC Light" charset="-122"/>
                <a:cs typeface="Yuanti SC Light" charset="-122"/>
              </a:rPr>
              <a:t>原型：</a:t>
            </a:r>
            <a:r>
              <a:rPr lang="en-US" altLang="zh-CN" sz="1600" dirty="0" err="1">
                <a:solidFill>
                  <a:srgbClr val="92D050"/>
                </a:solidFill>
                <a:latin typeface="Yuanti SC Light" charset="-122"/>
                <a:ea typeface="Yuanti SC Light" charset="-122"/>
                <a:cs typeface="Yuanti SC Light" charset="-122"/>
              </a:rPr>
              <a:t>def</a:t>
            </a:r>
            <a:r>
              <a:rPr lang="en-US" altLang="zh-CN" sz="1600" dirty="0">
                <a:solidFill>
                  <a:srgbClr val="92D050"/>
                </a:solidFill>
                <a:latin typeface="Yuanti SC Light" charset="-122"/>
                <a:ea typeface="Yuanti SC Light" charset="-122"/>
                <a:cs typeface="Yuanti SC Light" charset="-122"/>
              </a:rPr>
              <a:t> </a:t>
            </a:r>
            <a:r>
              <a:rPr lang="en-US" altLang="zh-CN" sz="1600" dirty="0" err="1">
                <a:solidFill>
                  <a:srgbClr val="FFFF00"/>
                </a:solidFill>
                <a:latin typeface="Yuanti SC Light" charset="-122"/>
                <a:ea typeface="Yuanti SC Light" charset="-122"/>
                <a:cs typeface="Yuanti SC Light" charset="-122"/>
              </a:rPr>
              <a:t>is_suspended</a:t>
            </a:r>
            <a:r>
              <a:rPr lang="en-US" altLang="zh-CN" sz="1600" dirty="0">
                <a:solidFill>
                  <a:srgbClr val="FFFF00"/>
                </a:solidFill>
                <a:latin typeface="Yuanti SC Light" charset="-122"/>
                <a:ea typeface="Yuanti SC Light" charset="-122"/>
                <a:cs typeface="Yuanti SC Light" charset="-122"/>
              </a:rPr>
              <a:t>(</a:t>
            </a:r>
            <a:r>
              <a:rPr lang="en-US" altLang="zh-CN" sz="1600" dirty="0" err="1">
                <a:solidFill>
                  <a:srgbClr val="FFFF00"/>
                </a:solidFill>
                <a:latin typeface="Yuanti SC Light" charset="-122"/>
                <a:ea typeface="Yuanti SC Light" charset="-122"/>
                <a:cs typeface="Yuanti SC Light" charset="-122"/>
              </a:rPr>
              <a:t>id_or_symbol</a:t>
            </a:r>
            <a:r>
              <a:rPr lang="en-US" altLang="zh-CN" sz="1600" dirty="0">
                <a:solidFill>
                  <a:srgbClr val="FFFF00"/>
                </a:solidFill>
                <a:latin typeface="Yuanti SC Light" charset="-122"/>
                <a:ea typeface="Yuanti SC Light" charset="-122"/>
                <a:cs typeface="Yuanti SC Light" charset="-122"/>
              </a:rPr>
              <a:t>, </a:t>
            </a:r>
            <a:r>
              <a:rPr lang="en-US" altLang="zh-CN" sz="1600" dirty="0" err="1">
                <a:solidFill>
                  <a:srgbClr val="FFFF00"/>
                </a:solidFill>
                <a:latin typeface="Yuanti SC Light" charset="-122"/>
                <a:ea typeface="Yuanti SC Light" charset="-122"/>
                <a:cs typeface="Yuanti SC Light" charset="-122"/>
              </a:rPr>
              <a:t>start_date</a:t>
            </a:r>
            <a:r>
              <a:rPr lang="en-US" altLang="zh-CN" sz="1600" dirty="0">
                <a:solidFill>
                  <a:srgbClr val="FFFF00"/>
                </a:solidFill>
                <a:latin typeface="Yuanti SC Light" charset="-122"/>
                <a:ea typeface="Yuanti SC Light" charset="-122"/>
                <a:cs typeface="Yuanti SC Light" charset="-122"/>
              </a:rPr>
              <a:t>=None, </a:t>
            </a:r>
            <a:r>
              <a:rPr lang="en-US" altLang="zh-CN" sz="1600" dirty="0" err="1">
                <a:solidFill>
                  <a:srgbClr val="FFFF00"/>
                </a:solidFill>
                <a:latin typeface="Yuanti SC Light" charset="-122"/>
                <a:ea typeface="Yuanti SC Light" charset="-122"/>
                <a:cs typeface="Yuanti SC Light" charset="-122"/>
              </a:rPr>
              <a:t>end_date</a:t>
            </a:r>
            <a:r>
              <a:rPr lang="en-US" altLang="zh-CN" sz="1600" dirty="0">
                <a:solidFill>
                  <a:srgbClr val="FFFF00"/>
                </a:solidFill>
                <a:latin typeface="Yuanti SC Light" charset="-122"/>
                <a:ea typeface="Yuanti SC Light" charset="-122"/>
                <a:cs typeface="Yuanti SC Light" charset="-122"/>
              </a:rPr>
              <a:t>=None</a:t>
            </a:r>
            <a:r>
              <a:rPr lang="en-US" altLang="zh-CN" sz="1600" dirty="0" smtClean="0">
                <a:solidFill>
                  <a:srgbClr val="FFFF00"/>
                </a:solidFill>
                <a:latin typeface="Yuanti SC Light" charset="-122"/>
                <a:ea typeface="Yuanti SC Light" charset="-122"/>
                <a:cs typeface="Yuanti SC Light" charset="-122"/>
              </a:rPr>
              <a:t>)</a:t>
            </a: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a:solidFill>
                  <a:schemeClr val="bg1"/>
                </a:solidFill>
                <a:latin typeface="Yuanti SC Light" charset="-122"/>
                <a:ea typeface="Yuanti SC Light" charset="-122"/>
                <a:cs typeface="Yuanti SC Light" charset="-122"/>
              </a:rPr>
              <a:t>判断某只股票在一段时间（包含起止日期）是否全天停牌。</a:t>
            </a:r>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dirty="0">
              <a:solidFill>
                <a:schemeClr val="bg1"/>
              </a:solidFill>
              <a:latin typeface="Yuanti SC Light" charset="-122"/>
              <a:ea typeface="Yuanti SC Light" charset="-122"/>
              <a:cs typeface="Yuanti SC Light" charset="-122"/>
            </a:endParaRPr>
          </a:p>
        </p:txBody>
      </p:sp>
      <p:sp>
        <p:nvSpPr>
          <p:cNvPr id="6" name="文本框 5"/>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graphicFrame>
        <p:nvGraphicFramePr>
          <p:cNvPr id="7" name="Table 2"/>
          <p:cNvGraphicFramePr>
            <a:graphicFrameLocks noGrp="1"/>
          </p:cNvGraphicFramePr>
          <p:nvPr>
            <p:extLst>
              <p:ext uri="{D42A27DB-BD31-4B8C-83A1-F6EECF244321}">
                <p14:modId xmlns:p14="http://schemas.microsoft.com/office/powerpoint/2010/main" val="1648655146"/>
              </p:ext>
            </p:extLst>
          </p:nvPr>
        </p:nvGraphicFramePr>
        <p:xfrm>
          <a:off x="486172" y="3293145"/>
          <a:ext cx="10500075" cy="883920"/>
        </p:xfrm>
        <a:graphic>
          <a:graphicData uri="http://schemas.openxmlformats.org/drawingml/2006/table">
            <a:tbl>
              <a:tblPr firstRow="1" bandRow="1">
                <a:tableStyleId>{C083E6E3-FA7D-4D7B-A595-EF9225AFEA82}</a:tableStyleId>
              </a:tblPr>
              <a:tblGrid>
                <a:gridCol w="1223383">
                  <a:extLst>
                    <a:ext uri="{9D8B030D-6E8A-4147-A177-3AD203B41FA5}">
                      <a16:colId xmlns:a16="http://schemas.microsoft.com/office/drawing/2014/main" xmlns="" val="20000"/>
                    </a:ext>
                  </a:extLst>
                </a:gridCol>
                <a:gridCol w="2342288">
                  <a:extLst>
                    <a:ext uri="{9D8B030D-6E8A-4147-A177-3AD203B41FA5}">
                      <a16:colId xmlns:a16="http://schemas.microsoft.com/office/drawing/2014/main" xmlns="" val="20001"/>
                    </a:ext>
                  </a:extLst>
                </a:gridCol>
                <a:gridCol w="6934404"/>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参数</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xmlns=""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chemeClr val="bg1"/>
                          </a:solidFill>
                          <a:latin typeface="Yuanti SC" charset="-122"/>
                          <a:ea typeface="Yuanti SC" charset="-122"/>
                          <a:cs typeface="Yuanti SC" charset="-122"/>
                        </a:rPr>
                        <a:t>id_or_symbol</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rgbClr val="FFFF00"/>
                          </a:solidFill>
                          <a:latin typeface="Yuanti SC" charset="-122"/>
                          <a:ea typeface="Yuanti SC" charset="-122"/>
                          <a:cs typeface="Yuanti SC" charset="-122"/>
                        </a:rPr>
                        <a:t>str</a:t>
                      </a:r>
                      <a:endParaRPr lang="en-US" altLang="zh-CN"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某只股票的代码或股票代码列表，可传入单只股票的</a:t>
                      </a:r>
                      <a:r>
                        <a:rPr lang="en-US" altLang="zh-CN" sz="1000" b="0" i="0" dirty="0" err="1" smtClean="0">
                          <a:solidFill>
                            <a:srgbClr val="FFFF00"/>
                          </a:solidFill>
                          <a:latin typeface="Yuanti SC" charset="-122"/>
                          <a:ea typeface="Yuanti SC" charset="-122"/>
                          <a:cs typeface="Yuanti SC" charset="-122"/>
                        </a:rPr>
                        <a:t>order_book_id</a:t>
                      </a:r>
                      <a:r>
                        <a:rPr lang="en-US" altLang="zh-CN" sz="1000" b="0" i="0" dirty="0" smtClean="0">
                          <a:solidFill>
                            <a:srgbClr val="FFFF00"/>
                          </a:solidFill>
                          <a:latin typeface="Yuanti SC" charset="-122"/>
                          <a:ea typeface="Yuanti SC" charset="-122"/>
                          <a:cs typeface="Yuanti SC" charset="-122"/>
                        </a:rPr>
                        <a:t>, symbol</a:t>
                      </a:r>
                      <a:r>
                        <a:rPr lang="zh-CN" altLang="en-US" sz="1000" b="0" i="0" dirty="0" smtClean="0">
                          <a:solidFill>
                            <a:srgbClr val="FFFF00"/>
                          </a:solidFill>
                          <a:latin typeface="Yuanti SC" charset="-122"/>
                          <a:ea typeface="Yuanti SC" charset="-122"/>
                          <a:cs typeface="Yuanti SC" charset="-122"/>
                        </a:rPr>
                        <a: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a16="http://schemas.microsoft.com/office/drawing/2014/main" xmlns="" val="10001"/>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chemeClr val="bg1"/>
                          </a:solidFill>
                          <a:latin typeface="Yuanti SC" charset="-122"/>
                          <a:ea typeface="Yuanti SC" charset="-122"/>
                          <a:cs typeface="Yuanti SC" charset="-122"/>
                        </a:rPr>
                        <a:t>start_date</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rgbClr val="FFFF00"/>
                          </a:solidFill>
                          <a:latin typeface="Yuanti SC" charset="-122"/>
                          <a:ea typeface="Yuanti SC" charset="-122"/>
                          <a:cs typeface="Yuanti SC" charset="-122"/>
                        </a:rPr>
                        <a:t>str</a:t>
                      </a:r>
                      <a:r>
                        <a:rPr lang="en-US" altLang="zh-CN" sz="1000" b="0" i="0" dirty="0" smtClean="0">
                          <a:solidFill>
                            <a:srgbClr val="FFFF00"/>
                          </a:solidFill>
                          <a:latin typeface="Yuanti SC" charset="-122"/>
                          <a:ea typeface="Yuanti SC" charset="-122"/>
                          <a:cs typeface="Yuanti SC" charset="-122"/>
                        </a:rPr>
                        <a:t>, date, </a:t>
                      </a:r>
                      <a:r>
                        <a:rPr lang="en-US" altLang="zh-CN" sz="1000" b="0" i="0" dirty="0" err="1" smtClean="0">
                          <a:solidFill>
                            <a:srgbClr val="FFFF00"/>
                          </a:solidFill>
                          <a:latin typeface="Yuanti SC" charset="-122"/>
                          <a:ea typeface="Yuanti SC" charset="-122"/>
                          <a:cs typeface="Yuanti SC" charset="-122"/>
                        </a:rPr>
                        <a:t>datetime</a:t>
                      </a:r>
                      <a:r>
                        <a:rPr lang="en-US" altLang="zh-CN" sz="1000" b="0" i="0" dirty="0" smtClean="0">
                          <a:solidFill>
                            <a:srgbClr val="FFFF00"/>
                          </a:solidFill>
                          <a:latin typeface="Yuanti SC" charset="-122"/>
                          <a:ea typeface="Yuanti SC" charset="-122"/>
                          <a:cs typeface="Yuanti SC" charset="-122"/>
                        </a:rPr>
                        <a:t>, </a:t>
                      </a:r>
                      <a:r>
                        <a:rPr lang="en-US" altLang="zh-CN" sz="1000" b="0" i="0" dirty="0" err="1" smtClean="0">
                          <a:solidFill>
                            <a:srgbClr val="FFFF00"/>
                          </a:solidFill>
                          <a:latin typeface="Yuanti SC" charset="-122"/>
                          <a:ea typeface="Yuanti SC" charset="-122"/>
                          <a:cs typeface="Yuanti SC" charset="-122"/>
                        </a:rPr>
                        <a:t>pandasTimestamp</a:t>
                      </a:r>
                      <a:endParaRPr lang="en-US" altLang="zh-CN"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开始日期，默认为策略当前日期。如指定，则该日期不能够晚于策略当前日期。</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chemeClr val="bg1"/>
                          </a:solidFill>
                          <a:latin typeface="Yuanti SC" charset="-122"/>
                          <a:ea typeface="Yuanti SC" charset="-122"/>
                          <a:cs typeface="Yuanti SC" charset="-122"/>
                        </a:rPr>
                        <a:t>end_date</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rgbClr val="FFFF00"/>
                          </a:solidFill>
                          <a:latin typeface="Yuanti SC" charset="-122"/>
                          <a:ea typeface="Yuanti SC" charset="-122"/>
                          <a:cs typeface="Yuanti SC" charset="-122"/>
                        </a:rPr>
                        <a:t>str</a:t>
                      </a:r>
                      <a:r>
                        <a:rPr lang="en-US" altLang="zh-CN" sz="1000" b="0" i="0" dirty="0" smtClean="0">
                          <a:solidFill>
                            <a:srgbClr val="FFFF00"/>
                          </a:solidFill>
                          <a:latin typeface="Yuanti SC" charset="-122"/>
                          <a:ea typeface="Yuanti SC" charset="-122"/>
                          <a:cs typeface="Yuanti SC" charset="-122"/>
                        </a:rPr>
                        <a:t>, date, </a:t>
                      </a:r>
                      <a:r>
                        <a:rPr lang="en-US" altLang="zh-CN" sz="1000" b="0" i="0" dirty="0" err="1" smtClean="0">
                          <a:solidFill>
                            <a:srgbClr val="FFFF00"/>
                          </a:solidFill>
                          <a:latin typeface="Yuanti SC" charset="-122"/>
                          <a:ea typeface="Yuanti SC" charset="-122"/>
                          <a:cs typeface="Yuanti SC" charset="-122"/>
                        </a:rPr>
                        <a:t>datetime</a:t>
                      </a:r>
                      <a:r>
                        <a:rPr lang="en-US" altLang="zh-CN" sz="1000" b="0" i="0" dirty="0" smtClean="0">
                          <a:solidFill>
                            <a:srgbClr val="FFFF00"/>
                          </a:solidFill>
                          <a:latin typeface="Yuanti SC" charset="-122"/>
                          <a:ea typeface="Yuanti SC" charset="-122"/>
                          <a:cs typeface="Yuanti SC" charset="-122"/>
                        </a:rPr>
                        <a:t>, </a:t>
                      </a:r>
                      <a:r>
                        <a:rPr lang="en-US" altLang="zh-CN" sz="1000" b="0" i="0" dirty="0" err="1" smtClean="0">
                          <a:solidFill>
                            <a:srgbClr val="FFFF00"/>
                          </a:solidFill>
                          <a:latin typeface="Yuanti SC" charset="-122"/>
                          <a:ea typeface="Yuanti SC" charset="-122"/>
                          <a:cs typeface="Yuanti SC" charset="-122"/>
                        </a:rPr>
                        <a:t>pandasTimestamp</a:t>
                      </a:r>
                      <a:endParaRPr lang="en-US" altLang="zh-CN"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结束日期，默认策略当前日期。如指定，则该日期不能够晚于策略当前日期。</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bl>
          </a:graphicData>
        </a:graphic>
      </p:graphicFrame>
      <p:graphicFrame>
        <p:nvGraphicFramePr>
          <p:cNvPr id="8" name="Table 2"/>
          <p:cNvGraphicFramePr>
            <a:graphicFrameLocks noGrp="1"/>
          </p:cNvGraphicFramePr>
          <p:nvPr>
            <p:extLst>
              <p:ext uri="{D42A27DB-BD31-4B8C-83A1-F6EECF244321}">
                <p14:modId xmlns:p14="http://schemas.microsoft.com/office/powerpoint/2010/main" val="1317712268"/>
              </p:ext>
            </p:extLst>
          </p:nvPr>
        </p:nvGraphicFramePr>
        <p:xfrm>
          <a:off x="486173" y="4370421"/>
          <a:ext cx="10500074" cy="1203960"/>
        </p:xfrm>
        <a:graphic>
          <a:graphicData uri="http://schemas.openxmlformats.org/drawingml/2006/table">
            <a:tbl>
              <a:tblPr firstRow="1" bandRow="1">
                <a:tableStyleId>{C083E6E3-FA7D-4D7B-A595-EF9225AFEA82}</a:tableStyleId>
              </a:tblPr>
              <a:tblGrid>
                <a:gridCol w="1213418">
                  <a:extLst>
                    <a:ext uri="{9D8B030D-6E8A-4147-A177-3AD203B41FA5}">
                      <a16:colId xmlns:a16="http://schemas.microsoft.com/office/drawing/2014/main" xmlns="" val="20000"/>
                    </a:ext>
                  </a:extLst>
                </a:gridCol>
                <a:gridCol w="2355574">
                  <a:extLst>
                    <a:ext uri="{9D8B030D-6E8A-4147-A177-3AD203B41FA5}">
                      <a16:colId xmlns:a16="http://schemas.microsoft.com/office/drawing/2014/main" xmlns="" val="20001"/>
                    </a:ext>
                  </a:extLst>
                </a:gridCol>
                <a:gridCol w="6931082"/>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返回</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xmlns=""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data</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zh-CN" altLang="en-US" sz="1000" b="0" i="0" dirty="0" smtClean="0">
                          <a:solidFill>
                            <a:srgbClr val="FFFF00"/>
                          </a:solidFill>
                          <a:latin typeface="Yuanti SC" charset="-122"/>
                          <a:ea typeface="Yuanti SC" charset="-122"/>
                          <a:cs typeface="Yuanti SC" charset="-122"/>
                        </a:rPr>
                        <a:t>如果用户填写起止日期，函数返回</a:t>
                      </a:r>
                      <a:r>
                        <a:rPr lang="en-US" altLang="zh-CN" sz="1000" b="0" i="0" dirty="0" smtClean="0">
                          <a:solidFill>
                            <a:srgbClr val="FFFF00"/>
                          </a:solidFill>
                          <a:latin typeface="Yuanti SC" charset="-122"/>
                          <a:ea typeface="Yuanti SC" charset="-122"/>
                          <a:cs typeface="Yuanti SC" charset="-122"/>
                        </a:rPr>
                        <a:t>pandas </a:t>
                      </a:r>
                      <a:r>
                        <a:rPr lang="en-US" altLang="zh-CN" sz="1000" b="0" i="0" dirty="0" err="1" smtClean="0">
                          <a:solidFill>
                            <a:srgbClr val="FFFF00"/>
                          </a:solidFill>
                          <a:latin typeface="Yuanti SC" charset="-122"/>
                          <a:ea typeface="Yuanti SC" charset="-122"/>
                          <a:cs typeface="Yuanti SC" charset="-122"/>
                        </a:rPr>
                        <a:t>DataFrame</a:t>
                      </a:r>
                      <a:endParaRPr lang="en-US" altLang="zh-CN" sz="1000" b="0" i="0" dirty="0" smtClean="0">
                        <a:solidFill>
                          <a:srgbClr val="FFFF00"/>
                        </a:solidFill>
                        <a:latin typeface="Yuanti SC" charset="-122"/>
                        <a:ea typeface="Yuanti SC" charset="-122"/>
                        <a:cs typeface="Yuanti SC" charset="-122"/>
                      </a:endParaRP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zh-CN" altLang="en-US" sz="1000" b="0" i="0" dirty="0" smtClean="0">
                          <a:solidFill>
                            <a:srgbClr val="FFFF00"/>
                          </a:solidFill>
                          <a:latin typeface="Yuanti SC" charset="-122"/>
                          <a:ea typeface="Yuanti SC" charset="-122"/>
                          <a:cs typeface="Yuanti SC" charset="-122"/>
                        </a:rPr>
                        <a:t>如果在查询期间内股票尚未上市，或已经退市，则函数返回</a:t>
                      </a:r>
                      <a:r>
                        <a:rPr lang="en-US" altLang="zh-CN" sz="1000" b="0" i="0" dirty="0" smtClean="0">
                          <a:solidFill>
                            <a:srgbClr val="FFFF00"/>
                          </a:solidFill>
                          <a:latin typeface="Yuanti SC" charset="-122"/>
                          <a:ea typeface="Yuanti SC" charset="-122"/>
                          <a:cs typeface="Yuanti SC" charset="-122"/>
                        </a:rPr>
                        <a:t>None</a:t>
                      </a:r>
                      <a:r>
                        <a:rPr lang="zh-CN" altLang="en-US" sz="1000" b="0" i="0" dirty="0" smtClean="0">
                          <a:solidFill>
                            <a:srgbClr val="FFFF00"/>
                          </a:solidFill>
                          <a:latin typeface="Yuanti SC" charset="-122"/>
                          <a:ea typeface="Yuanti SC" charset="-122"/>
                          <a:cs typeface="Yuanti SC" charset="-122"/>
                        </a:rPr>
                        <a:t>。</a:t>
                      </a: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zh-CN" altLang="en-US" sz="1000" b="0" i="0" dirty="0" smtClean="0">
                          <a:solidFill>
                            <a:srgbClr val="FFFF00"/>
                          </a:solidFill>
                          <a:latin typeface="Yuanti SC" charset="-122"/>
                          <a:ea typeface="Yuanti SC" charset="-122"/>
                          <a:cs typeface="Yuanti SC" charset="-122"/>
                        </a:rPr>
                        <a:t>如果用户未填写起止日期，则函数返回</a:t>
                      </a:r>
                      <a:r>
                        <a:rPr lang="en-US" altLang="zh-CN" sz="1000" b="0" i="0" dirty="0" smtClean="0">
                          <a:solidFill>
                            <a:srgbClr val="FFFF00"/>
                          </a:solidFill>
                          <a:latin typeface="Yuanti SC" charset="-122"/>
                          <a:ea typeface="Yuanti SC" charset="-122"/>
                          <a:cs typeface="Yuanti SC" charset="-122"/>
                        </a:rPr>
                        <a:t>bool</a:t>
                      </a:r>
                      <a:r>
                        <a:rPr lang="zh-CN" altLang="en-US" sz="1000" b="0" i="0" dirty="0" smtClean="0">
                          <a:solidFill>
                            <a:srgbClr val="FFFF00"/>
                          </a:solidFill>
                          <a:latin typeface="Yuanti SC" charset="-122"/>
                          <a:ea typeface="Yuanti SC" charset="-122"/>
                          <a:cs typeface="Yuanti SC" charset="-122"/>
                        </a:rPr>
                        <a:t>。</a:t>
                      </a: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charset="0"/>
                        <a:buNone/>
                        <a:tabLst/>
                        <a:defRPr/>
                      </a:pPr>
                      <a:endParaRPr lang="en-US" sz="1000" b="0" i="0" dirty="0" smtClean="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a16="http://schemas.microsoft.com/office/drawing/2014/main" xmlns="" val="10001"/>
                  </a:ext>
                </a:extLst>
              </a:tr>
            </a:tbl>
          </a:graphicData>
        </a:graphic>
      </p:graphicFrame>
    </p:spTree>
    <p:extLst>
      <p:ext uri="{BB962C8B-B14F-4D97-AF65-F5344CB8AC3E}">
        <p14:creationId xmlns:p14="http://schemas.microsoft.com/office/powerpoint/2010/main" val="1993080500"/>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10" name="矩形 9"/>
          <p:cNvSpPr/>
          <p:nvPr/>
        </p:nvSpPr>
        <p:spPr>
          <a:xfrm>
            <a:off x="409303" y="828209"/>
            <a:ext cx="10759440" cy="5539978"/>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2.2.5</a:t>
            </a:r>
            <a:r>
              <a:rPr lang="zh-CN" altLang="en-US" sz="2800" dirty="0" smtClean="0">
                <a:solidFill>
                  <a:schemeClr val="bg1"/>
                </a:solidFill>
                <a:latin typeface="Yuanti SC" charset="-122"/>
                <a:ea typeface="Yuanti SC" charset="-122"/>
                <a:cs typeface="Yuanti SC" charset="-122"/>
              </a:rPr>
              <a:t> 数据获取相关函数</a:t>
            </a:r>
            <a:endParaRPr lang="zh-CN" altLang="en-US" sz="2800" dirty="0">
              <a:solidFill>
                <a:schemeClr val="bg1"/>
              </a:solidFill>
              <a:latin typeface="Yuanti SC" charset="-122"/>
              <a:ea typeface="Yuanti SC" charset="-122"/>
              <a:cs typeface="Yuanti SC" charset="-122"/>
            </a:endParaRPr>
          </a:p>
          <a:p>
            <a:endParaRPr lang="zh-CN" altLang="en-US" dirty="0" smtClean="0">
              <a:solidFill>
                <a:schemeClr val="bg1"/>
              </a:solidFill>
              <a:latin typeface="Yuanti SC Light" charset="-122"/>
              <a:ea typeface="Yuanti SC Light" charset="-122"/>
              <a:cs typeface="Yuanti SC Light" charset="-122"/>
            </a:endParaRPr>
          </a:p>
          <a:p>
            <a:r>
              <a:rPr lang="en-US" altLang="zh-CN" dirty="0" err="1" smtClean="0">
                <a:solidFill>
                  <a:srgbClr val="FFFF00"/>
                </a:solidFill>
                <a:latin typeface="Yuanti SC Light" charset="-122"/>
                <a:ea typeface="Yuanti SC Light" charset="-122"/>
                <a:cs typeface="Yuanti SC Light" charset="-122"/>
              </a:rPr>
              <a:t>is_st_stock</a:t>
            </a:r>
            <a:r>
              <a:rPr lang="zh-CN" altLang="en-US" dirty="0" smtClean="0">
                <a:solidFill>
                  <a:srgbClr val="FFFF00"/>
                </a:solidFill>
                <a:latin typeface="Yuanti SC Light" charset="-122"/>
                <a:ea typeface="Yuanti SC Light" charset="-122"/>
                <a:cs typeface="Yuanti SC Light" charset="-122"/>
              </a:rPr>
              <a:t> 方法（</a:t>
            </a:r>
            <a:r>
              <a:rPr lang="zh-CN" altLang="en-US" dirty="0">
                <a:solidFill>
                  <a:srgbClr val="FFFF00"/>
                </a:solidFill>
                <a:latin typeface="Yuanti SC Light" charset="-122"/>
                <a:ea typeface="Yuanti SC Light" charset="-122"/>
                <a:cs typeface="Yuanti SC Light" charset="-122"/>
              </a:rPr>
              <a:t>判断是否</a:t>
            </a:r>
            <a:r>
              <a:rPr lang="en-US" altLang="zh-CN" dirty="0">
                <a:solidFill>
                  <a:srgbClr val="FFFF00"/>
                </a:solidFill>
                <a:latin typeface="Yuanti SC Light" charset="-122"/>
                <a:ea typeface="Yuanti SC Light" charset="-122"/>
                <a:cs typeface="Yuanti SC Light" charset="-122"/>
              </a:rPr>
              <a:t>ST</a:t>
            </a:r>
            <a:r>
              <a:rPr lang="zh-CN" altLang="en-US" dirty="0" smtClean="0">
                <a:solidFill>
                  <a:srgbClr val="FFFF00"/>
                </a:solidFill>
                <a:latin typeface="Yuanti SC Light" charset="-122"/>
                <a:ea typeface="Yuanti SC Light" charset="-122"/>
                <a:cs typeface="Yuanti SC Light" charset="-122"/>
              </a:rPr>
              <a:t>股）</a:t>
            </a: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smtClean="0">
                <a:solidFill>
                  <a:schemeClr val="bg1"/>
                </a:solidFill>
                <a:latin typeface="Yuanti SC Light" charset="-122"/>
                <a:ea typeface="Yuanti SC Light" charset="-122"/>
                <a:cs typeface="Yuanti SC Light" charset="-122"/>
              </a:rPr>
              <a:t>原型：</a:t>
            </a:r>
            <a:r>
              <a:rPr lang="en-US" altLang="zh-CN" sz="1600" dirty="0" err="1">
                <a:solidFill>
                  <a:srgbClr val="92D050"/>
                </a:solidFill>
                <a:latin typeface="Yuanti SC Light" charset="-122"/>
                <a:ea typeface="Yuanti SC Light" charset="-122"/>
                <a:cs typeface="Yuanti SC Light" charset="-122"/>
              </a:rPr>
              <a:t>def</a:t>
            </a:r>
            <a:r>
              <a:rPr lang="en-US" altLang="zh-CN" sz="1600" dirty="0">
                <a:solidFill>
                  <a:srgbClr val="92D050"/>
                </a:solidFill>
                <a:latin typeface="Yuanti SC Light" charset="-122"/>
                <a:ea typeface="Yuanti SC Light" charset="-122"/>
                <a:cs typeface="Yuanti SC Light" charset="-122"/>
              </a:rPr>
              <a:t> </a:t>
            </a:r>
            <a:r>
              <a:rPr lang="en-US" altLang="zh-CN" sz="1600" dirty="0" err="1">
                <a:solidFill>
                  <a:srgbClr val="FFFF00"/>
                </a:solidFill>
                <a:latin typeface="Yuanti SC Light" charset="-122"/>
                <a:ea typeface="Yuanti SC Light" charset="-122"/>
                <a:cs typeface="Yuanti SC Light" charset="-122"/>
              </a:rPr>
              <a:t>is_st_stock</a:t>
            </a:r>
            <a:r>
              <a:rPr lang="en-US" altLang="zh-CN" sz="1600" dirty="0">
                <a:solidFill>
                  <a:srgbClr val="FFFF00"/>
                </a:solidFill>
                <a:latin typeface="Yuanti SC Light" charset="-122"/>
                <a:ea typeface="Yuanti SC Light" charset="-122"/>
                <a:cs typeface="Yuanti SC Light" charset="-122"/>
              </a:rPr>
              <a:t>(</a:t>
            </a:r>
            <a:r>
              <a:rPr lang="en-US" altLang="zh-CN" sz="1600" dirty="0" err="1">
                <a:solidFill>
                  <a:srgbClr val="FFFF00"/>
                </a:solidFill>
                <a:latin typeface="Yuanti SC Light" charset="-122"/>
                <a:ea typeface="Yuanti SC Light" charset="-122"/>
                <a:cs typeface="Yuanti SC Light" charset="-122"/>
              </a:rPr>
              <a:t>id_or_symbol</a:t>
            </a:r>
            <a:r>
              <a:rPr lang="en-US" altLang="zh-CN" sz="1600" dirty="0">
                <a:solidFill>
                  <a:srgbClr val="FFFF00"/>
                </a:solidFill>
                <a:latin typeface="Yuanti SC Light" charset="-122"/>
                <a:ea typeface="Yuanti SC Light" charset="-122"/>
                <a:cs typeface="Yuanti SC Light" charset="-122"/>
              </a:rPr>
              <a:t>)</a:t>
            </a:r>
            <a:endParaRPr lang="en-US" altLang="zh-CN" sz="1600" dirty="0" smtClean="0">
              <a:solidFill>
                <a:srgbClr val="FFFF00"/>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a:solidFill>
                  <a:schemeClr val="bg1"/>
                </a:solidFill>
                <a:latin typeface="Yuanti SC Light" charset="-122"/>
                <a:ea typeface="Yuanti SC Light" charset="-122"/>
                <a:cs typeface="Yuanti SC Light" charset="-122"/>
              </a:rPr>
              <a:t>判断一只股票在策略当前时间是否为</a:t>
            </a:r>
            <a:r>
              <a:rPr lang="en-US" altLang="zh-CN" sz="1600" dirty="0">
                <a:solidFill>
                  <a:schemeClr val="bg1"/>
                </a:solidFill>
                <a:latin typeface="Yuanti SC Light" charset="-122"/>
                <a:ea typeface="Yuanti SC Light" charset="-122"/>
                <a:cs typeface="Yuanti SC Light" charset="-122"/>
              </a:rPr>
              <a:t>ST</a:t>
            </a:r>
            <a:r>
              <a:rPr lang="zh-CN" altLang="en-US" sz="1600" dirty="0">
                <a:solidFill>
                  <a:schemeClr val="bg1"/>
                </a:solidFill>
                <a:latin typeface="Yuanti SC Light" charset="-122"/>
                <a:ea typeface="Yuanti SC Light" charset="-122"/>
                <a:cs typeface="Yuanti SC Light" charset="-122"/>
              </a:rPr>
              <a:t>股</a:t>
            </a:r>
            <a:r>
              <a:rPr lang="zh-CN" altLang="en-US" sz="1600" dirty="0" smtClean="0">
                <a:solidFill>
                  <a:schemeClr val="bg1"/>
                </a:solidFill>
                <a:latin typeface="Yuanti SC Light" charset="-122"/>
                <a:ea typeface="Yuanti SC Light" charset="-122"/>
                <a:cs typeface="Yuanti SC Light" charset="-122"/>
              </a:rPr>
              <a:t>。</a:t>
            </a:r>
            <a:r>
              <a:rPr lang="en-US" altLang="zh-CN" sz="1600" dirty="0" smtClean="0">
                <a:solidFill>
                  <a:schemeClr val="bg1"/>
                </a:solidFill>
                <a:latin typeface="Yuanti SC Light" charset="-122"/>
                <a:ea typeface="Yuanti SC Light" charset="-122"/>
                <a:cs typeface="Yuanti SC Light" charset="-122"/>
              </a:rPr>
              <a:t>ST</a:t>
            </a:r>
            <a:r>
              <a:rPr lang="zh-CN" altLang="en-US" sz="1600" dirty="0">
                <a:solidFill>
                  <a:schemeClr val="bg1"/>
                </a:solidFill>
                <a:latin typeface="Yuanti SC Light" charset="-122"/>
                <a:ea typeface="Yuanti SC Light" charset="-122"/>
                <a:cs typeface="Yuanti SC Light" charset="-122"/>
              </a:rPr>
              <a:t>股包括如下</a:t>
            </a:r>
            <a:r>
              <a:rPr lang="en-US" altLang="zh-CN" sz="1600" dirty="0">
                <a:solidFill>
                  <a:schemeClr val="bg1"/>
                </a:solidFill>
                <a:latin typeface="Yuanti SC Light" charset="-122"/>
                <a:ea typeface="Yuanti SC Light" charset="-122"/>
                <a:cs typeface="Yuanti SC Light" charset="-122"/>
              </a:rPr>
              <a:t>:</a:t>
            </a:r>
          </a:p>
          <a:p>
            <a:pPr marL="285750" indent="-285750">
              <a:buFont typeface="Arial" charset="0"/>
              <a:buChar char="•"/>
            </a:pPr>
            <a:r>
              <a:rPr lang="en-US" altLang="zh-CN" sz="1600" dirty="0">
                <a:solidFill>
                  <a:schemeClr val="bg1"/>
                </a:solidFill>
                <a:latin typeface="Yuanti SC Light" charset="-122"/>
                <a:ea typeface="Yuanti SC Light" charset="-122"/>
                <a:cs typeface="Yuanti SC Light" charset="-122"/>
              </a:rPr>
              <a:t>S*ST-</a:t>
            </a:r>
            <a:r>
              <a:rPr lang="zh-CN" altLang="en-US" sz="1600" dirty="0">
                <a:solidFill>
                  <a:schemeClr val="bg1"/>
                </a:solidFill>
                <a:latin typeface="Yuanti SC Light" charset="-122"/>
                <a:ea typeface="Yuanti SC Light" charset="-122"/>
                <a:cs typeface="Yuanti SC Light" charset="-122"/>
              </a:rPr>
              <a:t>公司经营连续三年亏损，退市预警</a:t>
            </a:r>
            <a:r>
              <a:rPr lang="en-US" altLang="zh-CN" sz="1600" dirty="0">
                <a:solidFill>
                  <a:schemeClr val="bg1"/>
                </a:solidFill>
                <a:latin typeface="Yuanti SC Light" charset="-122"/>
                <a:ea typeface="Yuanti SC Light" charset="-122"/>
                <a:cs typeface="Yuanti SC Light" charset="-122"/>
              </a:rPr>
              <a:t>+</a:t>
            </a:r>
            <a:r>
              <a:rPr lang="zh-CN" altLang="en-US" sz="1600" dirty="0">
                <a:solidFill>
                  <a:schemeClr val="bg1"/>
                </a:solidFill>
                <a:latin typeface="Yuanti SC Light" charset="-122"/>
                <a:ea typeface="Yuanti SC Light" charset="-122"/>
                <a:cs typeface="Yuanti SC Light" charset="-122"/>
              </a:rPr>
              <a:t>还没有完成股改</a:t>
            </a:r>
            <a:r>
              <a:rPr lang="en-US" altLang="zh-CN" sz="1600" dirty="0">
                <a:solidFill>
                  <a:schemeClr val="bg1"/>
                </a:solidFill>
                <a:latin typeface="Yuanti SC Light" charset="-122"/>
                <a:ea typeface="Yuanti SC Light" charset="-122"/>
                <a:cs typeface="Yuanti SC Light" charset="-122"/>
              </a:rPr>
              <a:t>;</a:t>
            </a:r>
          </a:p>
          <a:p>
            <a:pPr marL="285750" indent="-285750">
              <a:buFont typeface="Arial" charset="0"/>
              <a:buChar char="•"/>
            </a:pPr>
            <a:r>
              <a:rPr lang="en-US" altLang="zh-CN" sz="1600" dirty="0">
                <a:solidFill>
                  <a:schemeClr val="bg1"/>
                </a:solidFill>
                <a:latin typeface="Yuanti SC Light" charset="-122"/>
                <a:ea typeface="Yuanti SC Light" charset="-122"/>
                <a:cs typeface="Yuanti SC Light" charset="-122"/>
              </a:rPr>
              <a:t>*ST-</a:t>
            </a:r>
            <a:r>
              <a:rPr lang="zh-CN" altLang="en-US" sz="1600" dirty="0">
                <a:solidFill>
                  <a:schemeClr val="bg1"/>
                </a:solidFill>
                <a:latin typeface="Yuanti SC Light" charset="-122"/>
                <a:ea typeface="Yuanti SC Light" charset="-122"/>
                <a:cs typeface="Yuanti SC Light" charset="-122"/>
              </a:rPr>
              <a:t>公司经营连续三年亏损，退市预警</a:t>
            </a:r>
            <a:r>
              <a:rPr lang="en-US" altLang="zh-CN" sz="1600" dirty="0">
                <a:solidFill>
                  <a:schemeClr val="bg1"/>
                </a:solidFill>
                <a:latin typeface="Yuanti SC Light" charset="-122"/>
                <a:ea typeface="Yuanti SC Light" charset="-122"/>
                <a:cs typeface="Yuanti SC Light" charset="-122"/>
              </a:rPr>
              <a:t>;</a:t>
            </a:r>
          </a:p>
          <a:p>
            <a:pPr marL="285750" indent="-285750">
              <a:buFont typeface="Arial" charset="0"/>
              <a:buChar char="•"/>
            </a:pPr>
            <a:r>
              <a:rPr lang="en-US" altLang="zh-CN" sz="1600" dirty="0">
                <a:solidFill>
                  <a:schemeClr val="bg1"/>
                </a:solidFill>
                <a:latin typeface="Yuanti SC Light" charset="-122"/>
                <a:ea typeface="Yuanti SC Light" charset="-122"/>
                <a:cs typeface="Yuanti SC Light" charset="-122"/>
              </a:rPr>
              <a:t>ST-</a:t>
            </a:r>
            <a:r>
              <a:rPr lang="zh-CN" altLang="en-US" sz="1600" dirty="0">
                <a:solidFill>
                  <a:schemeClr val="bg1"/>
                </a:solidFill>
                <a:latin typeface="Yuanti SC Light" charset="-122"/>
                <a:ea typeface="Yuanti SC Light" charset="-122"/>
                <a:cs typeface="Yuanti SC Light" charset="-122"/>
              </a:rPr>
              <a:t>公司经营连续二年亏损，特别处理</a:t>
            </a:r>
            <a:r>
              <a:rPr lang="en-US" altLang="zh-CN" sz="1600" dirty="0">
                <a:solidFill>
                  <a:schemeClr val="bg1"/>
                </a:solidFill>
                <a:latin typeface="Yuanti SC Light" charset="-122"/>
                <a:ea typeface="Yuanti SC Light" charset="-122"/>
                <a:cs typeface="Yuanti SC Light" charset="-122"/>
              </a:rPr>
              <a:t>;</a:t>
            </a:r>
          </a:p>
          <a:p>
            <a:pPr marL="285750" indent="-285750">
              <a:buFont typeface="Arial" charset="0"/>
              <a:buChar char="•"/>
            </a:pPr>
            <a:r>
              <a:rPr lang="en-US" altLang="zh-CN" sz="1600" dirty="0">
                <a:solidFill>
                  <a:schemeClr val="bg1"/>
                </a:solidFill>
                <a:latin typeface="Yuanti SC Light" charset="-122"/>
                <a:ea typeface="Yuanti SC Light" charset="-122"/>
                <a:cs typeface="Yuanti SC Light" charset="-122"/>
              </a:rPr>
              <a:t>SST-</a:t>
            </a:r>
            <a:r>
              <a:rPr lang="zh-CN" altLang="en-US" sz="1600" dirty="0">
                <a:solidFill>
                  <a:schemeClr val="bg1"/>
                </a:solidFill>
                <a:latin typeface="Yuanti SC Light" charset="-122"/>
                <a:ea typeface="Yuanti SC Light" charset="-122"/>
                <a:cs typeface="Yuanti SC Light" charset="-122"/>
              </a:rPr>
              <a:t>公司经营连续二年亏损，特别处理</a:t>
            </a:r>
            <a:r>
              <a:rPr lang="en-US" altLang="zh-CN" sz="1600" dirty="0">
                <a:solidFill>
                  <a:schemeClr val="bg1"/>
                </a:solidFill>
                <a:latin typeface="Yuanti SC Light" charset="-122"/>
                <a:ea typeface="Yuanti SC Light" charset="-122"/>
                <a:cs typeface="Yuanti SC Light" charset="-122"/>
              </a:rPr>
              <a:t>+</a:t>
            </a:r>
            <a:r>
              <a:rPr lang="zh-CN" altLang="en-US" sz="1600" dirty="0">
                <a:solidFill>
                  <a:schemeClr val="bg1"/>
                </a:solidFill>
                <a:latin typeface="Yuanti SC Light" charset="-122"/>
                <a:ea typeface="Yuanti SC Light" charset="-122"/>
                <a:cs typeface="Yuanti SC Light" charset="-122"/>
              </a:rPr>
              <a:t>还没有完成股改</a:t>
            </a:r>
            <a:r>
              <a:rPr lang="en-US" altLang="zh-CN" sz="1600" dirty="0">
                <a:solidFill>
                  <a:schemeClr val="bg1"/>
                </a:solidFill>
                <a:latin typeface="Yuanti SC Light" charset="-122"/>
                <a:ea typeface="Yuanti SC Light" charset="-122"/>
                <a:cs typeface="Yuanti SC Light" charset="-122"/>
              </a:rPr>
              <a:t>f;</a:t>
            </a:r>
          </a:p>
          <a:p>
            <a:pPr marL="285750" indent="-285750">
              <a:buFont typeface="Arial" charset="0"/>
              <a:buChar char="•"/>
            </a:pPr>
            <a:r>
              <a:rPr lang="en-US" altLang="zh-CN" sz="1600" dirty="0">
                <a:solidFill>
                  <a:schemeClr val="bg1"/>
                </a:solidFill>
                <a:latin typeface="Yuanti SC Light" charset="-122"/>
                <a:ea typeface="Yuanti SC Light" charset="-122"/>
                <a:cs typeface="Yuanti SC Light" charset="-122"/>
              </a:rPr>
              <a:t>S-</a:t>
            </a:r>
            <a:r>
              <a:rPr lang="zh-CN" altLang="en-US" sz="1600" dirty="0">
                <a:solidFill>
                  <a:schemeClr val="bg1"/>
                </a:solidFill>
                <a:latin typeface="Yuanti SC Light" charset="-122"/>
                <a:ea typeface="Yuanti SC Light" charset="-122"/>
                <a:cs typeface="Yuanti SC Light" charset="-122"/>
              </a:rPr>
              <a:t>还没有完成股改</a:t>
            </a: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dirty="0">
              <a:solidFill>
                <a:schemeClr val="bg1"/>
              </a:solidFill>
              <a:latin typeface="Yuanti SC Light" charset="-122"/>
              <a:ea typeface="Yuanti SC Light" charset="-122"/>
              <a:cs typeface="Yuanti SC Light" charset="-122"/>
            </a:endParaRPr>
          </a:p>
        </p:txBody>
      </p:sp>
      <p:sp>
        <p:nvSpPr>
          <p:cNvPr id="6" name="文本框 5"/>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graphicFrame>
        <p:nvGraphicFramePr>
          <p:cNvPr id="7" name="Table 2"/>
          <p:cNvGraphicFramePr>
            <a:graphicFrameLocks noGrp="1"/>
          </p:cNvGraphicFramePr>
          <p:nvPr>
            <p:extLst>
              <p:ext uri="{D42A27DB-BD31-4B8C-83A1-F6EECF244321}">
                <p14:modId xmlns:p14="http://schemas.microsoft.com/office/powerpoint/2010/main" val="1410929999"/>
              </p:ext>
            </p:extLst>
          </p:nvPr>
        </p:nvGraphicFramePr>
        <p:xfrm>
          <a:off x="486172" y="4279107"/>
          <a:ext cx="10500075" cy="441960"/>
        </p:xfrm>
        <a:graphic>
          <a:graphicData uri="http://schemas.openxmlformats.org/drawingml/2006/table">
            <a:tbl>
              <a:tblPr firstRow="1" bandRow="1">
                <a:tableStyleId>{C083E6E3-FA7D-4D7B-A595-EF9225AFEA82}</a:tableStyleId>
              </a:tblPr>
              <a:tblGrid>
                <a:gridCol w="1223383">
                  <a:extLst>
                    <a:ext uri="{9D8B030D-6E8A-4147-A177-3AD203B41FA5}">
                      <a16:colId xmlns:a16="http://schemas.microsoft.com/office/drawing/2014/main" xmlns="" val="20000"/>
                    </a:ext>
                  </a:extLst>
                </a:gridCol>
                <a:gridCol w="2342288">
                  <a:extLst>
                    <a:ext uri="{9D8B030D-6E8A-4147-A177-3AD203B41FA5}">
                      <a16:colId xmlns:a16="http://schemas.microsoft.com/office/drawing/2014/main" xmlns="" val="20001"/>
                    </a:ext>
                  </a:extLst>
                </a:gridCol>
                <a:gridCol w="6934404"/>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参数</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xmlns=""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chemeClr val="bg1"/>
                          </a:solidFill>
                          <a:latin typeface="Yuanti SC" charset="-122"/>
                          <a:ea typeface="Yuanti SC" charset="-122"/>
                          <a:cs typeface="Yuanti SC" charset="-122"/>
                        </a:rPr>
                        <a:t>id_or_symbol</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rgbClr val="FFFF00"/>
                          </a:solidFill>
                          <a:latin typeface="Yuanti SC" charset="-122"/>
                          <a:ea typeface="Yuanti SC" charset="-122"/>
                          <a:cs typeface="Yuanti SC" charset="-122"/>
                        </a:rPr>
                        <a:t>str</a:t>
                      </a:r>
                      <a:endParaRPr lang="en-US" altLang="zh-CN"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某只股票的代码或股票代码列表，可传入单只股票的</a:t>
                      </a:r>
                      <a:r>
                        <a:rPr lang="en-US" altLang="zh-CN" sz="1000" b="0" i="0" dirty="0" err="1" smtClean="0">
                          <a:solidFill>
                            <a:srgbClr val="FFFF00"/>
                          </a:solidFill>
                          <a:latin typeface="Yuanti SC" charset="-122"/>
                          <a:ea typeface="Yuanti SC" charset="-122"/>
                          <a:cs typeface="Yuanti SC" charset="-122"/>
                        </a:rPr>
                        <a:t>order_book_id</a:t>
                      </a:r>
                      <a:r>
                        <a:rPr lang="en-US" altLang="zh-CN" sz="1000" b="0" i="0" dirty="0" smtClean="0">
                          <a:solidFill>
                            <a:srgbClr val="FFFF00"/>
                          </a:solidFill>
                          <a:latin typeface="Yuanti SC" charset="-122"/>
                          <a:ea typeface="Yuanti SC" charset="-122"/>
                          <a:cs typeface="Yuanti SC" charset="-122"/>
                        </a:rPr>
                        <a:t>, symbol</a:t>
                      </a:r>
                      <a:r>
                        <a:rPr lang="zh-CN" altLang="en-US" sz="1000" b="0" i="0" dirty="0" smtClean="0">
                          <a:solidFill>
                            <a:srgbClr val="FFFF00"/>
                          </a:solidFill>
                          <a:latin typeface="Yuanti SC" charset="-122"/>
                          <a:ea typeface="Yuanti SC" charset="-122"/>
                          <a:cs typeface="Yuanti SC" charset="-122"/>
                        </a:rPr>
                        <a: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a16="http://schemas.microsoft.com/office/drawing/2014/main" xmlns="" val="10001"/>
                  </a:ext>
                </a:extLst>
              </a:tr>
            </a:tbl>
          </a:graphicData>
        </a:graphic>
      </p:graphicFrame>
      <p:graphicFrame>
        <p:nvGraphicFramePr>
          <p:cNvPr id="8" name="Table 2"/>
          <p:cNvGraphicFramePr>
            <a:graphicFrameLocks noGrp="1"/>
          </p:cNvGraphicFramePr>
          <p:nvPr>
            <p:extLst>
              <p:ext uri="{D42A27DB-BD31-4B8C-83A1-F6EECF244321}">
                <p14:modId xmlns:p14="http://schemas.microsoft.com/office/powerpoint/2010/main" val="986063019"/>
              </p:ext>
            </p:extLst>
          </p:nvPr>
        </p:nvGraphicFramePr>
        <p:xfrm>
          <a:off x="486173" y="4949983"/>
          <a:ext cx="10500074" cy="441960"/>
        </p:xfrm>
        <a:graphic>
          <a:graphicData uri="http://schemas.openxmlformats.org/drawingml/2006/table">
            <a:tbl>
              <a:tblPr firstRow="1" bandRow="1">
                <a:tableStyleId>{C083E6E3-FA7D-4D7B-A595-EF9225AFEA82}</a:tableStyleId>
              </a:tblPr>
              <a:tblGrid>
                <a:gridCol w="1213418">
                  <a:extLst>
                    <a:ext uri="{9D8B030D-6E8A-4147-A177-3AD203B41FA5}">
                      <a16:colId xmlns:a16="http://schemas.microsoft.com/office/drawing/2014/main" xmlns="" val="20000"/>
                    </a:ext>
                  </a:extLst>
                </a:gridCol>
                <a:gridCol w="2355574">
                  <a:extLst>
                    <a:ext uri="{9D8B030D-6E8A-4147-A177-3AD203B41FA5}">
                      <a16:colId xmlns:a16="http://schemas.microsoft.com/office/drawing/2014/main" xmlns="" val="20001"/>
                    </a:ext>
                  </a:extLst>
                </a:gridCol>
                <a:gridCol w="6931082"/>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返回</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xmlns=""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data</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171450" marR="0" lvl="0" indent="-171450" algn="l" defTabSz="914400" rtl="0" eaLnBrk="1" fontAlgn="auto" latinLnBrk="0" hangingPunct="1">
                        <a:lnSpc>
                          <a:spcPct val="100000"/>
                        </a:lnSpc>
                        <a:spcBef>
                          <a:spcPts val="0"/>
                        </a:spcBef>
                        <a:spcAft>
                          <a:spcPts val="0"/>
                        </a:spcAft>
                        <a:buClrTx/>
                        <a:buSzTx/>
                        <a:buFont typeface="Arial" charset="0"/>
                        <a:buNone/>
                        <a:tabLst/>
                        <a:defRPr/>
                      </a:pPr>
                      <a:r>
                        <a:rPr lang="en-US" altLang="zh-CN" sz="1000" b="0" i="0" dirty="0" smtClean="0">
                          <a:solidFill>
                            <a:srgbClr val="FFFF00"/>
                          </a:solidFill>
                          <a:latin typeface="Yuanti SC" charset="-122"/>
                          <a:ea typeface="Yuanti SC" charset="-122"/>
                          <a:cs typeface="Yuanti SC" charset="-122"/>
                        </a:rPr>
                        <a:t>Bool</a:t>
                      </a:r>
                      <a:endParaRPr lang="zh-CN" altLang="en-US" sz="1000" b="0" i="0" dirty="0" smtClean="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charset="0"/>
                        <a:buNone/>
                        <a:tabLst/>
                        <a:defRPr/>
                      </a:pPr>
                      <a:r>
                        <a:rPr lang="en-US" sz="1000" b="0" i="0" dirty="0" smtClean="0">
                          <a:solidFill>
                            <a:srgbClr val="FFFF00"/>
                          </a:solidFill>
                          <a:latin typeface="Yuanti SC" charset="-122"/>
                          <a:ea typeface="Yuanti SC" charset="-122"/>
                          <a:cs typeface="Yuanti SC" charset="-122"/>
                        </a:rPr>
                        <a:t>True </a:t>
                      </a:r>
                      <a:r>
                        <a:rPr lang="en-US" sz="1000" b="0" i="0" dirty="0" err="1" smtClean="0">
                          <a:solidFill>
                            <a:srgbClr val="FFFF00"/>
                          </a:solidFill>
                          <a:latin typeface="Yuanti SC" charset="-122"/>
                          <a:ea typeface="Yuanti SC" charset="-122"/>
                          <a:cs typeface="Yuanti SC" charset="-122"/>
                        </a:rPr>
                        <a:t>表示是"ST"股</a:t>
                      </a:r>
                      <a:r>
                        <a:rPr lang="en-US" sz="1000" b="0" i="0" dirty="0" smtClean="0">
                          <a:solidFill>
                            <a:srgbClr val="FFFF00"/>
                          </a:solidFill>
                          <a:latin typeface="Yuanti SC" charset="-122"/>
                          <a:ea typeface="Yuanti SC" charset="-122"/>
                          <a:cs typeface="Yuanti SC" charset="-122"/>
                        </a:rPr>
                        <a:t>， False </a:t>
                      </a:r>
                      <a:r>
                        <a:rPr lang="en-US" sz="1000" b="0" i="0" dirty="0" err="1" smtClean="0">
                          <a:solidFill>
                            <a:srgbClr val="FFFF00"/>
                          </a:solidFill>
                          <a:latin typeface="Yuanti SC" charset="-122"/>
                          <a:ea typeface="Yuanti SC" charset="-122"/>
                          <a:cs typeface="Yuanti SC" charset="-122"/>
                        </a:rPr>
                        <a:t>表示不是“ST”股</a:t>
                      </a:r>
                      <a:endParaRPr lang="en-US" sz="1000" b="0" i="0" dirty="0" smtClean="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a16="http://schemas.microsoft.com/office/drawing/2014/main" xmlns="" val="10001"/>
                  </a:ext>
                </a:extLst>
              </a:tr>
            </a:tbl>
          </a:graphicData>
        </a:graphic>
      </p:graphicFrame>
    </p:spTree>
    <p:extLst>
      <p:ext uri="{BB962C8B-B14F-4D97-AF65-F5344CB8AC3E}">
        <p14:creationId xmlns:p14="http://schemas.microsoft.com/office/powerpoint/2010/main" val="1560112412"/>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10" name="矩形 9"/>
          <p:cNvSpPr/>
          <p:nvPr/>
        </p:nvSpPr>
        <p:spPr>
          <a:xfrm>
            <a:off x="409303" y="828209"/>
            <a:ext cx="10759440" cy="4062651"/>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2.2.5</a:t>
            </a:r>
            <a:r>
              <a:rPr lang="zh-CN" altLang="en-US" sz="2800" dirty="0" smtClean="0">
                <a:solidFill>
                  <a:schemeClr val="bg1"/>
                </a:solidFill>
                <a:latin typeface="Yuanti SC" charset="-122"/>
                <a:ea typeface="Yuanti SC" charset="-122"/>
                <a:cs typeface="Yuanti SC" charset="-122"/>
              </a:rPr>
              <a:t> 数据获取相关函数</a:t>
            </a:r>
            <a:endParaRPr lang="zh-CN" altLang="en-US" sz="2800" dirty="0">
              <a:solidFill>
                <a:schemeClr val="bg1"/>
              </a:solidFill>
              <a:latin typeface="Yuanti SC" charset="-122"/>
              <a:ea typeface="Yuanti SC" charset="-122"/>
              <a:cs typeface="Yuanti SC" charset="-122"/>
            </a:endParaRPr>
          </a:p>
          <a:p>
            <a:endParaRPr lang="zh-CN" altLang="en-US" dirty="0" smtClean="0">
              <a:solidFill>
                <a:schemeClr val="bg1"/>
              </a:solidFill>
              <a:latin typeface="Yuanti SC Light" charset="-122"/>
              <a:ea typeface="Yuanti SC Light" charset="-122"/>
              <a:cs typeface="Yuanti SC Light" charset="-122"/>
            </a:endParaRPr>
          </a:p>
          <a:p>
            <a:r>
              <a:rPr lang="en-US" altLang="zh-CN" dirty="0" err="1" smtClean="0">
                <a:solidFill>
                  <a:srgbClr val="FFFF00"/>
                </a:solidFill>
                <a:latin typeface="Yuanti SC Light" charset="-122"/>
                <a:ea typeface="Yuanti SC Light" charset="-122"/>
                <a:cs typeface="Yuanti SC Light" charset="-122"/>
              </a:rPr>
              <a:t>fenji.get_a_by_yield</a:t>
            </a:r>
            <a:r>
              <a:rPr lang="zh-CN" altLang="en-US" dirty="0" smtClean="0">
                <a:solidFill>
                  <a:srgbClr val="FFFF00"/>
                </a:solidFill>
                <a:latin typeface="Yuanti SC Light" charset="-122"/>
                <a:ea typeface="Yuanti SC Light" charset="-122"/>
                <a:cs typeface="Yuanti SC Light" charset="-122"/>
              </a:rPr>
              <a:t> 方法（</a:t>
            </a:r>
            <a:r>
              <a:rPr lang="zh-CN" altLang="en-US" dirty="0">
                <a:solidFill>
                  <a:srgbClr val="FFFF00"/>
                </a:solidFill>
                <a:latin typeface="Yuanti SC Light" charset="-122"/>
                <a:ea typeface="Yuanti SC Light" charset="-122"/>
                <a:cs typeface="Yuanti SC Light" charset="-122"/>
              </a:rPr>
              <a:t>获取分级</a:t>
            </a:r>
            <a:r>
              <a:rPr lang="en-US" altLang="zh-CN" dirty="0">
                <a:solidFill>
                  <a:srgbClr val="FFFF00"/>
                </a:solidFill>
                <a:latin typeface="Yuanti SC Light" charset="-122"/>
                <a:ea typeface="Yuanti SC Light" charset="-122"/>
                <a:cs typeface="Yuanti SC Light" charset="-122"/>
              </a:rPr>
              <a:t>A</a:t>
            </a:r>
            <a:r>
              <a:rPr lang="zh-CN" altLang="en-US" dirty="0">
                <a:solidFill>
                  <a:srgbClr val="FFFF00"/>
                </a:solidFill>
                <a:latin typeface="Yuanti SC Light" charset="-122"/>
                <a:ea typeface="Yuanti SC Light" charset="-122"/>
                <a:cs typeface="Yuanti SC Light" charset="-122"/>
              </a:rPr>
              <a:t>基金</a:t>
            </a:r>
            <a:r>
              <a:rPr lang="zh-CN" altLang="en-US" dirty="0" smtClean="0">
                <a:solidFill>
                  <a:srgbClr val="FFFF00"/>
                </a:solidFill>
                <a:latin typeface="Yuanti SC Light" charset="-122"/>
                <a:ea typeface="Yuanti SC Light" charset="-122"/>
                <a:cs typeface="Yuanti SC Light" charset="-122"/>
              </a:rPr>
              <a:t>列表，利率</a:t>
            </a:r>
            <a:r>
              <a:rPr lang="zh-CN" altLang="en-US" dirty="0">
                <a:solidFill>
                  <a:srgbClr val="FFFF00"/>
                </a:solidFill>
                <a:latin typeface="Yuanti SC Light" charset="-122"/>
                <a:ea typeface="Yuanti SC Light" charset="-122"/>
                <a:cs typeface="Yuanti SC Light" charset="-122"/>
              </a:rPr>
              <a:t>水平</a:t>
            </a:r>
            <a:r>
              <a:rPr lang="zh-CN" altLang="en-US" dirty="0" smtClean="0">
                <a:solidFill>
                  <a:srgbClr val="FFFF00"/>
                </a:solidFill>
                <a:latin typeface="Yuanti SC Light" charset="-122"/>
                <a:ea typeface="Yuanti SC Light" charset="-122"/>
                <a:cs typeface="Yuanti SC Light" charset="-122"/>
              </a:rPr>
              <a:t>查询）</a:t>
            </a: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smtClean="0">
                <a:solidFill>
                  <a:schemeClr val="bg1"/>
                </a:solidFill>
                <a:latin typeface="Yuanti SC Light" charset="-122"/>
                <a:ea typeface="Yuanti SC Light" charset="-122"/>
                <a:cs typeface="Yuanti SC Light" charset="-122"/>
              </a:rPr>
              <a:t>原型：</a:t>
            </a:r>
            <a:r>
              <a:rPr lang="en-US" altLang="zh-CN" sz="1600" dirty="0" err="1">
                <a:solidFill>
                  <a:srgbClr val="92D050"/>
                </a:solidFill>
                <a:latin typeface="Yuanti SC Light" charset="-122"/>
                <a:ea typeface="Yuanti SC Light" charset="-122"/>
                <a:cs typeface="Yuanti SC Light" charset="-122"/>
              </a:rPr>
              <a:t>def</a:t>
            </a:r>
            <a:r>
              <a:rPr lang="en-US" altLang="zh-CN" sz="1600" dirty="0">
                <a:solidFill>
                  <a:srgbClr val="92D050"/>
                </a:solidFill>
                <a:latin typeface="Yuanti SC Light" charset="-122"/>
                <a:ea typeface="Yuanti SC Light" charset="-122"/>
                <a:cs typeface="Yuanti SC Light" charset="-122"/>
              </a:rPr>
              <a:t> </a:t>
            </a:r>
            <a:r>
              <a:rPr lang="en-US" altLang="zh-CN" sz="1600" dirty="0" err="1">
                <a:solidFill>
                  <a:srgbClr val="FFFF00"/>
                </a:solidFill>
                <a:latin typeface="Yuanti SC Light" charset="-122"/>
                <a:ea typeface="Yuanti SC Light" charset="-122"/>
                <a:cs typeface="Yuanti SC Light" charset="-122"/>
              </a:rPr>
              <a:t>fenji.get_a_by_yield</a:t>
            </a:r>
            <a:r>
              <a:rPr lang="en-US" altLang="zh-CN" sz="1600" dirty="0">
                <a:solidFill>
                  <a:srgbClr val="FFFF00"/>
                </a:solidFill>
                <a:latin typeface="Yuanti SC Light" charset="-122"/>
                <a:ea typeface="Yuanti SC Light" charset="-122"/>
                <a:cs typeface="Yuanti SC Light" charset="-122"/>
              </a:rPr>
              <a:t>(</a:t>
            </a:r>
            <a:r>
              <a:rPr lang="en-US" altLang="zh-CN" sz="1600" dirty="0" err="1">
                <a:solidFill>
                  <a:srgbClr val="FFFF00"/>
                </a:solidFill>
                <a:latin typeface="Yuanti SC Light" charset="-122"/>
                <a:ea typeface="Yuanti SC Light" charset="-122"/>
                <a:cs typeface="Yuanti SC Light" charset="-122"/>
              </a:rPr>
              <a:t>current_yield</a:t>
            </a:r>
            <a:r>
              <a:rPr lang="en-US" altLang="zh-CN" sz="1600" dirty="0">
                <a:solidFill>
                  <a:srgbClr val="FFFF00"/>
                </a:solidFill>
                <a:latin typeface="Yuanti SC Light" charset="-122"/>
                <a:ea typeface="Yuanti SC Light" charset="-122"/>
                <a:cs typeface="Yuanti SC Light" charset="-122"/>
              </a:rPr>
              <a:t>, listing=True)</a:t>
            </a:r>
            <a:endParaRPr lang="en-US" altLang="zh-CN" sz="1600" dirty="0" smtClean="0">
              <a:solidFill>
                <a:srgbClr val="FFFF00"/>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a:solidFill>
                  <a:schemeClr val="bg1"/>
                </a:solidFill>
                <a:latin typeface="Yuanti SC Light" charset="-122"/>
                <a:ea typeface="Yuanti SC Light" charset="-122"/>
                <a:cs typeface="Yuanti SC Light" charset="-122"/>
              </a:rPr>
              <a:t>通过传入当前的本期</a:t>
            </a:r>
            <a:r>
              <a:rPr lang="zh-CN" altLang="en-US" sz="1600" dirty="0" smtClean="0">
                <a:solidFill>
                  <a:schemeClr val="bg1"/>
                </a:solidFill>
                <a:latin typeface="Yuanti SC Light" charset="-122"/>
                <a:ea typeface="Yuanti SC Light" charset="-122"/>
                <a:cs typeface="Yuanti SC Light" charset="-122"/>
              </a:rPr>
              <a:t>利率获取对应分级</a:t>
            </a:r>
            <a:r>
              <a:rPr lang="en-US" altLang="zh-CN" sz="1600" dirty="0">
                <a:solidFill>
                  <a:schemeClr val="bg1"/>
                </a:solidFill>
                <a:latin typeface="Yuanti SC Light" charset="-122"/>
                <a:ea typeface="Yuanti SC Light" charset="-122"/>
                <a:cs typeface="Yuanti SC Light" charset="-122"/>
              </a:rPr>
              <a:t>A</a:t>
            </a:r>
            <a:r>
              <a:rPr lang="zh-CN" altLang="en-US" sz="1600" dirty="0">
                <a:solidFill>
                  <a:schemeClr val="bg1"/>
                </a:solidFill>
                <a:latin typeface="Yuanti SC Light" charset="-122"/>
                <a:ea typeface="Yuanti SC Light" charset="-122"/>
                <a:cs typeface="Yuanti SC Light" charset="-122"/>
              </a:rPr>
              <a:t>的</a:t>
            </a:r>
            <a:r>
              <a:rPr lang="en-US" altLang="zh-CN" sz="1600" dirty="0" err="1">
                <a:solidFill>
                  <a:schemeClr val="bg1"/>
                </a:solidFill>
                <a:latin typeface="Yuanti SC Light" charset="-122"/>
                <a:ea typeface="Yuanti SC Light" charset="-122"/>
                <a:cs typeface="Yuanti SC Light" charset="-122"/>
              </a:rPr>
              <a:t>order_book_id</a:t>
            </a:r>
            <a:r>
              <a:rPr lang="en-US" altLang="zh-CN" sz="1600" dirty="0">
                <a:solidFill>
                  <a:schemeClr val="bg1"/>
                </a:solidFill>
                <a:latin typeface="Yuanti SC Light" charset="-122"/>
                <a:ea typeface="Yuanti SC Light" charset="-122"/>
                <a:cs typeface="Yuanti SC Light" charset="-122"/>
              </a:rPr>
              <a:t> list</a:t>
            </a:r>
            <a:r>
              <a:rPr lang="zh-CN" altLang="en-US" sz="1600" dirty="0" smtClean="0">
                <a:solidFill>
                  <a:schemeClr val="bg1"/>
                </a:solidFill>
                <a:latin typeface="Yuanti SC Light" charset="-122"/>
                <a:ea typeface="Yuanti SC Light" charset="-122"/>
                <a:cs typeface="Yuanti SC Light" charset="-122"/>
              </a:rPr>
              <a:t>。</a:t>
            </a:r>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dirty="0">
              <a:solidFill>
                <a:schemeClr val="bg1"/>
              </a:solidFill>
              <a:latin typeface="Yuanti SC Light" charset="-122"/>
              <a:ea typeface="Yuanti SC Light" charset="-122"/>
              <a:cs typeface="Yuanti SC Light" charset="-122"/>
            </a:endParaRPr>
          </a:p>
        </p:txBody>
      </p:sp>
      <p:sp>
        <p:nvSpPr>
          <p:cNvPr id="6" name="文本框 5"/>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graphicFrame>
        <p:nvGraphicFramePr>
          <p:cNvPr id="7" name="Table 2"/>
          <p:cNvGraphicFramePr>
            <a:graphicFrameLocks noGrp="1"/>
          </p:cNvGraphicFramePr>
          <p:nvPr>
            <p:extLst>
              <p:ext uri="{D42A27DB-BD31-4B8C-83A1-F6EECF244321}">
                <p14:modId xmlns:p14="http://schemas.microsoft.com/office/powerpoint/2010/main" val="770103627"/>
              </p:ext>
            </p:extLst>
          </p:nvPr>
        </p:nvGraphicFramePr>
        <p:xfrm>
          <a:off x="486172" y="3069625"/>
          <a:ext cx="10500075" cy="662940"/>
        </p:xfrm>
        <a:graphic>
          <a:graphicData uri="http://schemas.openxmlformats.org/drawingml/2006/table">
            <a:tbl>
              <a:tblPr firstRow="1" bandRow="1">
                <a:tableStyleId>{C083E6E3-FA7D-4D7B-A595-EF9225AFEA82}</a:tableStyleId>
              </a:tblPr>
              <a:tblGrid>
                <a:gridCol w="1223383">
                  <a:extLst>
                    <a:ext uri="{9D8B030D-6E8A-4147-A177-3AD203B41FA5}">
                      <a16:colId xmlns:a16="http://schemas.microsoft.com/office/drawing/2014/main" xmlns="" val="20000"/>
                    </a:ext>
                  </a:extLst>
                </a:gridCol>
                <a:gridCol w="2342288">
                  <a:extLst>
                    <a:ext uri="{9D8B030D-6E8A-4147-A177-3AD203B41FA5}">
                      <a16:colId xmlns:a16="http://schemas.microsoft.com/office/drawing/2014/main" xmlns="" val="20001"/>
                    </a:ext>
                  </a:extLst>
                </a:gridCol>
                <a:gridCol w="6934404"/>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参数</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xmlns=""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chemeClr val="bg1"/>
                          </a:solidFill>
                          <a:latin typeface="Yuanti SC" charset="-122"/>
                          <a:ea typeface="Yuanti SC" charset="-122"/>
                          <a:cs typeface="Yuanti SC" charset="-122"/>
                        </a:rPr>
                        <a:t>current_yield</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rgbClr val="FFFF00"/>
                          </a:solidFill>
                          <a:latin typeface="Yuanti SC" charset="-122"/>
                          <a:ea typeface="Yuanti SC" charset="-122"/>
                          <a:cs typeface="Yuanti SC" charset="-122"/>
                        </a:rPr>
                        <a:t>float</a:t>
                      </a:r>
                      <a:endParaRPr lang="en-US" altLang="zh-CN"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本期利率，用户必须指定。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a16="http://schemas.microsoft.com/office/drawing/2014/main" xmlns="" val="10001"/>
                  </a:ext>
                </a:extLst>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chemeClr val="bg1"/>
                          </a:solidFill>
                          <a:latin typeface="Yuanti SC" charset="-122"/>
                          <a:ea typeface="Yuanti SC" charset="-122"/>
                          <a:cs typeface="Yuanti SC" charset="-122"/>
                        </a:rPr>
                        <a:t>listing</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rgbClr val="FFFF00"/>
                          </a:solidFill>
                          <a:latin typeface="Yuanti SC" charset="-122"/>
                          <a:ea typeface="Yuanti SC" charset="-122"/>
                          <a:cs typeface="Yuanti SC" charset="-122"/>
                        </a:rPr>
                        <a:t>bool</a:t>
                      </a:r>
                      <a:endParaRPr lang="en-US" altLang="zh-CN"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默认为</a:t>
                      </a:r>
                      <a:r>
                        <a:rPr lang="en-US" altLang="zh-CN" sz="1000" b="0" i="0" dirty="0" smtClean="0">
                          <a:solidFill>
                            <a:srgbClr val="FFFF00"/>
                          </a:solidFill>
                          <a:latin typeface="Yuanti SC" charset="-122"/>
                          <a:ea typeface="Yuanti SC" charset="-122"/>
                          <a:cs typeface="Yuanti SC" charset="-122"/>
                        </a:rPr>
                        <a:t>True</a:t>
                      </a:r>
                      <a:r>
                        <a:rPr lang="zh-CN" altLang="en-US" sz="1000" b="0" i="0" dirty="0" smtClean="0">
                          <a:solidFill>
                            <a:srgbClr val="FFFF00"/>
                          </a:solidFill>
                          <a:latin typeface="Yuanti SC" charset="-122"/>
                          <a:ea typeface="Yuanti SC" charset="-122"/>
                          <a:cs typeface="Yuanti SC" charset="-122"/>
                        </a:rPr>
                        <a:t>，该分级基金是否在交易所可交易。</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bl>
          </a:graphicData>
        </a:graphic>
      </p:graphicFrame>
      <p:graphicFrame>
        <p:nvGraphicFramePr>
          <p:cNvPr id="8" name="Table 2"/>
          <p:cNvGraphicFramePr>
            <a:graphicFrameLocks noGrp="1"/>
          </p:cNvGraphicFramePr>
          <p:nvPr>
            <p:extLst>
              <p:ext uri="{D42A27DB-BD31-4B8C-83A1-F6EECF244321}">
                <p14:modId xmlns:p14="http://schemas.microsoft.com/office/powerpoint/2010/main" val="247718520"/>
              </p:ext>
            </p:extLst>
          </p:nvPr>
        </p:nvGraphicFramePr>
        <p:xfrm>
          <a:off x="486173" y="3918303"/>
          <a:ext cx="10500074" cy="441960"/>
        </p:xfrm>
        <a:graphic>
          <a:graphicData uri="http://schemas.openxmlformats.org/drawingml/2006/table">
            <a:tbl>
              <a:tblPr firstRow="1" bandRow="1">
                <a:tableStyleId>{C083E6E3-FA7D-4D7B-A595-EF9225AFEA82}</a:tableStyleId>
              </a:tblPr>
              <a:tblGrid>
                <a:gridCol w="1213418">
                  <a:extLst>
                    <a:ext uri="{9D8B030D-6E8A-4147-A177-3AD203B41FA5}">
                      <a16:colId xmlns:a16="http://schemas.microsoft.com/office/drawing/2014/main" xmlns="" val="20000"/>
                    </a:ext>
                  </a:extLst>
                </a:gridCol>
                <a:gridCol w="2355574">
                  <a:extLst>
                    <a:ext uri="{9D8B030D-6E8A-4147-A177-3AD203B41FA5}">
                      <a16:colId xmlns:a16="http://schemas.microsoft.com/office/drawing/2014/main" xmlns="" val="20001"/>
                    </a:ext>
                  </a:extLst>
                </a:gridCol>
                <a:gridCol w="6931082"/>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返回</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xmlns=""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data</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rgbClr val="FFFF00"/>
                          </a:solidFill>
                          <a:latin typeface="Yuanti SC" charset="-122"/>
                          <a:ea typeface="Yuanti SC" charset="-122"/>
                          <a:cs typeface="Yuanti SC" charset="-122"/>
                        </a:rPr>
                        <a:t>list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charset="0"/>
                        <a:buNone/>
                        <a:tabLst/>
                        <a:defRPr/>
                      </a:pPr>
                      <a:r>
                        <a:rPr lang="zh-CN" altLang="en-US" sz="1000" b="0" i="0" dirty="0" smtClean="0">
                          <a:solidFill>
                            <a:srgbClr val="FFFF00"/>
                          </a:solidFill>
                          <a:latin typeface="Yuanti SC" charset="-122"/>
                          <a:ea typeface="Yuanti SC" charset="-122"/>
                          <a:cs typeface="Yuanti SC" charset="-122"/>
                        </a:rPr>
                        <a:t>符合当前利率水平的分级</a:t>
                      </a:r>
                      <a:r>
                        <a:rPr lang="en-US" altLang="zh-CN" sz="1000" b="0" i="0" dirty="0" smtClean="0">
                          <a:solidFill>
                            <a:srgbClr val="FFFF00"/>
                          </a:solidFill>
                          <a:latin typeface="Yuanti SC" charset="-122"/>
                          <a:ea typeface="Yuanti SC" charset="-122"/>
                          <a:cs typeface="Yuanti SC" charset="-122"/>
                        </a:rPr>
                        <a:t>A</a:t>
                      </a:r>
                      <a:r>
                        <a:rPr lang="zh-CN" altLang="en-US" sz="1000" b="0" i="0" dirty="0" smtClean="0">
                          <a:solidFill>
                            <a:srgbClr val="FFFF00"/>
                          </a:solidFill>
                          <a:latin typeface="Yuanti SC" charset="-122"/>
                          <a:ea typeface="Yuanti SC" charset="-122"/>
                          <a:cs typeface="Yuanti SC" charset="-122"/>
                        </a:rPr>
                        <a:t>基金的</a:t>
                      </a:r>
                      <a:r>
                        <a:rPr lang="en-US" altLang="zh-CN" sz="1000" b="0" i="0" dirty="0" err="1" smtClean="0">
                          <a:solidFill>
                            <a:srgbClr val="FFFF00"/>
                          </a:solidFill>
                          <a:latin typeface="Yuanti SC" charset="-122"/>
                          <a:ea typeface="Yuanti SC" charset="-122"/>
                          <a:cs typeface="Yuanti SC" charset="-122"/>
                        </a:rPr>
                        <a:t>order_book_id</a:t>
                      </a:r>
                      <a:r>
                        <a:rPr lang="en-US" altLang="zh-CN" sz="1000" b="0" i="0" dirty="0" smtClean="0">
                          <a:solidFill>
                            <a:srgbClr val="FFFF00"/>
                          </a:solidFill>
                          <a:latin typeface="Yuanti SC" charset="-122"/>
                          <a:ea typeface="Yuanti SC" charset="-122"/>
                          <a:cs typeface="Yuanti SC" charset="-122"/>
                        </a:rPr>
                        <a:t> list</a:t>
                      </a:r>
                      <a:r>
                        <a:rPr lang="zh-CN" altLang="en-US" sz="1000" b="0" i="0" dirty="0" smtClean="0">
                          <a:solidFill>
                            <a:srgbClr val="FFFF00"/>
                          </a:solidFill>
                          <a:latin typeface="Yuanti SC" charset="-122"/>
                          <a:ea typeface="Yuanti SC" charset="-122"/>
                          <a:cs typeface="Yuanti SC" charset="-122"/>
                        </a:rPr>
                        <a:t>；如果无符合内容，则返回空列表。</a:t>
                      </a:r>
                      <a:endParaRPr lang="en-US" sz="1000" b="0" i="0" dirty="0" smtClean="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a16="http://schemas.microsoft.com/office/drawing/2014/main" xmlns="" val="10001"/>
                  </a:ext>
                </a:extLst>
              </a:tr>
            </a:tbl>
          </a:graphicData>
        </a:graphic>
      </p:graphicFrame>
    </p:spTree>
    <p:extLst>
      <p:ext uri="{BB962C8B-B14F-4D97-AF65-F5344CB8AC3E}">
        <p14:creationId xmlns:p14="http://schemas.microsoft.com/office/powerpoint/2010/main" val="1174530380"/>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10" name="矩形 9"/>
          <p:cNvSpPr/>
          <p:nvPr/>
        </p:nvSpPr>
        <p:spPr>
          <a:xfrm>
            <a:off x="409303" y="828209"/>
            <a:ext cx="10759440" cy="4062651"/>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2.2.5</a:t>
            </a:r>
            <a:r>
              <a:rPr lang="zh-CN" altLang="en-US" sz="2800" dirty="0" smtClean="0">
                <a:solidFill>
                  <a:schemeClr val="bg1"/>
                </a:solidFill>
                <a:latin typeface="Yuanti SC" charset="-122"/>
                <a:ea typeface="Yuanti SC" charset="-122"/>
                <a:cs typeface="Yuanti SC" charset="-122"/>
              </a:rPr>
              <a:t> 数据获取相关函数</a:t>
            </a:r>
            <a:endParaRPr lang="zh-CN" altLang="en-US" sz="2800" dirty="0">
              <a:solidFill>
                <a:schemeClr val="bg1"/>
              </a:solidFill>
              <a:latin typeface="Yuanti SC" charset="-122"/>
              <a:ea typeface="Yuanti SC" charset="-122"/>
              <a:cs typeface="Yuanti SC" charset="-122"/>
            </a:endParaRPr>
          </a:p>
          <a:p>
            <a:endParaRPr lang="zh-CN" altLang="en-US" dirty="0" smtClean="0">
              <a:solidFill>
                <a:schemeClr val="bg1"/>
              </a:solidFill>
              <a:latin typeface="Yuanti SC Light" charset="-122"/>
              <a:ea typeface="Yuanti SC Light" charset="-122"/>
              <a:cs typeface="Yuanti SC Light" charset="-122"/>
            </a:endParaRPr>
          </a:p>
          <a:p>
            <a:r>
              <a:rPr lang="en-US" altLang="zh-CN" dirty="0" err="1" smtClean="0">
                <a:solidFill>
                  <a:srgbClr val="FFFF00"/>
                </a:solidFill>
                <a:latin typeface="Yuanti SC Light" charset="-122"/>
                <a:ea typeface="Yuanti SC Light" charset="-122"/>
                <a:cs typeface="Yuanti SC Light" charset="-122"/>
              </a:rPr>
              <a:t>fenji.get_a_by_interest_rule</a:t>
            </a:r>
            <a:r>
              <a:rPr lang="zh-CN" altLang="en-US" dirty="0" smtClean="0">
                <a:solidFill>
                  <a:srgbClr val="FFFF00"/>
                </a:solidFill>
                <a:latin typeface="Yuanti SC Light" charset="-122"/>
                <a:ea typeface="Yuanti SC Light" charset="-122"/>
                <a:cs typeface="Yuanti SC Light" charset="-122"/>
              </a:rPr>
              <a:t> 方法（</a:t>
            </a:r>
            <a:r>
              <a:rPr lang="zh-CN" altLang="en-US" dirty="0">
                <a:solidFill>
                  <a:srgbClr val="FFFF00"/>
                </a:solidFill>
                <a:latin typeface="Yuanti SC Light" charset="-122"/>
                <a:ea typeface="Yuanti SC Light" charset="-122"/>
                <a:cs typeface="Yuanti SC Light" charset="-122"/>
              </a:rPr>
              <a:t>获取分级</a:t>
            </a:r>
            <a:r>
              <a:rPr lang="en-US" altLang="zh-CN" dirty="0">
                <a:solidFill>
                  <a:srgbClr val="FFFF00"/>
                </a:solidFill>
                <a:latin typeface="Yuanti SC Light" charset="-122"/>
                <a:ea typeface="Yuanti SC Light" charset="-122"/>
                <a:cs typeface="Yuanti SC Light" charset="-122"/>
              </a:rPr>
              <a:t>A</a:t>
            </a:r>
            <a:r>
              <a:rPr lang="zh-CN" altLang="en-US" dirty="0">
                <a:solidFill>
                  <a:srgbClr val="FFFF00"/>
                </a:solidFill>
                <a:latin typeface="Yuanti SC Light" charset="-122"/>
                <a:ea typeface="Yuanti SC Light" charset="-122"/>
                <a:cs typeface="Yuanti SC Light" charset="-122"/>
              </a:rPr>
              <a:t>基金列表，利率规则</a:t>
            </a:r>
            <a:r>
              <a:rPr lang="zh-CN" altLang="en-US" dirty="0" smtClean="0">
                <a:solidFill>
                  <a:srgbClr val="FFFF00"/>
                </a:solidFill>
                <a:latin typeface="Yuanti SC Light" charset="-122"/>
                <a:ea typeface="Yuanti SC Light" charset="-122"/>
                <a:cs typeface="Yuanti SC Light" charset="-122"/>
              </a:rPr>
              <a:t>查询）</a:t>
            </a: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smtClean="0">
                <a:solidFill>
                  <a:schemeClr val="bg1"/>
                </a:solidFill>
                <a:latin typeface="Yuanti SC Light" charset="-122"/>
                <a:ea typeface="Yuanti SC Light" charset="-122"/>
                <a:cs typeface="Yuanti SC Light" charset="-122"/>
              </a:rPr>
              <a:t>原型：</a:t>
            </a:r>
            <a:r>
              <a:rPr lang="en-US" altLang="zh-CN" sz="1600" dirty="0" err="1">
                <a:solidFill>
                  <a:srgbClr val="92D050"/>
                </a:solidFill>
                <a:latin typeface="Yuanti SC Light" charset="-122"/>
                <a:ea typeface="Yuanti SC Light" charset="-122"/>
                <a:cs typeface="Yuanti SC Light" charset="-122"/>
              </a:rPr>
              <a:t>def</a:t>
            </a:r>
            <a:r>
              <a:rPr lang="en-US" altLang="zh-CN" sz="1600" dirty="0">
                <a:solidFill>
                  <a:srgbClr val="92D050"/>
                </a:solidFill>
                <a:latin typeface="Yuanti SC Light" charset="-122"/>
                <a:ea typeface="Yuanti SC Light" charset="-122"/>
                <a:cs typeface="Yuanti SC Light" charset="-122"/>
              </a:rPr>
              <a:t> </a:t>
            </a:r>
            <a:r>
              <a:rPr lang="en-US" altLang="zh-CN" sz="1600" dirty="0" err="1">
                <a:solidFill>
                  <a:srgbClr val="FFFF00"/>
                </a:solidFill>
                <a:latin typeface="Yuanti SC Light" charset="-122"/>
                <a:ea typeface="Yuanti SC Light" charset="-122"/>
                <a:cs typeface="Yuanti SC Light" charset="-122"/>
              </a:rPr>
              <a:t>fenji.get_a_by_interest_rule</a:t>
            </a:r>
            <a:r>
              <a:rPr lang="en-US" altLang="zh-CN" sz="1600" dirty="0">
                <a:solidFill>
                  <a:srgbClr val="FFFF00"/>
                </a:solidFill>
                <a:latin typeface="Yuanti SC Light" charset="-122"/>
                <a:ea typeface="Yuanti SC Light" charset="-122"/>
                <a:cs typeface="Yuanti SC Light" charset="-122"/>
              </a:rPr>
              <a:t>(</a:t>
            </a:r>
            <a:r>
              <a:rPr lang="en-US" altLang="zh-CN" sz="1600" dirty="0" err="1">
                <a:solidFill>
                  <a:srgbClr val="FFFF00"/>
                </a:solidFill>
                <a:latin typeface="Yuanti SC Light" charset="-122"/>
                <a:ea typeface="Yuanti SC Light" charset="-122"/>
                <a:cs typeface="Yuanti SC Light" charset="-122"/>
              </a:rPr>
              <a:t>interest_rule</a:t>
            </a:r>
            <a:r>
              <a:rPr lang="en-US" altLang="zh-CN" sz="1600" dirty="0">
                <a:solidFill>
                  <a:srgbClr val="FFFF00"/>
                </a:solidFill>
                <a:latin typeface="Yuanti SC Light" charset="-122"/>
                <a:ea typeface="Yuanti SC Light" charset="-122"/>
                <a:cs typeface="Yuanti SC Light" charset="-122"/>
              </a:rPr>
              <a:t>))</a:t>
            </a:r>
            <a:endParaRPr lang="en-US" altLang="zh-CN" sz="1600" dirty="0" smtClean="0">
              <a:solidFill>
                <a:srgbClr val="FFFF00"/>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a:solidFill>
                  <a:schemeClr val="bg1"/>
                </a:solidFill>
                <a:latin typeface="Yuanti SC Light" charset="-122"/>
                <a:ea typeface="Yuanti SC Light" charset="-122"/>
                <a:cs typeface="Yuanti SC Light" charset="-122"/>
              </a:rPr>
              <a:t>通过传入当前的利率</a:t>
            </a:r>
            <a:r>
              <a:rPr lang="zh-CN" altLang="en-US" sz="1600" dirty="0" smtClean="0">
                <a:solidFill>
                  <a:schemeClr val="bg1"/>
                </a:solidFill>
                <a:latin typeface="Yuanti SC Light" charset="-122"/>
                <a:ea typeface="Yuanti SC Light" charset="-122"/>
                <a:cs typeface="Yuanti SC Light" charset="-122"/>
              </a:rPr>
              <a:t>规则获取对应分级</a:t>
            </a:r>
            <a:r>
              <a:rPr lang="en-US" altLang="zh-CN" sz="1600" dirty="0">
                <a:solidFill>
                  <a:schemeClr val="bg1"/>
                </a:solidFill>
                <a:latin typeface="Yuanti SC Light" charset="-122"/>
                <a:ea typeface="Yuanti SC Light" charset="-122"/>
                <a:cs typeface="Yuanti SC Light" charset="-122"/>
              </a:rPr>
              <a:t>A</a:t>
            </a:r>
            <a:r>
              <a:rPr lang="zh-CN" altLang="en-US" sz="1600" dirty="0">
                <a:solidFill>
                  <a:schemeClr val="bg1"/>
                </a:solidFill>
                <a:latin typeface="Yuanti SC Light" charset="-122"/>
                <a:ea typeface="Yuanti SC Light" charset="-122"/>
                <a:cs typeface="Yuanti SC Light" charset="-122"/>
              </a:rPr>
              <a:t>的</a:t>
            </a:r>
            <a:r>
              <a:rPr lang="en-US" altLang="zh-CN" sz="1600" dirty="0" err="1">
                <a:solidFill>
                  <a:schemeClr val="bg1"/>
                </a:solidFill>
                <a:latin typeface="Yuanti SC Light" charset="-122"/>
                <a:ea typeface="Yuanti SC Light" charset="-122"/>
                <a:cs typeface="Yuanti SC Light" charset="-122"/>
              </a:rPr>
              <a:t>order_book_id</a:t>
            </a:r>
            <a:r>
              <a:rPr lang="en-US" altLang="zh-CN" sz="1600" dirty="0">
                <a:solidFill>
                  <a:schemeClr val="bg1"/>
                </a:solidFill>
                <a:latin typeface="Yuanti SC Light" charset="-122"/>
                <a:ea typeface="Yuanti SC Light" charset="-122"/>
                <a:cs typeface="Yuanti SC Light" charset="-122"/>
              </a:rPr>
              <a:t> list</a:t>
            </a:r>
            <a:r>
              <a:rPr lang="zh-CN" altLang="en-US" sz="1600" dirty="0" smtClean="0">
                <a:solidFill>
                  <a:schemeClr val="bg1"/>
                </a:solidFill>
                <a:latin typeface="Yuanti SC Light" charset="-122"/>
                <a:ea typeface="Yuanti SC Light" charset="-122"/>
                <a:cs typeface="Yuanti SC Light" charset="-122"/>
              </a:rPr>
              <a:t>。</a:t>
            </a:r>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dirty="0">
              <a:solidFill>
                <a:schemeClr val="bg1"/>
              </a:solidFill>
              <a:latin typeface="Yuanti SC Light" charset="-122"/>
              <a:ea typeface="Yuanti SC Light" charset="-122"/>
              <a:cs typeface="Yuanti SC Light" charset="-122"/>
            </a:endParaRPr>
          </a:p>
        </p:txBody>
      </p:sp>
      <p:sp>
        <p:nvSpPr>
          <p:cNvPr id="6" name="文本框 5"/>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graphicFrame>
        <p:nvGraphicFramePr>
          <p:cNvPr id="7" name="Table 2"/>
          <p:cNvGraphicFramePr>
            <a:graphicFrameLocks noGrp="1"/>
          </p:cNvGraphicFramePr>
          <p:nvPr>
            <p:extLst>
              <p:ext uri="{D42A27DB-BD31-4B8C-83A1-F6EECF244321}">
                <p14:modId xmlns:p14="http://schemas.microsoft.com/office/powerpoint/2010/main" val="958098972"/>
              </p:ext>
            </p:extLst>
          </p:nvPr>
        </p:nvGraphicFramePr>
        <p:xfrm>
          <a:off x="486172" y="3069625"/>
          <a:ext cx="10500075" cy="815340"/>
        </p:xfrm>
        <a:graphic>
          <a:graphicData uri="http://schemas.openxmlformats.org/drawingml/2006/table">
            <a:tbl>
              <a:tblPr firstRow="1" bandRow="1">
                <a:tableStyleId>{C083E6E3-FA7D-4D7B-A595-EF9225AFEA82}</a:tableStyleId>
              </a:tblPr>
              <a:tblGrid>
                <a:gridCol w="1223383">
                  <a:extLst>
                    <a:ext uri="{9D8B030D-6E8A-4147-A177-3AD203B41FA5}">
                      <a16:colId xmlns:a16="http://schemas.microsoft.com/office/drawing/2014/main" xmlns="" val="20000"/>
                    </a:ext>
                  </a:extLst>
                </a:gridCol>
                <a:gridCol w="2342288">
                  <a:extLst>
                    <a:ext uri="{9D8B030D-6E8A-4147-A177-3AD203B41FA5}">
                      <a16:colId xmlns:a16="http://schemas.microsoft.com/office/drawing/2014/main" xmlns="" val="20001"/>
                    </a:ext>
                  </a:extLst>
                </a:gridCol>
                <a:gridCol w="6934404"/>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参数</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xmlns=""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chemeClr val="bg1"/>
                          </a:solidFill>
                          <a:latin typeface="Yuanti SC" charset="-122"/>
                          <a:ea typeface="Yuanti SC" charset="-122"/>
                          <a:cs typeface="Yuanti SC" charset="-122"/>
                        </a:rPr>
                        <a:t>interest_rule</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rgbClr val="FFFF00"/>
                          </a:solidFill>
                          <a:latin typeface="Yuanti SC" charset="-122"/>
                          <a:ea typeface="Yuanti SC" charset="-122"/>
                          <a:cs typeface="Yuanti SC" charset="-122"/>
                        </a:rPr>
                        <a:t>str</a:t>
                      </a:r>
                      <a:endParaRPr lang="en-US" altLang="zh-CN"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利率规则，例如：</a:t>
                      </a:r>
                      <a:r>
                        <a:rPr lang="en-US" altLang="zh-CN" sz="1000" b="0" i="0" dirty="0" smtClean="0">
                          <a:solidFill>
                            <a:srgbClr val="FFFF00"/>
                          </a:solidFill>
                          <a:latin typeface="Yuanti SC" charset="-122"/>
                          <a:ea typeface="Yuanti SC" charset="-122"/>
                          <a:cs typeface="Yuanti SC" charset="-122"/>
                        </a:rPr>
                        <a:t>"+3.5%", "+4%", "=7%", "*1.4+0.55%", "</a:t>
                      </a:r>
                      <a:r>
                        <a:rPr lang="zh-CN" altLang="en-US" sz="1000" b="0" i="0" dirty="0" smtClean="0">
                          <a:solidFill>
                            <a:srgbClr val="FFFF00"/>
                          </a:solidFill>
                          <a:latin typeface="Yuanti SC" charset="-122"/>
                          <a:ea typeface="Yuanti SC" charset="-122"/>
                          <a:cs typeface="Yuanti SC" charset="-122"/>
                        </a:rPr>
                        <a:t>利差</a:t>
                      </a:r>
                      <a:r>
                        <a:rPr lang="en-US" altLang="zh-CN" sz="1000" b="0" i="0" dirty="0" smtClean="0">
                          <a:solidFill>
                            <a:srgbClr val="FFFF00"/>
                          </a:solidFill>
                          <a:latin typeface="Yuanti SC" charset="-122"/>
                          <a:ea typeface="Yuanti SC" charset="-122"/>
                          <a:cs typeface="Yuanti SC" charset="-122"/>
                        </a:rPr>
                        <a:t>" etc. </a:t>
                      </a:r>
                      <a:r>
                        <a:rPr lang="zh-CN" altLang="en-US" sz="1000" b="0" i="0" dirty="0" smtClean="0">
                          <a:solidFill>
                            <a:srgbClr val="FFFF00"/>
                          </a:solidFill>
                          <a:latin typeface="Yuanti SC" charset="-122"/>
                          <a:ea typeface="Yuanti SC" charset="-122"/>
                          <a:cs typeface="Yuanti SC" charset="-122"/>
                        </a:rPr>
                        <a:t>您也可以在研究平台使用</a:t>
                      </a:r>
                      <a:r>
                        <a:rPr lang="en-US" altLang="zh-CN" sz="1000" b="0" i="0" dirty="0" err="1" smtClean="0">
                          <a:solidFill>
                            <a:srgbClr val="FFFF00"/>
                          </a:solidFill>
                          <a:latin typeface="Yuanti SC" charset="-122"/>
                          <a:ea typeface="Yuanti SC" charset="-122"/>
                          <a:cs typeface="Yuanti SC" charset="-122"/>
                        </a:rPr>
                        <a:t>fenji.get_all</a:t>
                      </a:r>
                      <a:r>
                        <a:rPr lang="zh-CN" altLang="en-US" sz="1000" b="0" i="0" dirty="0" smtClean="0">
                          <a:solidFill>
                            <a:srgbClr val="FFFF00"/>
                          </a:solidFill>
                          <a:latin typeface="Yuanti SC" charset="-122"/>
                          <a:ea typeface="Yuanti SC" charset="-122"/>
                          <a:cs typeface="Yuanti SC" charset="-122"/>
                        </a:rPr>
                        <a:t>来进行查询所有的组合可能。用户必须填写。</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a16="http://schemas.microsoft.com/office/drawing/2014/main" xmlns="" val="10001"/>
                  </a:ext>
                </a:extLst>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chemeClr val="bg1"/>
                          </a:solidFill>
                          <a:latin typeface="Yuanti SC" charset="-122"/>
                          <a:ea typeface="Yuanti SC" charset="-122"/>
                          <a:cs typeface="Yuanti SC" charset="-122"/>
                        </a:rPr>
                        <a:t>listing</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rgbClr val="FFFF00"/>
                          </a:solidFill>
                          <a:latin typeface="Yuanti SC" charset="-122"/>
                          <a:ea typeface="Yuanti SC" charset="-122"/>
                          <a:cs typeface="Yuanti SC" charset="-122"/>
                        </a:rPr>
                        <a:t>bool</a:t>
                      </a:r>
                      <a:endParaRPr lang="en-US" altLang="zh-CN"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默认为</a:t>
                      </a:r>
                      <a:r>
                        <a:rPr lang="en-US" altLang="zh-CN" sz="1000" b="0" i="0" dirty="0" smtClean="0">
                          <a:solidFill>
                            <a:srgbClr val="FFFF00"/>
                          </a:solidFill>
                          <a:latin typeface="Yuanti SC" charset="-122"/>
                          <a:ea typeface="Yuanti SC" charset="-122"/>
                          <a:cs typeface="Yuanti SC" charset="-122"/>
                        </a:rPr>
                        <a:t>True</a:t>
                      </a:r>
                      <a:r>
                        <a:rPr lang="zh-CN" altLang="en-US" sz="1000" b="0" i="0" dirty="0" smtClean="0">
                          <a:solidFill>
                            <a:srgbClr val="FFFF00"/>
                          </a:solidFill>
                          <a:latin typeface="Yuanti SC" charset="-122"/>
                          <a:ea typeface="Yuanti SC" charset="-122"/>
                          <a:cs typeface="Yuanti SC" charset="-122"/>
                        </a:rPr>
                        <a:t>，该分级基金是否在交易所可交易。</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bl>
          </a:graphicData>
        </a:graphic>
      </p:graphicFrame>
      <p:graphicFrame>
        <p:nvGraphicFramePr>
          <p:cNvPr id="8" name="Table 2"/>
          <p:cNvGraphicFramePr>
            <a:graphicFrameLocks noGrp="1"/>
          </p:cNvGraphicFramePr>
          <p:nvPr>
            <p:extLst>
              <p:ext uri="{D42A27DB-BD31-4B8C-83A1-F6EECF244321}">
                <p14:modId xmlns:p14="http://schemas.microsoft.com/office/powerpoint/2010/main" val="937037198"/>
              </p:ext>
            </p:extLst>
          </p:nvPr>
        </p:nvGraphicFramePr>
        <p:xfrm>
          <a:off x="486173" y="4111343"/>
          <a:ext cx="10500074" cy="441960"/>
        </p:xfrm>
        <a:graphic>
          <a:graphicData uri="http://schemas.openxmlformats.org/drawingml/2006/table">
            <a:tbl>
              <a:tblPr firstRow="1" bandRow="1">
                <a:tableStyleId>{C083E6E3-FA7D-4D7B-A595-EF9225AFEA82}</a:tableStyleId>
              </a:tblPr>
              <a:tblGrid>
                <a:gridCol w="1213418">
                  <a:extLst>
                    <a:ext uri="{9D8B030D-6E8A-4147-A177-3AD203B41FA5}">
                      <a16:colId xmlns:a16="http://schemas.microsoft.com/office/drawing/2014/main" xmlns="" val="20000"/>
                    </a:ext>
                  </a:extLst>
                </a:gridCol>
                <a:gridCol w="2355574">
                  <a:extLst>
                    <a:ext uri="{9D8B030D-6E8A-4147-A177-3AD203B41FA5}">
                      <a16:colId xmlns:a16="http://schemas.microsoft.com/office/drawing/2014/main" xmlns="" val="20001"/>
                    </a:ext>
                  </a:extLst>
                </a:gridCol>
                <a:gridCol w="6931082"/>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返回</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xmlns=""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data</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rgbClr val="FFFF00"/>
                          </a:solidFill>
                          <a:latin typeface="Yuanti SC" charset="-122"/>
                          <a:ea typeface="Yuanti SC" charset="-122"/>
                          <a:cs typeface="Yuanti SC" charset="-122"/>
                        </a:rPr>
                        <a:t>list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charset="0"/>
                        <a:buNone/>
                        <a:tabLst/>
                        <a:defRPr/>
                      </a:pPr>
                      <a:r>
                        <a:rPr lang="zh-CN" altLang="en-US" sz="1000" b="0" i="0" dirty="0" smtClean="0">
                          <a:solidFill>
                            <a:srgbClr val="FFFF00"/>
                          </a:solidFill>
                          <a:latin typeface="Yuanti SC" charset="-122"/>
                          <a:ea typeface="Yuanti SC" charset="-122"/>
                          <a:cs typeface="Yuanti SC" charset="-122"/>
                        </a:rPr>
                        <a:t>符合当前利率规则的分级</a:t>
                      </a:r>
                      <a:r>
                        <a:rPr lang="en-US" altLang="zh-CN" sz="1000" b="0" i="0" dirty="0" smtClean="0">
                          <a:solidFill>
                            <a:srgbClr val="FFFF00"/>
                          </a:solidFill>
                          <a:latin typeface="Yuanti SC" charset="-122"/>
                          <a:ea typeface="Yuanti SC" charset="-122"/>
                          <a:cs typeface="Yuanti SC" charset="-122"/>
                        </a:rPr>
                        <a:t>A</a:t>
                      </a:r>
                      <a:r>
                        <a:rPr lang="zh-CN" altLang="en-US" sz="1000" b="0" i="0" dirty="0" smtClean="0">
                          <a:solidFill>
                            <a:srgbClr val="FFFF00"/>
                          </a:solidFill>
                          <a:latin typeface="Yuanti SC" charset="-122"/>
                          <a:ea typeface="Yuanti SC" charset="-122"/>
                          <a:cs typeface="Yuanti SC" charset="-122"/>
                        </a:rPr>
                        <a:t>基金的</a:t>
                      </a:r>
                      <a:r>
                        <a:rPr lang="en-US" altLang="zh-CN" sz="1000" b="0" i="0" dirty="0" err="1" smtClean="0">
                          <a:solidFill>
                            <a:srgbClr val="FFFF00"/>
                          </a:solidFill>
                          <a:latin typeface="Yuanti SC" charset="-122"/>
                          <a:ea typeface="Yuanti SC" charset="-122"/>
                          <a:cs typeface="Yuanti SC" charset="-122"/>
                        </a:rPr>
                        <a:t>order_book_id</a:t>
                      </a:r>
                      <a:r>
                        <a:rPr lang="en-US" altLang="zh-CN" sz="1000" b="0" i="0" dirty="0" smtClean="0">
                          <a:solidFill>
                            <a:srgbClr val="FFFF00"/>
                          </a:solidFill>
                          <a:latin typeface="Yuanti SC" charset="-122"/>
                          <a:ea typeface="Yuanti SC" charset="-122"/>
                          <a:cs typeface="Yuanti SC" charset="-122"/>
                        </a:rPr>
                        <a:t> list</a:t>
                      </a:r>
                      <a:r>
                        <a:rPr lang="zh-CN" altLang="en-US" sz="1000" b="0" i="0" dirty="0" smtClean="0">
                          <a:solidFill>
                            <a:srgbClr val="FFFF00"/>
                          </a:solidFill>
                          <a:latin typeface="Yuanti SC" charset="-122"/>
                          <a:ea typeface="Yuanti SC" charset="-122"/>
                          <a:cs typeface="Yuanti SC" charset="-122"/>
                        </a:rPr>
                        <a:t>；如果无符合内容，则返回空列表。</a:t>
                      </a:r>
                      <a:endParaRPr lang="en-US" sz="1000" b="0" i="0" dirty="0" smtClean="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a16="http://schemas.microsoft.com/office/drawing/2014/main" xmlns="" val="10001"/>
                  </a:ext>
                </a:extLst>
              </a:tr>
            </a:tbl>
          </a:graphicData>
        </a:graphic>
      </p:graphicFrame>
    </p:spTree>
    <p:extLst>
      <p:ext uri="{BB962C8B-B14F-4D97-AF65-F5344CB8AC3E}">
        <p14:creationId xmlns:p14="http://schemas.microsoft.com/office/powerpoint/2010/main" val="820127431"/>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10" name="矩形 9"/>
          <p:cNvSpPr/>
          <p:nvPr/>
        </p:nvSpPr>
        <p:spPr>
          <a:xfrm>
            <a:off x="409303" y="828209"/>
            <a:ext cx="10759440" cy="4062651"/>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2.2.5</a:t>
            </a:r>
            <a:r>
              <a:rPr lang="zh-CN" altLang="en-US" sz="2800" dirty="0" smtClean="0">
                <a:solidFill>
                  <a:schemeClr val="bg1"/>
                </a:solidFill>
                <a:latin typeface="Yuanti SC" charset="-122"/>
                <a:ea typeface="Yuanti SC" charset="-122"/>
                <a:cs typeface="Yuanti SC" charset="-122"/>
              </a:rPr>
              <a:t> 数据获取相关函数</a:t>
            </a:r>
            <a:endParaRPr lang="zh-CN" altLang="en-US" sz="2800" dirty="0">
              <a:solidFill>
                <a:schemeClr val="bg1"/>
              </a:solidFill>
              <a:latin typeface="Yuanti SC" charset="-122"/>
              <a:ea typeface="Yuanti SC" charset="-122"/>
              <a:cs typeface="Yuanti SC" charset="-122"/>
            </a:endParaRPr>
          </a:p>
          <a:p>
            <a:endParaRPr lang="zh-CN" altLang="en-US" dirty="0" smtClean="0">
              <a:solidFill>
                <a:schemeClr val="bg1"/>
              </a:solidFill>
              <a:latin typeface="Yuanti SC Light" charset="-122"/>
              <a:ea typeface="Yuanti SC Light" charset="-122"/>
              <a:cs typeface="Yuanti SC Light" charset="-122"/>
            </a:endParaRPr>
          </a:p>
          <a:p>
            <a:r>
              <a:rPr lang="en-US" altLang="zh-CN" dirty="0" err="1" smtClean="0">
                <a:solidFill>
                  <a:srgbClr val="FFFF00"/>
                </a:solidFill>
                <a:latin typeface="Yuanti SC Light" charset="-122"/>
                <a:ea typeface="Yuanti SC Light" charset="-122"/>
                <a:cs typeface="Yuanti SC Light" charset="-122"/>
              </a:rPr>
              <a:t>fenji.get_all</a:t>
            </a:r>
            <a:r>
              <a:rPr lang="zh-CN" altLang="en-US" dirty="0" smtClean="0">
                <a:solidFill>
                  <a:srgbClr val="FFFF00"/>
                </a:solidFill>
                <a:latin typeface="Yuanti SC Light" charset="-122"/>
                <a:ea typeface="Yuanti SC Light" charset="-122"/>
                <a:cs typeface="Yuanti SC Light" charset="-122"/>
              </a:rPr>
              <a:t> 方法（</a:t>
            </a:r>
            <a:r>
              <a:rPr lang="zh-CN" altLang="en-US" dirty="0">
                <a:solidFill>
                  <a:srgbClr val="FFFF00"/>
                </a:solidFill>
                <a:latin typeface="Yuanti SC Light" charset="-122"/>
                <a:ea typeface="Yuanti SC Light" charset="-122"/>
                <a:cs typeface="Yuanti SC Light" charset="-122"/>
              </a:rPr>
              <a:t>获取所有分级基金</a:t>
            </a:r>
            <a:r>
              <a:rPr lang="zh-CN" altLang="en-US" dirty="0" smtClean="0">
                <a:solidFill>
                  <a:srgbClr val="FFFF00"/>
                </a:solidFill>
                <a:latin typeface="Yuanti SC Light" charset="-122"/>
                <a:ea typeface="Yuanti SC Light" charset="-122"/>
                <a:cs typeface="Yuanti SC Light" charset="-122"/>
              </a:rPr>
              <a:t>信息）</a:t>
            </a: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smtClean="0">
                <a:solidFill>
                  <a:schemeClr val="bg1"/>
                </a:solidFill>
                <a:latin typeface="Yuanti SC Light" charset="-122"/>
                <a:ea typeface="Yuanti SC Light" charset="-122"/>
                <a:cs typeface="Yuanti SC Light" charset="-122"/>
              </a:rPr>
              <a:t>原型：</a:t>
            </a:r>
            <a:r>
              <a:rPr lang="en-US" altLang="zh-CN" sz="1600" dirty="0" err="1">
                <a:solidFill>
                  <a:srgbClr val="92D050"/>
                </a:solidFill>
                <a:latin typeface="Yuanti SC Light" charset="-122"/>
                <a:ea typeface="Yuanti SC Light" charset="-122"/>
                <a:cs typeface="Yuanti SC Light" charset="-122"/>
              </a:rPr>
              <a:t>def</a:t>
            </a:r>
            <a:r>
              <a:rPr lang="en-US" altLang="zh-CN" sz="1600" dirty="0">
                <a:solidFill>
                  <a:srgbClr val="92D050"/>
                </a:solidFill>
                <a:latin typeface="Yuanti SC Light" charset="-122"/>
                <a:ea typeface="Yuanti SC Light" charset="-122"/>
                <a:cs typeface="Yuanti SC Light" charset="-122"/>
              </a:rPr>
              <a:t> </a:t>
            </a:r>
            <a:r>
              <a:rPr lang="en-US" altLang="zh-CN" sz="1600" dirty="0" err="1">
                <a:solidFill>
                  <a:srgbClr val="FFFF00"/>
                </a:solidFill>
                <a:latin typeface="Yuanti SC Light" charset="-122"/>
                <a:ea typeface="Yuanti SC Light" charset="-122"/>
                <a:cs typeface="Yuanti SC Light" charset="-122"/>
              </a:rPr>
              <a:t>fenji.get_all</a:t>
            </a:r>
            <a:r>
              <a:rPr lang="en-US" altLang="zh-CN" sz="1600" dirty="0">
                <a:solidFill>
                  <a:srgbClr val="FFFF00"/>
                </a:solidFill>
                <a:latin typeface="Yuanti SC Light" charset="-122"/>
                <a:ea typeface="Yuanti SC Light" charset="-122"/>
                <a:cs typeface="Yuanti SC Light" charset="-122"/>
              </a:rPr>
              <a:t>(</a:t>
            </a:r>
            <a:r>
              <a:rPr lang="en-US" altLang="zh-CN" sz="1600" dirty="0" err="1">
                <a:solidFill>
                  <a:srgbClr val="FFFF00"/>
                </a:solidFill>
                <a:latin typeface="Yuanti SC Light" charset="-122"/>
                <a:ea typeface="Yuanti SC Light" charset="-122"/>
                <a:cs typeface="Yuanti SC Light" charset="-122"/>
              </a:rPr>
              <a:t>field_list</a:t>
            </a:r>
            <a:r>
              <a:rPr lang="en-US" altLang="zh-CN" sz="1600" dirty="0" smtClean="0">
                <a:solidFill>
                  <a:srgbClr val="FFFF00"/>
                </a:solidFill>
                <a:latin typeface="Yuanti SC Light" charset="-122"/>
                <a:ea typeface="Yuanti SC Light" charset="-122"/>
                <a:cs typeface="Yuanti SC Light" charset="-122"/>
              </a:rPr>
              <a:t>)</a:t>
            </a: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a:solidFill>
                  <a:schemeClr val="bg1"/>
                </a:solidFill>
                <a:latin typeface="Yuanti SC Light" charset="-122"/>
                <a:ea typeface="Yuanti SC Light" charset="-122"/>
                <a:cs typeface="Yuanti SC Light" charset="-122"/>
              </a:rPr>
              <a:t>获取所有分级基金</a:t>
            </a:r>
            <a:r>
              <a:rPr lang="zh-CN" altLang="en-US" sz="1600" dirty="0" smtClean="0">
                <a:solidFill>
                  <a:schemeClr val="bg1"/>
                </a:solidFill>
                <a:latin typeface="Yuanti SC Light" charset="-122"/>
                <a:ea typeface="Yuanti SC Light" charset="-122"/>
                <a:cs typeface="Yuanti SC Light" charset="-122"/>
              </a:rPr>
              <a:t>信息。</a:t>
            </a:r>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dirty="0">
              <a:solidFill>
                <a:schemeClr val="bg1"/>
              </a:solidFill>
              <a:latin typeface="Yuanti SC Light" charset="-122"/>
              <a:ea typeface="Yuanti SC Light" charset="-122"/>
              <a:cs typeface="Yuanti SC Light" charset="-122"/>
            </a:endParaRPr>
          </a:p>
        </p:txBody>
      </p:sp>
      <p:sp>
        <p:nvSpPr>
          <p:cNvPr id="6" name="文本框 5"/>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graphicFrame>
        <p:nvGraphicFramePr>
          <p:cNvPr id="7" name="Table 2"/>
          <p:cNvGraphicFramePr>
            <a:graphicFrameLocks noGrp="1"/>
          </p:cNvGraphicFramePr>
          <p:nvPr>
            <p:extLst>
              <p:ext uri="{D42A27DB-BD31-4B8C-83A1-F6EECF244321}">
                <p14:modId xmlns:p14="http://schemas.microsoft.com/office/powerpoint/2010/main" val="3187597"/>
              </p:ext>
            </p:extLst>
          </p:nvPr>
        </p:nvGraphicFramePr>
        <p:xfrm>
          <a:off x="486172" y="3018825"/>
          <a:ext cx="10500075" cy="441960"/>
        </p:xfrm>
        <a:graphic>
          <a:graphicData uri="http://schemas.openxmlformats.org/drawingml/2006/table">
            <a:tbl>
              <a:tblPr firstRow="1" bandRow="1">
                <a:tableStyleId>{C083E6E3-FA7D-4D7B-A595-EF9225AFEA82}</a:tableStyleId>
              </a:tblPr>
              <a:tblGrid>
                <a:gridCol w="1223383">
                  <a:extLst>
                    <a:ext uri="{9D8B030D-6E8A-4147-A177-3AD203B41FA5}">
                      <a16:colId xmlns:a16="http://schemas.microsoft.com/office/drawing/2014/main" xmlns="" val="20000"/>
                    </a:ext>
                  </a:extLst>
                </a:gridCol>
                <a:gridCol w="2342288">
                  <a:extLst>
                    <a:ext uri="{9D8B030D-6E8A-4147-A177-3AD203B41FA5}">
                      <a16:colId xmlns:a16="http://schemas.microsoft.com/office/drawing/2014/main" xmlns="" val="20001"/>
                    </a:ext>
                  </a:extLst>
                </a:gridCol>
                <a:gridCol w="6934404"/>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参数</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xmlns=""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chemeClr val="bg1"/>
                          </a:solidFill>
                          <a:latin typeface="Yuanti SC" charset="-122"/>
                          <a:ea typeface="Yuanti SC" charset="-122"/>
                          <a:cs typeface="Yuanti SC" charset="-122"/>
                        </a:rPr>
                        <a:t>field_list</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rgbClr val="FFFF00"/>
                          </a:solidFill>
                          <a:latin typeface="Yuanti SC" charset="-122"/>
                          <a:ea typeface="Yuanti SC" charset="-122"/>
                          <a:cs typeface="Yuanti SC" charset="-122"/>
                        </a:rPr>
                        <a:t>str</a:t>
                      </a:r>
                      <a:r>
                        <a:rPr lang="en-US" altLang="zh-CN" sz="1000" b="0" i="0" dirty="0" smtClean="0">
                          <a:solidFill>
                            <a:srgbClr val="FFFF00"/>
                          </a:solidFill>
                          <a:latin typeface="Yuanti SC" charset="-122"/>
                          <a:ea typeface="Yuanti SC" charset="-122"/>
                          <a:cs typeface="Yuanti SC" charset="-122"/>
                        </a:rPr>
                        <a:t> list</a:t>
                      </a:r>
                      <a:endParaRPr lang="en-US" altLang="zh-CN"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希望输出的数据字段名（见下表），默认为所有字段。</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a16="http://schemas.microsoft.com/office/drawing/2014/main" xmlns="" val="10001"/>
                  </a:ext>
                </a:extLst>
              </a:tr>
            </a:tbl>
          </a:graphicData>
        </a:graphic>
      </p:graphicFrame>
      <p:graphicFrame>
        <p:nvGraphicFramePr>
          <p:cNvPr id="8" name="Table 2"/>
          <p:cNvGraphicFramePr>
            <a:graphicFrameLocks noGrp="1"/>
          </p:cNvGraphicFramePr>
          <p:nvPr>
            <p:extLst>
              <p:ext uri="{D42A27DB-BD31-4B8C-83A1-F6EECF244321}">
                <p14:modId xmlns:p14="http://schemas.microsoft.com/office/powerpoint/2010/main" val="2034335251"/>
              </p:ext>
            </p:extLst>
          </p:nvPr>
        </p:nvGraphicFramePr>
        <p:xfrm>
          <a:off x="486173" y="3694783"/>
          <a:ext cx="10500074" cy="441960"/>
        </p:xfrm>
        <a:graphic>
          <a:graphicData uri="http://schemas.openxmlformats.org/drawingml/2006/table">
            <a:tbl>
              <a:tblPr firstRow="1" bandRow="1">
                <a:tableStyleId>{C083E6E3-FA7D-4D7B-A595-EF9225AFEA82}</a:tableStyleId>
              </a:tblPr>
              <a:tblGrid>
                <a:gridCol w="1213418">
                  <a:extLst>
                    <a:ext uri="{9D8B030D-6E8A-4147-A177-3AD203B41FA5}">
                      <a16:colId xmlns:a16="http://schemas.microsoft.com/office/drawing/2014/main" xmlns="" val="20000"/>
                    </a:ext>
                  </a:extLst>
                </a:gridCol>
                <a:gridCol w="2355574">
                  <a:extLst>
                    <a:ext uri="{9D8B030D-6E8A-4147-A177-3AD203B41FA5}">
                      <a16:colId xmlns:a16="http://schemas.microsoft.com/office/drawing/2014/main" xmlns="" val="20001"/>
                    </a:ext>
                  </a:extLst>
                </a:gridCol>
                <a:gridCol w="6931082"/>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返回</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xmlns=""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data</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rgbClr val="FFFF00"/>
                          </a:solidFill>
                          <a:latin typeface="Yuanti SC" charset="-122"/>
                          <a:ea typeface="Yuanti SC" charset="-122"/>
                          <a:cs typeface="Yuanti SC" charset="-122"/>
                        </a:rPr>
                        <a:t>pandas.dataframe</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charset="0"/>
                        <a:buNone/>
                        <a:tabLst/>
                        <a:defRPr/>
                      </a:pPr>
                      <a:r>
                        <a:rPr lang="zh-CN" altLang="en-US" sz="1000" b="0" i="0" dirty="0" smtClean="0">
                          <a:solidFill>
                            <a:srgbClr val="FFFF00"/>
                          </a:solidFill>
                          <a:latin typeface="Yuanti SC" charset="-122"/>
                          <a:ea typeface="Yuanti SC" charset="-122"/>
                          <a:cs typeface="Yuanti SC" charset="-122"/>
                        </a:rPr>
                        <a:t>分级基金各项数据。</a:t>
                      </a:r>
                      <a:endParaRPr lang="en-US" sz="1000" b="0" i="0" dirty="0" smtClean="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a16="http://schemas.microsoft.com/office/drawing/2014/main" xmlns="" val="10001"/>
                  </a:ext>
                </a:extLst>
              </a:tr>
            </a:tbl>
          </a:graphicData>
        </a:graphic>
      </p:graphicFrame>
    </p:spTree>
    <p:extLst>
      <p:ext uri="{BB962C8B-B14F-4D97-AF65-F5344CB8AC3E}">
        <p14:creationId xmlns:p14="http://schemas.microsoft.com/office/powerpoint/2010/main" val="165786640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2" name="矩形 1"/>
          <p:cNvSpPr/>
          <p:nvPr/>
        </p:nvSpPr>
        <p:spPr>
          <a:xfrm>
            <a:off x="-2" y="2529000"/>
            <a:ext cx="12192002" cy="1800000"/>
          </a:xfrm>
          <a:prstGeom prst="rect">
            <a:avLst/>
          </a:prstGeom>
          <a:solidFill>
            <a:srgbClr val="4B89F0">
              <a:alpha val="3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bg1"/>
              </a:solidFill>
            </a:endParaRPr>
          </a:p>
        </p:txBody>
      </p:sp>
      <p:sp>
        <p:nvSpPr>
          <p:cNvPr id="24" name="文本框 23"/>
          <p:cNvSpPr txBox="1"/>
          <p:nvPr/>
        </p:nvSpPr>
        <p:spPr>
          <a:xfrm>
            <a:off x="2640458" y="3075057"/>
            <a:ext cx="6226140" cy="707886"/>
          </a:xfrm>
          <a:prstGeom prst="rect">
            <a:avLst/>
          </a:prstGeom>
          <a:noFill/>
        </p:spPr>
        <p:txBody>
          <a:bodyPr wrap="square" rtlCol="0">
            <a:spAutoFit/>
          </a:bodyPr>
          <a:lstStyle/>
          <a:p>
            <a:pPr algn="ctr"/>
            <a:r>
              <a:rPr kumimoji="1" lang="en-US" altLang="zh-CN" sz="4000" dirty="0">
                <a:solidFill>
                  <a:schemeClr val="bg1"/>
                </a:solidFill>
                <a:latin typeface="Yuanti SC Light" charset="-122"/>
                <a:ea typeface="Yuanti SC Light" charset="-122"/>
                <a:cs typeface="Yuanti SC Light" charset="-122"/>
              </a:rPr>
              <a:t>1</a:t>
            </a:r>
            <a:r>
              <a:rPr kumimoji="1" lang="en-US" altLang="zh-CN" sz="4000" dirty="0" smtClean="0">
                <a:solidFill>
                  <a:schemeClr val="bg1"/>
                </a:solidFill>
                <a:latin typeface="Yuanti SC Light" charset="-122"/>
                <a:ea typeface="Yuanti SC Light" charset="-122"/>
                <a:cs typeface="Yuanti SC Light" charset="-122"/>
              </a:rPr>
              <a:t>.1</a:t>
            </a:r>
            <a:r>
              <a:rPr kumimoji="1" lang="zh-CN" altLang="en-US" sz="4000" dirty="0" smtClean="0">
                <a:solidFill>
                  <a:schemeClr val="bg1"/>
                </a:solidFill>
                <a:latin typeface="Yuanti SC Light" charset="-122"/>
                <a:ea typeface="Yuanti SC Light" charset="-122"/>
                <a:cs typeface="Yuanti SC Light" charset="-122"/>
              </a:rPr>
              <a:t> 研究背景</a:t>
            </a:r>
            <a:endParaRPr kumimoji="1" lang="zh-CN" altLang="en-US" sz="4000" dirty="0">
              <a:solidFill>
                <a:schemeClr val="bg1"/>
              </a:solidFill>
              <a:latin typeface="Yuanti SC Light" charset="-122"/>
              <a:ea typeface="Yuanti SC Light" charset="-122"/>
              <a:cs typeface="Yuanti SC Light" charset="-122"/>
            </a:endParaRPr>
          </a:p>
        </p:txBody>
      </p:sp>
      <p:sp>
        <p:nvSpPr>
          <p:cNvPr id="7" name="文本框 6"/>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spTree>
    <p:extLst>
      <p:ext uri="{BB962C8B-B14F-4D97-AF65-F5344CB8AC3E}">
        <p14:creationId xmlns:p14="http://schemas.microsoft.com/office/powerpoint/2010/main" val="724854355"/>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10" name="矩形 9"/>
          <p:cNvSpPr/>
          <p:nvPr/>
        </p:nvSpPr>
        <p:spPr>
          <a:xfrm>
            <a:off x="409303" y="828209"/>
            <a:ext cx="10759440" cy="3323987"/>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2.2.5</a:t>
            </a:r>
            <a:r>
              <a:rPr lang="zh-CN" altLang="en-US" sz="2800" dirty="0" smtClean="0">
                <a:solidFill>
                  <a:schemeClr val="bg1"/>
                </a:solidFill>
                <a:latin typeface="Yuanti SC" charset="-122"/>
                <a:ea typeface="Yuanti SC" charset="-122"/>
                <a:cs typeface="Yuanti SC" charset="-122"/>
              </a:rPr>
              <a:t> 数据获取相关函数</a:t>
            </a:r>
            <a:endParaRPr lang="zh-CN" altLang="en-US" sz="2800" dirty="0">
              <a:solidFill>
                <a:schemeClr val="bg1"/>
              </a:solidFill>
              <a:latin typeface="Yuanti SC" charset="-122"/>
              <a:ea typeface="Yuanti SC" charset="-122"/>
              <a:cs typeface="Yuanti SC" charset="-122"/>
            </a:endParaRPr>
          </a:p>
          <a:p>
            <a:endParaRPr lang="zh-CN" altLang="en-US" dirty="0" smtClean="0">
              <a:solidFill>
                <a:schemeClr val="bg1"/>
              </a:solidFill>
              <a:latin typeface="Yuanti SC Light" charset="-122"/>
              <a:ea typeface="Yuanti SC Light" charset="-122"/>
              <a:cs typeface="Yuanti SC Light" charset="-122"/>
            </a:endParaRPr>
          </a:p>
          <a:p>
            <a:r>
              <a:rPr lang="en-US" altLang="zh-CN" dirty="0" err="1" smtClean="0">
                <a:solidFill>
                  <a:srgbClr val="FFFF00"/>
                </a:solidFill>
                <a:latin typeface="Yuanti SC Light" charset="-122"/>
                <a:ea typeface="Yuanti SC Light" charset="-122"/>
                <a:cs typeface="Yuanti SC Light" charset="-122"/>
              </a:rPr>
              <a:t>fenji.get_all</a:t>
            </a:r>
            <a:r>
              <a:rPr lang="zh-CN" altLang="en-US" dirty="0" smtClean="0">
                <a:solidFill>
                  <a:srgbClr val="FFFF00"/>
                </a:solidFill>
                <a:latin typeface="Yuanti SC Light" charset="-122"/>
                <a:ea typeface="Yuanti SC Light" charset="-122"/>
                <a:cs typeface="Yuanti SC Light" charset="-122"/>
              </a:rPr>
              <a:t> 方法（</a:t>
            </a:r>
            <a:r>
              <a:rPr lang="zh-CN" altLang="en-US" dirty="0">
                <a:solidFill>
                  <a:srgbClr val="FFFF00"/>
                </a:solidFill>
                <a:latin typeface="Yuanti SC Light" charset="-122"/>
                <a:ea typeface="Yuanti SC Light" charset="-122"/>
                <a:cs typeface="Yuanti SC Light" charset="-122"/>
              </a:rPr>
              <a:t>获取所有分级基金</a:t>
            </a:r>
            <a:r>
              <a:rPr lang="zh-CN" altLang="en-US" dirty="0" smtClean="0">
                <a:solidFill>
                  <a:srgbClr val="FFFF00"/>
                </a:solidFill>
                <a:latin typeface="Yuanti SC Light" charset="-122"/>
                <a:ea typeface="Yuanti SC Light" charset="-122"/>
                <a:cs typeface="Yuanti SC Light" charset="-122"/>
              </a:rPr>
              <a:t>信息）</a:t>
            </a: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smtClean="0">
                <a:solidFill>
                  <a:schemeClr val="bg1"/>
                </a:solidFill>
                <a:latin typeface="Yuanti SC Light" charset="-122"/>
                <a:ea typeface="Yuanti SC Light" charset="-122"/>
                <a:cs typeface="Yuanti SC Light" charset="-122"/>
              </a:rPr>
              <a:t>返回信息定义</a:t>
            </a:r>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dirty="0">
              <a:solidFill>
                <a:schemeClr val="bg1"/>
              </a:solidFill>
              <a:latin typeface="Yuanti SC Light" charset="-122"/>
              <a:ea typeface="Yuanti SC Light" charset="-122"/>
              <a:cs typeface="Yuanti SC Light" charset="-122"/>
            </a:endParaRPr>
          </a:p>
        </p:txBody>
      </p:sp>
      <p:sp>
        <p:nvSpPr>
          <p:cNvPr id="6" name="文本框 5"/>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graphicFrame>
        <p:nvGraphicFramePr>
          <p:cNvPr id="9" name="Table 2"/>
          <p:cNvGraphicFramePr>
            <a:graphicFrameLocks noGrp="1"/>
          </p:cNvGraphicFramePr>
          <p:nvPr>
            <p:extLst>
              <p:ext uri="{D42A27DB-BD31-4B8C-83A1-F6EECF244321}">
                <p14:modId xmlns:p14="http://schemas.microsoft.com/office/powerpoint/2010/main" val="1203690600"/>
              </p:ext>
            </p:extLst>
          </p:nvPr>
        </p:nvGraphicFramePr>
        <p:xfrm>
          <a:off x="486172" y="2580349"/>
          <a:ext cx="3933428" cy="3314700"/>
        </p:xfrm>
        <a:graphic>
          <a:graphicData uri="http://schemas.openxmlformats.org/drawingml/2006/table">
            <a:tbl>
              <a:tblPr firstRow="1" bandRow="1">
                <a:tableStyleId>{C083E6E3-FA7D-4D7B-A595-EF9225AFEA82}</a:tableStyleId>
              </a:tblPr>
              <a:tblGrid>
                <a:gridCol w="1505188">
                  <a:extLst>
                    <a:ext uri="{9D8B030D-6E8A-4147-A177-3AD203B41FA5}">
                      <a16:colId xmlns:a16="http://schemas.microsoft.com/office/drawing/2014/main" xmlns="" val="20000"/>
                    </a:ext>
                  </a:extLst>
                </a:gridCol>
                <a:gridCol w="2428240">
                  <a:extLst>
                    <a:ext uri="{9D8B030D-6E8A-4147-A177-3AD203B41FA5}">
                      <a16:colId xmlns:a16="http://schemas.microsoft.com/office/drawing/2014/main" xmlns="" val="20001"/>
                    </a:ext>
                  </a:extLst>
                </a:gridCol>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字段名</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xmlns=""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a_b_propotion</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分级</a:t>
                      </a:r>
                      <a:r>
                        <a:rPr lang="en-US" altLang="zh-CN" sz="1000" b="0" i="0" dirty="0" smtClean="0">
                          <a:solidFill>
                            <a:srgbClr val="FFFF00"/>
                          </a:solidFill>
                          <a:latin typeface="Yuanti SC" charset="-122"/>
                          <a:ea typeface="Yuanti SC" charset="-122"/>
                          <a:cs typeface="Yuanti SC" charset="-122"/>
                        </a:rPr>
                        <a:t>A</a:t>
                      </a:r>
                      <a:r>
                        <a:rPr lang="zh-CN" altLang="en-US" sz="1000" b="0" i="0" dirty="0" smtClean="0">
                          <a:solidFill>
                            <a:srgbClr val="FFFF00"/>
                          </a:solidFill>
                          <a:latin typeface="Yuanti SC" charset="-122"/>
                          <a:ea typeface="Yuanti SC" charset="-122"/>
                          <a:cs typeface="Yuanti SC" charset="-122"/>
                        </a:rPr>
                        <a:t>：分级</a:t>
                      </a:r>
                      <a:r>
                        <a:rPr lang="en-US" altLang="zh-CN" sz="1000" b="0" i="0" dirty="0" smtClean="0">
                          <a:solidFill>
                            <a:srgbClr val="FFFF00"/>
                          </a:solidFill>
                          <a:latin typeface="Yuanti SC" charset="-122"/>
                          <a:ea typeface="Yuanti SC" charset="-122"/>
                          <a:cs typeface="Yuanti SC" charset="-122"/>
                        </a:rPr>
                        <a:t>B</a:t>
                      </a:r>
                      <a:r>
                        <a:rPr lang="zh-CN" altLang="en-US" sz="1000" b="0" i="0" dirty="0" smtClean="0">
                          <a:solidFill>
                            <a:srgbClr val="FFFF00"/>
                          </a:solidFill>
                          <a:latin typeface="Yuanti SC" charset="-122"/>
                          <a:ea typeface="Yuanti SC" charset="-122"/>
                          <a:cs typeface="Yuanti SC" charset="-122"/>
                        </a:rPr>
                        <a:t>的比例</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a16="http://schemas.microsoft.com/office/drawing/2014/main" xmlns="" val="10001"/>
                  </a:ext>
                </a:extLst>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conversion_date</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下次定折日</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creation_date</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创立日期</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current_yield</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本期利率</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expire_date</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到期日，可能为</a:t>
                      </a:r>
                      <a:r>
                        <a:rPr lang="en-US" altLang="zh-CN" sz="1000" b="0" i="0" dirty="0" err="1" smtClean="0">
                          <a:solidFill>
                            <a:srgbClr val="FFFF00"/>
                          </a:solidFill>
                          <a:latin typeface="Yuanti SC" charset="-122"/>
                          <a:ea typeface="Yuanti SC" charset="-122"/>
                          <a:cs typeface="Yuanti SC" charset="-122"/>
                        </a:rPr>
                        <a:t>NaN</a:t>
                      </a:r>
                      <a:r>
                        <a:rPr lang="en-US" altLang="zh-CN" sz="1000" b="0" i="0" dirty="0" smtClean="0">
                          <a:solidFill>
                            <a:srgbClr val="FFFF00"/>
                          </a:solidFill>
                          <a:latin typeface="Yuanti SC" charset="-122"/>
                          <a:ea typeface="Yuanti SC" charset="-122"/>
                          <a:cs typeface="Yuanti SC" charset="-122"/>
                        </a:rPr>
                        <a:t> - </a:t>
                      </a:r>
                      <a:r>
                        <a:rPr lang="zh-CN" altLang="en-US" sz="1000" b="0" i="0" dirty="0" smtClean="0">
                          <a:solidFill>
                            <a:srgbClr val="FFFF00"/>
                          </a:solidFill>
                          <a:latin typeface="Yuanti SC" charset="-122"/>
                          <a:ea typeface="Yuanti SC" charset="-122"/>
                          <a:cs typeface="Yuanti SC" charset="-122"/>
                        </a:rPr>
                        <a:t>即不存在</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fenji_a_order_book_id</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rgbClr val="FFFF00"/>
                          </a:solidFill>
                          <a:latin typeface="Yuanti SC" charset="-122"/>
                          <a:ea typeface="Yuanti SC" charset="-122"/>
                          <a:cs typeface="Yuanti SC" charset="-122"/>
                        </a:rPr>
                        <a:t>A</a:t>
                      </a:r>
                      <a:r>
                        <a:rPr lang="zh-CN" altLang="en-US" sz="1000" b="0" i="0" dirty="0" smtClean="0">
                          <a:solidFill>
                            <a:srgbClr val="FFFF00"/>
                          </a:solidFill>
                          <a:latin typeface="Yuanti SC" charset="-122"/>
                          <a:ea typeface="Yuanti SC" charset="-122"/>
                          <a:cs typeface="Yuanti SC" charset="-122"/>
                        </a:rPr>
                        <a:t>基代码</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fenji_a_symbol</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rgbClr val="FFFF00"/>
                          </a:solidFill>
                          <a:latin typeface="Yuanti SC" charset="-122"/>
                          <a:ea typeface="Yuanti SC" charset="-122"/>
                          <a:cs typeface="Yuanti SC" charset="-122"/>
                        </a:rPr>
                        <a:t>A</a:t>
                      </a:r>
                      <a:r>
                        <a:rPr lang="zh-CN" altLang="en-US" sz="1000" b="0" i="0" dirty="0" smtClean="0">
                          <a:solidFill>
                            <a:srgbClr val="FFFF00"/>
                          </a:solidFill>
                          <a:latin typeface="Yuanti SC" charset="-122"/>
                          <a:ea typeface="Yuanti SC" charset="-122"/>
                          <a:cs typeface="Yuanti SC" charset="-122"/>
                        </a:rPr>
                        <a:t>基名称</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fenji_b_order_book_id</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rgbClr val="FFFF00"/>
                          </a:solidFill>
                          <a:latin typeface="Yuanti SC" charset="-122"/>
                          <a:ea typeface="Yuanti SC" charset="-122"/>
                          <a:cs typeface="Yuanti SC" charset="-122"/>
                        </a:rPr>
                        <a:t>B</a:t>
                      </a:r>
                      <a:r>
                        <a:rPr lang="zh-CN" altLang="en-US" sz="1000" b="0" i="0" dirty="0" smtClean="0">
                          <a:solidFill>
                            <a:srgbClr val="FFFF00"/>
                          </a:solidFill>
                          <a:latin typeface="Yuanti SC" charset="-122"/>
                          <a:ea typeface="Yuanti SC" charset="-122"/>
                          <a:cs typeface="Yuanti SC" charset="-122"/>
                        </a:rPr>
                        <a:t>基代码</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fenji_b_symbol</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rgbClr val="FFFF00"/>
                          </a:solidFill>
                          <a:latin typeface="Yuanti SC" charset="-122"/>
                          <a:ea typeface="Yuanti SC" charset="-122"/>
                          <a:cs typeface="Yuanti SC" charset="-122"/>
                        </a:rPr>
                        <a:t>B</a:t>
                      </a:r>
                      <a:r>
                        <a:rPr lang="zh-CN" altLang="en-US" sz="1000" b="0" i="0" dirty="0" smtClean="0">
                          <a:solidFill>
                            <a:srgbClr val="FFFF00"/>
                          </a:solidFill>
                          <a:latin typeface="Yuanti SC" charset="-122"/>
                          <a:ea typeface="Yuanti SC" charset="-122"/>
                          <a:cs typeface="Yuanti SC" charset="-122"/>
                        </a:rPr>
                        <a:t>基名称</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fenji_mu_orderbook_id</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母基代码</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fenji_mu_symbol</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母基名称</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interest_rule</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利率规则</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next_yield</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下期利率</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track_index_symbol</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跟踪指数</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bl>
          </a:graphicData>
        </a:graphic>
      </p:graphicFrame>
    </p:spTree>
    <p:extLst>
      <p:ext uri="{BB962C8B-B14F-4D97-AF65-F5344CB8AC3E}">
        <p14:creationId xmlns:p14="http://schemas.microsoft.com/office/powerpoint/2010/main" val="3538536"/>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10" name="矩形 9"/>
          <p:cNvSpPr/>
          <p:nvPr/>
        </p:nvSpPr>
        <p:spPr>
          <a:xfrm>
            <a:off x="409303" y="828209"/>
            <a:ext cx="10759440" cy="4308872"/>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2.2.5</a:t>
            </a:r>
            <a:r>
              <a:rPr lang="zh-CN" altLang="en-US" sz="2800" dirty="0" smtClean="0">
                <a:solidFill>
                  <a:schemeClr val="bg1"/>
                </a:solidFill>
                <a:latin typeface="Yuanti SC" charset="-122"/>
                <a:ea typeface="Yuanti SC" charset="-122"/>
                <a:cs typeface="Yuanti SC" charset="-122"/>
              </a:rPr>
              <a:t> 数据获取相关函数</a:t>
            </a:r>
            <a:endParaRPr lang="zh-CN" altLang="en-US" sz="2800" dirty="0">
              <a:solidFill>
                <a:schemeClr val="bg1"/>
              </a:solidFill>
              <a:latin typeface="Yuanti SC" charset="-122"/>
              <a:ea typeface="Yuanti SC" charset="-122"/>
              <a:cs typeface="Yuanti SC" charset="-122"/>
            </a:endParaRPr>
          </a:p>
          <a:p>
            <a:endParaRPr lang="zh-CN" altLang="en-US" dirty="0" smtClean="0">
              <a:solidFill>
                <a:schemeClr val="bg1"/>
              </a:solidFill>
              <a:latin typeface="Yuanti SC Light" charset="-122"/>
              <a:ea typeface="Yuanti SC Light" charset="-122"/>
              <a:cs typeface="Yuanti SC Light" charset="-122"/>
            </a:endParaRPr>
          </a:p>
          <a:p>
            <a:r>
              <a:rPr lang="en-US" altLang="zh-CN" dirty="0" err="1">
                <a:solidFill>
                  <a:srgbClr val="FFFF00"/>
                </a:solidFill>
                <a:latin typeface="Yuanti SC Light" charset="-122"/>
                <a:ea typeface="Yuanti SC Light" charset="-122"/>
                <a:cs typeface="Yuanti SC Light" charset="-122"/>
              </a:rPr>
              <a:t>xueqiu.top_stocks</a:t>
            </a:r>
            <a:r>
              <a:rPr lang="zh-CN" altLang="en-US" dirty="0" smtClean="0">
                <a:solidFill>
                  <a:srgbClr val="FFFF00"/>
                </a:solidFill>
                <a:latin typeface="Yuanti SC Light" charset="-122"/>
                <a:ea typeface="Yuanti SC Light" charset="-122"/>
                <a:cs typeface="Yuanti SC Light" charset="-122"/>
              </a:rPr>
              <a:t> 方法（获取雪球舆情数据）</a:t>
            </a: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smtClean="0">
                <a:solidFill>
                  <a:schemeClr val="bg1"/>
                </a:solidFill>
                <a:latin typeface="Yuanti SC Light" charset="-122"/>
                <a:ea typeface="Yuanti SC Light" charset="-122"/>
                <a:cs typeface="Yuanti SC Light" charset="-122"/>
              </a:rPr>
              <a:t>原型：</a:t>
            </a:r>
            <a:r>
              <a:rPr lang="en-US" altLang="zh-CN" sz="1600" dirty="0" err="1">
                <a:solidFill>
                  <a:srgbClr val="92D050"/>
                </a:solidFill>
                <a:latin typeface="Yuanti SC Light" charset="-122"/>
                <a:ea typeface="Yuanti SC Light" charset="-122"/>
                <a:cs typeface="Yuanti SC Light" charset="-122"/>
              </a:rPr>
              <a:t>def</a:t>
            </a:r>
            <a:r>
              <a:rPr lang="en-US" altLang="zh-CN" sz="1600" dirty="0">
                <a:solidFill>
                  <a:srgbClr val="92D050"/>
                </a:solidFill>
                <a:latin typeface="Yuanti SC Light" charset="-122"/>
                <a:ea typeface="Yuanti SC Light" charset="-122"/>
                <a:cs typeface="Yuanti SC Light" charset="-122"/>
              </a:rPr>
              <a:t> </a:t>
            </a:r>
            <a:r>
              <a:rPr lang="en-US" altLang="zh-CN" sz="1600" dirty="0" err="1">
                <a:solidFill>
                  <a:srgbClr val="FFFF00"/>
                </a:solidFill>
                <a:latin typeface="Yuanti SC Light" charset="-122"/>
                <a:ea typeface="Yuanti SC Light" charset="-122"/>
                <a:cs typeface="Yuanti SC Light" charset="-122"/>
              </a:rPr>
              <a:t>xueqiu.top_stocks</a:t>
            </a:r>
            <a:r>
              <a:rPr lang="en-US" altLang="zh-CN" sz="1600" dirty="0">
                <a:solidFill>
                  <a:srgbClr val="FFFF00"/>
                </a:solidFill>
                <a:latin typeface="Yuanti SC Light" charset="-122"/>
                <a:ea typeface="Yuanti SC Light" charset="-122"/>
                <a:cs typeface="Yuanti SC Light" charset="-122"/>
              </a:rPr>
              <a:t>(field, date, </a:t>
            </a:r>
            <a:r>
              <a:rPr lang="en-US" altLang="zh-CN" sz="1600" dirty="0" err="1">
                <a:solidFill>
                  <a:srgbClr val="FFFF00"/>
                </a:solidFill>
                <a:latin typeface="Yuanti SC Light" charset="-122"/>
                <a:ea typeface="Yuanti SC Light" charset="-122"/>
                <a:cs typeface="Yuanti SC Light" charset="-122"/>
              </a:rPr>
              <a:t>freq</a:t>
            </a:r>
            <a:r>
              <a:rPr lang="en-US" altLang="zh-CN" sz="1600" dirty="0">
                <a:solidFill>
                  <a:srgbClr val="FFFF00"/>
                </a:solidFill>
                <a:latin typeface="Yuanti SC Light" charset="-122"/>
                <a:ea typeface="Yuanti SC Light" charset="-122"/>
                <a:cs typeface="Yuanti SC Light" charset="-122"/>
              </a:rPr>
              <a:t>='day', count=10, country='</a:t>
            </a:r>
            <a:r>
              <a:rPr lang="en-US" altLang="zh-CN" sz="1600" dirty="0" err="1">
                <a:solidFill>
                  <a:srgbClr val="FFFF00"/>
                </a:solidFill>
                <a:latin typeface="Yuanti SC Light" charset="-122"/>
                <a:ea typeface="Yuanti SC Light" charset="-122"/>
                <a:cs typeface="Yuanti SC Light" charset="-122"/>
              </a:rPr>
              <a:t>cn</a:t>
            </a:r>
            <a:r>
              <a:rPr lang="en-US" altLang="zh-CN" sz="1600" dirty="0">
                <a:solidFill>
                  <a:srgbClr val="FFFF00"/>
                </a:solidFill>
                <a:latin typeface="Yuanti SC Light" charset="-122"/>
                <a:ea typeface="Yuanti SC Light" charset="-122"/>
                <a:cs typeface="Yuanti SC Light" charset="-122"/>
              </a:rPr>
              <a:t>')</a:t>
            </a:r>
            <a:endParaRPr lang="en-US" altLang="zh-CN" sz="1600" dirty="0" smtClean="0">
              <a:solidFill>
                <a:srgbClr val="FFFF00"/>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smtClean="0">
                <a:solidFill>
                  <a:schemeClr val="bg1"/>
                </a:solidFill>
                <a:latin typeface="Yuanti SC Light" charset="-122"/>
                <a:ea typeface="Yuanti SC Light" charset="-122"/>
                <a:cs typeface="Yuanti SC Light" charset="-122"/>
              </a:rPr>
              <a:t>获取每日</a:t>
            </a:r>
            <a:r>
              <a:rPr lang="zh-CN" altLang="en-US" sz="1600" dirty="0">
                <a:solidFill>
                  <a:schemeClr val="bg1"/>
                </a:solidFill>
                <a:latin typeface="Yuanti SC Light" charset="-122"/>
                <a:ea typeface="Yuanti SC Light" charset="-122"/>
                <a:cs typeface="Yuanti SC Light" charset="-122"/>
              </a:rPr>
              <a:t>、每周或</a:t>
            </a:r>
            <a:r>
              <a:rPr lang="zh-CN" altLang="en-US" sz="1600" dirty="0" smtClean="0">
                <a:solidFill>
                  <a:schemeClr val="bg1"/>
                </a:solidFill>
                <a:latin typeface="Yuanti SC Light" charset="-122"/>
                <a:ea typeface="Yuanti SC Light" charset="-122"/>
                <a:cs typeface="Yuanti SC Light" charset="-122"/>
              </a:rPr>
              <a:t>每月某个</a:t>
            </a:r>
            <a:r>
              <a:rPr lang="zh-CN" altLang="en-US" sz="1600" dirty="0">
                <a:solidFill>
                  <a:schemeClr val="bg1"/>
                </a:solidFill>
                <a:latin typeface="Yuanti SC Light" charset="-122"/>
                <a:ea typeface="Yuanti SC Light" charset="-122"/>
                <a:cs typeface="Yuanti SC Light" charset="-122"/>
              </a:rPr>
              <a:t>指标的雪球</a:t>
            </a:r>
            <a:r>
              <a:rPr lang="zh-CN" altLang="en-US" sz="1600" dirty="0" smtClean="0">
                <a:solidFill>
                  <a:schemeClr val="bg1"/>
                </a:solidFill>
                <a:latin typeface="Yuanti SC Light" charset="-122"/>
                <a:ea typeface="Yuanti SC Light" charset="-122"/>
                <a:cs typeface="Yuanti SC Light" charset="-122"/>
              </a:rPr>
              <a:t>数据股票排名，以及对应</a:t>
            </a:r>
            <a:r>
              <a:rPr lang="zh-CN" altLang="en-US" sz="1600" dirty="0">
                <a:solidFill>
                  <a:schemeClr val="bg1"/>
                </a:solidFill>
                <a:latin typeface="Yuanti SC Light" charset="-122"/>
                <a:ea typeface="Yuanti SC Light" charset="-122"/>
                <a:cs typeface="Yuanti SC Light" charset="-122"/>
              </a:rPr>
              <a:t>的统计数值，不传入</a:t>
            </a:r>
            <a:r>
              <a:rPr lang="en-US" altLang="zh-CN" sz="1600" dirty="0">
                <a:solidFill>
                  <a:schemeClr val="bg1"/>
                </a:solidFill>
                <a:latin typeface="Yuanti SC Light" charset="-122"/>
                <a:ea typeface="Yuanti SC Light" charset="-122"/>
                <a:cs typeface="Yuanti SC Light" charset="-122"/>
              </a:rPr>
              <a:t>date</a:t>
            </a:r>
            <a:r>
              <a:rPr lang="zh-CN" altLang="en-US" sz="1600" dirty="0" smtClean="0">
                <a:solidFill>
                  <a:schemeClr val="bg1"/>
                </a:solidFill>
                <a:latin typeface="Yuanti SC Light" charset="-122"/>
                <a:ea typeface="Yuanti SC Light" charset="-122"/>
                <a:cs typeface="Yuanti SC Light" charset="-122"/>
              </a:rPr>
              <a:t>参数默认获取回测当天前</a:t>
            </a:r>
            <a:r>
              <a:rPr lang="zh-CN" altLang="en-US" sz="1600" dirty="0">
                <a:solidFill>
                  <a:schemeClr val="bg1"/>
                </a:solidFill>
                <a:latin typeface="Yuanti SC Light" charset="-122"/>
                <a:ea typeface="Yuanti SC Light" charset="-122"/>
                <a:cs typeface="Yuanti SC Light" charset="-122"/>
              </a:rPr>
              <a:t>一</a:t>
            </a:r>
            <a:r>
              <a:rPr lang="zh-CN" altLang="en-US" sz="1600" dirty="0" smtClean="0">
                <a:solidFill>
                  <a:schemeClr val="bg1"/>
                </a:solidFill>
                <a:latin typeface="Yuanti SC Light" charset="-122"/>
                <a:ea typeface="Yuanti SC Light" charset="-122"/>
                <a:cs typeface="Yuanti SC Light" charset="-122"/>
              </a:rPr>
              <a:t>天数据</a:t>
            </a:r>
            <a:r>
              <a:rPr lang="zh-CN" altLang="en-US" sz="1600" dirty="0">
                <a:solidFill>
                  <a:schemeClr val="bg1"/>
                </a:solidFill>
                <a:latin typeface="Yuanti SC Light" charset="-122"/>
                <a:ea typeface="Yuanti SC Light" charset="-122"/>
                <a:cs typeface="Yuanti SC Light" charset="-122"/>
              </a:rPr>
              <a:t>（当天只</a:t>
            </a:r>
            <a:r>
              <a:rPr lang="zh-CN" altLang="en-US" sz="1600" dirty="0" smtClean="0">
                <a:solidFill>
                  <a:schemeClr val="bg1"/>
                </a:solidFill>
                <a:latin typeface="Yuanti SC Light" charset="-122"/>
                <a:ea typeface="Yuanti SC Light" charset="-122"/>
                <a:cs typeface="Yuanti SC Light" charset="-122"/>
              </a:rPr>
              <a:t>能获取前</a:t>
            </a:r>
            <a:r>
              <a:rPr lang="zh-CN" altLang="en-US" sz="1600" dirty="0">
                <a:solidFill>
                  <a:schemeClr val="bg1"/>
                </a:solidFill>
                <a:latin typeface="Yuanti SC Light" charset="-122"/>
                <a:ea typeface="Yuanti SC Light" charset="-122"/>
                <a:cs typeface="Yuanti SC Light" charset="-122"/>
              </a:rPr>
              <a:t>一天的数据）</a:t>
            </a:r>
            <a:r>
              <a:rPr lang="zh-CN" altLang="en-US" sz="1600" dirty="0" smtClean="0">
                <a:solidFill>
                  <a:schemeClr val="bg1"/>
                </a:solidFill>
                <a:latin typeface="Yuanti SC Light" charset="-122"/>
                <a:ea typeface="Yuanti SC Light" charset="-122"/>
                <a:cs typeface="Yuanti SC Light" charset="-122"/>
              </a:rPr>
              <a:t>，支持最早的雪球</a:t>
            </a:r>
            <a:r>
              <a:rPr lang="zh-CN" altLang="en-US" sz="1600" dirty="0">
                <a:solidFill>
                  <a:schemeClr val="bg1"/>
                </a:solidFill>
                <a:latin typeface="Yuanti SC Light" charset="-122"/>
                <a:ea typeface="Yuanti SC Light" charset="-122"/>
                <a:cs typeface="Yuanti SC Light" charset="-122"/>
              </a:rPr>
              <a:t>数据只到</a:t>
            </a:r>
            <a:r>
              <a:rPr lang="en-US" altLang="zh-CN" sz="1600" dirty="0">
                <a:solidFill>
                  <a:schemeClr val="bg1"/>
                </a:solidFill>
                <a:latin typeface="Yuanti SC Light" charset="-122"/>
                <a:ea typeface="Yuanti SC Light" charset="-122"/>
                <a:cs typeface="Yuanti SC Light" charset="-122"/>
              </a:rPr>
              <a:t>2015</a:t>
            </a:r>
            <a:r>
              <a:rPr lang="zh-CN" altLang="en-US" sz="1600" dirty="0">
                <a:solidFill>
                  <a:schemeClr val="bg1"/>
                </a:solidFill>
                <a:latin typeface="Yuanti SC Light" charset="-122"/>
                <a:ea typeface="Yuanti SC Light" charset="-122"/>
                <a:cs typeface="Yuanti SC Light" charset="-122"/>
              </a:rPr>
              <a:t>年</a:t>
            </a:r>
            <a:r>
              <a:rPr lang="en-US" altLang="zh-CN" sz="1600" dirty="0">
                <a:solidFill>
                  <a:schemeClr val="bg1"/>
                </a:solidFill>
                <a:latin typeface="Yuanti SC Light" charset="-122"/>
                <a:ea typeface="Yuanti SC Light" charset="-122"/>
                <a:cs typeface="Yuanti SC Light" charset="-122"/>
              </a:rPr>
              <a:t>4</a:t>
            </a:r>
            <a:r>
              <a:rPr lang="zh-CN" altLang="en-US" sz="1600" dirty="0">
                <a:solidFill>
                  <a:schemeClr val="bg1"/>
                </a:solidFill>
                <a:latin typeface="Yuanti SC Light" charset="-122"/>
                <a:ea typeface="Yuanti SC Light" charset="-122"/>
                <a:cs typeface="Yuanti SC Light" charset="-122"/>
              </a:rPr>
              <a:t>月</a:t>
            </a:r>
            <a:r>
              <a:rPr lang="en-US" altLang="zh-CN" sz="1600" dirty="0">
                <a:solidFill>
                  <a:schemeClr val="bg1"/>
                </a:solidFill>
                <a:latin typeface="Yuanti SC Light" charset="-122"/>
                <a:ea typeface="Yuanti SC Light" charset="-122"/>
                <a:cs typeface="Yuanti SC Light" charset="-122"/>
              </a:rPr>
              <a:t>23</a:t>
            </a:r>
            <a:r>
              <a:rPr lang="zh-CN" altLang="en-US" sz="1600" dirty="0" smtClean="0">
                <a:solidFill>
                  <a:schemeClr val="bg1"/>
                </a:solidFill>
                <a:latin typeface="Yuanti SC Light" charset="-122"/>
                <a:ea typeface="Yuanti SC Light" charset="-122"/>
                <a:cs typeface="Yuanti SC Light" charset="-122"/>
              </a:rPr>
              <a:t>日，后续会更新。</a:t>
            </a:r>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dirty="0">
              <a:solidFill>
                <a:schemeClr val="bg1"/>
              </a:solidFill>
              <a:latin typeface="Yuanti SC Light" charset="-122"/>
              <a:ea typeface="Yuanti SC Light" charset="-122"/>
              <a:cs typeface="Yuanti SC Light" charset="-122"/>
            </a:endParaRPr>
          </a:p>
        </p:txBody>
      </p:sp>
      <p:sp>
        <p:nvSpPr>
          <p:cNvPr id="6" name="文本框 5"/>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graphicFrame>
        <p:nvGraphicFramePr>
          <p:cNvPr id="7" name="Table 2"/>
          <p:cNvGraphicFramePr>
            <a:graphicFrameLocks noGrp="1"/>
          </p:cNvGraphicFramePr>
          <p:nvPr>
            <p:extLst>
              <p:ext uri="{D42A27DB-BD31-4B8C-83A1-F6EECF244321}">
                <p14:modId xmlns:p14="http://schemas.microsoft.com/office/powerpoint/2010/main" val="1171566372"/>
              </p:ext>
            </p:extLst>
          </p:nvPr>
        </p:nvGraphicFramePr>
        <p:xfrm>
          <a:off x="486172" y="3262665"/>
          <a:ext cx="10500075" cy="1478280"/>
        </p:xfrm>
        <a:graphic>
          <a:graphicData uri="http://schemas.openxmlformats.org/drawingml/2006/table">
            <a:tbl>
              <a:tblPr firstRow="1" bandRow="1">
                <a:tableStyleId>{C083E6E3-FA7D-4D7B-A595-EF9225AFEA82}</a:tableStyleId>
              </a:tblPr>
              <a:tblGrid>
                <a:gridCol w="976868">
                  <a:extLst>
                    <a:ext uri="{9D8B030D-6E8A-4147-A177-3AD203B41FA5}">
                      <a16:colId xmlns:a16="http://schemas.microsoft.com/office/drawing/2014/main" xmlns="" val="20000"/>
                    </a:ext>
                  </a:extLst>
                </a:gridCol>
                <a:gridCol w="2407920">
                  <a:extLst>
                    <a:ext uri="{9D8B030D-6E8A-4147-A177-3AD203B41FA5}">
                      <a16:colId xmlns:a16="http://schemas.microsoft.com/office/drawing/2014/main" xmlns="" val="20001"/>
                    </a:ext>
                  </a:extLst>
                </a:gridCol>
                <a:gridCol w="7115287"/>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参数</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xmlns=""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field</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rgbClr val="FFFF00"/>
                          </a:solidFill>
                          <a:latin typeface="Yuanti SC" charset="-122"/>
                          <a:ea typeface="Yuanti SC" charset="-122"/>
                          <a:cs typeface="Yuanti SC" charset="-122"/>
                        </a:rPr>
                        <a:t>str</a:t>
                      </a:r>
                      <a:endParaRPr lang="en-US" altLang="zh-CN"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目前支持的雪球数据统计指标有</a:t>
                      </a:r>
                      <a:r>
                        <a:rPr lang="en-US" altLang="zh-CN" sz="1000" b="0" i="0" dirty="0" smtClean="0">
                          <a:solidFill>
                            <a:srgbClr val="FFFF00"/>
                          </a:solidFill>
                          <a:latin typeface="Yuanti SC" charset="-122"/>
                          <a:ea typeface="Yuanti SC" charset="-122"/>
                          <a:cs typeface="Yuanti SC" charset="-122"/>
                        </a:rPr>
                        <a:t>: </a:t>
                      </a:r>
                      <a:r>
                        <a:rPr lang="zh-CN" altLang="en-US" sz="1000" b="0" i="0" dirty="0" smtClean="0">
                          <a:solidFill>
                            <a:srgbClr val="FFFF00"/>
                          </a:solidFill>
                          <a:latin typeface="Yuanti SC" charset="-122"/>
                          <a:ea typeface="Yuanti SC" charset="-122"/>
                          <a:cs typeface="Yuanti SC" charset="-122"/>
                        </a:rPr>
                        <a:t>昨日新增评论 </a:t>
                      </a:r>
                      <a:r>
                        <a:rPr lang="en-US" altLang="zh-CN" sz="1000" b="0" i="0" dirty="0" smtClean="0">
                          <a:solidFill>
                            <a:srgbClr val="FFFF00"/>
                          </a:solidFill>
                          <a:latin typeface="Yuanti SC" charset="-122"/>
                          <a:ea typeface="Yuanti SC" charset="-122"/>
                          <a:cs typeface="Yuanti SC" charset="-122"/>
                        </a:rPr>
                        <a:t>- </a:t>
                      </a:r>
                      <a:r>
                        <a:rPr lang="en-US" altLang="zh-CN" sz="1000" b="0" i="0" dirty="0" err="1" smtClean="0">
                          <a:solidFill>
                            <a:srgbClr val="FFFF00"/>
                          </a:solidFill>
                          <a:latin typeface="Yuanti SC" charset="-122"/>
                          <a:ea typeface="Yuanti SC" charset="-122"/>
                          <a:cs typeface="Yuanti SC" charset="-122"/>
                        </a:rPr>
                        <a:t>new_comments</a:t>
                      </a:r>
                      <a:r>
                        <a:rPr lang="zh-CN" altLang="en-US" sz="1000" b="0" i="0" dirty="0" smtClean="0">
                          <a:solidFill>
                            <a:srgbClr val="FFFF00"/>
                          </a:solidFill>
                          <a:latin typeface="Yuanti SC" charset="-122"/>
                          <a:ea typeface="Yuanti SC" charset="-122"/>
                          <a:cs typeface="Yuanti SC" charset="-122"/>
                        </a:rPr>
                        <a:t>，总评论 </a:t>
                      </a:r>
                      <a:r>
                        <a:rPr lang="en-US" altLang="zh-CN" sz="1000" b="0" i="0" dirty="0" smtClean="0">
                          <a:solidFill>
                            <a:srgbClr val="FFFF00"/>
                          </a:solidFill>
                          <a:latin typeface="Yuanti SC" charset="-122"/>
                          <a:ea typeface="Yuanti SC" charset="-122"/>
                          <a:cs typeface="Yuanti SC" charset="-122"/>
                        </a:rPr>
                        <a:t>- </a:t>
                      </a:r>
                      <a:r>
                        <a:rPr lang="en-US" altLang="zh-CN" sz="1000" b="0" i="0" dirty="0" err="1" smtClean="0">
                          <a:solidFill>
                            <a:srgbClr val="FFFF00"/>
                          </a:solidFill>
                          <a:latin typeface="Yuanti SC" charset="-122"/>
                          <a:ea typeface="Yuanti SC" charset="-122"/>
                          <a:cs typeface="Yuanti SC" charset="-122"/>
                        </a:rPr>
                        <a:t>total_comments</a:t>
                      </a:r>
                      <a:r>
                        <a:rPr lang="zh-CN" altLang="en-US" sz="1000" b="0" i="0" dirty="0" smtClean="0">
                          <a:solidFill>
                            <a:srgbClr val="FFFF00"/>
                          </a:solidFill>
                          <a:latin typeface="Yuanti SC" charset="-122"/>
                          <a:ea typeface="Yuanti SC" charset="-122"/>
                          <a:cs typeface="Yuanti SC" charset="-122"/>
                        </a:rPr>
                        <a:t>，昨日新增关注者 </a:t>
                      </a:r>
                      <a:r>
                        <a:rPr lang="en-US" altLang="zh-CN" sz="1000" b="0" i="0" dirty="0" smtClean="0">
                          <a:solidFill>
                            <a:srgbClr val="FFFF00"/>
                          </a:solidFill>
                          <a:latin typeface="Yuanti SC" charset="-122"/>
                          <a:ea typeface="Yuanti SC" charset="-122"/>
                          <a:cs typeface="Yuanti SC" charset="-122"/>
                        </a:rPr>
                        <a:t>-</a:t>
                      </a:r>
                      <a:r>
                        <a:rPr lang="en-US" altLang="zh-CN" sz="1000" b="0" i="0" dirty="0" err="1" smtClean="0">
                          <a:solidFill>
                            <a:srgbClr val="FFFF00"/>
                          </a:solidFill>
                          <a:latin typeface="Yuanti SC" charset="-122"/>
                          <a:ea typeface="Yuanti SC" charset="-122"/>
                          <a:cs typeface="Yuanti SC" charset="-122"/>
                        </a:rPr>
                        <a:t>new_followers</a:t>
                      </a:r>
                      <a:r>
                        <a:rPr lang="zh-CN" altLang="en-US" sz="1000" b="0" i="0" dirty="0" smtClean="0">
                          <a:solidFill>
                            <a:srgbClr val="FFFF00"/>
                          </a:solidFill>
                          <a:latin typeface="Yuanti SC" charset="-122"/>
                          <a:ea typeface="Yuanti SC" charset="-122"/>
                          <a:cs typeface="Yuanti SC" charset="-122"/>
                        </a:rPr>
                        <a:t>，总关注者数目 </a:t>
                      </a:r>
                      <a:r>
                        <a:rPr lang="en-US" altLang="zh-CN" sz="1000" b="0" i="0" dirty="0" smtClean="0">
                          <a:solidFill>
                            <a:srgbClr val="FFFF00"/>
                          </a:solidFill>
                          <a:latin typeface="Yuanti SC" charset="-122"/>
                          <a:ea typeface="Yuanti SC" charset="-122"/>
                          <a:cs typeface="Yuanti SC" charset="-122"/>
                        </a:rPr>
                        <a:t>- </a:t>
                      </a:r>
                      <a:r>
                        <a:rPr lang="en-US" altLang="zh-CN" sz="1000" b="0" i="0" dirty="0" err="1" smtClean="0">
                          <a:solidFill>
                            <a:srgbClr val="FFFF00"/>
                          </a:solidFill>
                          <a:latin typeface="Yuanti SC" charset="-122"/>
                          <a:ea typeface="Yuanti SC" charset="-122"/>
                          <a:cs typeface="Yuanti SC" charset="-122"/>
                        </a:rPr>
                        <a:t>total_followers</a:t>
                      </a:r>
                      <a:r>
                        <a:rPr lang="zh-CN" altLang="en-US" sz="1000" b="0" i="0" dirty="0" smtClean="0">
                          <a:solidFill>
                            <a:srgbClr val="FFFF00"/>
                          </a:solidFill>
                          <a:latin typeface="Yuanti SC" charset="-122"/>
                          <a:ea typeface="Yuanti SC" charset="-122"/>
                          <a:cs typeface="Yuanti SC" charset="-122"/>
                        </a:rPr>
                        <a:t>，卖出行为 </a:t>
                      </a:r>
                      <a:r>
                        <a:rPr lang="en-US" altLang="zh-CN" sz="1000" b="0" i="0" dirty="0" smtClean="0">
                          <a:solidFill>
                            <a:srgbClr val="FFFF00"/>
                          </a:solidFill>
                          <a:latin typeface="Yuanti SC" charset="-122"/>
                          <a:ea typeface="Yuanti SC" charset="-122"/>
                          <a:cs typeface="Yuanti SC" charset="-122"/>
                        </a:rPr>
                        <a:t>- </a:t>
                      </a:r>
                      <a:r>
                        <a:rPr lang="en-US" altLang="zh-CN" sz="1000" b="0" i="0" dirty="0" err="1" smtClean="0">
                          <a:solidFill>
                            <a:srgbClr val="FFFF00"/>
                          </a:solidFill>
                          <a:latin typeface="Yuanti SC" charset="-122"/>
                          <a:ea typeface="Yuanti SC" charset="-122"/>
                          <a:cs typeface="Yuanti SC" charset="-122"/>
                        </a:rPr>
                        <a:t>sell_actions</a:t>
                      </a:r>
                      <a:r>
                        <a:rPr lang="zh-CN" altLang="en-US" sz="1000" b="0" i="0" dirty="0" smtClean="0">
                          <a:solidFill>
                            <a:srgbClr val="FFFF00"/>
                          </a:solidFill>
                          <a:latin typeface="Yuanti SC" charset="-122"/>
                          <a:ea typeface="Yuanti SC" charset="-122"/>
                          <a:cs typeface="Yuanti SC" charset="-122"/>
                        </a:rPr>
                        <a:t>，买入行为 </a:t>
                      </a:r>
                      <a:r>
                        <a:rPr lang="en-US" altLang="zh-CN" sz="1000" b="0" i="0" dirty="0" smtClean="0">
                          <a:solidFill>
                            <a:srgbClr val="FFFF00"/>
                          </a:solidFill>
                          <a:latin typeface="Yuanti SC" charset="-122"/>
                          <a:ea typeface="Yuanti SC" charset="-122"/>
                          <a:cs typeface="Yuanti SC" charset="-122"/>
                        </a:rPr>
                        <a:t>- </a:t>
                      </a:r>
                      <a:r>
                        <a:rPr lang="en-US" altLang="zh-CN" sz="1000" b="0" i="0" dirty="0" err="1" smtClean="0">
                          <a:solidFill>
                            <a:srgbClr val="FFFF00"/>
                          </a:solidFill>
                          <a:latin typeface="Yuanti SC" charset="-122"/>
                          <a:ea typeface="Yuanti SC" charset="-122"/>
                          <a:cs typeface="Yuanti SC" charset="-122"/>
                        </a:rPr>
                        <a:t>buy_actions</a:t>
                      </a:r>
                      <a:r>
                        <a:rPr lang="zh-CN" altLang="en-US" sz="1000" b="0" i="0" dirty="0" smtClean="0">
                          <a:solidFill>
                            <a:srgbClr val="FFFF00"/>
                          </a:solidFill>
                          <a:latin typeface="Yuanti SC" charset="-122"/>
                          <a:ea typeface="Yuanti SC" charset="-122"/>
                          <a:cs typeface="Yuanti SC" charset="-122"/>
                        </a:rPr>
                        <a: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a16="http://schemas.microsoft.com/office/drawing/2014/main" xmlns="" val="10001"/>
                  </a:ext>
                </a:extLst>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chemeClr val="bg1"/>
                          </a:solidFill>
                          <a:latin typeface="Yuanti SC" charset="-122"/>
                          <a:ea typeface="Yuanti SC" charset="-122"/>
                          <a:cs typeface="Yuanti SC" charset="-122"/>
                        </a:rPr>
                        <a:t>date</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rgbClr val="FFFF00"/>
                          </a:solidFill>
                          <a:latin typeface="Yuanti SC" charset="-122"/>
                          <a:ea typeface="Yuanti SC" charset="-122"/>
                          <a:cs typeface="Yuanti SC" charset="-122"/>
                        </a:rPr>
                        <a:t>str</a:t>
                      </a:r>
                      <a:r>
                        <a:rPr lang="en-US" altLang="zh-CN" sz="1000" b="0" i="0" dirty="0" smtClean="0">
                          <a:solidFill>
                            <a:srgbClr val="FFFF00"/>
                          </a:solidFill>
                          <a:latin typeface="Yuanti SC" charset="-122"/>
                          <a:ea typeface="Yuanti SC" charset="-122"/>
                          <a:cs typeface="Yuanti SC" charset="-122"/>
                        </a:rPr>
                        <a:t>, </a:t>
                      </a:r>
                      <a:r>
                        <a:rPr lang="en-US" altLang="zh-CN" sz="1000" b="0" i="0" dirty="0" err="1" smtClean="0">
                          <a:solidFill>
                            <a:srgbClr val="FFFF00"/>
                          </a:solidFill>
                          <a:latin typeface="Yuanti SC" charset="-122"/>
                          <a:ea typeface="Yuanti SC" charset="-122"/>
                          <a:cs typeface="Yuanti SC" charset="-122"/>
                        </a:rPr>
                        <a:t>date,datetime,pandasTimestamp</a:t>
                      </a:r>
                      <a:endParaRPr lang="en-US" altLang="zh-CN"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kern="1200" dirty="0" smtClean="0">
                          <a:solidFill>
                            <a:srgbClr val="FFFF00"/>
                          </a:solidFill>
                          <a:latin typeface="Yuanti SC" charset="-122"/>
                          <a:ea typeface="Yuanti SC" charset="-122"/>
                          <a:cs typeface="Yuanti SC" charset="-122"/>
                        </a:rPr>
                        <a:t>查询日期。默认为策略当前日期的前一天。如指定，则该日期应当早于策略当前日期。支持最早的雪球数据为</a:t>
                      </a:r>
                      <a:r>
                        <a:rPr lang="en-US" altLang="zh-CN" sz="1000" b="0" i="0" kern="1200" dirty="0" smtClean="0">
                          <a:solidFill>
                            <a:srgbClr val="FFFF00"/>
                          </a:solidFill>
                          <a:latin typeface="Yuanti SC" charset="-122"/>
                          <a:ea typeface="Yuanti SC" charset="-122"/>
                          <a:cs typeface="Yuanti SC" charset="-122"/>
                        </a:rPr>
                        <a:t>2015</a:t>
                      </a:r>
                      <a:r>
                        <a:rPr lang="zh-CN" altLang="en-US" sz="1000" b="0" i="0" kern="1200" dirty="0" smtClean="0">
                          <a:solidFill>
                            <a:srgbClr val="FFFF00"/>
                          </a:solidFill>
                          <a:latin typeface="Yuanti SC" charset="-122"/>
                          <a:ea typeface="Yuanti SC" charset="-122"/>
                          <a:cs typeface="Yuanti SC" charset="-122"/>
                        </a:rPr>
                        <a:t>年</a:t>
                      </a:r>
                      <a:r>
                        <a:rPr lang="en-US" altLang="zh-CN" sz="1000" b="0" i="0" kern="1200" dirty="0" smtClean="0">
                          <a:solidFill>
                            <a:srgbClr val="FFFF00"/>
                          </a:solidFill>
                          <a:latin typeface="Yuanti SC" charset="-122"/>
                          <a:ea typeface="Yuanti SC" charset="-122"/>
                          <a:cs typeface="Yuanti SC" charset="-122"/>
                        </a:rPr>
                        <a:t>4</a:t>
                      </a:r>
                      <a:r>
                        <a:rPr lang="zh-CN" altLang="en-US" sz="1000" b="0" i="0" kern="1200" dirty="0" smtClean="0">
                          <a:solidFill>
                            <a:srgbClr val="FFFF00"/>
                          </a:solidFill>
                          <a:latin typeface="Yuanti SC" charset="-122"/>
                          <a:ea typeface="Yuanti SC" charset="-122"/>
                          <a:cs typeface="Yuanti SC" charset="-122"/>
                        </a:rPr>
                        <a:t>月</a:t>
                      </a:r>
                      <a:r>
                        <a:rPr lang="en-US" altLang="zh-CN" sz="1000" b="0" i="0" kern="1200" dirty="0" smtClean="0">
                          <a:solidFill>
                            <a:srgbClr val="FFFF00"/>
                          </a:solidFill>
                          <a:latin typeface="Yuanti SC" charset="-122"/>
                          <a:ea typeface="Yuanti SC" charset="-122"/>
                          <a:cs typeface="Yuanti SC" charset="-122"/>
                        </a:rPr>
                        <a:t>23</a:t>
                      </a:r>
                      <a:r>
                        <a:rPr lang="zh-CN" altLang="en-US" sz="1000" b="0" i="0" kern="1200" dirty="0" smtClean="0">
                          <a:solidFill>
                            <a:srgbClr val="FFFF00"/>
                          </a:solidFill>
                          <a:latin typeface="Yuanti SC" charset="-122"/>
                          <a:ea typeface="Yuanti SC" charset="-122"/>
                          <a:cs typeface="Yuanti SC" charset="-122"/>
                        </a:rPr>
                        <a:t>日</a:t>
                      </a:r>
                      <a:r>
                        <a:rPr lang="zh-CN" altLang="en-US" sz="1000" dirty="0" smtClean="0">
                          <a:solidFill>
                            <a:schemeClr val="bg1"/>
                          </a:solidFill>
                          <a:latin typeface="Yuanti SC Light" charset="-122"/>
                          <a:ea typeface="Yuanti SC Light" charset="-122"/>
                          <a:cs typeface="Yuanti SC Light" charset="-122"/>
                        </a:rPr>
                        <a: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freq</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rgbClr val="FFFF00"/>
                          </a:solidFill>
                          <a:latin typeface="Yuanti SC" charset="-122"/>
                          <a:ea typeface="Yuanti SC" charset="-122"/>
                          <a:cs typeface="Yuanti SC" charset="-122"/>
                        </a:rPr>
                        <a:t>str</a:t>
                      </a:r>
                      <a:endParaRPr lang="en-US" altLang="zh-CN"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默认是</a:t>
                      </a:r>
                      <a:r>
                        <a:rPr lang="en-US" altLang="zh-CN" sz="1000" b="0" i="0" dirty="0" smtClean="0">
                          <a:solidFill>
                            <a:srgbClr val="FFFF00"/>
                          </a:solidFill>
                          <a:latin typeface="Yuanti SC" charset="-122"/>
                          <a:ea typeface="Yuanti SC" charset="-122"/>
                          <a:cs typeface="Yuanti SC" charset="-122"/>
                        </a:rPr>
                        <a:t>day</a:t>
                      </a:r>
                      <a:r>
                        <a:rPr lang="zh-CN" altLang="en-US" sz="1000" b="0" i="0" dirty="0" smtClean="0">
                          <a:solidFill>
                            <a:srgbClr val="FFFF00"/>
                          </a:solidFill>
                          <a:latin typeface="Yuanti SC" charset="-122"/>
                          <a:ea typeface="Yuanti SC" charset="-122"/>
                          <a:cs typeface="Yuanti SC" charset="-122"/>
                        </a:rPr>
                        <a:t>，即每日的数据统计。也支持</a:t>
                      </a:r>
                      <a:r>
                        <a:rPr lang="en-US" altLang="zh-CN" sz="1000" b="0" i="0" dirty="0" smtClean="0">
                          <a:solidFill>
                            <a:srgbClr val="FFFF00"/>
                          </a:solidFill>
                          <a:latin typeface="Yuanti SC" charset="-122"/>
                          <a:ea typeface="Yuanti SC" charset="-122"/>
                          <a:cs typeface="Yuanti SC" charset="-122"/>
                        </a:rPr>
                        <a:t>week - </a:t>
                      </a:r>
                      <a:r>
                        <a:rPr lang="zh-CN" altLang="en-US" sz="1000" b="0" i="0" dirty="0" smtClean="0">
                          <a:solidFill>
                            <a:srgbClr val="FFFF00"/>
                          </a:solidFill>
                          <a:latin typeface="Yuanti SC" charset="-122"/>
                          <a:ea typeface="Yuanti SC" charset="-122"/>
                          <a:cs typeface="Yuanti SC" charset="-122"/>
                        </a:rPr>
                        <a:t>每周和</a:t>
                      </a:r>
                      <a:r>
                        <a:rPr lang="en-US" altLang="zh-CN" sz="1000" b="0" i="0" dirty="0" smtClean="0">
                          <a:solidFill>
                            <a:srgbClr val="FFFF00"/>
                          </a:solidFill>
                          <a:latin typeface="Yuanti SC" charset="-122"/>
                          <a:ea typeface="Yuanti SC" charset="-122"/>
                          <a:cs typeface="Yuanti SC" charset="-122"/>
                        </a:rPr>
                        <a:t>month - </a:t>
                      </a:r>
                      <a:r>
                        <a:rPr lang="zh-CN" altLang="en-US" sz="1000" b="0" i="0" dirty="0" smtClean="0">
                          <a:solidFill>
                            <a:srgbClr val="FFFF00"/>
                          </a:solidFill>
                          <a:latin typeface="Yuanti SC" charset="-122"/>
                          <a:ea typeface="Yuanti SC" charset="-122"/>
                          <a:cs typeface="Yuanti SC" charset="-122"/>
                        </a:rPr>
                        <a:t>每月的统计</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chemeClr val="bg1"/>
                          </a:solidFill>
                          <a:latin typeface="Yuanti SC" charset="-122"/>
                          <a:ea typeface="Yuanti SC" charset="-122"/>
                          <a:cs typeface="Yuanti SC" charset="-122"/>
                        </a:rPr>
                        <a:t>count</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rgbClr val="FFFF00"/>
                          </a:solidFill>
                          <a:latin typeface="Yuanti SC" charset="-122"/>
                          <a:ea typeface="Yuanti SC" charset="-122"/>
                          <a:cs typeface="Yuanti SC" charset="-122"/>
                        </a:rPr>
                        <a:t>int</a:t>
                      </a:r>
                      <a:endParaRPr lang="en-US" altLang="zh-CN"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指定返回多少个结果，默认是</a:t>
                      </a:r>
                      <a:r>
                        <a:rPr lang="en-US" altLang="zh-CN" sz="1000" b="0" i="0" dirty="0" smtClean="0">
                          <a:solidFill>
                            <a:srgbClr val="FFFF00"/>
                          </a:solidFill>
                          <a:latin typeface="Yuanti SC" charset="-122"/>
                          <a:ea typeface="Yuanti SC" charset="-122"/>
                          <a:cs typeface="Yuanti SC" charset="-122"/>
                        </a:rPr>
                        <a:t>10</a:t>
                      </a:r>
                      <a:r>
                        <a:rPr lang="zh-CN" altLang="en-US" sz="1000" b="0" i="0" dirty="0" smtClean="0">
                          <a:solidFill>
                            <a:srgbClr val="FFFF00"/>
                          </a:solidFill>
                          <a:latin typeface="Yuanti SC" charset="-122"/>
                          <a:ea typeface="Yuanti SC" charset="-122"/>
                          <a:cs typeface="Yuanti SC" charset="-122"/>
                        </a:rPr>
                        <a:t>个</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chemeClr val="bg1"/>
                          </a:solidFill>
                          <a:latin typeface="Yuanti SC" charset="-122"/>
                          <a:ea typeface="Yuanti SC" charset="-122"/>
                          <a:cs typeface="Yuanti SC" charset="-122"/>
                        </a:rPr>
                        <a:t>country</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rgbClr val="FFFF00"/>
                          </a:solidFill>
                          <a:latin typeface="Yuanti SC" charset="-122"/>
                          <a:ea typeface="Yuanti SC" charset="-122"/>
                          <a:cs typeface="Yuanti SC" charset="-122"/>
                        </a:rPr>
                        <a:t>str</a:t>
                      </a:r>
                      <a:endParaRPr lang="en-US" altLang="zh-CN"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默认是中国市场</a:t>
                      </a:r>
                      <a:r>
                        <a:rPr lang="en-US" altLang="zh-CN" sz="1000" b="0" i="0" dirty="0" smtClean="0">
                          <a:solidFill>
                            <a:srgbClr val="FFFF00"/>
                          </a:solidFill>
                          <a:latin typeface="Yuanti SC" charset="-122"/>
                          <a:ea typeface="Yuanti SC" charset="-122"/>
                          <a:cs typeface="Yuanti SC" charset="-122"/>
                        </a:rPr>
                        <a:t>('</a:t>
                      </a:r>
                      <a:r>
                        <a:rPr lang="en-US" altLang="zh-CN" sz="1000" b="0" i="0" dirty="0" err="1" smtClean="0">
                          <a:solidFill>
                            <a:srgbClr val="FFFF00"/>
                          </a:solidFill>
                          <a:latin typeface="Yuanti SC" charset="-122"/>
                          <a:ea typeface="Yuanti SC" charset="-122"/>
                          <a:cs typeface="Yuanti SC" charset="-122"/>
                        </a:rPr>
                        <a:t>cn</a:t>
                      </a:r>
                      <a:r>
                        <a:rPr lang="en-US" altLang="zh-CN" sz="1000" b="0" i="0" dirty="0" smtClean="0">
                          <a:solidFill>
                            <a:srgbClr val="FFFF00"/>
                          </a:solidFill>
                          <a:latin typeface="Yuanti SC" charset="-122"/>
                          <a:ea typeface="Yuanti SC" charset="-122"/>
                          <a:cs typeface="Yuanti SC" charset="-122"/>
                        </a:rPr>
                        <a:t>')</a:t>
                      </a:r>
                      <a:r>
                        <a:rPr lang="zh-CN" altLang="en-US" sz="1000" b="0" i="0" dirty="0" smtClean="0">
                          <a:solidFill>
                            <a:srgbClr val="FFFF00"/>
                          </a:solidFill>
                          <a:latin typeface="Yuanti SC" charset="-122"/>
                          <a:ea typeface="Yuanti SC" charset="-122"/>
                          <a:cs typeface="Yuanti SC" charset="-122"/>
                        </a:rPr>
                        <a:t>，目前仅支持中国市场</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bl>
          </a:graphicData>
        </a:graphic>
      </p:graphicFrame>
      <p:graphicFrame>
        <p:nvGraphicFramePr>
          <p:cNvPr id="8" name="Table 2"/>
          <p:cNvGraphicFramePr>
            <a:graphicFrameLocks noGrp="1"/>
          </p:cNvGraphicFramePr>
          <p:nvPr>
            <p:extLst>
              <p:ext uri="{D42A27DB-BD31-4B8C-83A1-F6EECF244321}">
                <p14:modId xmlns:p14="http://schemas.microsoft.com/office/powerpoint/2010/main" val="194077596"/>
              </p:ext>
            </p:extLst>
          </p:nvPr>
        </p:nvGraphicFramePr>
        <p:xfrm>
          <a:off x="486173" y="4944463"/>
          <a:ext cx="10500074" cy="441960"/>
        </p:xfrm>
        <a:graphic>
          <a:graphicData uri="http://schemas.openxmlformats.org/drawingml/2006/table">
            <a:tbl>
              <a:tblPr firstRow="1" bandRow="1">
                <a:tableStyleId>{C083E6E3-FA7D-4D7B-A595-EF9225AFEA82}</a:tableStyleId>
              </a:tblPr>
              <a:tblGrid>
                <a:gridCol w="976867">
                  <a:extLst>
                    <a:ext uri="{9D8B030D-6E8A-4147-A177-3AD203B41FA5}">
                      <a16:colId xmlns:a16="http://schemas.microsoft.com/office/drawing/2014/main" xmlns="" val="20000"/>
                    </a:ext>
                  </a:extLst>
                </a:gridCol>
                <a:gridCol w="2397760">
                  <a:extLst>
                    <a:ext uri="{9D8B030D-6E8A-4147-A177-3AD203B41FA5}">
                      <a16:colId xmlns:a16="http://schemas.microsoft.com/office/drawing/2014/main" xmlns="" val="20001"/>
                    </a:ext>
                  </a:extLst>
                </a:gridCol>
                <a:gridCol w="7125447"/>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返回</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xmlns=""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data</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rgbClr val="FFFF00"/>
                          </a:solidFill>
                          <a:latin typeface="Yuanti SC" charset="-122"/>
                          <a:ea typeface="Yuanti SC" charset="-122"/>
                          <a:cs typeface="Yuanti SC" charset="-122"/>
                        </a:rPr>
                        <a:t>pandas.dataframe</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charset="0"/>
                        <a:buNone/>
                        <a:tabLst/>
                        <a:defRPr/>
                      </a:pPr>
                      <a:r>
                        <a:rPr lang="zh-CN" altLang="en-US" sz="1000" b="0" i="0" dirty="0" smtClean="0">
                          <a:solidFill>
                            <a:srgbClr val="FFFF00"/>
                          </a:solidFill>
                          <a:latin typeface="Yuanti SC" charset="-122"/>
                          <a:ea typeface="Yuanti SC" charset="-122"/>
                          <a:cs typeface="Yuanti SC" charset="-122"/>
                        </a:rPr>
                        <a:t>各项舆情数据。</a:t>
                      </a:r>
                      <a:endParaRPr lang="en-US" sz="1000" b="0" i="0" dirty="0" smtClean="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a16="http://schemas.microsoft.com/office/drawing/2014/main" xmlns="" val="10001"/>
                  </a:ext>
                </a:extLst>
              </a:tr>
            </a:tbl>
          </a:graphicData>
        </a:graphic>
      </p:graphicFrame>
    </p:spTree>
    <p:extLst>
      <p:ext uri="{BB962C8B-B14F-4D97-AF65-F5344CB8AC3E}">
        <p14:creationId xmlns:p14="http://schemas.microsoft.com/office/powerpoint/2010/main" val="1419478995"/>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10" name="矩形 9"/>
          <p:cNvSpPr/>
          <p:nvPr/>
        </p:nvSpPr>
        <p:spPr>
          <a:xfrm>
            <a:off x="409303" y="828209"/>
            <a:ext cx="10759440" cy="4308872"/>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2.2.6</a:t>
            </a:r>
            <a:r>
              <a:rPr lang="zh-CN" altLang="en-US" sz="2800" dirty="0" smtClean="0">
                <a:solidFill>
                  <a:schemeClr val="bg1"/>
                </a:solidFill>
                <a:latin typeface="Yuanti SC" charset="-122"/>
                <a:ea typeface="Yuanti SC" charset="-122"/>
                <a:cs typeface="Yuanti SC" charset="-122"/>
              </a:rPr>
              <a:t> 其他函数</a:t>
            </a:r>
            <a:endParaRPr lang="zh-CN" altLang="en-US" sz="2800" dirty="0">
              <a:solidFill>
                <a:schemeClr val="bg1"/>
              </a:solidFill>
              <a:latin typeface="Yuanti SC" charset="-122"/>
              <a:ea typeface="Yuanti SC" charset="-122"/>
              <a:cs typeface="Yuanti SC" charset="-122"/>
            </a:endParaRPr>
          </a:p>
          <a:p>
            <a:endParaRPr lang="zh-CN" altLang="en-US" dirty="0" smtClean="0">
              <a:solidFill>
                <a:schemeClr val="bg1"/>
              </a:solidFill>
              <a:latin typeface="Yuanti SC Light" charset="-122"/>
              <a:ea typeface="Yuanti SC Light" charset="-122"/>
              <a:cs typeface="Yuanti SC Light" charset="-122"/>
            </a:endParaRPr>
          </a:p>
          <a:p>
            <a:r>
              <a:rPr lang="en-US" altLang="zh-CN" dirty="0" err="1" smtClean="0">
                <a:solidFill>
                  <a:srgbClr val="FFFF00"/>
                </a:solidFill>
                <a:latin typeface="Yuanti SC Light" charset="-122"/>
                <a:ea typeface="Yuanti SC Light" charset="-122"/>
                <a:cs typeface="Yuanti SC Light" charset="-122"/>
              </a:rPr>
              <a:t>update_universe</a:t>
            </a:r>
            <a:r>
              <a:rPr lang="zh-CN" altLang="en-US" dirty="0" smtClean="0">
                <a:solidFill>
                  <a:srgbClr val="FFFF00"/>
                </a:solidFill>
                <a:latin typeface="Yuanti SC Light" charset="-122"/>
                <a:ea typeface="Yuanti SC Light" charset="-122"/>
                <a:cs typeface="Yuanti SC Light" charset="-122"/>
              </a:rPr>
              <a:t> 方法</a:t>
            </a:r>
            <a:r>
              <a:rPr lang="zh-CN" altLang="en-US" dirty="0">
                <a:solidFill>
                  <a:srgbClr val="FFFF00"/>
                </a:solidFill>
                <a:latin typeface="Yuanti SC Light" charset="-122"/>
                <a:ea typeface="Yuanti SC Light" charset="-122"/>
                <a:cs typeface="Yuanti SC Light" charset="-122"/>
              </a:rPr>
              <a:t>（更新</a:t>
            </a:r>
            <a:r>
              <a:rPr lang="zh-CN" altLang="en-US" dirty="0" smtClean="0">
                <a:solidFill>
                  <a:srgbClr val="FFFF00"/>
                </a:solidFill>
                <a:latin typeface="Yuanti SC Light" charset="-122"/>
                <a:ea typeface="Yuanti SC Light" charset="-122"/>
                <a:cs typeface="Yuanti SC Light" charset="-122"/>
              </a:rPr>
              <a:t>股票池）</a:t>
            </a: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smtClean="0">
                <a:solidFill>
                  <a:schemeClr val="bg1"/>
                </a:solidFill>
                <a:latin typeface="Yuanti SC Light" charset="-122"/>
                <a:ea typeface="Yuanti SC Light" charset="-122"/>
                <a:cs typeface="Yuanti SC Light" charset="-122"/>
              </a:rPr>
              <a:t>原型：</a:t>
            </a:r>
            <a:r>
              <a:rPr lang="en-US" altLang="zh-CN" sz="1600" dirty="0" err="1">
                <a:solidFill>
                  <a:srgbClr val="92D050"/>
                </a:solidFill>
                <a:latin typeface="Yuanti SC Light" charset="-122"/>
                <a:ea typeface="Yuanti SC Light" charset="-122"/>
                <a:cs typeface="Yuanti SC Light" charset="-122"/>
              </a:rPr>
              <a:t>def</a:t>
            </a:r>
            <a:r>
              <a:rPr lang="en-US" altLang="zh-CN" sz="1600" dirty="0">
                <a:solidFill>
                  <a:srgbClr val="92D050"/>
                </a:solidFill>
                <a:latin typeface="Yuanti SC Light" charset="-122"/>
                <a:ea typeface="Yuanti SC Light" charset="-122"/>
                <a:cs typeface="Yuanti SC Light" charset="-122"/>
              </a:rPr>
              <a:t> </a:t>
            </a:r>
            <a:r>
              <a:rPr lang="en-US" altLang="zh-CN" sz="1600" dirty="0" err="1">
                <a:solidFill>
                  <a:srgbClr val="FFFF00"/>
                </a:solidFill>
                <a:latin typeface="Yuanti SC Light" charset="-122"/>
                <a:ea typeface="Yuanti SC Light" charset="-122"/>
                <a:cs typeface="Yuanti SC Light" charset="-122"/>
              </a:rPr>
              <a:t>update_universe</a:t>
            </a:r>
            <a:r>
              <a:rPr lang="en-US" altLang="zh-CN" sz="1600" dirty="0">
                <a:solidFill>
                  <a:srgbClr val="FFFF00"/>
                </a:solidFill>
                <a:latin typeface="Yuanti SC Light" charset="-122"/>
                <a:ea typeface="Yuanti SC Light" charset="-122"/>
                <a:cs typeface="Yuanti SC Light" charset="-122"/>
              </a:rPr>
              <a:t>(</a:t>
            </a:r>
            <a:r>
              <a:rPr lang="en-US" altLang="zh-CN" sz="1600" dirty="0" err="1">
                <a:solidFill>
                  <a:srgbClr val="FFFF00"/>
                </a:solidFill>
                <a:latin typeface="Yuanti SC Light" charset="-122"/>
                <a:ea typeface="Yuanti SC Light" charset="-122"/>
                <a:cs typeface="Yuanti SC Light" charset="-122"/>
              </a:rPr>
              <a:t>id_or_symbols</a:t>
            </a:r>
            <a:r>
              <a:rPr lang="en-US" altLang="zh-CN" sz="1600" dirty="0">
                <a:solidFill>
                  <a:srgbClr val="FFFF00"/>
                </a:solidFill>
                <a:latin typeface="Yuanti SC Light" charset="-122"/>
                <a:ea typeface="Yuanti SC Light" charset="-122"/>
                <a:cs typeface="Yuanti SC Light" charset="-122"/>
              </a:rPr>
              <a:t>)</a:t>
            </a:r>
            <a:endParaRPr lang="en-US" altLang="zh-CN" sz="1600" dirty="0" smtClean="0">
              <a:solidFill>
                <a:srgbClr val="FFFF00"/>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a:solidFill>
                  <a:schemeClr val="bg1"/>
                </a:solidFill>
                <a:latin typeface="Yuanti SC Light" charset="-122"/>
                <a:ea typeface="Yuanti SC Light" charset="-122"/>
                <a:cs typeface="Yuanti SC Light" charset="-122"/>
              </a:rPr>
              <a:t>该方法用于更新现在关注的证券的集合（</a:t>
            </a:r>
            <a:r>
              <a:rPr lang="en-US" altLang="zh-CN" sz="1600" dirty="0">
                <a:solidFill>
                  <a:schemeClr val="bg1"/>
                </a:solidFill>
                <a:latin typeface="Yuanti SC Light" charset="-122"/>
                <a:ea typeface="Yuanti SC Light" charset="-122"/>
                <a:cs typeface="Yuanti SC Light" charset="-122"/>
              </a:rPr>
              <a:t>e.g.</a:t>
            </a:r>
            <a:r>
              <a:rPr lang="zh-CN" altLang="en-US" sz="1600" dirty="0">
                <a:solidFill>
                  <a:schemeClr val="bg1"/>
                </a:solidFill>
                <a:latin typeface="Yuanti SC Light" charset="-122"/>
                <a:ea typeface="Yuanti SC Light" charset="-122"/>
                <a:cs typeface="Yuanti SC Light" charset="-122"/>
              </a:rPr>
              <a:t>：股票池）</a:t>
            </a:r>
            <a:r>
              <a:rPr lang="zh-CN" altLang="en-US" sz="1600" dirty="0" smtClean="0">
                <a:solidFill>
                  <a:schemeClr val="bg1"/>
                </a:solidFill>
                <a:latin typeface="Yuanti SC Light" charset="-122"/>
                <a:ea typeface="Yuanti SC Light" charset="-122"/>
                <a:cs typeface="Yuanti SC Light" charset="-122"/>
              </a:rPr>
              <a:t>。会</a:t>
            </a:r>
            <a:r>
              <a:rPr lang="zh-CN" altLang="en-US" sz="1600" dirty="0">
                <a:solidFill>
                  <a:schemeClr val="bg1"/>
                </a:solidFill>
                <a:latin typeface="Yuanti SC Light" charset="-122"/>
                <a:ea typeface="Yuanti SC Light" charset="-122"/>
                <a:cs typeface="Yuanti SC Light" charset="-122"/>
              </a:rPr>
              <a:t>在下一个</a:t>
            </a:r>
            <a:r>
              <a:rPr lang="en-US" altLang="zh-CN" sz="1600" dirty="0">
                <a:solidFill>
                  <a:schemeClr val="bg1"/>
                </a:solidFill>
                <a:latin typeface="Yuanti SC Light" charset="-122"/>
                <a:ea typeface="Yuanti SC Light" charset="-122"/>
                <a:cs typeface="Yuanti SC Light" charset="-122"/>
              </a:rPr>
              <a:t>bar</a:t>
            </a:r>
            <a:r>
              <a:rPr lang="zh-CN" altLang="en-US" sz="1600" dirty="0">
                <a:solidFill>
                  <a:schemeClr val="bg1"/>
                </a:solidFill>
                <a:latin typeface="Yuanti SC Light" charset="-122"/>
                <a:ea typeface="Yuanti SC Light" charset="-122"/>
                <a:cs typeface="Yuanti SC Light" charset="-122"/>
              </a:rPr>
              <a:t>事件</a:t>
            </a:r>
            <a:r>
              <a:rPr lang="zh-CN" altLang="en-US" sz="1600" dirty="0" smtClean="0">
                <a:solidFill>
                  <a:schemeClr val="bg1"/>
                </a:solidFill>
                <a:latin typeface="Yuanti SC Light" charset="-122"/>
                <a:ea typeface="Yuanti SC Light" charset="-122"/>
                <a:cs typeface="Yuanti SC Light" charset="-122"/>
              </a:rPr>
              <a:t>触发更新股票池。</a:t>
            </a:r>
            <a:r>
              <a:rPr lang="en-US" altLang="zh-CN" sz="1600" dirty="0" err="1" smtClean="0">
                <a:solidFill>
                  <a:schemeClr val="bg1"/>
                </a:solidFill>
                <a:latin typeface="Yuanti SC Light" charset="-122"/>
                <a:ea typeface="Yuanti SC Light" charset="-122"/>
                <a:cs typeface="Yuanti SC Light" charset="-122"/>
              </a:rPr>
              <a:t>update_universe</a:t>
            </a:r>
            <a:r>
              <a:rPr lang="zh-CN" altLang="en-US" sz="1600" dirty="0" smtClean="0">
                <a:solidFill>
                  <a:schemeClr val="bg1"/>
                </a:solidFill>
                <a:latin typeface="Yuanti SC Light" charset="-122"/>
                <a:ea typeface="Yuanti SC Light" charset="-122"/>
                <a:cs typeface="Yuanti SC Light" charset="-122"/>
              </a:rPr>
              <a:t>会覆盖现有股票池数据。</a:t>
            </a:r>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dirty="0">
              <a:solidFill>
                <a:schemeClr val="bg1"/>
              </a:solidFill>
              <a:latin typeface="Yuanti SC Light" charset="-122"/>
              <a:ea typeface="Yuanti SC Light" charset="-122"/>
              <a:cs typeface="Yuanti SC Light" charset="-122"/>
            </a:endParaRPr>
          </a:p>
        </p:txBody>
      </p:sp>
      <p:sp>
        <p:nvSpPr>
          <p:cNvPr id="6" name="文本框 5"/>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graphicFrame>
        <p:nvGraphicFramePr>
          <p:cNvPr id="7" name="Table 2"/>
          <p:cNvGraphicFramePr>
            <a:graphicFrameLocks noGrp="1"/>
          </p:cNvGraphicFramePr>
          <p:nvPr>
            <p:extLst>
              <p:ext uri="{D42A27DB-BD31-4B8C-83A1-F6EECF244321}">
                <p14:modId xmlns:p14="http://schemas.microsoft.com/office/powerpoint/2010/main" val="1585597177"/>
              </p:ext>
            </p:extLst>
          </p:nvPr>
        </p:nvGraphicFramePr>
        <p:xfrm>
          <a:off x="486172" y="3272825"/>
          <a:ext cx="10500075" cy="441960"/>
        </p:xfrm>
        <a:graphic>
          <a:graphicData uri="http://schemas.openxmlformats.org/drawingml/2006/table">
            <a:tbl>
              <a:tblPr firstRow="1" bandRow="1">
                <a:tableStyleId>{C083E6E3-FA7D-4D7B-A595-EF9225AFEA82}</a:tableStyleId>
              </a:tblPr>
              <a:tblGrid>
                <a:gridCol w="976868">
                  <a:extLst>
                    <a:ext uri="{9D8B030D-6E8A-4147-A177-3AD203B41FA5}">
                      <a16:colId xmlns:a16="http://schemas.microsoft.com/office/drawing/2014/main" xmlns="" val="20000"/>
                    </a:ext>
                  </a:extLst>
                </a:gridCol>
                <a:gridCol w="2407920">
                  <a:extLst>
                    <a:ext uri="{9D8B030D-6E8A-4147-A177-3AD203B41FA5}">
                      <a16:colId xmlns:a16="http://schemas.microsoft.com/office/drawing/2014/main" xmlns="" val="20001"/>
                    </a:ext>
                  </a:extLst>
                </a:gridCol>
                <a:gridCol w="7115287"/>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参数</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xmlns=""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chemeClr val="bg1"/>
                          </a:solidFill>
                          <a:latin typeface="Yuanti SC" charset="-122"/>
                          <a:ea typeface="Yuanti SC" charset="-122"/>
                          <a:cs typeface="Yuanti SC" charset="-122"/>
                        </a:rPr>
                        <a:t>id_or_symbols</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rgbClr val="FFFF00"/>
                          </a:solidFill>
                          <a:latin typeface="Yuanti SC" charset="-122"/>
                          <a:ea typeface="Yuanti SC" charset="-122"/>
                          <a:cs typeface="Yuanti SC" charset="-122"/>
                        </a:rPr>
                        <a:t>str</a:t>
                      </a:r>
                      <a:r>
                        <a:rPr lang="en-US" altLang="zh-CN" sz="1000" b="0" i="0" dirty="0" smtClean="0">
                          <a:solidFill>
                            <a:srgbClr val="FFFF00"/>
                          </a:solidFill>
                          <a:latin typeface="Yuanti SC" charset="-122"/>
                          <a:ea typeface="Yuanti SC" charset="-122"/>
                          <a:cs typeface="Yuanti SC" charset="-122"/>
                        </a:rPr>
                        <a:t> OR </a:t>
                      </a:r>
                      <a:r>
                        <a:rPr lang="en-US" altLang="zh-CN" sz="1000" b="0" i="0" dirty="0" err="1" smtClean="0">
                          <a:solidFill>
                            <a:srgbClr val="FFFF00"/>
                          </a:solidFill>
                          <a:latin typeface="Yuanti SC" charset="-122"/>
                          <a:ea typeface="Yuanti SC" charset="-122"/>
                          <a:cs typeface="Yuanti SC" charset="-122"/>
                        </a:rPr>
                        <a:t>str</a:t>
                      </a:r>
                      <a:r>
                        <a:rPr lang="en-US" altLang="zh-CN" sz="1000" b="0" i="0" dirty="0" smtClean="0">
                          <a:solidFill>
                            <a:srgbClr val="FFFF00"/>
                          </a:solidFill>
                          <a:latin typeface="Yuanti SC" charset="-122"/>
                          <a:ea typeface="Yuanti SC" charset="-122"/>
                          <a:cs typeface="Yuanti SC" charset="-122"/>
                        </a:rPr>
                        <a:t> list</a:t>
                      </a:r>
                      <a:endParaRPr lang="en-US" altLang="zh-CN"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股票代码，可传入</a:t>
                      </a:r>
                      <a:r>
                        <a:rPr lang="en-US" altLang="zh-CN" sz="1000" b="0" i="0" dirty="0" err="1" smtClean="0">
                          <a:solidFill>
                            <a:srgbClr val="FFFF00"/>
                          </a:solidFill>
                          <a:latin typeface="Yuanti SC" charset="-122"/>
                          <a:ea typeface="Yuanti SC" charset="-122"/>
                          <a:cs typeface="Yuanti SC" charset="-122"/>
                        </a:rPr>
                        <a:t>order_book_id</a:t>
                      </a:r>
                      <a:r>
                        <a:rPr lang="en-US" altLang="zh-CN" sz="1000" b="0" i="0" dirty="0" smtClean="0">
                          <a:solidFill>
                            <a:srgbClr val="FFFF00"/>
                          </a:solidFill>
                          <a:latin typeface="Yuanti SC" charset="-122"/>
                          <a:ea typeface="Yuanti SC" charset="-122"/>
                          <a:cs typeface="Yuanti SC" charset="-122"/>
                        </a:rPr>
                        <a:t>, </a:t>
                      </a:r>
                      <a:r>
                        <a:rPr lang="en-US" altLang="zh-CN" sz="1000" b="0" i="0" dirty="0" err="1" smtClean="0">
                          <a:solidFill>
                            <a:srgbClr val="FFFF00"/>
                          </a:solidFill>
                          <a:latin typeface="Yuanti SC" charset="-122"/>
                          <a:ea typeface="Yuanti SC" charset="-122"/>
                          <a:cs typeface="Yuanti SC" charset="-122"/>
                        </a:rPr>
                        <a:t>order_book_id</a:t>
                      </a:r>
                      <a:r>
                        <a:rPr lang="en-US" altLang="zh-CN" sz="1000" b="0" i="0" dirty="0" smtClean="0">
                          <a:solidFill>
                            <a:srgbClr val="FFFF00"/>
                          </a:solidFill>
                          <a:latin typeface="Yuanti SC" charset="-122"/>
                          <a:ea typeface="Yuanti SC" charset="-122"/>
                          <a:cs typeface="Yuanti SC" charset="-122"/>
                        </a:rPr>
                        <a:t> list, symbol, symbol list</a:t>
                      </a:r>
                      <a:r>
                        <a:rPr lang="zh-CN" altLang="en-US" sz="1000" b="0" i="0" dirty="0" smtClean="0">
                          <a:solidFill>
                            <a:srgbClr val="FFFF00"/>
                          </a:solidFill>
                          <a:latin typeface="Yuanti SC" charset="-122"/>
                          <a:ea typeface="Yuanti SC" charset="-122"/>
                          <a:cs typeface="Yuanti SC" charset="-122"/>
                        </a:rPr>
                        <a: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a16="http://schemas.microsoft.com/office/drawing/2014/main" xmlns="" val="10001"/>
                  </a:ext>
                </a:extLst>
              </a:tr>
            </a:tbl>
          </a:graphicData>
        </a:graphic>
      </p:graphicFrame>
    </p:spTree>
    <p:extLst>
      <p:ext uri="{BB962C8B-B14F-4D97-AF65-F5344CB8AC3E}">
        <p14:creationId xmlns:p14="http://schemas.microsoft.com/office/powerpoint/2010/main" val="1748030580"/>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10" name="矩形 9"/>
          <p:cNvSpPr/>
          <p:nvPr/>
        </p:nvSpPr>
        <p:spPr>
          <a:xfrm>
            <a:off x="409303" y="828209"/>
            <a:ext cx="10759440" cy="4062651"/>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2.2.6</a:t>
            </a:r>
            <a:r>
              <a:rPr lang="zh-CN" altLang="en-US" sz="2800" dirty="0" smtClean="0">
                <a:solidFill>
                  <a:schemeClr val="bg1"/>
                </a:solidFill>
                <a:latin typeface="Yuanti SC" charset="-122"/>
                <a:ea typeface="Yuanti SC" charset="-122"/>
                <a:cs typeface="Yuanti SC" charset="-122"/>
              </a:rPr>
              <a:t> 其他函数</a:t>
            </a:r>
            <a:endParaRPr lang="zh-CN" altLang="en-US" sz="2800" dirty="0">
              <a:solidFill>
                <a:schemeClr val="bg1"/>
              </a:solidFill>
              <a:latin typeface="Yuanti SC" charset="-122"/>
              <a:ea typeface="Yuanti SC" charset="-122"/>
              <a:cs typeface="Yuanti SC" charset="-122"/>
            </a:endParaRPr>
          </a:p>
          <a:p>
            <a:endParaRPr lang="zh-CN" altLang="en-US" dirty="0" smtClean="0">
              <a:solidFill>
                <a:schemeClr val="bg1"/>
              </a:solidFill>
              <a:latin typeface="Yuanti SC Light" charset="-122"/>
              <a:ea typeface="Yuanti SC Light" charset="-122"/>
              <a:cs typeface="Yuanti SC Light" charset="-122"/>
            </a:endParaRPr>
          </a:p>
          <a:p>
            <a:r>
              <a:rPr lang="en-US" altLang="zh-CN" dirty="0" err="1" smtClean="0">
                <a:solidFill>
                  <a:srgbClr val="FFFF00"/>
                </a:solidFill>
                <a:latin typeface="Yuanti SC Light" charset="-122"/>
                <a:ea typeface="Yuanti SC Light" charset="-122"/>
                <a:cs typeface="Yuanti SC Light" charset="-122"/>
              </a:rPr>
              <a:t>get_csv</a:t>
            </a:r>
            <a:r>
              <a:rPr lang="zh-CN" altLang="en-US" dirty="0" smtClean="0">
                <a:solidFill>
                  <a:srgbClr val="FFFF00"/>
                </a:solidFill>
                <a:latin typeface="Yuanti SC Light" charset="-122"/>
                <a:ea typeface="Yuanti SC Light" charset="-122"/>
                <a:cs typeface="Yuanti SC Light" charset="-122"/>
              </a:rPr>
              <a:t> 方法</a:t>
            </a:r>
            <a:r>
              <a:rPr lang="zh-CN" altLang="en-US" dirty="0">
                <a:solidFill>
                  <a:srgbClr val="FFFF00"/>
                </a:solidFill>
                <a:latin typeface="Yuanti SC Light" charset="-122"/>
                <a:ea typeface="Yuanti SC Light" charset="-122"/>
                <a:cs typeface="Yuanti SC Light" charset="-122"/>
              </a:rPr>
              <a:t>（读取</a:t>
            </a:r>
            <a:r>
              <a:rPr lang="en-US" altLang="zh-CN" dirty="0">
                <a:solidFill>
                  <a:srgbClr val="FFFF00"/>
                </a:solidFill>
                <a:latin typeface="Yuanti SC Light" charset="-122"/>
                <a:ea typeface="Yuanti SC Light" charset="-122"/>
                <a:cs typeface="Yuanti SC Light" charset="-122"/>
              </a:rPr>
              <a:t>csv</a:t>
            </a:r>
            <a:r>
              <a:rPr lang="zh-CN" altLang="en-US" dirty="0" smtClean="0">
                <a:solidFill>
                  <a:srgbClr val="FFFF00"/>
                </a:solidFill>
                <a:latin typeface="Yuanti SC Light" charset="-122"/>
                <a:ea typeface="Yuanti SC Light" charset="-122"/>
                <a:cs typeface="Yuanti SC Light" charset="-122"/>
              </a:rPr>
              <a:t>数据）</a:t>
            </a: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smtClean="0">
                <a:solidFill>
                  <a:schemeClr val="bg1"/>
                </a:solidFill>
                <a:latin typeface="Yuanti SC Light" charset="-122"/>
                <a:ea typeface="Yuanti SC Light" charset="-122"/>
                <a:cs typeface="Yuanti SC Light" charset="-122"/>
              </a:rPr>
              <a:t>原型：</a:t>
            </a:r>
            <a:r>
              <a:rPr lang="en-US" altLang="zh-CN" sz="1600" dirty="0" err="1">
                <a:solidFill>
                  <a:srgbClr val="92D050"/>
                </a:solidFill>
                <a:latin typeface="Yuanti SC Light" charset="-122"/>
                <a:ea typeface="Yuanti SC Light" charset="-122"/>
                <a:cs typeface="Yuanti SC Light" charset="-122"/>
              </a:rPr>
              <a:t>def</a:t>
            </a:r>
            <a:r>
              <a:rPr lang="en-US" altLang="zh-CN" sz="1600" dirty="0">
                <a:solidFill>
                  <a:srgbClr val="92D050"/>
                </a:solidFill>
                <a:latin typeface="Yuanti SC Light" charset="-122"/>
                <a:ea typeface="Yuanti SC Light" charset="-122"/>
                <a:cs typeface="Yuanti SC Light" charset="-122"/>
              </a:rPr>
              <a:t> </a:t>
            </a:r>
            <a:r>
              <a:rPr lang="en-US" altLang="zh-CN" sz="1600" dirty="0" err="1">
                <a:solidFill>
                  <a:srgbClr val="FFFF00"/>
                </a:solidFill>
                <a:latin typeface="Yuanti SC Light" charset="-122"/>
                <a:ea typeface="Yuanti SC Light" charset="-122"/>
                <a:cs typeface="Yuanti SC Light" charset="-122"/>
              </a:rPr>
              <a:t>get_csv</a:t>
            </a:r>
            <a:r>
              <a:rPr lang="zh-CN" altLang="en-US" sz="1600" dirty="0">
                <a:solidFill>
                  <a:srgbClr val="FFFF00"/>
                </a:solidFill>
                <a:latin typeface="Yuanti SC Light" charset="-122"/>
                <a:ea typeface="Yuanti SC Light" charset="-122"/>
                <a:cs typeface="Yuanti SC Light" charset="-122"/>
              </a:rPr>
              <a:t> </a:t>
            </a:r>
            <a:r>
              <a:rPr lang="en-US" altLang="zh-CN" sz="1600" dirty="0">
                <a:solidFill>
                  <a:srgbClr val="FFFF00"/>
                </a:solidFill>
                <a:latin typeface="Yuanti SC Light" charset="-122"/>
                <a:ea typeface="Yuanti SC Light" charset="-122"/>
                <a:cs typeface="Yuanti SC Light" charset="-122"/>
              </a:rPr>
              <a:t>(</a:t>
            </a:r>
            <a:r>
              <a:rPr lang="en-US" altLang="zh-CN" sz="1600" dirty="0" err="1">
                <a:solidFill>
                  <a:srgbClr val="FFFF00"/>
                </a:solidFill>
                <a:latin typeface="Yuanti SC Light" charset="-122"/>
                <a:ea typeface="Yuanti SC Light" charset="-122"/>
                <a:cs typeface="Yuanti SC Light" charset="-122"/>
              </a:rPr>
              <a:t>csv_file_path</a:t>
            </a:r>
            <a:r>
              <a:rPr lang="en-US" altLang="zh-CN" sz="1600" dirty="0">
                <a:solidFill>
                  <a:srgbClr val="FFFF00"/>
                </a:solidFill>
                <a:latin typeface="Yuanti SC Light" charset="-122"/>
                <a:ea typeface="Yuanti SC Light" charset="-122"/>
                <a:cs typeface="Yuanti SC Light" charset="-122"/>
              </a:rPr>
              <a:t>)</a:t>
            </a:r>
            <a:endParaRPr lang="en-US" altLang="zh-CN" sz="1600" dirty="0" smtClean="0">
              <a:solidFill>
                <a:srgbClr val="FFFF00"/>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smtClean="0">
                <a:solidFill>
                  <a:schemeClr val="bg1"/>
                </a:solidFill>
                <a:latin typeface="Yuanti SC Light" charset="-122"/>
                <a:ea typeface="Yuanti SC Light" charset="-122"/>
                <a:cs typeface="Yuanti SC Light" charset="-122"/>
              </a:rPr>
              <a:t>从</a:t>
            </a:r>
            <a:r>
              <a:rPr lang="en-US" altLang="zh-CN" sz="1600" dirty="0" smtClean="0">
                <a:solidFill>
                  <a:schemeClr val="bg1"/>
                </a:solidFill>
                <a:latin typeface="Yuanti SC Light" charset="-122"/>
                <a:ea typeface="Yuanti SC Light" charset="-122"/>
                <a:cs typeface="Yuanti SC Light" charset="-122"/>
              </a:rPr>
              <a:t>Ricequant</a:t>
            </a:r>
            <a:r>
              <a:rPr lang="zh-CN" altLang="en-US" sz="1600" dirty="0" smtClean="0">
                <a:solidFill>
                  <a:schemeClr val="bg1"/>
                </a:solidFill>
                <a:latin typeface="Yuanti SC Light" charset="-122"/>
                <a:ea typeface="Yuanti SC Light" charset="-122"/>
                <a:cs typeface="Yuanti SC Light" charset="-122"/>
              </a:rPr>
              <a:t>平台上的</a:t>
            </a:r>
            <a:r>
              <a:rPr lang="en-US" altLang="zh-CN" sz="1600" dirty="0" err="1" smtClean="0">
                <a:solidFill>
                  <a:schemeClr val="bg1"/>
                </a:solidFill>
                <a:latin typeface="Yuanti SC Light" charset="-122"/>
                <a:ea typeface="Yuanti SC Light" charset="-122"/>
                <a:cs typeface="Yuanti SC Light" charset="-122"/>
              </a:rPr>
              <a:t>ipython</a:t>
            </a:r>
            <a:r>
              <a:rPr lang="zh-CN" altLang="en-US" sz="1600" dirty="0" smtClean="0">
                <a:solidFill>
                  <a:schemeClr val="bg1"/>
                </a:solidFill>
                <a:latin typeface="Yuanti SC Light" charset="-122"/>
                <a:ea typeface="Yuanti SC Light" charset="-122"/>
                <a:cs typeface="Yuanti SC Light" charset="-122"/>
              </a:rPr>
              <a:t>策略研究模块，读取上传的</a:t>
            </a:r>
            <a:r>
              <a:rPr lang="en-US" altLang="zh-CN" sz="1600" dirty="0" smtClean="0">
                <a:solidFill>
                  <a:schemeClr val="bg1"/>
                </a:solidFill>
                <a:latin typeface="Yuanti SC Light" charset="-122"/>
                <a:ea typeface="Yuanti SC Light" charset="-122"/>
                <a:cs typeface="Yuanti SC Light" charset="-122"/>
              </a:rPr>
              <a:t>csv</a:t>
            </a:r>
            <a:r>
              <a:rPr lang="zh-CN" altLang="en-US" sz="1600" dirty="0" smtClean="0">
                <a:solidFill>
                  <a:schemeClr val="bg1"/>
                </a:solidFill>
                <a:latin typeface="Yuanti SC Light" charset="-122"/>
                <a:ea typeface="Yuanti SC Light" charset="-122"/>
                <a:cs typeface="Yuanti SC Light" charset="-122"/>
              </a:rPr>
              <a:t>文件数据。</a:t>
            </a:r>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dirty="0">
              <a:solidFill>
                <a:schemeClr val="bg1"/>
              </a:solidFill>
              <a:latin typeface="Yuanti SC Light" charset="-122"/>
              <a:ea typeface="Yuanti SC Light" charset="-122"/>
              <a:cs typeface="Yuanti SC Light" charset="-122"/>
            </a:endParaRPr>
          </a:p>
        </p:txBody>
      </p:sp>
      <p:sp>
        <p:nvSpPr>
          <p:cNvPr id="6" name="文本框 5"/>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graphicFrame>
        <p:nvGraphicFramePr>
          <p:cNvPr id="7" name="Table 2"/>
          <p:cNvGraphicFramePr>
            <a:graphicFrameLocks noGrp="1"/>
          </p:cNvGraphicFramePr>
          <p:nvPr>
            <p:extLst>
              <p:ext uri="{D42A27DB-BD31-4B8C-83A1-F6EECF244321}">
                <p14:modId xmlns:p14="http://schemas.microsoft.com/office/powerpoint/2010/main" val="1667234460"/>
              </p:ext>
            </p:extLst>
          </p:nvPr>
        </p:nvGraphicFramePr>
        <p:xfrm>
          <a:off x="486172" y="3181385"/>
          <a:ext cx="10500075" cy="441960"/>
        </p:xfrm>
        <a:graphic>
          <a:graphicData uri="http://schemas.openxmlformats.org/drawingml/2006/table">
            <a:tbl>
              <a:tblPr firstRow="1" bandRow="1">
                <a:tableStyleId>{C083E6E3-FA7D-4D7B-A595-EF9225AFEA82}</a:tableStyleId>
              </a:tblPr>
              <a:tblGrid>
                <a:gridCol w="976868">
                  <a:extLst>
                    <a:ext uri="{9D8B030D-6E8A-4147-A177-3AD203B41FA5}">
                      <a16:colId xmlns:a16="http://schemas.microsoft.com/office/drawing/2014/main" xmlns="" val="20000"/>
                    </a:ext>
                  </a:extLst>
                </a:gridCol>
                <a:gridCol w="2407920">
                  <a:extLst>
                    <a:ext uri="{9D8B030D-6E8A-4147-A177-3AD203B41FA5}">
                      <a16:colId xmlns:a16="http://schemas.microsoft.com/office/drawing/2014/main" xmlns="" val="20001"/>
                    </a:ext>
                  </a:extLst>
                </a:gridCol>
                <a:gridCol w="7115287"/>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参数</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xmlns=""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chemeClr val="bg1"/>
                          </a:solidFill>
                          <a:latin typeface="Yuanti SC" charset="-122"/>
                          <a:ea typeface="Yuanti SC" charset="-122"/>
                          <a:cs typeface="Yuanti SC" charset="-122"/>
                        </a:rPr>
                        <a:t>csv_file_path</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rgbClr val="FFFF00"/>
                          </a:solidFill>
                          <a:latin typeface="Yuanti SC" charset="-122"/>
                          <a:ea typeface="Yuanti SC" charset="-122"/>
                          <a:cs typeface="Yuanti SC" charset="-122"/>
                        </a:rPr>
                        <a:t>str</a:t>
                      </a:r>
                      <a:endParaRPr lang="en-US" altLang="zh-CN"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rgbClr val="FFFF00"/>
                          </a:solidFill>
                          <a:latin typeface="Yuanti SC" charset="-122"/>
                          <a:ea typeface="Yuanti SC" charset="-122"/>
                          <a:cs typeface="Yuanti SC" charset="-122"/>
                        </a:rPr>
                        <a:t>Ricequant</a:t>
                      </a:r>
                      <a:r>
                        <a:rPr lang="zh-CN" altLang="en-US" sz="1000" b="0" i="0" dirty="0" smtClean="0">
                          <a:solidFill>
                            <a:srgbClr val="FFFF00"/>
                          </a:solidFill>
                          <a:latin typeface="Yuanti SC" charset="-122"/>
                          <a:ea typeface="Yuanti SC" charset="-122"/>
                          <a:cs typeface="Yuanti SC" charset="-122"/>
                        </a:rPr>
                        <a:t>平台上</a:t>
                      </a:r>
                      <a:r>
                        <a:rPr lang="en-US" altLang="zh-CN" sz="1000" b="0" i="0" dirty="0" err="1" smtClean="0">
                          <a:solidFill>
                            <a:srgbClr val="FFFF00"/>
                          </a:solidFill>
                          <a:latin typeface="Yuanti SC" charset="-122"/>
                          <a:ea typeface="Yuanti SC" charset="-122"/>
                          <a:cs typeface="Yuanti SC" charset="-122"/>
                        </a:rPr>
                        <a:t>ipython</a:t>
                      </a:r>
                      <a:r>
                        <a:rPr lang="zh-CN" altLang="en-US" sz="1000" b="0" i="0" dirty="0" smtClean="0">
                          <a:solidFill>
                            <a:srgbClr val="FFFF00"/>
                          </a:solidFill>
                          <a:latin typeface="Yuanti SC" charset="-122"/>
                          <a:ea typeface="Yuanti SC" charset="-122"/>
                          <a:cs typeface="Yuanti SC" charset="-122"/>
                        </a:rPr>
                        <a:t>策略研究模块上传的</a:t>
                      </a:r>
                      <a:r>
                        <a:rPr lang="en-US" altLang="zh-CN" sz="1000" b="0" i="0" dirty="0" smtClean="0">
                          <a:solidFill>
                            <a:srgbClr val="FFFF00"/>
                          </a:solidFill>
                          <a:latin typeface="Yuanti SC" charset="-122"/>
                          <a:ea typeface="Yuanti SC" charset="-122"/>
                          <a:cs typeface="Yuanti SC" charset="-122"/>
                        </a:rPr>
                        <a:t>csv</a:t>
                      </a:r>
                      <a:r>
                        <a:rPr lang="zh-CN" altLang="en-US" sz="1000" b="0" i="0" dirty="0" smtClean="0">
                          <a:solidFill>
                            <a:srgbClr val="FFFF00"/>
                          </a:solidFill>
                          <a:latin typeface="Yuanti SC" charset="-122"/>
                          <a:ea typeface="Yuanti SC" charset="-122"/>
                          <a:cs typeface="Yuanti SC" charset="-122"/>
                        </a:rPr>
                        <a:t>文件路径。</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a16="http://schemas.microsoft.com/office/drawing/2014/main" xmlns="" val="10001"/>
                  </a:ext>
                </a:extLst>
              </a:tr>
            </a:tbl>
          </a:graphicData>
        </a:graphic>
      </p:graphicFrame>
      <p:graphicFrame>
        <p:nvGraphicFramePr>
          <p:cNvPr id="8" name="Table 2"/>
          <p:cNvGraphicFramePr>
            <a:graphicFrameLocks noGrp="1"/>
          </p:cNvGraphicFramePr>
          <p:nvPr>
            <p:extLst>
              <p:ext uri="{D42A27DB-BD31-4B8C-83A1-F6EECF244321}">
                <p14:modId xmlns:p14="http://schemas.microsoft.com/office/powerpoint/2010/main" val="842943164"/>
              </p:ext>
            </p:extLst>
          </p:nvPr>
        </p:nvGraphicFramePr>
        <p:xfrm>
          <a:off x="486173" y="3877663"/>
          <a:ext cx="10500074" cy="441960"/>
        </p:xfrm>
        <a:graphic>
          <a:graphicData uri="http://schemas.openxmlformats.org/drawingml/2006/table">
            <a:tbl>
              <a:tblPr firstRow="1" bandRow="1">
                <a:tableStyleId>{C083E6E3-FA7D-4D7B-A595-EF9225AFEA82}</a:tableStyleId>
              </a:tblPr>
              <a:tblGrid>
                <a:gridCol w="976867">
                  <a:extLst>
                    <a:ext uri="{9D8B030D-6E8A-4147-A177-3AD203B41FA5}">
                      <a16:colId xmlns:a16="http://schemas.microsoft.com/office/drawing/2014/main" xmlns="" val="20000"/>
                    </a:ext>
                  </a:extLst>
                </a:gridCol>
                <a:gridCol w="2397760">
                  <a:extLst>
                    <a:ext uri="{9D8B030D-6E8A-4147-A177-3AD203B41FA5}">
                      <a16:colId xmlns:a16="http://schemas.microsoft.com/office/drawing/2014/main" xmlns="" val="20001"/>
                    </a:ext>
                  </a:extLst>
                </a:gridCol>
                <a:gridCol w="7125447"/>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返回</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xmlns=""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data</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rgbClr val="FFFF00"/>
                          </a:solidFill>
                          <a:latin typeface="Yuanti SC" charset="-122"/>
                          <a:ea typeface="Yuanti SC" charset="-122"/>
                          <a:cs typeface="Yuanti SC" charset="-122"/>
                        </a:rPr>
                        <a:t>pandas.dataframe</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charset="0"/>
                        <a:buNone/>
                        <a:tabLst/>
                        <a:defRPr/>
                      </a:pPr>
                      <a:r>
                        <a:rPr lang="zh-CN" altLang="en-US" sz="1000" b="0" i="0" dirty="0" smtClean="0">
                          <a:solidFill>
                            <a:srgbClr val="FFFF00"/>
                          </a:solidFill>
                          <a:latin typeface="Yuanti SC" charset="-122"/>
                          <a:ea typeface="Yuanti SC" charset="-122"/>
                          <a:cs typeface="Yuanti SC" charset="-122"/>
                        </a:rPr>
                        <a:t>从</a:t>
                      </a:r>
                      <a:r>
                        <a:rPr lang="en-US" altLang="zh-CN" sz="1000" b="0" i="0" dirty="0" smtClean="0">
                          <a:solidFill>
                            <a:srgbClr val="FFFF00"/>
                          </a:solidFill>
                          <a:latin typeface="Yuanti SC" charset="-122"/>
                          <a:ea typeface="Yuanti SC" charset="-122"/>
                          <a:cs typeface="Yuanti SC" charset="-122"/>
                        </a:rPr>
                        <a:t>csv</a:t>
                      </a:r>
                      <a:r>
                        <a:rPr lang="zh-CN" altLang="en-US" sz="1000" b="0" i="0" dirty="0" smtClean="0">
                          <a:solidFill>
                            <a:srgbClr val="FFFF00"/>
                          </a:solidFill>
                          <a:latin typeface="Yuanti SC" charset="-122"/>
                          <a:ea typeface="Yuanti SC" charset="-122"/>
                          <a:cs typeface="Yuanti SC" charset="-122"/>
                        </a:rPr>
                        <a:t>文件读取的数据。</a:t>
                      </a:r>
                      <a:endParaRPr lang="en-US" sz="1000" b="0" i="0" dirty="0" smtClean="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a16="http://schemas.microsoft.com/office/drawing/2014/main" xmlns="" val="10001"/>
                  </a:ext>
                </a:extLst>
              </a:tr>
            </a:tbl>
          </a:graphicData>
        </a:graphic>
      </p:graphicFrame>
    </p:spTree>
    <p:extLst>
      <p:ext uri="{BB962C8B-B14F-4D97-AF65-F5344CB8AC3E}">
        <p14:creationId xmlns:p14="http://schemas.microsoft.com/office/powerpoint/2010/main" val="946564810"/>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10" name="矩形 9"/>
          <p:cNvSpPr/>
          <p:nvPr/>
        </p:nvSpPr>
        <p:spPr>
          <a:xfrm>
            <a:off x="409303" y="828209"/>
            <a:ext cx="10759440" cy="4062651"/>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2.2.6</a:t>
            </a:r>
            <a:r>
              <a:rPr lang="zh-CN" altLang="en-US" sz="2800" dirty="0" smtClean="0">
                <a:solidFill>
                  <a:schemeClr val="bg1"/>
                </a:solidFill>
                <a:latin typeface="Yuanti SC" charset="-122"/>
                <a:ea typeface="Yuanti SC" charset="-122"/>
                <a:cs typeface="Yuanti SC" charset="-122"/>
              </a:rPr>
              <a:t> 其他函数</a:t>
            </a:r>
            <a:endParaRPr lang="zh-CN" altLang="en-US" sz="2800" dirty="0">
              <a:solidFill>
                <a:schemeClr val="bg1"/>
              </a:solidFill>
              <a:latin typeface="Yuanti SC" charset="-122"/>
              <a:ea typeface="Yuanti SC" charset="-122"/>
              <a:cs typeface="Yuanti SC" charset="-122"/>
            </a:endParaRPr>
          </a:p>
          <a:p>
            <a:endParaRPr lang="zh-CN" altLang="en-US" dirty="0" smtClean="0">
              <a:solidFill>
                <a:schemeClr val="bg1"/>
              </a:solidFill>
              <a:latin typeface="Yuanti SC Light" charset="-122"/>
              <a:ea typeface="Yuanti SC Light" charset="-122"/>
              <a:cs typeface="Yuanti SC Light" charset="-122"/>
            </a:endParaRPr>
          </a:p>
          <a:p>
            <a:r>
              <a:rPr lang="en-US" altLang="zh-CN" dirty="0" smtClean="0">
                <a:solidFill>
                  <a:srgbClr val="FFFF00"/>
                </a:solidFill>
                <a:latin typeface="Yuanti SC Light" charset="-122"/>
                <a:ea typeface="Yuanti SC Light" charset="-122"/>
                <a:cs typeface="Yuanti SC Light" charset="-122"/>
              </a:rPr>
              <a:t>plot</a:t>
            </a:r>
            <a:r>
              <a:rPr lang="zh-CN" altLang="en-US" dirty="0" smtClean="0">
                <a:solidFill>
                  <a:srgbClr val="FFFF00"/>
                </a:solidFill>
                <a:latin typeface="Yuanti SC Light" charset="-122"/>
                <a:ea typeface="Yuanti SC Light" charset="-122"/>
                <a:cs typeface="Yuanti SC Light" charset="-122"/>
              </a:rPr>
              <a:t> 方法（根据传入数据进行绘图）</a:t>
            </a: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smtClean="0">
                <a:solidFill>
                  <a:schemeClr val="bg1"/>
                </a:solidFill>
                <a:latin typeface="Yuanti SC Light" charset="-122"/>
                <a:ea typeface="Yuanti SC Light" charset="-122"/>
                <a:cs typeface="Yuanti SC Light" charset="-122"/>
              </a:rPr>
              <a:t>原型：</a:t>
            </a:r>
            <a:r>
              <a:rPr lang="en-US" altLang="zh-CN" sz="1600" dirty="0" err="1">
                <a:solidFill>
                  <a:srgbClr val="92D050"/>
                </a:solidFill>
                <a:latin typeface="Yuanti SC Light" charset="-122"/>
                <a:ea typeface="Yuanti SC Light" charset="-122"/>
                <a:cs typeface="Yuanti SC Light" charset="-122"/>
              </a:rPr>
              <a:t>def</a:t>
            </a:r>
            <a:r>
              <a:rPr lang="en-US" altLang="zh-CN" sz="1600" dirty="0">
                <a:solidFill>
                  <a:srgbClr val="92D050"/>
                </a:solidFill>
                <a:latin typeface="Yuanti SC Light" charset="-122"/>
                <a:ea typeface="Yuanti SC Light" charset="-122"/>
                <a:cs typeface="Yuanti SC Light" charset="-122"/>
              </a:rPr>
              <a:t> </a:t>
            </a:r>
            <a:r>
              <a:rPr lang="en-US" altLang="zh-CN" sz="1600" dirty="0">
                <a:solidFill>
                  <a:srgbClr val="FFFF00"/>
                </a:solidFill>
                <a:latin typeface="Yuanti SC Light" charset="-122"/>
                <a:ea typeface="Yuanti SC Light" charset="-122"/>
                <a:cs typeface="Yuanti SC Light" charset="-122"/>
              </a:rPr>
              <a:t>plot(</a:t>
            </a:r>
            <a:r>
              <a:rPr lang="en-US" altLang="zh-CN" sz="1600" dirty="0" err="1">
                <a:solidFill>
                  <a:srgbClr val="FFFF00"/>
                </a:solidFill>
                <a:latin typeface="Yuanti SC Light" charset="-122"/>
                <a:ea typeface="Yuanti SC Light" charset="-122"/>
                <a:cs typeface="Yuanti SC Light" charset="-122"/>
              </a:rPr>
              <a:t>series_name</a:t>
            </a:r>
            <a:r>
              <a:rPr lang="en-US" altLang="zh-CN" sz="1600" dirty="0">
                <a:solidFill>
                  <a:srgbClr val="FFFF00"/>
                </a:solidFill>
                <a:latin typeface="Yuanti SC Light" charset="-122"/>
                <a:ea typeface="Yuanti SC Light" charset="-122"/>
                <a:cs typeface="Yuanti SC Light" charset="-122"/>
              </a:rPr>
              <a:t>, value)</a:t>
            </a:r>
            <a:endParaRPr lang="en-US" altLang="zh-CN" sz="1600" dirty="0" smtClean="0">
              <a:solidFill>
                <a:srgbClr val="FFFF00"/>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a:solidFill>
                  <a:schemeClr val="bg1"/>
                </a:solidFill>
                <a:latin typeface="Yuanti SC Light" charset="-122"/>
                <a:ea typeface="Yuanti SC Light" charset="-122"/>
                <a:cs typeface="Yuanti SC Light" charset="-122"/>
              </a:rPr>
              <a:t>将时间序列的数据传给页面进行绘图，结果是以时间为横轴，</a:t>
            </a:r>
            <a:r>
              <a:rPr lang="en-US" altLang="zh-CN" sz="1600" dirty="0">
                <a:solidFill>
                  <a:schemeClr val="bg1"/>
                </a:solidFill>
                <a:latin typeface="Yuanti SC Light" charset="-122"/>
                <a:ea typeface="Yuanti SC Light" charset="-122"/>
                <a:cs typeface="Yuanti SC Light" charset="-122"/>
              </a:rPr>
              <a:t>value</a:t>
            </a:r>
            <a:r>
              <a:rPr lang="zh-CN" altLang="en-US" sz="1600" dirty="0">
                <a:solidFill>
                  <a:schemeClr val="bg1"/>
                </a:solidFill>
                <a:latin typeface="Yuanti SC Light" charset="-122"/>
                <a:ea typeface="Yuanti SC Light" charset="-122"/>
                <a:cs typeface="Yuanti SC Light" charset="-122"/>
              </a:rPr>
              <a:t>为纵轴的曲线。</a:t>
            </a:r>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dirty="0">
              <a:solidFill>
                <a:schemeClr val="bg1"/>
              </a:solidFill>
              <a:latin typeface="Yuanti SC Light" charset="-122"/>
              <a:ea typeface="Yuanti SC Light" charset="-122"/>
              <a:cs typeface="Yuanti SC Light" charset="-122"/>
            </a:endParaRPr>
          </a:p>
        </p:txBody>
      </p:sp>
      <p:sp>
        <p:nvSpPr>
          <p:cNvPr id="6" name="文本框 5"/>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graphicFrame>
        <p:nvGraphicFramePr>
          <p:cNvPr id="7" name="Table 2"/>
          <p:cNvGraphicFramePr>
            <a:graphicFrameLocks noGrp="1"/>
          </p:cNvGraphicFramePr>
          <p:nvPr>
            <p:extLst>
              <p:ext uri="{D42A27DB-BD31-4B8C-83A1-F6EECF244321}">
                <p14:modId xmlns:p14="http://schemas.microsoft.com/office/powerpoint/2010/main" val="900008080"/>
              </p:ext>
            </p:extLst>
          </p:nvPr>
        </p:nvGraphicFramePr>
        <p:xfrm>
          <a:off x="486172" y="3028985"/>
          <a:ext cx="10500075" cy="662940"/>
        </p:xfrm>
        <a:graphic>
          <a:graphicData uri="http://schemas.openxmlformats.org/drawingml/2006/table">
            <a:tbl>
              <a:tblPr firstRow="1" bandRow="1">
                <a:tableStyleId>{C083E6E3-FA7D-4D7B-A595-EF9225AFEA82}</a:tableStyleId>
              </a:tblPr>
              <a:tblGrid>
                <a:gridCol w="976868">
                  <a:extLst>
                    <a:ext uri="{9D8B030D-6E8A-4147-A177-3AD203B41FA5}">
                      <a16:colId xmlns:a16="http://schemas.microsoft.com/office/drawing/2014/main" xmlns="" val="20000"/>
                    </a:ext>
                  </a:extLst>
                </a:gridCol>
                <a:gridCol w="2407920">
                  <a:extLst>
                    <a:ext uri="{9D8B030D-6E8A-4147-A177-3AD203B41FA5}">
                      <a16:colId xmlns:a16="http://schemas.microsoft.com/office/drawing/2014/main" xmlns="" val="20001"/>
                    </a:ext>
                  </a:extLst>
                </a:gridCol>
                <a:gridCol w="7115287"/>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参数</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xmlns=""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chemeClr val="bg1"/>
                          </a:solidFill>
                          <a:latin typeface="Yuanti SC" charset="-122"/>
                          <a:ea typeface="Yuanti SC" charset="-122"/>
                          <a:cs typeface="Yuanti SC" charset="-122"/>
                        </a:rPr>
                        <a:t>series_name</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rgbClr val="FFFF00"/>
                          </a:solidFill>
                          <a:latin typeface="Yuanti SC" charset="-122"/>
                          <a:ea typeface="Yuanti SC" charset="-122"/>
                          <a:cs typeface="Yuanti SC" charset="-122"/>
                        </a:rPr>
                        <a:t>str</a:t>
                      </a:r>
                      <a:endParaRPr lang="en-US" altLang="zh-CN"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绘制曲线的名称，用户必须填写。</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a16="http://schemas.microsoft.com/office/drawing/2014/main" xmlns="" val="10001"/>
                  </a:ext>
                </a:extLst>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chemeClr val="bg1"/>
                          </a:solidFill>
                          <a:latin typeface="Yuanti SC" charset="-122"/>
                          <a:ea typeface="Yuanti SC" charset="-122"/>
                          <a:cs typeface="Yuanti SC" charset="-122"/>
                        </a:rPr>
                        <a:t>value</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rgbClr val="FFFF00"/>
                          </a:solidFill>
                          <a:latin typeface="Yuanti SC" charset="-122"/>
                          <a:ea typeface="Yuanti SC" charset="-122"/>
                          <a:cs typeface="Yuanti SC" charset="-122"/>
                        </a:rPr>
                        <a:t>float</a:t>
                      </a:r>
                      <a:endParaRPr lang="en-US" altLang="zh-CN"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当前日期的曲线的点的值，用户必须填写</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bl>
          </a:graphicData>
        </a:graphic>
      </p:graphicFrame>
    </p:spTree>
    <p:extLst>
      <p:ext uri="{BB962C8B-B14F-4D97-AF65-F5344CB8AC3E}">
        <p14:creationId xmlns:p14="http://schemas.microsoft.com/office/powerpoint/2010/main" val="1674507020"/>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10" name="矩形 9"/>
          <p:cNvSpPr/>
          <p:nvPr/>
        </p:nvSpPr>
        <p:spPr>
          <a:xfrm>
            <a:off x="409303" y="828209"/>
            <a:ext cx="10759440" cy="3570208"/>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2.2.7</a:t>
            </a:r>
            <a:r>
              <a:rPr lang="zh-CN" altLang="en-US" sz="2800" dirty="0" smtClean="0">
                <a:solidFill>
                  <a:schemeClr val="bg1"/>
                </a:solidFill>
                <a:latin typeface="Yuanti SC" charset="-122"/>
                <a:ea typeface="Yuanti SC" charset="-122"/>
                <a:cs typeface="Yuanti SC" charset="-122"/>
              </a:rPr>
              <a:t> 关键数据结构</a:t>
            </a:r>
            <a:endParaRPr lang="zh-CN" altLang="en-US" sz="2800" dirty="0">
              <a:solidFill>
                <a:schemeClr val="bg1"/>
              </a:solidFill>
              <a:latin typeface="Yuanti SC" charset="-122"/>
              <a:ea typeface="Yuanti SC" charset="-122"/>
              <a:cs typeface="Yuanti SC" charset="-122"/>
            </a:endParaRPr>
          </a:p>
          <a:p>
            <a:endParaRPr lang="zh-CN" altLang="en-US" dirty="0" smtClean="0">
              <a:solidFill>
                <a:schemeClr val="bg1"/>
              </a:solidFill>
              <a:latin typeface="Yuanti SC Light" charset="-122"/>
              <a:ea typeface="Yuanti SC Light" charset="-122"/>
              <a:cs typeface="Yuanti SC Light" charset="-122"/>
            </a:endParaRPr>
          </a:p>
          <a:p>
            <a:r>
              <a:rPr lang="en-US" altLang="zh-CN" dirty="0" smtClean="0">
                <a:solidFill>
                  <a:srgbClr val="FFFF00"/>
                </a:solidFill>
                <a:latin typeface="Yuanti SC Light" charset="-122"/>
                <a:ea typeface="Yuanti SC Light" charset="-122"/>
                <a:cs typeface="Yuanti SC Light" charset="-122"/>
              </a:rPr>
              <a:t>Bar</a:t>
            </a:r>
            <a:r>
              <a:rPr lang="zh-CN" altLang="en-US" dirty="0" smtClean="0">
                <a:solidFill>
                  <a:srgbClr val="FFFF00"/>
                </a:solidFill>
                <a:latin typeface="Yuanti SC Light" charset="-122"/>
                <a:ea typeface="Yuanti SC Light" charset="-122"/>
                <a:cs typeface="Yuanti SC Light" charset="-122"/>
              </a:rPr>
              <a:t>（证券市场信息）</a:t>
            </a: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smtClean="0">
                <a:solidFill>
                  <a:schemeClr val="bg1"/>
                </a:solidFill>
                <a:latin typeface="Yuanti SC Light" charset="-122"/>
                <a:ea typeface="Yuanti SC Light" charset="-122"/>
                <a:cs typeface="Yuanti SC Light" charset="-122"/>
              </a:rPr>
              <a:t>是一个</a:t>
            </a:r>
            <a:r>
              <a:rPr lang="en-US" altLang="zh-CN" sz="1600" dirty="0" smtClean="0">
                <a:solidFill>
                  <a:schemeClr val="bg1"/>
                </a:solidFill>
                <a:latin typeface="Yuanti SC Light" charset="-122"/>
                <a:ea typeface="Yuanti SC Light" charset="-122"/>
                <a:cs typeface="Yuanti SC Light" charset="-122"/>
              </a:rPr>
              <a:t>dictionary</a:t>
            </a:r>
            <a:r>
              <a:rPr lang="zh-CN" altLang="en-US" sz="1600" dirty="0" smtClean="0">
                <a:solidFill>
                  <a:schemeClr val="bg1"/>
                </a:solidFill>
                <a:latin typeface="Yuanti SC Light" charset="-122"/>
                <a:ea typeface="Yuanti SC Light" charset="-122"/>
                <a:cs typeface="Yuanti SC Light" charset="-122"/>
              </a:rPr>
              <a:t>，包含了某支证券股票所有的市场数据信息。</a:t>
            </a:r>
            <a:r>
              <a:rPr lang="en-US" altLang="zh-CN" sz="1600" dirty="0" smtClean="0">
                <a:solidFill>
                  <a:schemeClr val="bg1"/>
                </a:solidFill>
                <a:latin typeface="Yuanti SC Light" charset="-122"/>
                <a:ea typeface="Yuanti SC Light" charset="-122"/>
                <a:cs typeface="Yuanti SC Light" charset="-122"/>
              </a:rPr>
              <a:t>key</a:t>
            </a:r>
            <a:r>
              <a:rPr lang="zh-CN" altLang="en-US" sz="1600" dirty="0" smtClean="0">
                <a:solidFill>
                  <a:schemeClr val="bg1"/>
                </a:solidFill>
                <a:latin typeface="Yuanti SC Light" charset="-122"/>
                <a:ea typeface="Yuanti SC Light" charset="-122"/>
                <a:cs typeface="Yuanti SC Light" charset="-122"/>
              </a:rPr>
              <a:t>为股票的</a:t>
            </a:r>
            <a:r>
              <a:rPr lang="en-US" altLang="zh-CN" sz="1600" dirty="0" err="1">
                <a:solidFill>
                  <a:schemeClr val="bg1"/>
                </a:solidFill>
                <a:latin typeface="Yuanti SC Light" charset="-122"/>
                <a:ea typeface="Yuanti SC Light" charset="-122"/>
                <a:cs typeface="Yuanti SC Light" charset="-122"/>
              </a:rPr>
              <a:t>order_book_id</a:t>
            </a:r>
            <a:r>
              <a:rPr lang="zh-CN" altLang="en-US" sz="1600" dirty="0">
                <a:solidFill>
                  <a:schemeClr val="bg1"/>
                </a:solidFill>
                <a:latin typeface="Yuanti SC Light" charset="-122"/>
                <a:ea typeface="Yuanti SC Light" charset="-122"/>
                <a:cs typeface="Yuanti SC Light" charset="-122"/>
              </a:rPr>
              <a:t>或</a:t>
            </a:r>
            <a:r>
              <a:rPr lang="en-US" altLang="zh-CN" sz="1600" dirty="0" smtClean="0">
                <a:solidFill>
                  <a:schemeClr val="bg1"/>
                </a:solidFill>
                <a:latin typeface="Yuanti SC Light" charset="-122"/>
                <a:ea typeface="Yuanti SC Light" charset="-122"/>
                <a:cs typeface="Yuanti SC Light" charset="-122"/>
              </a:rPr>
              <a:t>symbol</a:t>
            </a:r>
            <a:r>
              <a:rPr lang="zh-CN" altLang="en-US" sz="1600" dirty="0" smtClean="0">
                <a:solidFill>
                  <a:schemeClr val="bg1"/>
                </a:solidFill>
                <a:latin typeface="Yuanti SC Light" charset="-122"/>
                <a:ea typeface="Yuanti SC Light" charset="-122"/>
                <a:cs typeface="Yuanti SC Light" charset="-122"/>
              </a:rPr>
              <a:t>，</a:t>
            </a:r>
            <a:r>
              <a:rPr lang="en-US" altLang="zh-CN" sz="1600" dirty="0" smtClean="0">
                <a:solidFill>
                  <a:schemeClr val="bg1"/>
                </a:solidFill>
                <a:latin typeface="Yuanti SC Light" charset="-122"/>
                <a:ea typeface="Yuanti SC Light" charset="-122"/>
                <a:cs typeface="Yuanti SC Light" charset="-122"/>
              </a:rPr>
              <a:t>value</a:t>
            </a:r>
            <a:r>
              <a:rPr lang="zh-CN" altLang="en-US" sz="1600" dirty="0" smtClean="0">
                <a:solidFill>
                  <a:schemeClr val="bg1"/>
                </a:solidFill>
                <a:latin typeface="Yuanti SC Light" charset="-122"/>
                <a:ea typeface="Yuanti SC Light" charset="-122"/>
                <a:cs typeface="Yuanti SC Light" charset="-122"/>
              </a:rPr>
              <a:t>为</a:t>
            </a:r>
            <a:r>
              <a:rPr lang="en-US" altLang="zh-CN" sz="1600" dirty="0" smtClean="0">
                <a:solidFill>
                  <a:schemeClr val="bg1"/>
                </a:solidFill>
                <a:latin typeface="Yuanti SC Light" charset="-122"/>
                <a:ea typeface="Yuanti SC Light" charset="-122"/>
                <a:cs typeface="Yuanti SC Light" charset="-122"/>
              </a:rPr>
              <a:t>bar</a:t>
            </a:r>
            <a:r>
              <a:rPr lang="zh-CN" altLang="en-US" sz="1600" dirty="0" smtClean="0">
                <a:solidFill>
                  <a:schemeClr val="bg1"/>
                </a:solidFill>
                <a:latin typeface="Yuanti SC Light" charset="-122"/>
                <a:ea typeface="Yuanti SC Light" charset="-122"/>
                <a:cs typeface="Yuanti SC Light" charset="-122"/>
              </a:rPr>
              <a:t>数据。</a:t>
            </a:r>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r>
              <a:rPr lang="en-US" altLang="zh-CN" sz="1600" dirty="0" smtClean="0">
                <a:solidFill>
                  <a:schemeClr val="bg1"/>
                </a:solidFill>
                <a:latin typeface="Yuanti SC Light" charset="-122"/>
                <a:ea typeface="Yuanti SC Light" charset="-122"/>
                <a:cs typeface="Yuanti SC Light" charset="-122"/>
              </a:rPr>
              <a:t>bar</a:t>
            </a:r>
            <a:r>
              <a:rPr lang="zh-CN" altLang="en-US" sz="1600" dirty="0" smtClean="0">
                <a:solidFill>
                  <a:schemeClr val="bg1"/>
                </a:solidFill>
                <a:latin typeface="Yuanti SC Light" charset="-122"/>
                <a:ea typeface="Yuanti SC Light" charset="-122"/>
                <a:cs typeface="Yuanti SC Light" charset="-122"/>
              </a:rPr>
              <a:t>属性定义</a:t>
            </a:r>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dirty="0">
              <a:solidFill>
                <a:schemeClr val="bg1"/>
              </a:solidFill>
              <a:latin typeface="Yuanti SC Light" charset="-122"/>
              <a:ea typeface="Yuanti SC Light" charset="-122"/>
              <a:cs typeface="Yuanti SC Light" charset="-122"/>
            </a:endParaRPr>
          </a:p>
        </p:txBody>
      </p:sp>
      <p:sp>
        <p:nvSpPr>
          <p:cNvPr id="6" name="文本框 5"/>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graphicFrame>
        <p:nvGraphicFramePr>
          <p:cNvPr id="9" name="Table 2"/>
          <p:cNvGraphicFramePr>
            <a:graphicFrameLocks noGrp="1"/>
          </p:cNvGraphicFramePr>
          <p:nvPr>
            <p:extLst>
              <p:ext uri="{D42A27DB-BD31-4B8C-83A1-F6EECF244321}">
                <p14:modId xmlns:p14="http://schemas.microsoft.com/office/powerpoint/2010/main" val="771379783"/>
              </p:ext>
            </p:extLst>
          </p:nvPr>
        </p:nvGraphicFramePr>
        <p:xfrm>
          <a:off x="486172" y="3088349"/>
          <a:ext cx="4837668" cy="2872740"/>
        </p:xfrm>
        <a:graphic>
          <a:graphicData uri="http://schemas.openxmlformats.org/drawingml/2006/table">
            <a:tbl>
              <a:tblPr firstRow="1" bandRow="1">
                <a:tableStyleId>{C083E6E3-FA7D-4D7B-A595-EF9225AFEA82}</a:tableStyleId>
              </a:tblPr>
              <a:tblGrid>
                <a:gridCol w="1338870">
                  <a:extLst>
                    <a:ext uri="{9D8B030D-6E8A-4147-A177-3AD203B41FA5}">
                      <a16:colId xmlns:a16="http://schemas.microsoft.com/office/drawing/2014/main" xmlns="" val="20000"/>
                    </a:ext>
                  </a:extLst>
                </a:gridCol>
                <a:gridCol w="1338870"/>
                <a:gridCol w="2159928">
                  <a:extLst>
                    <a:ext uri="{9D8B030D-6E8A-4147-A177-3AD203B41FA5}">
                      <a16:colId xmlns:a16="http://schemas.microsoft.com/office/drawing/2014/main" xmlns="" val="20001"/>
                    </a:ext>
                  </a:extLst>
                </a:gridCol>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属性名</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xmlns=""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order_book_id</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kern="1200" dirty="0" err="1" smtClean="0">
                          <a:solidFill>
                            <a:srgbClr val="FFFF00"/>
                          </a:solidFill>
                          <a:latin typeface="Yuanti SC" charset="-122"/>
                          <a:ea typeface="Yuanti SC" charset="-122"/>
                          <a:cs typeface="Yuanti SC" charset="-122"/>
                        </a:rPr>
                        <a:t>str</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股票代码</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a16="http://schemas.microsoft.com/office/drawing/2014/main" xmlns="" val="10001"/>
                  </a:ext>
                </a:extLst>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chemeClr val="bg1"/>
                          </a:solidFill>
                          <a:latin typeface="Yuanti SC" charset="-122"/>
                          <a:ea typeface="Yuanti SC" charset="-122"/>
                          <a:cs typeface="Yuanti SC" charset="-122"/>
                        </a:rPr>
                        <a:t>symbol</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kern="1200" dirty="0" err="1" smtClean="0">
                          <a:solidFill>
                            <a:srgbClr val="FFFF00"/>
                          </a:solidFill>
                          <a:latin typeface="Yuanti SC" charset="-122"/>
                          <a:ea typeface="Yuanti SC" charset="-122"/>
                          <a:cs typeface="Yuanti SC" charset="-122"/>
                        </a:rPr>
                        <a:t>str</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合约简称</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datetime</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kern="1200" dirty="0" err="1" smtClean="0">
                          <a:solidFill>
                            <a:srgbClr val="FFFF00"/>
                          </a:solidFill>
                          <a:latin typeface="Yuanti SC" charset="-122"/>
                          <a:ea typeface="Yuanti SC" charset="-122"/>
                          <a:cs typeface="Yuanti SC" charset="-122"/>
                        </a:rPr>
                        <a:t>datetime</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时间戳</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chemeClr val="bg1"/>
                          </a:solidFill>
                          <a:latin typeface="Yuanti SC" charset="-122"/>
                          <a:ea typeface="Yuanti SC" charset="-122"/>
                          <a:cs typeface="Yuanti SC" charset="-122"/>
                        </a:rPr>
                        <a:t>open</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kern="1200" dirty="0" smtClean="0">
                          <a:solidFill>
                            <a:srgbClr val="FFFF00"/>
                          </a:solidFill>
                          <a:latin typeface="Yuanti SC" charset="-122"/>
                          <a:ea typeface="Yuanti SC" charset="-122"/>
                          <a:cs typeface="Yuanti SC" charset="-122"/>
                        </a:rPr>
                        <a:t>float</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切片数据开盘价</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close</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kern="1200" dirty="0" smtClean="0">
                          <a:solidFill>
                            <a:srgbClr val="FFFF00"/>
                          </a:solidFill>
                          <a:latin typeface="Yuanti SC" charset="-122"/>
                          <a:ea typeface="Yuanti SC" charset="-122"/>
                          <a:cs typeface="Yuanti SC" charset="-122"/>
                        </a:rPr>
                        <a:t>float</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切片数据收盘价</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high</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kern="1200" dirty="0" smtClean="0">
                          <a:solidFill>
                            <a:srgbClr val="FFFF00"/>
                          </a:solidFill>
                          <a:latin typeface="Yuanti SC" charset="-122"/>
                          <a:ea typeface="Yuanti SC" charset="-122"/>
                          <a:cs typeface="Yuanti SC" charset="-122"/>
                        </a:rPr>
                        <a:t>float</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切片数据最高价</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low</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kern="1200" dirty="0" smtClean="0">
                          <a:solidFill>
                            <a:srgbClr val="FFFF00"/>
                          </a:solidFill>
                          <a:latin typeface="Yuanti SC" charset="-122"/>
                          <a:ea typeface="Yuanti SC" charset="-122"/>
                          <a:cs typeface="Yuanti SC" charset="-122"/>
                        </a:rPr>
                        <a:t>float</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切片数据最低价</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volume</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kern="1200" dirty="0" smtClean="0">
                          <a:solidFill>
                            <a:srgbClr val="FFFF00"/>
                          </a:solidFill>
                          <a:latin typeface="Yuanti SC" charset="-122"/>
                          <a:ea typeface="Yuanti SC" charset="-122"/>
                          <a:cs typeface="Yuanti SC" charset="-122"/>
                        </a:rPr>
                        <a:t>float</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切片数据总成交量</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total_turnover</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kern="1200" dirty="0" smtClean="0">
                          <a:solidFill>
                            <a:srgbClr val="FFFF00"/>
                          </a:solidFill>
                          <a:latin typeface="Yuanti SC" charset="-122"/>
                          <a:ea typeface="Yuanti SC" charset="-122"/>
                          <a:cs typeface="Yuanti SC" charset="-122"/>
                        </a:rPr>
                        <a:t>float</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换手率</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acc_net_value</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kern="1200" dirty="0" smtClean="0">
                          <a:solidFill>
                            <a:srgbClr val="FFFF00"/>
                          </a:solidFill>
                          <a:latin typeface="Yuanti SC" charset="-122"/>
                          <a:ea typeface="Yuanti SC" charset="-122"/>
                          <a:cs typeface="Yuanti SC" charset="-122"/>
                        </a:rPr>
                        <a:t>float</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累计净值（仅限基金日线数据）</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unit_net_value</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kern="1200" dirty="0" smtClean="0">
                          <a:solidFill>
                            <a:srgbClr val="FFFF00"/>
                          </a:solidFill>
                          <a:latin typeface="Yuanti SC" charset="-122"/>
                          <a:ea typeface="Yuanti SC" charset="-122"/>
                          <a:cs typeface="Yuanti SC" charset="-122"/>
                        </a:rPr>
                        <a:t>float</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单位净值（仅限基金日线数据）</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discount_rate</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kern="1200" dirty="0" smtClean="0">
                          <a:solidFill>
                            <a:srgbClr val="FFFF00"/>
                          </a:solidFill>
                          <a:latin typeface="Yuanti SC" charset="-122"/>
                          <a:ea typeface="Yuanti SC" charset="-122"/>
                          <a:cs typeface="Yuanti SC" charset="-122"/>
                        </a:rPr>
                        <a:t>float</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折价率（仅限基金日线数据）</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bl>
          </a:graphicData>
        </a:graphic>
      </p:graphicFrame>
    </p:spTree>
    <p:extLst>
      <p:ext uri="{BB962C8B-B14F-4D97-AF65-F5344CB8AC3E}">
        <p14:creationId xmlns:p14="http://schemas.microsoft.com/office/powerpoint/2010/main" val="1600831843"/>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10" name="矩形 9"/>
          <p:cNvSpPr/>
          <p:nvPr/>
        </p:nvSpPr>
        <p:spPr>
          <a:xfrm>
            <a:off x="409303" y="828209"/>
            <a:ext cx="10759440" cy="5047536"/>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2.2.7</a:t>
            </a:r>
            <a:r>
              <a:rPr lang="zh-CN" altLang="en-US" sz="2800" dirty="0" smtClean="0">
                <a:solidFill>
                  <a:schemeClr val="bg1"/>
                </a:solidFill>
                <a:latin typeface="Yuanti SC" charset="-122"/>
                <a:ea typeface="Yuanti SC" charset="-122"/>
                <a:cs typeface="Yuanti SC" charset="-122"/>
              </a:rPr>
              <a:t> 关键数据结构</a:t>
            </a:r>
            <a:endParaRPr lang="zh-CN" altLang="en-US" sz="2800" dirty="0">
              <a:solidFill>
                <a:schemeClr val="bg1"/>
              </a:solidFill>
              <a:latin typeface="Yuanti SC" charset="-122"/>
              <a:ea typeface="Yuanti SC" charset="-122"/>
              <a:cs typeface="Yuanti SC" charset="-122"/>
            </a:endParaRPr>
          </a:p>
          <a:p>
            <a:endParaRPr lang="zh-CN" altLang="en-US" dirty="0" smtClean="0">
              <a:solidFill>
                <a:schemeClr val="bg1"/>
              </a:solidFill>
              <a:latin typeface="Yuanti SC Light" charset="-122"/>
              <a:ea typeface="Yuanti SC Light" charset="-122"/>
              <a:cs typeface="Yuanti SC Light" charset="-122"/>
            </a:endParaRPr>
          </a:p>
          <a:p>
            <a:r>
              <a:rPr lang="en-US" altLang="zh-CN" dirty="0" smtClean="0">
                <a:solidFill>
                  <a:srgbClr val="FFFF00"/>
                </a:solidFill>
                <a:latin typeface="Yuanti SC Light" charset="-122"/>
                <a:ea typeface="Yuanti SC Light" charset="-122"/>
                <a:cs typeface="Yuanti SC Light" charset="-122"/>
              </a:rPr>
              <a:t>Bar</a:t>
            </a:r>
            <a:r>
              <a:rPr lang="zh-CN" altLang="en-US" dirty="0" smtClean="0">
                <a:solidFill>
                  <a:srgbClr val="FFFF00"/>
                </a:solidFill>
                <a:latin typeface="Yuanti SC Light" charset="-122"/>
                <a:ea typeface="Yuanti SC Light" charset="-122"/>
                <a:cs typeface="Yuanti SC Light" charset="-122"/>
              </a:rPr>
              <a:t>（证券市场信息）</a:t>
            </a:r>
          </a:p>
          <a:p>
            <a:endParaRPr lang="en-US" altLang="zh-CN" sz="1600" dirty="0">
              <a:solidFill>
                <a:schemeClr val="bg1"/>
              </a:solidFill>
              <a:latin typeface="Yuanti SC Light" charset="-122"/>
              <a:ea typeface="Yuanti SC Light" charset="-122"/>
              <a:cs typeface="Yuanti SC Light" charset="-122"/>
            </a:endParaRPr>
          </a:p>
          <a:p>
            <a:r>
              <a:rPr lang="zh-CN" altLang="en-US" sz="1600" dirty="0" smtClean="0">
                <a:solidFill>
                  <a:schemeClr val="bg1"/>
                </a:solidFill>
                <a:latin typeface="Yuanti SC Light" charset="-122"/>
                <a:ea typeface="Yuanti SC Light" charset="-122"/>
                <a:cs typeface="Yuanti SC Light" charset="-122"/>
              </a:rPr>
              <a:t>操作方法</a:t>
            </a:r>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a:solidFill>
                  <a:schemeClr val="bg1"/>
                </a:solidFill>
                <a:latin typeface="Yuanti SC Light" charset="-122"/>
                <a:ea typeface="Yuanti SC Light" charset="-122"/>
                <a:cs typeface="Yuanti SC Light" charset="-122"/>
              </a:rPr>
              <a:t>计算某个证券的某段时间的移动平均价格，默认单位是</a:t>
            </a:r>
            <a:r>
              <a:rPr lang="en-US" altLang="zh-CN" sz="1600" dirty="0">
                <a:solidFill>
                  <a:schemeClr val="bg1"/>
                </a:solidFill>
                <a:latin typeface="Yuanti SC Light" charset="-122"/>
                <a:ea typeface="Yuanti SC Light" charset="-122"/>
                <a:cs typeface="Yuanti SC Light" charset="-122"/>
              </a:rPr>
              <a:t>'</a:t>
            </a:r>
            <a:r>
              <a:rPr lang="zh-CN" altLang="en-US" sz="1600" dirty="0">
                <a:solidFill>
                  <a:schemeClr val="bg1"/>
                </a:solidFill>
                <a:latin typeface="Yuanti SC Light" charset="-122"/>
                <a:ea typeface="Yuanti SC Light" charset="-122"/>
                <a:cs typeface="Yuanti SC Light" charset="-122"/>
              </a:rPr>
              <a:t>天</a:t>
            </a:r>
            <a:r>
              <a:rPr lang="en-US" altLang="zh-CN" sz="1600" dirty="0">
                <a:solidFill>
                  <a:schemeClr val="bg1"/>
                </a:solidFill>
                <a:latin typeface="Yuanti SC Light" charset="-122"/>
                <a:ea typeface="Yuanti SC Light" charset="-122"/>
                <a:cs typeface="Yuanti SC Light" charset="-122"/>
              </a:rPr>
              <a:t>'</a:t>
            </a:r>
            <a:endParaRPr lang="en-US" altLang="zh-CN" sz="1600" dirty="0" smtClean="0">
              <a:solidFill>
                <a:schemeClr val="bg1"/>
              </a:solidFill>
              <a:latin typeface="Yuanti SC Light" charset="-122"/>
              <a:ea typeface="Yuanti SC Light" charset="-122"/>
              <a:cs typeface="Yuanti SC Light" charset="-122"/>
            </a:endParaRPr>
          </a:p>
          <a:p>
            <a:r>
              <a:rPr lang="en-US" altLang="zh-CN" sz="1600" dirty="0" err="1" smtClean="0">
                <a:solidFill>
                  <a:srgbClr val="92D050"/>
                </a:solidFill>
              </a:rPr>
              <a:t>def</a:t>
            </a:r>
            <a:r>
              <a:rPr lang="zh-CN" altLang="en-US" sz="1600" dirty="0" smtClean="0">
                <a:solidFill>
                  <a:srgbClr val="92D050"/>
                </a:solidFill>
              </a:rPr>
              <a:t> </a:t>
            </a:r>
            <a:r>
              <a:rPr lang="en-US" altLang="zh-CN" sz="1600" dirty="0" err="1" smtClean="0">
                <a:solidFill>
                  <a:srgbClr val="FFFF00"/>
                </a:solidFill>
              </a:rPr>
              <a:t>mavg</a:t>
            </a:r>
            <a:r>
              <a:rPr lang="en-US" altLang="zh-CN" sz="1600" dirty="0" smtClean="0">
                <a:solidFill>
                  <a:srgbClr val="FFFF00"/>
                </a:solidFill>
              </a:rPr>
              <a:t>(intervals</a:t>
            </a:r>
            <a:r>
              <a:rPr lang="en-US" altLang="zh-CN" sz="1600" dirty="0">
                <a:solidFill>
                  <a:srgbClr val="FFFF00"/>
                </a:solidFill>
              </a:rPr>
              <a:t>, frequency='day')</a:t>
            </a:r>
            <a:endParaRPr lang="en-US" altLang="zh-CN" sz="1600" dirty="0" smtClean="0">
              <a:solidFill>
                <a:srgbClr val="FFFF00"/>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smtClean="0">
                <a:solidFill>
                  <a:schemeClr val="bg1"/>
                </a:solidFill>
                <a:latin typeface="Yuanti SC Light" charset="-122"/>
                <a:ea typeface="Yuanti SC Light" charset="-122"/>
                <a:cs typeface="Yuanti SC Light" charset="-122"/>
              </a:rPr>
              <a:t>计算</a:t>
            </a:r>
            <a:r>
              <a:rPr lang="zh-CN" altLang="en-US" sz="1600" dirty="0">
                <a:solidFill>
                  <a:schemeClr val="bg1"/>
                </a:solidFill>
                <a:latin typeface="Yuanti SC Light" charset="-122"/>
                <a:ea typeface="Yuanti SC Light" charset="-122"/>
                <a:cs typeface="Yuanti SC Light" charset="-122"/>
              </a:rPr>
              <a:t>某个证券的某段时间的加权平均价格，默认单位是“天</a:t>
            </a:r>
            <a:r>
              <a:rPr lang="zh-CN" altLang="en-US" sz="1600" dirty="0" smtClean="0">
                <a:solidFill>
                  <a:schemeClr val="bg1"/>
                </a:solidFill>
                <a:latin typeface="Yuanti SC Light" charset="-122"/>
                <a:ea typeface="Yuanti SC Light" charset="-122"/>
                <a:cs typeface="Yuanti SC Light" charset="-122"/>
              </a:rPr>
              <a:t>”</a:t>
            </a:r>
            <a:endParaRPr lang="en-US" altLang="zh-CN" sz="1600" dirty="0" smtClean="0">
              <a:solidFill>
                <a:schemeClr val="bg1"/>
              </a:solidFill>
              <a:latin typeface="Yuanti SC Light" charset="-122"/>
              <a:ea typeface="Yuanti SC Light" charset="-122"/>
              <a:cs typeface="Yuanti SC Light" charset="-122"/>
            </a:endParaRPr>
          </a:p>
          <a:p>
            <a:r>
              <a:rPr lang="en-US" altLang="zh-CN" sz="1600" dirty="0" err="1" smtClean="0">
                <a:solidFill>
                  <a:srgbClr val="92D050"/>
                </a:solidFill>
              </a:rPr>
              <a:t>def</a:t>
            </a:r>
            <a:r>
              <a:rPr lang="zh-CN" altLang="en-US" sz="1600" dirty="0" smtClean="0">
                <a:solidFill>
                  <a:srgbClr val="92D050"/>
                </a:solidFill>
              </a:rPr>
              <a:t> </a:t>
            </a:r>
            <a:r>
              <a:rPr lang="en-US" altLang="zh-CN" sz="1600" dirty="0" err="1">
                <a:solidFill>
                  <a:srgbClr val="FFFF00"/>
                </a:solidFill>
              </a:rPr>
              <a:t>vwap</a:t>
            </a:r>
            <a:r>
              <a:rPr lang="en-US" altLang="zh-CN" sz="1600" dirty="0">
                <a:solidFill>
                  <a:srgbClr val="FFFF00"/>
                </a:solidFill>
              </a:rPr>
              <a:t> (intervals, frequency='day')</a:t>
            </a:r>
            <a:endParaRPr lang="en-US" altLang="zh-CN" sz="1600" dirty="0">
              <a:solidFill>
                <a:srgbClr val="FFFF00"/>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dirty="0">
              <a:solidFill>
                <a:schemeClr val="bg1"/>
              </a:solidFill>
              <a:latin typeface="Yuanti SC Light" charset="-122"/>
              <a:ea typeface="Yuanti SC Light" charset="-122"/>
              <a:cs typeface="Yuanti SC Light" charset="-122"/>
            </a:endParaRPr>
          </a:p>
        </p:txBody>
      </p:sp>
      <p:sp>
        <p:nvSpPr>
          <p:cNvPr id="6" name="文本框 5"/>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graphicFrame>
        <p:nvGraphicFramePr>
          <p:cNvPr id="7" name="Table 2"/>
          <p:cNvGraphicFramePr>
            <a:graphicFrameLocks noGrp="1"/>
          </p:cNvGraphicFramePr>
          <p:nvPr>
            <p:extLst>
              <p:ext uri="{D42A27DB-BD31-4B8C-83A1-F6EECF244321}">
                <p14:modId xmlns:p14="http://schemas.microsoft.com/office/powerpoint/2010/main" val="2037494964"/>
              </p:ext>
            </p:extLst>
          </p:nvPr>
        </p:nvGraphicFramePr>
        <p:xfrm>
          <a:off x="486173" y="3150905"/>
          <a:ext cx="6432787" cy="662940"/>
        </p:xfrm>
        <a:graphic>
          <a:graphicData uri="http://schemas.openxmlformats.org/drawingml/2006/table">
            <a:tbl>
              <a:tblPr firstRow="1" bandRow="1">
                <a:tableStyleId>{C083E6E3-FA7D-4D7B-A595-EF9225AFEA82}</a:tableStyleId>
              </a:tblPr>
              <a:tblGrid>
                <a:gridCol w="1190227">
                  <a:extLst>
                    <a:ext uri="{9D8B030D-6E8A-4147-A177-3AD203B41FA5}">
                      <a16:colId xmlns:a16="http://schemas.microsoft.com/office/drawing/2014/main" xmlns="" val="20000"/>
                    </a:ext>
                  </a:extLst>
                </a:gridCol>
                <a:gridCol w="1341120">
                  <a:extLst>
                    <a:ext uri="{9D8B030D-6E8A-4147-A177-3AD203B41FA5}">
                      <a16:colId xmlns:a16="http://schemas.microsoft.com/office/drawing/2014/main" xmlns="" val="20001"/>
                    </a:ext>
                  </a:extLst>
                </a:gridCol>
                <a:gridCol w="3901440"/>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参数</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xmlns=""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intervals</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rgbClr val="FFFF00"/>
                          </a:solidFill>
                          <a:latin typeface="Yuanti SC" charset="-122"/>
                          <a:ea typeface="Yuanti SC" charset="-122"/>
                          <a:cs typeface="Yuanti SC" charset="-122"/>
                        </a:rPr>
                        <a:t>int</a:t>
                      </a:r>
                      <a:endParaRPr lang="en-US" altLang="zh-CN"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时间间隔。</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a16="http://schemas.microsoft.com/office/drawing/2014/main" xmlns="" val="10001"/>
                  </a:ext>
                </a:extLst>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chemeClr val="bg1"/>
                          </a:solidFill>
                          <a:latin typeface="Yuanti SC" charset="-122"/>
                          <a:ea typeface="Yuanti SC" charset="-122"/>
                          <a:cs typeface="Yuanti SC" charset="-122"/>
                        </a:rPr>
                        <a:t>frequency</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rgbClr val="FFFF00"/>
                          </a:solidFill>
                          <a:latin typeface="Yuanti SC" charset="-122"/>
                          <a:ea typeface="Yuanti SC" charset="-122"/>
                          <a:cs typeface="Yuanti SC" charset="-122"/>
                        </a:rPr>
                        <a:t>str</a:t>
                      </a:r>
                      <a:endParaRPr lang="en-US" altLang="zh-CN"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时间频率，默认是‘</a:t>
                      </a:r>
                      <a:r>
                        <a:rPr lang="en-US" altLang="zh-CN" sz="1000" b="0" i="0" dirty="0" smtClean="0">
                          <a:solidFill>
                            <a:srgbClr val="FFFF00"/>
                          </a:solidFill>
                          <a:latin typeface="Yuanti SC" charset="-122"/>
                          <a:ea typeface="Yuanti SC" charset="-122"/>
                          <a:cs typeface="Yuanti SC" charset="-122"/>
                        </a:rPr>
                        <a:t>day</a:t>
                      </a:r>
                      <a:r>
                        <a:rPr lang="zh-CN" altLang="en-US" sz="1000" b="0" i="0" dirty="0" smtClean="0">
                          <a:solidFill>
                            <a:srgbClr val="FFFF00"/>
                          </a:solidFill>
                          <a:latin typeface="Yuanti SC" charset="-122"/>
                          <a:ea typeface="Yuanti SC" charset="-122"/>
                          <a:cs typeface="Yuanti SC" charset="-122"/>
                        </a:rPr>
                        <a: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bl>
          </a:graphicData>
        </a:graphic>
      </p:graphicFrame>
      <p:graphicFrame>
        <p:nvGraphicFramePr>
          <p:cNvPr id="8" name="Table 2"/>
          <p:cNvGraphicFramePr>
            <a:graphicFrameLocks noGrp="1"/>
          </p:cNvGraphicFramePr>
          <p:nvPr>
            <p:extLst>
              <p:ext uri="{D42A27DB-BD31-4B8C-83A1-F6EECF244321}">
                <p14:modId xmlns:p14="http://schemas.microsoft.com/office/powerpoint/2010/main" val="831848360"/>
              </p:ext>
            </p:extLst>
          </p:nvPr>
        </p:nvGraphicFramePr>
        <p:xfrm>
          <a:off x="486173" y="4875734"/>
          <a:ext cx="6432787" cy="662940"/>
        </p:xfrm>
        <a:graphic>
          <a:graphicData uri="http://schemas.openxmlformats.org/drawingml/2006/table">
            <a:tbl>
              <a:tblPr firstRow="1" bandRow="1">
                <a:tableStyleId>{C083E6E3-FA7D-4D7B-A595-EF9225AFEA82}</a:tableStyleId>
              </a:tblPr>
              <a:tblGrid>
                <a:gridCol w="1190227">
                  <a:extLst>
                    <a:ext uri="{9D8B030D-6E8A-4147-A177-3AD203B41FA5}">
                      <a16:colId xmlns:a16="http://schemas.microsoft.com/office/drawing/2014/main" xmlns="" val="20000"/>
                    </a:ext>
                  </a:extLst>
                </a:gridCol>
                <a:gridCol w="1341120">
                  <a:extLst>
                    <a:ext uri="{9D8B030D-6E8A-4147-A177-3AD203B41FA5}">
                      <a16:colId xmlns:a16="http://schemas.microsoft.com/office/drawing/2014/main" xmlns="" val="20001"/>
                    </a:ext>
                  </a:extLst>
                </a:gridCol>
                <a:gridCol w="3901440"/>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参数</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xmlns=""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intervals</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rgbClr val="FFFF00"/>
                          </a:solidFill>
                          <a:latin typeface="Yuanti SC" charset="-122"/>
                          <a:ea typeface="Yuanti SC" charset="-122"/>
                          <a:cs typeface="Yuanti SC" charset="-122"/>
                        </a:rPr>
                        <a:t>int</a:t>
                      </a:r>
                      <a:endParaRPr lang="en-US" altLang="zh-CN"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时间间隔。</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a16="http://schemas.microsoft.com/office/drawing/2014/main" xmlns="" val="10001"/>
                  </a:ext>
                </a:extLst>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chemeClr val="bg1"/>
                          </a:solidFill>
                          <a:latin typeface="Yuanti SC" charset="-122"/>
                          <a:ea typeface="Yuanti SC" charset="-122"/>
                          <a:cs typeface="Yuanti SC" charset="-122"/>
                        </a:rPr>
                        <a:t>frequency</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rgbClr val="FFFF00"/>
                          </a:solidFill>
                          <a:latin typeface="Yuanti SC" charset="-122"/>
                          <a:ea typeface="Yuanti SC" charset="-122"/>
                          <a:cs typeface="Yuanti SC" charset="-122"/>
                        </a:rPr>
                        <a:t>str</a:t>
                      </a:r>
                      <a:endParaRPr lang="en-US" altLang="zh-CN"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时间频率，默认是‘</a:t>
                      </a:r>
                      <a:r>
                        <a:rPr lang="en-US" altLang="zh-CN" sz="1000" b="0" i="0" dirty="0" smtClean="0">
                          <a:solidFill>
                            <a:srgbClr val="FFFF00"/>
                          </a:solidFill>
                          <a:latin typeface="Yuanti SC" charset="-122"/>
                          <a:ea typeface="Yuanti SC" charset="-122"/>
                          <a:cs typeface="Yuanti SC" charset="-122"/>
                        </a:rPr>
                        <a:t>day</a:t>
                      </a:r>
                      <a:r>
                        <a:rPr lang="zh-CN" altLang="en-US" sz="1000" b="0" i="0" dirty="0" smtClean="0">
                          <a:solidFill>
                            <a:srgbClr val="FFFF00"/>
                          </a:solidFill>
                          <a:latin typeface="Yuanti SC" charset="-122"/>
                          <a:ea typeface="Yuanti SC" charset="-122"/>
                          <a:cs typeface="Yuanti SC" charset="-122"/>
                        </a:rPr>
                        <a: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bl>
          </a:graphicData>
        </a:graphic>
      </p:graphicFrame>
    </p:spTree>
    <p:extLst>
      <p:ext uri="{BB962C8B-B14F-4D97-AF65-F5344CB8AC3E}">
        <p14:creationId xmlns:p14="http://schemas.microsoft.com/office/powerpoint/2010/main" val="1273746602"/>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10" name="矩形 9"/>
          <p:cNvSpPr/>
          <p:nvPr/>
        </p:nvSpPr>
        <p:spPr>
          <a:xfrm>
            <a:off x="409303" y="828209"/>
            <a:ext cx="10759440" cy="3570208"/>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2.2.7</a:t>
            </a:r>
            <a:r>
              <a:rPr lang="zh-CN" altLang="en-US" sz="2800" dirty="0" smtClean="0">
                <a:solidFill>
                  <a:schemeClr val="bg1"/>
                </a:solidFill>
                <a:latin typeface="Yuanti SC" charset="-122"/>
                <a:ea typeface="Yuanti SC" charset="-122"/>
                <a:cs typeface="Yuanti SC" charset="-122"/>
              </a:rPr>
              <a:t> 关键数据结构</a:t>
            </a:r>
            <a:endParaRPr lang="zh-CN" altLang="en-US" sz="2800" dirty="0">
              <a:solidFill>
                <a:schemeClr val="bg1"/>
              </a:solidFill>
              <a:latin typeface="Yuanti SC" charset="-122"/>
              <a:ea typeface="Yuanti SC" charset="-122"/>
              <a:cs typeface="Yuanti SC" charset="-122"/>
            </a:endParaRPr>
          </a:p>
          <a:p>
            <a:endParaRPr lang="zh-CN" altLang="en-US" dirty="0" smtClean="0">
              <a:solidFill>
                <a:schemeClr val="bg1"/>
              </a:solidFill>
              <a:latin typeface="Yuanti SC Light" charset="-122"/>
              <a:ea typeface="Yuanti SC Light" charset="-122"/>
              <a:cs typeface="Yuanti SC Light" charset="-122"/>
            </a:endParaRPr>
          </a:p>
          <a:p>
            <a:r>
              <a:rPr lang="en-US" altLang="zh-CN" dirty="0" smtClean="0">
                <a:solidFill>
                  <a:srgbClr val="FFFF00"/>
                </a:solidFill>
                <a:latin typeface="Yuanti SC Light" charset="-122"/>
                <a:ea typeface="Yuanti SC Light" charset="-122"/>
                <a:cs typeface="Yuanti SC Light" charset="-122"/>
              </a:rPr>
              <a:t>Order</a:t>
            </a:r>
            <a:r>
              <a:rPr lang="zh-CN" altLang="en-US" dirty="0" smtClean="0">
                <a:solidFill>
                  <a:srgbClr val="FFFF00"/>
                </a:solidFill>
                <a:latin typeface="Yuanti SC Light" charset="-122"/>
                <a:ea typeface="Yuanti SC Light" charset="-122"/>
                <a:cs typeface="Yuanti SC Light" charset="-122"/>
              </a:rPr>
              <a:t>（交易订单）</a:t>
            </a: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smtClean="0">
                <a:solidFill>
                  <a:schemeClr val="bg1"/>
                </a:solidFill>
                <a:latin typeface="Yuanti SC Light" charset="-122"/>
                <a:ea typeface="Yuanti SC Light" charset="-122"/>
                <a:cs typeface="Yuanti SC Light" charset="-122"/>
              </a:rPr>
              <a:t>交易订单。</a:t>
            </a:r>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r>
              <a:rPr lang="en-US" altLang="zh-CN" sz="1600" dirty="0" smtClean="0">
                <a:solidFill>
                  <a:schemeClr val="bg1"/>
                </a:solidFill>
                <a:latin typeface="Yuanti SC Light" charset="-122"/>
                <a:ea typeface="Yuanti SC Light" charset="-122"/>
                <a:cs typeface="Yuanti SC Light" charset="-122"/>
              </a:rPr>
              <a:t>Order</a:t>
            </a:r>
            <a:r>
              <a:rPr lang="zh-CN" altLang="en-US" sz="1600" dirty="0" smtClean="0">
                <a:solidFill>
                  <a:schemeClr val="bg1"/>
                </a:solidFill>
                <a:latin typeface="Yuanti SC Light" charset="-122"/>
                <a:ea typeface="Yuanti SC Light" charset="-122"/>
                <a:cs typeface="Yuanti SC Light" charset="-122"/>
              </a:rPr>
              <a:t>属性定义</a:t>
            </a:r>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dirty="0">
              <a:solidFill>
                <a:schemeClr val="bg1"/>
              </a:solidFill>
              <a:latin typeface="Yuanti SC Light" charset="-122"/>
              <a:ea typeface="Yuanti SC Light" charset="-122"/>
              <a:cs typeface="Yuanti SC Light" charset="-122"/>
            </a:endParaRPr>
          </a:p>
        </p:txBody>
      </p:sp>
      <p:sp>
        <p:nvSpPr>
          <p:cNvPr id="6" name="文本框 5"/>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graphicFrame>
        <p:nvGraphicFramePr>
          <p:cNvPr id="9" name="Table 2"/>
          <p:cNvGraphicFramePr>
            <a:graphicFrameLocks noGrp="1"/>
          </p:cNvGraphicFramePr>
          <p:nvPr>
            <p:extLst>
              <p:ext uri="{D42A27DB-BD31-4B8C-83A1-F6EECF244321}">
                <p14:modId xmlns:p14="http://schemas.microsoft.com/office/powerpoint/2010/main" val="427791980"/>
              </p:ext>
            </p:extLst>
          </p:nvPr>
        </p:nvGraphicFramePr>
        <p:xfrm>
          <a:off x="486172" y="3088349"/>
          <a:ext cx="4837668" cy="883920"/>
        </p:xfrm>
        <a:graphic>
          <a:graphicData uri="http://schemas.openxmlformats.org/drawingml/2006/table">
            <a:tbl>
              <a:tblPr firstRow="1" bandRow="1">
                <a:tableStyleId>{C083E6E3-FA7D-4D7B-A595-EF9225AFEA82}</a:tableStyleId>
              </a:tblPr>
              <a:tblGrid>
                <a:gridCol w="1338870">
                  <a:extLst>
                    <a:ext uri="{9D8B030D-6E8A-4147-A177-3AD203B41FA5}">
                      <a16:colId xmlns:a16="http://schemas.microsoft.com/office/drawing/2014/main" xmlns="" val="20000"/>
                    </a:ext>
                  </a:extLst>
                </a:gridCol>
                <a:gridCol w="1338870"/>
                <a:gridCol w="2159928">
                  <a:extLst>
                    <a:ext uri="{9D8B030D-6E8A-4147-A177-3AD203B41FA5}">
                      <a16:colId xmlns:a16="http://schemas.microsoft.com/office/drawing/2014/main" xmlns="" val="20001"/>
                    </a:ext>
                  </a:extLst>
                </a:gridCol>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属性名</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xmlns=""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chemeClr val="bg1"/>
                          </a:solidFill>
                          <a:latin typeface="Yuanti SC" charset="-122"/>
                          <a:ea typeface="Yuanti SC" charset="-122"/>
                          <a:cs typeface="Yuanti SC" charset="-122"/>
                        </a:rPr>
                        <a:t>instrument</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kern="1200" dirty="0" smtClean="0">
                          <a:solidFill>
                            <a:srgbClr val="FFFF00"/>
                          </a:solidFill>
                          <a:latin typeface="Yuanti SC" charset="-122"/>
                          <a:ea typeface="Yuanti SC" charset="-122"/>
                          <a:cs typeface="Yuanti SC" charset="-122"/>
                        </a:rPr>
                        <a:t>Instrument</a:t>
                      </a:r>
                      <a:r>
                        <a:rPr lang="zh-CN" altLang="en-US" sz="1000" b="0" i="0" kern="1200" dirty="0" smtClean="0">
                          <a:solidFill>
                            <a:srgbClr val="FFFF00"/>
                          </a:solidFill>
                          <a:latin typeface="Yuanti SC" charset="-122"/>
                          <a:ea typeface="Yuanti SC" charset="-122"/>
                          <a:cs typeface="Yuanti SC" charset="-122"/>
                        </a:rPr>
                        <a:t>对象</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订单对应的证券的</a:t>
                      </a:r>
                      <a:r>
                        <a:rPr lang="en-US" altLang="zh-CN" sz="1000" b="0" i="0" dirty="0" smtClean="0">
                          <a:solidFill>
                            <a:srgbClr val="FFFF00"/>
                          </a:solidFill>
                          <a:latin typeface="Yuanti SC" charset="-122"/>
                          <a:ea typeface="Yuanti SC" charset="-122"/>
                          <a:cs typeface="Yuanti SC" charset="-122"/>
                        </a:rPr>
                        <a:t>Instrument</a:t>
                      </a:r>
                      <a:r>
                        <a:rPr lang="zh-CN" altLang="en-US" sz="1000" b="0" i="0" dirty="0" smtClean="0">
                          <a:solidFill>
                            <a:srgbClr val="FFFF00"/>
                          </a:solidFill>
                          <a:latin typeface="Yuanti SC" charset="-122"/>
                          <a:ea typeface="Yuanti SC" charset="-122"/>
                          <a:cs typeface="Yuanti SC" charset="-122"/>
                        </a:rPr>
                        <a:t>对象</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a16="http://schemas.microsoft.com/office/drawing/2014/main" xmlns="" val="10001"/>
                  </a:ext>
                </a:extLst>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filled_shares</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kern="1200" dirty="0" smtClean="0">
                          <a:solidFill>
                            <a:srgbClr val="FFFF00"/>
                          </a:solidFill>
                          <a:latin typeface="Yuanti SC" charset="-122"/>
                          <a:ea typeface="Yuanti SC" charset="-122"/>
                          <a:cs typeface="Yuanti SC" charset="-122"/>
                        </a:rPr>
                        <a:t>float</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该订单已经成交的股数</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chemeClr val="bg1"/>
                          </a:solidFill>
                          <a:latin typeface="Yuanti SC" charset="-122"/>
                          <a:ea typeface="Yuanti SC" charset="-122"/>
                          <a:cs typeface="Yuanti SC" charset="-122"/>
                        </a:rPr>
                        <a:t>quantity</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kern="1200" dirty="0" smtClean="0">
                          <a:solidFill>
                            <a:srgbClr val="FFFF00"/>
                          </a:solidFill>
                          <a:latin typeface="Yuanti SC" charset="-122"/>
                          <a:ea typeface="Yuanti SC" charset="-122"/>
                          <a:cs typeface="Yuanti SC" charset="-122"/>
                        </a:rPr>
                        <a:t>float</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该订单的所有的股数</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bl>
          </a:graphicData>
        </a:graphic>
      </p:graphicFrame>
    </p:spTree>
    <p:extLst>
      <p:ext uri="{BB962C8B-B14F-4D97-AF65-F5344CB8AC3E}">
        <p14:creationId xmlns:p14="http://schemas.microsoft.com/office/powerpoint/2010/main" val="1509774656"/>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10" name="矩形 9"/>
          <p:cNvSpPr/>
          <p:nvPr/>
        </p:nvSpPr>
        <p:spPr>
          <a:xfrm>
            <a:off x="409303" y="828209"/>
            <a:ext cx="10759440" cy="3816429"/>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2.2.7</a:t>
            </a:r>
            <a:r>
              <a:rPr lang="zh-CN" altLang="en-US" sz="2800" dirty="0" smtClean="0">
                <a:solidFill>
                  <a:schemeClr val="bg1"/>
                </a:solidFill>
                <a:latin typeface="Yuanti SC" charset="-122"/>
                <a:ea typeface="Yuanti SC" charset="-122"/>
                <a:cs typeface="Yuanti SC" charset="-122"/>
              </a:rPr>
              <a:t> 关键数据结构</a:t>
            </a:r>
            <a:endParaRPr lang="zh-CN" altLang="en-US" sz="2800" dirty="0">
              <a:solidFill>
                <a:schemeClr val="bg1"/>
              </a:solidFill>
              <a:latin typeface="Yuanti SC" charset="-122"/>
              <a:ea typeface="Yuanti SC" charset="-122"/>
              <a:cs typeface="Yuanti SC" charset="-122"/>
            </a:endParaRPr>
          </a:p>
          <a:p>
            <a:endParaRPr lang="zh-CN" altLang="en-US" dirty="0" smtClean="0">
              <a:solidFill>
                <a:schemeClr val="bg1"/>
              </a:solidFill>
              <a:latin typeface="Yuanti SC Light" charset="-122"/>
              <a:ea typeface="Yuanti SC Light" charset="-122"/>
              <a:cs typeface="Yuanti SC Light" charset="-122"/>
            </a:endParaRPr>
          </a:p>
          <a:p>
            <a:r>
              <a:rPr lang="en-US" altLang="zh-CN" dirty="0" smtClean="0">
                <a:solidFill>
                  <a:srgbClr val="FFFF00"/>
                </a:solidFill>
                <a:latin typeface="Yuanti SC Light" charset="-122"/>
                <a:ea typeface="Yuanti SC Light" charset="-122"/>
                <a:cs typeface="Yuanti SC Light" charset="-122"/>
              </a:rPr>
              <a:t>Portfolio</a:t>
            </a:r>
            <a:r>
              <a:rPr lang="zh-CN" altLang="en-US" dirty="0" smtClean="0">
                <a:solidFill>
                  <a:srgbClr val="FFFF00"/>
                </a:solidFill>
                <a:latin typeface="Yuanti SC Light" charset="-122"/>
                <a:ea typeface="Yuanti SC Light" charset="-122"/>
                <a:cs typeface="Yuanti SC Light" charset="-122"/>
              </a:rPr>
              <a:t>（投资组合）</a:t>
            </a: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a:solidFill>
                  <a:schemeClr val="bg1"/>
                </a:solidFill>
                <a:latin typeface="Yuanti SC Light" charset="-122"/>
                <a:ea typeface="Yuanti SC Light" charset="-122"/>
                <a:cs typeface="Yuanti SC Light" charset="-122"/>
              </a:rPr>
              <a:t>包含算法策略的所有的投资组合的信息。在日级别回测中</a:t>
            </a:r>
            <a:r>
              <a:rPr lang="zh-CN" altLang="en-US" sz="1600" dirty="0" smtClean="0">
                <a:solidFill>
                  <a:schemeClr val="bg1"/>
                </a:solidFill>
                <a:latin typeface="Yuanti SC Light" charset="-122"/>
                <a:ea typeface="Yuanti SC Light" charset="-122"/>
                <a:cs typeface="Yuanti SC Light" charset="-122"/>
              </a:rPr>
              <a:t>，表示每日</a:t>
            </a:r>
            <a:r>
              <a:rPr lang="zh-CN" altLang="en-US" sz="1600" dirty="0">
                <a:solidFill>
                  <a:schemeClr val="bg1"/>
                </a:solidFill>
                <a:latin typeface="Yuanti SC Light" charset="-122"/>
                <a:ea typeface="Yuanti SC Light" charset="-122"/>
                <a:cs typeface="Yuanti SC Light" charset="-122"/>
              </a:rPr>
              <a:t>收盘以后的投资组合信息。可以使用</a:t>
            </a:r>
            <a:r>
              <a:rPr lang="en-US" altLang="zh-CN" sz="1600" dirty="0" err="1">
                <a:solidFill>
                  <a:schemeClr val="bg1"/>
                </a:solidFill>
                <a:latin typeface="Yuanti SC Light" charset="-122"/>
                <a:ea typeface="Yuanti SC Light" charset="-122"/>
                <a:cs typeface="Yuanti SC Light" charset="-122"/>
              </a:rPr>
              <a:t>context.portfolio</a:t>
            </a:r>
            <a:r>
              <a:rPr lang="zh-CN" altLang="en-US" sz="1600" dirty="0">
                <a:solidFill>
                  <a:schemeClr val="bg1"/>
                </a:solidFill>
                <a:latin typeface="Yuanti SC Light" charset="-122"/>
                <a:ea typeface="Yuanti SC Light" charset="-122"/>
                <a:cs typeface="Yuanti SC Light" charset="-122"/>
              </a:rPr>
              <a:t>获取取</a:t>
            </a:r>
            <a:r>
              <a:rPr lang="en-US" altLang="zh-CN" sz="1600" dirty="0">
                <a:solidFill>
                  <a:schemeClr val="bg1"/>
                </a:solidFill>
                <a:latin typeface="Yuanti SC Light" charset="-122"/>
                <a:ea typeface="Yuanti SC Light" charset="-122"/>
                <a:cs typeface="Yuanti SC Light" charset="-122"/>
              </a:rPr>
              <a:t>portfolio</a:t>
            </a:r>
            <a:r>
              <a:rPr lang="zh-CN" altLang="en-US" sz="1600" dirty="0" smtClean="0">
                <a:solidFill>
                  <a:schemeClr val="bg1"/>
                </a:solidFill>
                <a:latin typeface="Yuanti SC Light" charset="-122"/>
                <a:ea typeface="Yuanti SC Light" charset="-122"/>
                <a:cs typeface="Yuanti SC Light" charset="-122"/>
              </a:rPr>
              <a:t>对象。</a:t>
            </a:r>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r>
              <a:rPr lang="en-US" altLang="zh-CN" sz="1600" dirty="0" smtClean="0">
                <a:solidFill>
                  <a:schemeClr val="bg1"/>
                </a:solidFill>
                <a:latin typeface="Yuanti SC Light" charset="-122"/>
                <a:ea typeface="Yuanti SC Light" charset="-122"/>
                <a:cs typeface="Yuanti SC Light" charset="-122"/>
              </a:rPr>
              <a:t>Portfolio</a:t>
            </a:r>
            <a:r>
              <a:rPr lang="zh-CN" altLang="en-US" sz="1600" dirty="0" smtClean="0">
                <a:solidFill>
                  <a:schemeClr val="bg1"/>
                </a:solidFill>
                <a:latin typeface="Yuanti SC Light" charset="-122"/>
                <a:ea typeface="Yuanti SC Light" charset="-122"/>
                <a:cs typeface="Yuanti SC Light" charset="-122"/>
              </a:rPr>
              <a:t>属性定义</a:t>
            </a:r>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dirty="0">
              <a:solidFill>
                <a:schemeClr val="bg1"/>
              </a:solidFill>
              <a:latin typeface="Yuanti SC Light" charset="-122"/>
              <a:ea typeface="Yuanti SC Light" charset="-122"/>
              <a:cs typeface="Yuanti SC Light" charset="-122"/>
            </a:endParaRPr>
          </a:p>
        </p:txBody>
      </p:sp>
      <p:sp>
        <p:nvSpPr>
          <p:cNvPr id="6" name="文本框 5"/>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graphicFrame>
        <p:nvGraphicFramePr>
          <p:cNvPr id="9" name="Table 2"/>
          <p:cNvGraphicFramePr>
            <a:graphicFrameLocks noGrp="1"/>
          </p:cNvGraphicFramePr>
          <p:nvPr>
            <p:extLst>
              <p:ext uri="{D42A27DB-BD31-4B8C-83A1-F6EECF244321}">
                <p14:modId xmlns:p14="http://schemas.microsoft.com/office/powerpoint/2010/main" val="596512774"/>
              </p:ext>
            </p:extLst>
          </p:nvPr>
        </p:nvGraphicFramePr>
        <p:xfrm>
          <a:off x="486172" y="3088349"/>
          <a:ext cx="5782547" cy="3108960"/>
        </p:xfrm>
        <a:graphic>
          <a:graphicData uri="http://schemas.openxmlformats.org/drawingml/2006/table">
            <a:tbl>
              <a:tblPr firstRow="1" bandRow="1">
                <a:tableStyleId>{C083E6E3-FA7D-4D7B-A595-EF9225AFEA82}</a:tableStyleId>
              </a:tblPr>
              <a:tblGrid>
                <a:gridCol w="1342628">
                  <a:extLst>
                    <a:ext uri="{9D8B030D-6E8A-4147-A177-3AD203B41FA5}">
                      <a16:colId xmlns:a16="http://schemas.microsoft.com/office/drawing/2014/main" xmlns="" val="20000"/>
                    </a:ext>
                  </a:extLst>
                </a:gridCol>
                <a:gridCol w="1026160"/>
                <a:gridCol w="3413759">
                  <a:extLst>
                    <a:ext uri="{9D8B030D-6E8A-4147-A177-3AD203B41FA5}">
                      <a16:colId xmlns:a16="http://schemas.microsoft.com/office/drawing/2014/main" xmlns="" val="20001"/>
                    </a:ext>
                  </a:extLst>
                </a:gridCol>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属性名</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xmlns=""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starting_cash</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kern="1200" dirty="0" smtClean="0">
                          <a:solidFill>
                            <a:srgbClr val="FFFF00"/>
                          </a:solidFill>
                          <a:latin typeface="Yuanti SC" charset="-122"/>
                          <a:ea typeface="Yuanti SC" charset="-122"/>
                          <a:cs typeface="Yuanti SC" charset="-122"/>
                        </a:rPr>
                        <a:t>float</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回测或实盘交易给算法策略设置的初始资金。</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a16="http://schemas.microsoft.com/office/drawing/2014/main" xmlns="" val="10001"/>
                  </a:ext>
                </a:extLst>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chemeClr val="bg1"/>
                          </a:solidFill>
                          <a:latin typeface="Yuanti SC" charset="-122"/>
                          <a:ea typeface="Yuanti SC" charset="-122"/>
                          <a:cs typeface="Yuanti SC" charset="-122"/>
                        </a:rPr>
                        <a:t>cash</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kern="1200" dirty="0" smtClean="0">
                          <a:solidFill>
                            <a:srgbClr val="FFFF00"/>
                          </a:solidFill>
                          <a:latin typeface="Yuanti SC" charset="-122"/>
                          <a:ea typeface="Yuanti SC" charset="-122"/>
                          <a:cs typeface="Yuanti SC" charset="-122"/>
                        </a:rPr>
                        <a:t>float</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现在投资组合中剩余的现金。</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total_returns</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kern="1200" dirty="0" smtClean="0">
                          <a:solidFill>
                            <a:srgbClr val="FFFF00"/>
                          </a:solidFill>
                          <a:latin typeface="Yuanti SC" charset="-122"/>
                          <a:ea typeface="Yuanti SC" charset="-122"/>
                          <a:cs typeface="Yuanti SC" charset="-122"/>
                        </a:rPr>
                        <a:t>float</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算法投资组合至今的累积百分比收益率。计算方法是现在的投资组合价值</a:t>
                      </a:r>
                      <a:r>
                        <a:rPr lang="en-US" altLang="zh-CN" sz="1000" b="0" i="0" dirty="0" smtClean="0">
                          <a:solidFill>
                            <a:srgbClr val="FFFF00"/>
                          </a:solidFill>
                          <a:latin typeface="Yuanti SC" charset="-122"/>
                          <a:ea typeface="Yuanti SC" charset="-122"/>
                          <a:cs typeface="Yuanti SC" charset="-122"/>
                        </a:rPr>
                        <a:t>/</a:t>
                      </a:r>
                      <a:r>
                        <a:rPr lang="zh-CN" altLang="en-US" sz="1000" b="0" i="0" dirty="0" smtClean="0">
                          <a:solidFill>
                            <a:srgbClr val="FFFF00"/>
                          </a:solidFill>
                          <a:latin typeface="Yuanti SC" charset="-122"/>
                          <a:ea typeface="Yuanti SC" charset="-122"/>
                          <a:cs typeface="Yuanti SC" charset="-122"/>
                        </a:rPr>
                        <a:t>投资组合的初始资金。投资组合价值包含剩余现金和其市场价值。</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daily_returns</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kern="1200" dirty="0" smtClean="0">
                          <a:solidFill>
                            <a:srgbClr val="FFFF00"/>
                          </a:solidFill>
                          <a:latin typeface="Yuanti SC" charset="-122"/>
                          <a:ea typeface="Yuanti SC" charset="-122"/>
                          <a:cs typeface="Yuanti SC" charset="-122"/>
                        </a:rPr>
                        <a:t>float</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当前最新一天的每日收益。</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market_value</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kern="1200" dirty="0" smtClean="0">
                          <a:solidFill>
                            <a:srgbClr val="FFFF00"/>
                          </a:solidFill>
                          <a:latin typeface="Yuanti SC" charset="-122"/>
                          <a:ea typeface="Yuanti SC" charset="-122"/>
                          <a:cs typeface="Yuanti SC" charset="-122"/>
                        </a:rPr>
                        <a:t>float</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投资组合当前的市场价值（未实现</a:t>
                      </a:r>
                      <a:r>
                        <a:rPr lang="en-US" altLang="zh-CN" sz="1000" b="0" i="0" dirty="0" smtClean="0">
                          <a:solidFill>
                            <a:srgbClr val="FFFF00"/>
                          </a:solidFill>
                          <a:latin typeface="Yuanti SC" charset="-122"/>
                          <a:ea typeface="Yuanti SC" charset="-122"/>
                          <a:cs typeface="Yuanti SC" charset="-122"/>
                        </a:rPr>
                        <a:t>/</a:t>
                      </a:r>
                      <a:r>
                        <a:rPr lang="zh-CN" altLang="en-US" sz="1000" b="0" i="0" dirty="0" smtClean="0">
                          <a:solidFill>
                            <a:srgbClr val="FFFF00"/>
                          </a:solidFill>
                          <a:latin typeface="Yuanti SC" charset="-122"/>
                          <a:ea typeface="Yuanti SC" charset="-122"/>
                          <a:cs typeface="Yuanti SC" charset="-122"/>
                        </a:rPr>
                        <a:t>平仓的价值）。</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portfolio_value</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kern="1200" dirty="0" smtClean="0">
                          <a:solidFill>
                            <a:srgbClr val="FFFF00"/>
                          </a:solidFill>
                          <a:latin typeface="Yuanti SC" charset="-122"/>
                          <a:ea typeface="Yuanti SC" charset="-122"/>
                          <a:cs typeface="Yuanti SC" charset="-122"/>
                        </a:rPr>
                        <a:t>float</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当前投资组合的总共价值，包含市场价值和剩余现金。</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pnl</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kern="1200" dirty="0" smtClean="0">
                          <a:solidFill>
                            <a:srgbClr val="FFFF00"/>
                          </a:solidFill>
                          <a:latin typeface="Yuanti SC" charset="-122"/>
                          <a:ea typeface="Yuanti SC" charset="-122"/>
                          <a:cs typeface="Yuanti SC" charset="-122"/>
                        </a:rPr>
                        <a:t>float</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当前投资组合的累计盈亏。</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start_date</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kern="1200" dirty="0" err="1" smtClean="0">
                          <a:solidFill>
                            <a:srgbClr val="FFFF00"/>
                          </a:solidFill>
                          <a:latin typeface="Yuanti SC" charset="-122"/>
                          <a:ea typeface="Yuanti SC" charset="-122"/>
                          <a:cs typeface="Yuanti SC" charset="-122"/>
                        </a:rPr>
                        <a:t>d</a:t>
                      </a:r>
                      <a:r>
                        <a:rPr lang="en-US" sz="1000" b="0" i="0" kern="1200" dirty="0" err="1" smtClean="0">
                          <a:solidFill>
                            <a:srgbClr val="FFFF00"/>
                          </a:solidFill>
                          <a:latin typeface="Yuanti SC" charset="-122"/>
                          <a:ea typeface="Yuanti SC" charset="-122"/>
                          <a:cs typeface="Yuanti SC" charset="-122"/>
                        </a:rPr>
                        <a:t>ate</a:t>
                      </a:r>
                      <a:r>
                        <a:rPr lang="en-US" altLang="zh-CN" sz="1000" b="0" i="0" kern="1200" dirty="0" err="1" smtClean="0">
                          <a:solidFill>
                            <a:srgbClr val="FFFF00"/>
                          </a:solidFill>
                          <a:latin typeface="Yuanti SC" charset="-122"/>
                          <a:ea typeface="Yuanti SC" charset="-122"/>
                          <a:cs typeface="Yuanti SC" charset="-122"/>
                        </a:rPr>
                        <a:t>t</a:t>
                      </a:r>
                      <a:r>
                        <a:rPr lang="en-US" sz="1000" b="0" i="0" kern="1200" dirty="0" err="1" smtClean="0">
                          <a:solidFill>
                            <a:srgbClr val="FFFF00"/>
                          </a:solidFill>
                          <a:latin typeface="Yuanti SC" charset="-122"/>
                          <a:ea typeface="Yuanti SC" charset="-122"/>
                          <a:cs typeface="Yuanti SC" charset="-122"/>
                        </a:rPr>
                        <a:t>ime</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策略投资组合的回测</a:t>
                      </a:r>
                      <a:r>
                        <a:rPr lang="en-US" altLang="zh-CN" sz="1000" b="0" i="0" dirty="0" smtClean="0">
                          <a:solidFill>
                            <a:srgbClr val="FFFF00"/>
                          </a:solidFill>
                          <a:latin typeface="Yuanti SC" charset="-122"/>
                          <a:ea typeface="Yuanti SC" charset="-122"/>
                          <a:cs typeface="Yuanti SC" charset="-122"/>
                        </a:rPr>
                        <a:t>/</a:t>
                      </a:r>
                      <a:r>
                        <a:rPr lang="zh-CN" altLang="en-US" sz="1000" b="0" i="0" dirty="0" smtClean="0">
                          <a:solidFill>
                            <a:srgbClr val="FFFF00"/>
                          </a:solidFill>
                          <a:latin typeface="Yuanti SC" charset="-122"/>
                          <a:ea typeface="Yuanti SC" charset="-122"/>
                          <a:cs typeface="Yuanti SC" charset="-122"/>
                        </a:rPr>
                        <a:t>实时模拟交易的开始日期。</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annualized_returns</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kern="1200" dirty="0" smtClean="0">
                          <a:solidFill>
                            <a:srgbClr val="FFFF00"/>
                          </a:solidFill>
                          <a:latin typeface="Yuanti SC" charset="-122"/>
                          <a:ea typeface="Yuanti SC" charset="-122"/>
                          <a:cs typeface="Yuanti SC" charset="-122"/>
                        </a:rPr>
                        <a:t>float</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投资组合的年化收益率。</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chemeClr val="bg1"/>
                          </a:solidFill>
                          <a:latin typeface="Yuanti SC" charset="-122"/>
                          <a:ea typeface="Yuanti SC" charset="-122"/>
                          <a:cs typeface="Yuanti SC" charset="-122"/>
                        </a:rPr>
                        <a:t>positions</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kern="1200" dirty="0" smtClean="0">
                          <a:solidFill>
                            <a:srgbClr val="FFFF00"/>
                          </a:solidFill>
                          <a:latin typeface="Yuanti SC" charset="-122"/>
                          <a:ea typeface="Yuanti SC" charset="-122"/>
                          <a:cs typeface="Yuanti SC" charset="-122"/>
                        </a:rPr>
                        <a:t>dictionary</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一个包含所有仓位的字典，以</a:t>
                      </a:r>
                      <a:r>
                        <a:rPr lang="en-US" altLang="zh-CN" sz="1000" b="0" i="0" dirty="0" err="1" smtClean="0">
                          <a:solidFill>
                            <a:srgbClr val="FFFF00"/>
                          </a:solidFill>
                          <a:latin typeface="Yuanti SC" charset="-122"/>
                          <a:ea typeface="Yuanti SC" charset="-122"/>
                          <a:cs typeface="Yuanti SC" charset="-122"/>
                        </a:rPr>
                        <a:t>id_or_symbol</a:t>
                      </a:r>
                      <a:r>
                        <a:rPr lang="zh-CN" altLang="en-US" sz="1000" b="0" i="0" dirty="0" smtClean="0">
                          <a:solidFill>
                            <a:srgbClr val="FFFF00"/>
                          </a:solidFill>
                          <a:latin typeface="Yuanti SC" charset="-122"/>
                          <a:ea typeface="Yuanti SC" charset="-122"/>
                          <a:cs typeface="Yuanti SC" charset="-122"/>
                        </a:rPr>
                        <a:t>作为键，</a:t>
                      </a:r>
                      <a:r>
                        <a:rPr lang="en-US" altLang="zh-CN" sz="1000" b="0" i="0" dirty="0" smtClean="0">
                          <a:solidFill>
                            <a:srgbClr val="FFFF00"/>
                          </a:solidFill>
                          <a:latin typeface="Yuanti SC" charset="-122"/>
                          <a:ea typeface="Yuanti SC" charset="-122"/>
                          <a:cs typeface="Yuanti SC" charset="-122"/>
                        </a:rPr>
                        <a:t>position</a:t>
                      </a:r>
                      <a:r>
                        <a:rPr lang="zh-CN" altLang="en-US" sz="1000" b="0" i="0" dirty="0" smtClean="0">
                          <a:solidFill>
                            <a:srgbClr val="FFFF00"/>
                          </a:solidFill>
                          <a:latin typeface="Yuanti SC" charset="-122"/>
                          <a:ea typeface="Yuanti SC" charset="-122"/>
                          <a:cs typeface="Yuanti SC" charset="-122"/>
                        </a:rPr>
                        <a:t>对象作为值。</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dividend_receivable</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kern="1200" dirty="0" smtClean="0">
                          <a:solidFill>
                            <a:srgbClr val="FFFF00"/>
                          </a:solidFill>
                          <a:latin typeface="Yuanti SC" charset="-122"/>
                          <a:ea typeface="Yuanti SC" charset="-122"/>
                          <a:cs typeface="Yuanti SC" charset="-122"/>
                        </a:rPr>
                        <a:t>float</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投资组合在分红现金收到账面之前的应收分红部分。</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bl>
          </a:graphicData>
        </a:graphic>
      </p:graphicFrame>
    </p:spTree>
    <p:extLst>
      <p:ext uri="{BB962C8B-B14F-4D97-AF65-F5344CB8AC3E}">
        <p14:creationId xmlns:p14="http://schemas.microsoft.com/office/powerpoint/2010/main" val="690792786"/>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10" name="矩形 9"/>
          <p:cNvSpPr/>
          <p:nvPr/>
        </p:nvSpPr>
        <p:spPr>
          <a:xfrm>
            <a:off x="409303" y="828209"/>
            <a:ext cx="10759440" cy="3570208"/>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2.2.7</a:t>
            </a:r>
            <a:r>
              <a:rPr lang="zh-CN" altLang="en-US" sz="2800" dirty="0" smtClean="0">
                <a:solidFill>
                  <a:schemeClr val="bg1"/>
                </a:solidFill>
                <a:latin typeface="Yuanti SC" charset="-122"/>
                <a:ea typeface="Yuanti SC" charset="-122"/>
                <a:cs typeface="Yuanti SC" charset="-122"/>
              </a:rPr>
              <a:t> 关键数据结构</a:t>
            </a:r>
            <a:endParaRPr lang="zh-CN" altLang="en-US" sz="2800" dirty="0">
              <a:solidFill>
                <a:schemeClr val="bg1"/>
              </a:solidFill>
              <a:latin typeface="Yuanti SC" charset="-122"/>
              <a:ea typeface="Yuanti SC" charset="-122"/>
              <a:cs typeface="Yuanti SC" charset="-122"/>
            </a:endParaRPr>
          </a:p>
          <a:p>
            <a:endParaRPr lang="zh-CN" altLang="en-US" dirty="0" smtClean="0">
              <a:solidFill>
                <a:schemeClr val="bg1"/>
              </a:solidFill>
              <a:latin typeface="Yuanti SC Light" charset="-122"/>
              <a:ea typeface="Yuanti SC Light" charset="-122"/>
              <a:cs typeface="Yuanti SC Light" charset="-122"/>
            </a:endParaRPr>
          </a:p>
          <a:p>
            <a:r>
              <a:rPr lang="en-US" altLang="zh-CN" dirty="0" smtClean="0">
                <a:solidFill>
                  <a:srgbClr val="FFFF00"/>
                </a:solidFill>
                <a:latin typeface="Yuanti SC Light" charset="-122"/>
                <a:ea typeface="Yuanti SC Light" charset="-122"/>
                <a:cs typeface="Yuanti SC Light" charset="-122"/>
              </a:rPr>
              <a:t>Position</a:t>
            </a:r>
            <a:r>
              <a:rPr lang="zh-CN" altLang="en-US" dirty="0" smtClean="0">
                <a:solidFill>
                  <a:srgbClr val="FFFF00"/>
                </a:solidFill>
                <a:latin typeface="Yuanti SC Light" charset="-122"/>
                <a:ea typeface="Yuanti SC Light" charset="-122"/>
                <a:cs typeface="Yuanti SC Light" charset="-122"/>
              </a:rPr>
              <a:t>（仓位信息）</a:t>
            </a: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smtClean="0">
                <a:solidFill>
                  <a:schemeClr val="bg1"/>
                </a:solidFill>
                <a:latin typeface="Yuanti SC Light" charset="-122"/>
                <a:ea typeface="Yuanti SC Light" charset="-122"/>
                <a:cs typeface="Yuanti SC Light" charset="-122"/>
              </a:rPr>
              <a:t>表示一</a:t>
            </a:r>
            <a:r>
              <a:rPr lang="zh-CN" altLang="en-US" sz="1600" dirty="0">
                <a:solidFill>
                  <a:schemeClr val="bg1"/>
                </a:solidFill>
                <a:latin typeface="Yuanti SC Light" charset="-122"/>
                <a:ea typeface="Yuanti SC Light" charset="-122"/>
                <a:cs typeface="Yuanti SC Light" charset="-122"/>
              </a:rPr>
              <a:t>个证券的仓位信息，可以通过</a:t>
            </a:r>
            <a:r>
              <a:rPr lang="en-US" altLang="zh-CN" sz="1600" dirty="0" err="1">
                <a:solidFill>
                  <a:schemeClr val="bg1"/>
                </a:solidFill>
                <a:latin typeface="Yuanti SC Light" charset="-122"/>
                <a:ea typeface="Yuanti SC Light" charset="-122"/>
                <a:cs typeface="Yuanti SC Light" charset="-122"/>
              </a:rPr>
              <a:t>context.portfolio.positions</a:t>
            </a:r>
            <a:r>
              <a:rPr lang="en-US" altLang="zh-CN" sz="1600" dirty="0">
                <a:solidFill>
                  <a:schemeClr val="bg1"/>
                </a:solidFill>
                <a:latin typeface="Yuanti SC Light" charset="-122"/>
                <a:ea typeface="Yuanti SC Light" charset="-122"/>
                <a:cs typeface="Yuanti SC Light" charset="-122"/>
              </a:rPr>
              <a:t>['000001.XSHE']</a:t>
            </a:r>
            <a:r>
              <a:rPr lang="zh-CN" altLang="en-US" sz="1600" dirty="0">
                <a:solidFill>
                  <a:schemeClr val="bg1"/>
                </a:solidFill>
                <a:latin typeface="Yuanti SC Light" charset="-122"/>
                <a:ea typeface="Yuanti SC Light" charset="-122"/>
                <a:cs typeface="Yuanti SC Light" charset="-122"/>
              </a:rPr>
              <a:t>获取到对应股票的仓位信息。</a:t>
            </a:r>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r>
              <a:rPr lang="en-US" altLang="zh-CN" sz="1600" dirty="0" smtClean="0">
                <a:solidFill>
                  <a:schemeClr val="bg1"/>
                </a:solidFill>
                <a:latin typeface="Yuanti SC Light" charset="-122"/>
                <a:ea typeface="Yuanti SC Light" charset="-122"/>
                <a:cs typeface="Yuanti SC Light" charset="-122"/>
              </a:rPr>
              <a:t>Position</a:t>
            </a:r>
            <a:r>
              <a:rPr lang="zh-CN" altLang="en-US" sz="1600" dirty="0" smtClean="0">
                <a:solidFill>
                  <a:schemeClr val="bg1"/>
                </a:solidFill>
                <a:latin typeface="Yuanti SC Light" charset="-122"/>
                <a:ea typeface="Yuanti SC Light" charset="-122"/>
                <a:cs typeface="Yuanti SC Light" charset="-122"/>
              </a:rPr>
              <a:t>属性定义</a:t>
            </a:r>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dirty="0">
              <a:solidFill>
                <a:schemeClr val="bg1"/>
              </a:solidFill>
              <a:latin typeface="Yuanti SC Light" charset="-122"/>
              <a:ea typeface="Yuanti SC Light" charset="-122"/>
              <a:cs typeface="Yuanti SC Light" charset="-122"/>
            </a:endParaRPr>
          </a:p>
        </p:txBody>
      </p:sp>
      <p:sp>
        <p:nvSpPr>
          <p:cNvPr id="6" name="文本框 5"/>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graphicFrame>
        <p:nvGraphicFramePr>
          <p:cNvPr id="9" name="Table 2"/>
          <p:cNvGraphicFramePr>
            <a:graphicFrameLocks noGrp="1"/>
          </p:cNvGraphicFramePr>
          <p:nvPr>
            <p:extLst>
              <p:ext uri="{D42A27DB-BD31-4B8C-83A1-F6EECF244321}">
                <p14:modId xmlns:p14="http://schemas.microsoft.com/office/powerpoint/2010/main" val="900341886"/>
              </p:ext>
            </p:extLst>
          </p:nvPr>
        </p:nvGraphicFramePr>
        <p:xfrm>
          <a:off x="486172" y="2905469"/>
          <a:ext cx="8495267" cy="2956560"/>
        </p:xfrm>
        <a:graphic>
          <a:graphicData uri="http://schemas.openxmlformats.org/drawingml/2006/table">
            <a:tbl>
              <a:tblPr firstRow="1" bandRow="1">
                <a:tableStyleId>{C083E6E3-FA7D-4D7B-A595-EF9225AFEA82}</a:tableStyleId>
              </a:tblPr>
              <a:tblGrid>
                <a:gridCol w="1431308">
                  <a:extLst>
                    <a:ext uri="{9D8B030D-6E8A-4147-A177-3AD203B41FA5}">
                      <a16:colId xmlns:a16="http://schemas.microsoft.com/office/drawing/2014/main" xmlns="" val="20000"/>
                    </a:ext>
                  </a:extLst>
                </a:gridCol>
                <a:gridCol w="879024"/>
                <a:gridCol w="6184935">
                  <a:extLst>
                    <a:ext uri="{9D8B030D-6E8A-4147-A177-3AD203B41FA5}">
                      <a16:colId xmlns:a16="http://schemas.microsoft.com/office/drawing/2014/main" xmlns="" val="20001"/>
                    </a:ext>
                  </a:extLst>
                </a:gridCol>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属性名</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xmlns=""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chemeClr val="bg1"/>
                          </a:solidFill>
                          <a:latin typeface="Yuanti SC" charset="-122"/>
                          <a:ea typeface="Yuanti SC" charset="-122"/>
                          <a:cs typeface="Yuanti SC" charset="-122"/>
                        </a:rPr>
                        <a:t>quantity</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kern="1200" dirty="0" err="1" smtClean="0">
                          <a:solidFill>
                            <a:srgbClr val="FFFF00"/>
                          </a:solidFill>
                          <a:latin typeface="Yuanti SC" charset="-122"/>
                          <a:ea typeface="Yuanti SC" charset="-122"/>
                          <a:cs typeface="Yuanti SC" charset="-122"/>
                        </a:rPr>
                        <a:t>int</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当前持仓股数。</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a16="http://schemas.microsoft.com/office/drawing/2014/main" xmlns="" val="10001"/>
                  </a:ext>
                </a:extLst>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bought_quantity</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kern="1200" dirty="0" err="1" smtClean="0">
                          <a:solidFill>
                            <a:srgbClr val="FFFF00"/>
                          </a:solidFill>
                          <a:latin typeface="Yuanti SC" charset="-122"/>
                          <a:ea typeface="Yuanti SC" charset="-122"/>
                          <a:cs typeface="Yuanti SC" charset="-122"/>
                        </a:rPr>
                        <a:t>int</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该证券的总买入股数，例如：如果你的投资组合并没有任何平安银行的成交，那么平安银行这个股票的仓位就是</a:t>
                      </a:r>
                      <a:r>
                        <a:rPr lang="en-US" altLang="zh-CN" sz="1000" b="0" i="0" dirty="0" smtClean="0">
                          <a:solidFill>
                            <a:srgbClr val="FFFF00"/>
                          </a:solidFill>
                          <a:latin typeface="Yuanti SC" charset="-122"/>
                          <a:ea typeface="Yuanti SC" charset="-122"/>
                          <a:cs typeface="Yuanti SC" charset="-122"/>
                        </a:rPr>
                        <a:t>0</a:t>
                      </a:r>
                      <a:r>
                        <a:rPr lang="zh-CN" altLang="en-US" sz="1000" b="0" i="0" dirty="0" smtClean="0">
                          <a:solidFill>
                            <a:srgbClr val="FFFF00"/>
                          </a:solidFill>
                          <a:latin typeface="Yuanti SC" charset="-122"/>
                          <a:ea typeface="Yuanti SC" charset="-122"/>
                          <a:cs typeface="Yuanti SC" charset="-122"/>
                        </a:rPr>
                        <a: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sold_quantity</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kern="1200" dirty="0" err="1" smtClean="0">
                          <a:solidFill>
                            <a:srgbClr val="FFFF00"/>
                          </a:solidFill>
                          <a:latin typeface="Yuanti SC" charset="-122"/>
                          <a:ea typeface="Yuanti SC" charset="-122"/>
                          <a:cs typeface="Yuanti SC" charset="-122"/>
                        </a:rPr>
                        <a:t>int</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该证券的总卖出股数，例如：如果你的投资组合曾经买入过平安银行股票</a:t>
                      </a:r>
                      <a:r>
                        <a:rPr lang="en-US" altLang="zh-CN" sz="1000" b="0" i="0" dirty="0" smtClean="0">
                          <a:solidFill>
                            <a:srgbClr val="FFFF00"/>
                          </a:solidFill>
                          <a:latin typeface="Yuanti SC" charset="-122"/>
                          <a:ea typeface="Yuanti SC" charset="-122"/>
                          <a:cs typeface="Yuanti SC" charset="-122"/>
                        </a:rPr>
                        <a:t>200</a:t>
                      </a:r>
                      <a:r>
                        <a:rPr lang="zh-CN" altLang="en-US" sz="1000" b="0" i="0" dirty="0" smtClean="0">
                          <a:solidFill>
                            <a:srgbClr val="FFFF00"/>
                          </a:solidFill>
                          <a:latin typeface="Yuanti SC" charset="-122"/>
                          <a:ea typeface="Yuanti SC" charset="-122"/>
                          <a:cs typeface="Yuanti SC" charset="-122"/>
                        </a:rPr>
                        <a:t>股并且卖出过</a:t>
                      </a:r>
                      <a:r>
                        <a:rPr lang="en-US" altLang="zh-CN" sz="1000" b="0" i="0" dirty="0" smtClean="0">
                          <a:solidFill>
                            <a:srgbClr val="FFFF00"/>
                          </a:solidFill>
                          <a:latin typeface="Yuanti SC" charset="-122"/>
                          <a:ea typeface="Yuanti SC" charset="-122"/>
                          <a:cs typeface="Yuanti SC" charset="-122"/>
                        </a:rPr>
                        <a:t>100</a:t>
                      </a:r>
                      <a:r>
                        <a:rPr lang="zh-CN" altLang="en-US" sz="1000" b="0" i="0" dirty="0" smtClean="0">
                          <a:solidFill>
                            <a:srgbClr val="FFFF00"/>
                          </a:solidFill>
                          <a:latin typeface="Yuanti SC" charset="-122"/>
                          <a:ea typeface="Yuanti SC" charset="-122"/>
                          <a:cs typeface="Yuanti SC" charset="-122"/>
                        </a:rPr>
                        <a:t>股，那么这个属性会返回</a:t>
                      </a:r>
                      <a:r>
                        <a:rPr lang="en-US" altLang="zh-CN" sz="1000" b="0" i="0" dirty="0" smtClean="0">
                          <a:solidFill>
                            <a:srgbClr val="FFFF00"/>
                          </a:solidFill>
                          <a:latin typeface="Yuanti SC" charset="-122"/>
                          <a:ea typeface="Yuanti SC" charset="-122"/>
                          <a:cs typeface="Yuanti SC" charset="-122"/>
                        </a:rPr>
                        <a:t>100</a:t>
                      </a:r>
                      <a:r>
                        <a:rPr lang="zh-CN" altLang="en-US" sz="1000" b="0" i="0" dirty="0" smtClean="0">
                          <a:solidFill>
                            <a:srgbClr val="FFFF00"/>
                          </a:solidFill>
                          <a:latin typeface="Yuanti SC" charset="-122"/>
                          <a:ea typeface="Yuanti SC" charset="-122"/>
                          <a:cs typeface="Yuanti SC" charset="-122"/>
                        </a:rPr>
                        <a: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bought_value</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kern="1200" dirty="0" smtClean="0">
                          <a:solidFill>
                            <a:srgbClr val="FFFF00"/>
                          </a:solidFill>
                          <a:latin typeface="Yuanti SC" charset="-122"/>
                          <a:ea typeface="Yuanti SC" charset="-122"/>
                          <a:cs typeface="Yuanti SC" charset="-122"/>
                        </a:rPr>
                        <a:t>float</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该证券的总买入的价值，等于每一个该证券的 买入成交价 * 买入股数 总和。</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sold_value</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kern="1200" dirty="0" smtClean="0">
                          <a:solidFill>
                            <a:srgbClr val="FFFF00"/>
                          </a:solidFill>
                          <a:latin typeface="Yuanti SC" charset="-122"/>
                          <a:ea typeface="Yuanti SC" charset="-122"/>
                          <a:cs typeface="Yuanti SC" charset="-122"/>
                        </a:rPr>
                        <a:t>float</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该证券的总卖出价值，等于每一个该证券的 卖出成交价 * 卖出股数 总和。</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total_orders</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kern="1200" dirty="0" err="1" smtClean="0">
                          <a:solidFill>
                            <a:srgbClr val="FFFF00"/>
                          </a:solidFill>
                          <a:latin typeface="Yuanti SC" charset="-122"/>
                          <a:ea typeface="Yuanti SC" charset="-122"/>
                          <a:cs typeface="Yuanti SC" charset="-122"/>
                        </a:rPr>
                        <a:t>int</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该仓位的总订单的次数。</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total_trades</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kern="1200" dirty="0" err="1" smtClean="0">
                          <a:solidFill>
                            <a:srgbClr val="FFFF00"/>
                          </a:solidFill>
                          <a:latin typeface="Yuanti SC" charset="-122"/>
                          <a:ea typeface="Yuanti SC" charset="-122"/>
                          <a:cs typeface="Yuanti SC" charset="-122"/>
                        </a:rPr>
                        <a:t>int</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该仓位的总成交的次数。</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chemeClr val="bg1"/>
                          </a:solidFill>
                          <a:latin typeface="Yuanti SC" charset="-122"/>
                          <a:ea typeface="Yuanti SC" charset="-122"/>
                          <a:cs typeface="Yuanti SC" charset="-122"/>
                        </a:rPr>
                        <a:t>sellable</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kern="1200" dirty="0" err="1" smtClean="0">
                          <a:solidFill>
                            <a:srgbClr val="FFFF00"/>
                          </a:solidFill>
                          <a:latin typeface="Yuanti SC" charset="-122"/>
                          <a:ea typeface="Yuanti SC" charset="-122"/>
                          <a:cs typeface="Yuanti SC" charset="-122"/>
                        </a:rPr>
                        <a:t>int</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该仓位可卖出股数。</a:t>
                      </a:r>
                      <a:r>
                        <a:rPr lang="en-US" altLang="zh-CN" sz="1000" b="0" i="0" dirty="0" smtClean="0">
                          <a:solidFill>
                            <a:srgbClr val="FFFF00"/>
                          </a:solidFill>
                          <a:latin typeface="Yuanti SC" charset="-122"/>
                          <a:ea typeface="Yuanti SC" charset="-122"/>
                          <a:cs typeface="Yuanti SC" charset="-122"/>
                        </a:rPr>
                        <a:t>T</a:t>
                      </a:r>
                      <a:r>
                        <a:rPr lang="zh-CN" altLang="en-US" sz="1000" b="0" i="0" dirty="0" smtClean="0">
                          <a:solidFill>
                            <a:srgbClr val="FFFF00"/>
                          </a:solidFill>
                          <a:latin typeface="Yuanti SC" charset="-122"/>
                          <a:ea typeface="Yuanti SC" charset="-122"/>
                          <a:cs typeface="Yuanti SC" charset="-122"/>
                        </a:rPr>
                        <a:t>＋</a:t>
                      </a:r>
                      <a:r>
                        <a:rPr lang="en-US" altLang="zh-CN" sz="1000" b="0" i="0" dirty="0" smtClean="0">
                          <a:solidFill>
                            <a:srgbClr val="FFFF00"/>
                          </a:solidFill>
                          <a:latin typeface="Yuanti SC" charset="-122"/>
                          <a:ea typeface="Yuanti SC" charset="-122"/>
                          <a:cs typeface="Yuanti SC" charset="-122"/>
                        </a:rPr>
                        <a:t>1</a:t>
                      </a:r>
                      <a:r>
                        <a:rPr lang="zh-CN" altLang="en-US" sz="1000" b="0" i="0" dirty="0" smtClean="0">
                          <a:solidFill>
                            <a:srgbClr val="FFFF00"/>
                          </a:solidFill>
                          <a:latin typeface="Yuanti SC" charset="-122"/>
                          <a:ea typeface="Yuanti SC" charset="-122"/>
                          <a:cs typeface="Yuanti SC" charset="-122"/>
                        </a:rPr>
                        <a:t>的市场中</a:t>
                      </a:r>
                      <a:r>
                        <a:rPr lang="en-US" altLang="zh-CN" sz="1000" b="0" i="0" dirty="0" smtClean="0">
                          <a:solidFill>
                            <a:srgbClr val="FFFF00"/>
                          </a:solidFill>
                          <a:latin typeface="Yuanti SC" charset="-122"/>
                          <a:ea typeface="Yuanti SC" charset="-122"/>
                          <a:cs typeface="Yuanti SC" charset="-122"/>
                        </a:rPr>
                        <a:t>sellable = </a:t>
                      </a:r>
                      <a:r>
                        <a:rPr lang="zh-CN" altLang="en-US" sz="1000" b="0" i="0" dirty="0" smtClean="0">
                          <a:solidFill>
                            <a:srgbClr val="FFFF00"/>
                          </a:solidFill>
                          <a:latin typeface="Yuanti SC" charset="-122"/>
                          <a:ea typeface="Yuanti SC" charset="-122"/>
                          <a:cs typeface="Yuanti SC" charset="-122"/>
                        </a:rPr>
                        <a:t>所有持仓</a:t>
                      </a:r>
                      <a:r>
                        <a:rPr lang="en-US" altLang="zh-CN" sz="1000" b="0" i="0" dirty="0" smtClean="0">
                          <a:solidFill>
                            <a:srgbClr val="FFFF00"/>
                          </a:solidFill>
                          <a:latin typeface="Yuanti SC" charset="-122"/>
                          <a:ea typeface="Yuanti SC" charset="-122"/>
                          <a:cs typeface="Yuanti SC" charset="-122"/>
                        </a:rPr>
                        <a:t>-</a:t>
                      </a:r>
                      <a:r>
                        <a:rPr lang="zh-CN" altLang="en-US" sz="1000" b="0" i="0" dirty="0" smtClean="0">
                          <a:solidFill>
                            <a:srgbClr val="FFFF00"/>
                          </a:solidFill>
                          <a:latin typeface="Yuanti SC" charset="-122"/>
                          <a:ea typeface="Yuanti SC" charset="-122"/>
                          <a:cs typeface="Yuanti SC" charset="-122"/>
                        </a:rPr>
                        <a:t>今日买入的仓位。</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average_cost</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kern="1200" dirty="0" smtClean="0">
                          <a:solidFill>
                            <a:srgbClr val="FFFF00"/>
                          </a:solidFill>
                          <a:latin typeface="Yuanti SC" charset="-122"/>
                          <a:ea typeface="Yuanti SC" charset="-122"/>
                          <a:cs typeface="Yuanti SC" charset="-122"/>
                        </a:rPr>
                        <a:t>float</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获得该持仓的买入均价，计算方法为每次买入的数量做加权平均。</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market_value</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kern="1200" dirty="0" smtClean="0">
                          <a:solidFill>
                            <a:srgbClr val="FFFF00"/>
                          </a:solidFill>
                          <a:latin typeface="Yuanti SC" charset="-122"/>
                          <a:ea typeface="Yuanti SC" charset="-122"/>
                          <a:cs typeface="Yuanti SC" charset="-122"/>
                        </a:rPr>
                        <a:t>float</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获得该持仓的实时市场价值。</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value_percent</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kern="1200" dirty="0" smtClean="0">
                          <a:solidFill>
                            <a:srgbClr val="FFFF00"/>
                          </a:solidFill>
                          <a:latin typeface="Yuanti SC" charset="-122"/>
                          <a:ea typeface="Yuanti SC" charset="-122"/>
                          <a:cs typeface="Yuanti SC" charset="-122"/>
                        </a:rPr>
                        <a:t>float</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获得该持仓的实时市场价值在总投资组合价值中所占比例，取值范围</a:t>
                      </a:r>
                      <a:r>
                        <a:rPr lang="en-US" altLang="zh-CN" sz="1000" b="0" i="0" dirty="0" smtClean="0">
                          <a:solidFill>
                            <a:srgbClr val="FFFF00"/>
                          </a:solidFill>
                          <a:latin typeface="Yuanti SC" charset="-122"/>
                          <a:ea typeface="Yuanti SC" charset="-122"/>
                          <a:cs typeface="Yuanti SC" charset="-122"/>
                        </a:rPr>
                        <a:t>[0, 1]</a:t>
                      </a:r>
                      <a:r>
                        <a:rPr lang="zh-CN" altLang="en-US" sz="1000" b="0" i="0" dirty="0" smtClean="0">
                          <a:solidFill>
                            <a:srgbClr val="FFFF00"/>
                          </a:solidFill>
                          <a:latin typeface="Yuanti SC" charset="-122"/>
                          <a:ea typeface="Yuanti SC" charset="-122"/>
                          <a:cs typeface="Yuanti SC" charset="-122"/>
                        </a:rPr>
                        <a: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bl>
          </a:graphicData>
        </a:graphic>
      </p:graphicFrame>
    </p:spTree>
    <p:extLst>
      <p:ext uri="{BB962C8B-B14F-4D97-AF65-F5344CB8AC3E}">
        <p14:creationId xmlns:p14="http://schemas.microsoft.com/office/powerpoint/2010/main" val="147113290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2" name="矩形 1"/>
          <p:cNvSpPr/>
          <p:nvPr/>
        </p:nvSpPr>
        <p:spPr>
          <a:xfrm>
            <a:off x="409303" y="961080"/>
            <a:ext cx="10759440" cy="3385542"/>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1.1</a:t>
            </a:r>
            <a:r>
              <a:rPr lang="zh-CN" altLang="en-US" sz="2800" dirty="0" smtClean="0">
                <a:solidFill>
                  <a:schemeClr val="bg1"/>
                </a:solidFill>
                <a:latin typeface="Yuanti SC" charset="-122"/>
                <a:ea typeface="Yuanti SC" charset="-122"/>
                <a:cs typeface="Yuanti SC" charset="-122"/>
              </a:rPr>
              <a:t> 研究背景</a:t>
            </a:r>
            <a:endParaRPr lang="zh-CN" altLang="en-US" sz="2800" dirty="0">
              <a:solidFill>
                <a:schemeClr val="bg1"/>
              </a:solidFill>
              <a:latin typeface="Yuanti SC" charset="-122"/>
              <a:ea typeface="Yuanti SC" charset="-122"/>
              <a:cs typeface="Yuanti SC" charset="-122"/>
            </a:endParaRPr>
          </a:p>
          <a:p>
            <a:endParaRPr lang="zh-CN" altLang="en-US" dirty="0">
              <a:solidFill>
                <a:schemeClr val="bg1"/>
              </a:solidFill>
              <a:latin typeface="Yuanti SC Light" charset="-122"/>
              <a:ea typeface="Yuanti SC Light" charset="-122"/>
              <a:cs typeface="Yuanti SC Light" charset="-122"/>
            </a:endParaRPr>
          </a:p>
          <a:p>
            <a:r>
              <a:rPr lang="en-US" altLang="zh-CN" sz="1600" dirty="0" smtClean="0">
                <a:solidFill>
                  <a:schemeClr val="bg1"/>
                </a:solidFill>
                <a:latin typeface="Yuanti SC Light" charset="-122"/>
                <a:ea typeface="Yuanti SC Light" charset="-122"/>
                <a:cs typeface="Yuanti SC Light" charset="-122"/>
              </a:rPr>
              <a:t>Stellar</a:t>
            </a:r>
            <a:r>
              <a:rPr lang="zh-CN" altLang="en-US" sz="1600" dirty="0" smtClean="0">
                <a:solidFill>
                  <a:schemeClr val="bg1"/>
                </a:solidFill>
                <a:latin typeface="Yuanti SC Light" charset="-122"/>
                <a:ea typeface="Yuanti SC Light" charset="-122"/>
                <a:cs typeface="Yuanti SC Light" charset="-122"/>
              </a:rPr>
              <a:t>在选股策略生成、策略模拟回测方面没有任何经验，只能说需求基本明确，方案大体清楚，但实现细节还有很多没想明白的地方。为了少走弯路，有必要尽可能详尽的研究一下成熟公开量化研究平台是怎么做的。</a:t>
            </a:r>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r>
              <a:rPr lang="zh-CN" altLang="en-US" sz="1600" dirty="0" smtClean="0">
                <a:solidFill>
                  <a:schemeClr val="bg1"/>
                </a:solidFill>
                <a:latin typeface="Yuanti SC Light" charset="-122"/>
                <a:ea typeface="Yuanti SC Light" charset="-122"/>
                <a:cs typeface="Yuanti SC Light" charset="-122"/>
              </a:rPr>
              <a:t>本文档记录</a:t>
            </a:r>
            <a:r>
              <a:rPr lang="en-US" altLang="zh-CN" sz="1600" dirty="0" smtClean="0">
                <a:solidFill>
                  <a:schemeClr val="bg1"/>
                </a:solidFill>
                <a:latin typeface="Yuanti SC Light" charset="-122"/>
                <a:ea typeface="Yuanti SC Light" charset="-122"/>
                <a:cs typeface="Yuanti SC Light" charset="-122"/>
              </a:rPr>
              <a:t>Ricequant </a:t>
            </a:r>
            <a:r>
              <a:rPr lang="zh-CN" altLang="en-US" sz="1600" dirty="0" smtClean="0">
                <a:solidFill>
                  <a:schemeClr val="bg1"/>
                </a:solidFill>
                <a:latin typeface="Yuanti SC Light" charset="-122"/>
                <a:ea typeface="Yuanti SC Light" charset="-122"/>
                <a:cs typeface="Yuanti SC Light" charset="-122"/>
              </a:rPr>
              <a:t>平台</a:t>
            </a:r>
            <a:r>
              <a:rPr lang="zh-CN" altLang="en-US" sz="1600" dirty="0">
                <a:solidFill>
                  <a:schemeClr val="bg1"/>
                </a:solidFill>
                <a:latin typeface="Yuanti SC Light" charset="-122"/>
                <a:ea typeface="Yuanti SC Light" charset="-122"/>
                <a:cs typeface="Yuanti SC Light" charset="-122"/>
              </a:rPr>
              <a:t>（</a:t>
            </a:r>
            <a:r>
              <a:rPr lang="en-US" altLang="zh-CN" sz="1600" dirty="0">
                <a:solidFill>
                  <a:schemeClr val="bg1"/>
                </a:solidFill>
                <a:latin typeface="Yuanti SC Light" charset="-122"/>
                <a:ea typeface="Yuanti SC Light" charset="-122"/>
                <a:cs typeface="Yuanti SC Light" charset="-122"/>
              </a:rPr>
              <a:t> </a:t>
            </a:r>
            <a:r>
              <a:rPr lang="en-US" altLang="zh-CN" sz="1600" dirty="0">
                <a:solidFill>
                  <a:srgbClr val="92D050"/>
                </a:solidFill>
                <a:latin typeface="Yuanti SC Light" charset="-122"/>
                <a:ea typeface="Yuanti SC Light" charset="-122"/>
                <a:cs typeface="Yuanti SC Light" charset="-122"/>
              </a:rPr>
              <a:t>https://</a:t>
            </a:r>
            <a:r>
              <a:rPr lang="en-US" altLang="zh-CN" sz="1600" dirty="0" err="1">
                <a:solidFill>
                  <a:srgbClr val="92D050"/>
                </a:solidFill>
                <a:latin typeface="Yuanti SC Light" charset="-122"/>
                <a:ea typeface="Yuanti SC Light" charset="-122"/>
                <a:cs typeface="Yuanti SC Light" charset="-122"/>
              </a:rPr>
              <a:t>www.ricequant.com</a:t>
            </a:r>
            <a:r>
              <a:rPr lang="en-US" altLang="zh-CN" sz="1600" dirty="0">
                <a:solidFill>
                  <a:srgbClr val="92D050"/>
                </a:solidFill>
                <a:latin typeface="Yuanti SC Light" charset="-122"/>
                <a:ea typeface="Yuanti SC Light" charset="-122"/>
                <a:cs typeface="Yuanti SC Light" charset="-122"/>
              </a:rPr>
              <a:t>/ </a:t>
            </a:r>
            <a:r>
              <a:rPr lang="zh-CN" altLang="en-US" sz="1600" dirty="0" smtClean="0">
                <a:solidFill>
                  <a:schemeClr val="bg1"/>
                </a:solidFill>
                <a:latin typeface="Yuanti SC Light" charset="-122"/>
                <a:ea typeface="Yuanti SC Light" charset="-122"/>
                <a:cs typeface="Yuanti SC Light" charset="-122"/>
              </a:rPr>
              <a:t>）的研究过程和结果。</a:t>
            </a:r>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zh-CN" altLang="en-US" sz="1600" dirty="0">
              <a:solidFill>
                <a:schemeClr val="bg1"/>
              </a:solidFill>
              <a:latin typeface="Yuanti SC Light" charset="-122"/>
              <a:ea typeface="Yuanti SC Light" charset="-122"/>
              <a:cs typeface="Yuanti SC Light" charset="-122"/>
            </a:endParaRPr>
          </a:p>
          <a:p>
            <a:endParaRPr lang="zh-CN" altLang="en-US" dirty="0">
              <a:solidFill>
                <a:schemeClr val="bg1"/>
              </a:solidFill>
              <a:latin typeface="Yuanti SC Light" charset="-122"/>
              <a:ea typeface="Yuanti SC Light" charset="-122"/>
              <a:cs typeface="Yuanti SC Light" charset="-122"/>
            </a:endParaRPr>
          </a:p>
          <a:p>
            <a:endParaRPr lang="zh-CN" altLang="en-US" dirty="0">
              <a:solidFill>
                <a:schemeClr val="bg1"/>
              </a:solidFill>
              <a:latin typeface="Yuanti SC Light" charset="-122"/>
              <a:ea typeface="Yuanti SC Light" charset="-122"/>
              <a:cs typeface="Yuanti SC Light" charset="-122"/>
            </a:endParaRPr>
          </a:p>
          <a:p>
            <a:r>
              <a:rPr lang="zh-CN" altLang="en-US" dirty="0">
                <a:solidFill>
                  <a:schemeClr val="bg1"/>
                </a:solidFill>
                <a:latin typeface="Yuanti SC Light" charset="-122"/>
                <a:ea typeface="Yuanti SC Light" charset="-122"/>
                <a:cs typeface="Yuanti SC Light" charset="-122"/>
              </a:rPr>
              <a:t>									</a:t>
            </a:r>
          </a:p>
          <a:p>
            <a:r>
              <a:rPr lang="zh-CN" altLang="en-US" dirty="0">
                <a:solidFill>
                  <a:schemeClr val="bg1"/>
                </a:solidFill>
                <a:latin typeface="Yuanti SC Light" charset="-122"/>
                <a:ea typeface="Yuanti SC Light" charset="-122"/>
                <a:cs typeface="Yuanti SC Light" charset="-122"/>
              </a:rPr>
              <a:t>									</a:t>
            </a:r>
          </a:p>
        </p:txBody>
      </p:sp>
      <p:sp>
        <p:nvSpPr>
          <p:cNvPr id="6" name="文本框 5"/>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spTree>
    <p:extLst>
      <p:ext uri="{BB962C8B-B14F-4D97-AF65-F5344CB8AC3E}">
        <p14:creationId xmlns:p14="http://schemas.microsoft.com/office/powerpoint/2010/main" val="1222827834"/>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10" name="矩形 9"/>
          <p:cNvSpPr/>
          <p:nvPr/>
        </p:nvSpPr>
        <p:spPr>
          <a:xfrm>
            <a:off x="409303" y="828209"/>
            <a:ext cx="10759440" cy="3570208"/>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2.2.7</a:t>
            </a:r>
            <a:r>
              <a:rPr lang="zh-CN" altLang="en-US" sz="2800" dirty="0" smtClean="0">
                <a:solidFill>
                  <a:schemeClr val="bg1"/>
                </a:solidFill>
                <a:latin typeface="Yuanti SC" charset="-122"/>
                <a:ea typeface="Yuanti SC" charset="-122"/>
                <a:cs typeface="Yuanti SC" charset="-122"/>
              </a:rPr>
              <a:t> 关键数据结构</a:t>
            </a:r>
            <a:endParaRPr lang="zh-CN" altLang="en-US" sz="2800" dirty="0">
              <a:solidFill>
                <a:schemeClr val="bg1"/>
              </a:solidFill>
              <a:latin typeface="Yuanti SC" charset="-122"/>
              <a:ea typeface="Yuanti SC" charset="-122"/>
              <a:cs typeface="Yuanti SC" charset="-122"/>
            </a:endParaRPr>
          </a:p>
          <a:p>
            <a:endParaRPr lang="zh-CN" altLang="en-US" dirty="0" smtClean="0">
              <a:solidFill>
                <a:schemeClr val="bg1"/>
              </a:solidFill>
              <a:latin typeface="Yuanti SC Light" charset="-122"/>
              <a:ea typeface="Yuanti SC Light" charset="-122"/>
              <a:cs typeface="Yuanti SC Light" charset="-122"/>
            </a:endParaRPr>
          </a:p>
          <a:p>
            <a:r>
              <a:rPr lang="en-US" altLang="zh-CN" dirty="0" smtClean="0">
                <a:solidFill>
                  <a:srgbClr val="FFFF00"/>
                </a:solidFill>
                <a:latin typeface="Yuanti SC Light" charset="-122"/>
                <a:ea typeface="Yuanti SC Light" charset="-122"/>
                <a:cs typeface="Yuanti SC Light" charset="-122"/>
              </a:rPr>
              <a:t>Instrument</a:t>
            </a:r>
            <a:r>
              <a:rPr lang="zh-CN" altLang="en-US" dirty="0" smtClean="0">
                <a:solidFill>
                  <a:srgbClr val="FFFF00"/>
                </a:solidFill>
                <a:latin typeface="Yuanti SC Light" charset="-122"/>
                <a:ea typeface="Yuanti SC Light" charset="-122"/>
                <a:cs typeface="Yuanti SC Light" charset="-122"/>
              </a:rPr>
              <a:t>（股票基本信息）</a:t>
            </a: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smtClean="0">
                <a:solidFill>
                  <a:schemeClr val="bg1"/>
                </a:solidFill>
                <a:latin typeface="Yuanti SC Light" charset="-122"/>
                <a:ea typeface="Yuanti SC Light" charset="-122"/>
                <a:cs typeface="Yuanti SC Light" charset="-122"/>
              </a:rPr>
              <a:t>表示一个股票的基本信息。</a:t>
            </a:r>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r>
              <a:rPr lang="en-US" altLang="zh-CN" sz="1600" dirty="0" smtClean="0">
                <a:solidFill>
                  <a:schemeClr val="bg1"/>
                </a:solidFill>
                <a:latin typeface="Yuanti SC Light" charset="-122"/>
                <a:ea typeface="Yuanti SC Light" charset="-122"/>
                <a:cs typeface="Yuanti SC Light" charset="-122"/>
              </a:rPr>
              <a:t>Instrument</a:t>
            </a:r>
            <a:r>
              <a:rPr lang="zh-CN" altLang="en-US" sz="1600" dirty="0" smtClean="0">
                <a:solidFill>
                  <a:schemeClr val="bg1"/>
                </a:solidFill>
                <a:latin typeface="Yuanti SC Light" charset="-122"/>
                <a:ea typeface="Yuanti SC Light" charset="-122"/>
                <a:cs typeface="Yuanti SC Light" charset="-122"/>
              </a:rPr>
              <a:t>属性定义</a:t>
            </a:r>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dirty="0">
              <a:solidFill>
                <a:schemeClr val="bg1"/>
              </a:solidFill>
              <a:latin typeface="Yuanti SC Light" charset="-122"/>
              <a:ea typeface="Yuanti SC Light" charset="-122"/>
              <a:cs typeface="Yuanti SC Light" charset="-122"/>
            </a:endParaRPr>
          </a:p>
        </p:txBody>
      </p:sp>
      <p:sp>
        <p:nvSpPr>
          <p:cNvPr id="6" name="文本框 5"/>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graphicFrame>
        <p:nvGraphicFramePr>
          <p:cNvPr id="9" name="Table 2"/>
          <p:cNvGraphicFramePr>
            <a:graphicFrameLocks noGrp="1"/>
          </p:cNvGraphicFramePr>
          <p:nvPr>
            <p:extLst>
              <p:ext uri="{D42A27DB-BD31-4B8C-83A1-F6EECF244321}">
                <p14:modId xmlns:p14="http://schemas.microsoft.com/office/powerpoint/2010/main" val="848439047"/>
              </p:ext>
            </p:extLst>
          </p:nvPr>
        </p:nvGraphicFramePr>
        <p:xfrm>
          <a:off x="486172" y="2895309"/>
          <a:ext cx="10039588" cy="3756660"/>
        </p:xfrm>
        <a:graphic>
          <a:graphicData uri="http://schemas.openxmlformats.org/drawingml/2006/table">
            <a:tbl>
              <a:tblPr firstRow="1" bandRow="1">
                <a:tableStyleId>{C083E6E3-FA7D-4D7B-A595-EF9225AFEA82}</a:tableStyleId>
              </a:tblPr>
              <a:tblGrid>
                <a:gridCol w="1225460">
                  <a:extLst>
                    <a:ext uri="{9D8B030D-6E8A-4147-A177-3AD203B41FA5}">
                      <a16:colId xmlns:a16="http://schemas.microsoft.com/office/drawing/2014/main" xmlns="" val="20000"/>
                    </a:ext>
                  </a:extLst>
                </a:gridCol>
                <a:gridCol w="680010"/>
                <a:gridCol w="8134118">
                  <a:extLst>
                    <a:ext uri="{9D8B030D-6E8A-4147-A177-3AD203B41FA5}">
                      <a16:colId xmlns:a16="http://schemas.microsoft.com/office/drawing/2014/main" xmlns="" val="20001"/>
                    </a:ext>
                  </a:extLst>
                </a:gridCol>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属性名</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xmlns=""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order_book_id</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kern="1200" dirty="0" err="1" smtClean="0">
                          <a:solidFill>
                            <a:srgbClr val="FFFF00"/>
                          </a:solidFill>
                          <a:latin typeface="Yuanti SC" charset="-122"/>
                          <a:ea typeface="Yuanti SC" charset="-122"/>
                          <a:cs typeface="Yuanti SC" charset="-122"/>
                        </a:rPr>
                        <a:t>str</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证券代码，证券的独特的标识符。应以</a:t>
                      </a:r>
                      <a:r>
                        <a:rPr lang="en-US" altLang="zh-CN" sz="1000" b="0" i="0" dirty="0" smtClean="0">
                          <a:solidFill>
                            <a:srgbClr val="FFFF00"/>
                          </a:solidFill>
                          <a:latin typeface="Yuanti SC" charset="-122"/>
                          <a:ea typeface="Yuanti SC" charset="-122"/>
                          <a:cs typeface="Yuanti SC" charset="-122"/>
                        </a:rPr>
                        <a:t>‘.XSHG’</a:t>
                      </a:r>
                      <a:r>
                        <a:rPr lang="zh-CN" altLang="en-US" sz="1000" b="0" i="0" dirty="0" smtClean="0">
                          <a:solidFill>
                            <a:srgbClr val="FFFF00"/>
                          </a:solidFill>
                          <a:latin typeface="Yuanti SC" charset="-122"/>
                          <a:ea typeface="Yuanti SC" charset="-122"/>
                          <a:cs typeface="Yuanti SC" charset="-122"/>
                        </a:rPr>
                        <a:t>或</a:t>
                      </a:r>
                      <a:r>
                        <a:rPr lang="en-US" altLang="zh-CN" sz="1000" b="0" i="0" dirty="0" smtClean="0">
                          <a:solidFill>
                            <a:srgbClr val="FFFF00"/>
                          </a:solidFill>
                          <a:latin typeface="Yuanti SC" charset="-122"/>
                          <a:ea typeface="Yuanti SC" charset="-122"/>
                          <a:cs typeface="Yuanti SC" charset="-122"/>
                        </a:rPr>
                        <a:t>‘.XSHE’</a:t>
                      </a:r>
                      <a:r>
                        <a:rPr lang="zh-CN" altLang="en-US" sz="1000" b="0" i="0" dirty="0" smtClean="0">
                          <a:solidFill>
                            <a:srgbClr val="FFFF00"/>
                          </a:solidFill>
                          <a:latin typeface="Yuanti SC" charset="-122"/>
                          <a:ea typeface="Yuanti SC" charset="-122"/>
                          <a:cs typeface="Yuanti SC" charset="-122"/>
                        </a:rPr>
                        <a:t>结尾，前者代表上证，后者代表深证。</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a16="http://schemas.microsoft.com/office/drawing/2014/main" xmlns="" val="10001"/>
                  </a:ext>
                </a:extLst>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chemeClr val="bg1"/>
                          </a:solidFill>
                          <a:latin typeface="Yuanti SC" charset="-122"/>
                          <a:ea typeface="Yuanti SC" charset="-122"/>
                          <a:cs typeface="Yuanti SC" charset="-122"/>
                        </a:rPr>
                        <a:t>symbol</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kern="1200" dirty="0" err="1" smtClean="0">
                          <a:solidFill>
                            <a:srgbClr val="FFFF00"/>
                          </a:solidFill>
                          <a:latin typeface="Yuanti SC" charset="-122"/>
                          <a:ea typeface="Yuanti SC" charset="-122"/>
                          <a:cs typeface="Yuanti SC" charset="-122"/>
                        </a:rPr>
                        <a:t>str</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证券的简称，例如</a:t>
                      </a:r>
                      <a:r>
                        <a:rPr lang="en-US" altLang="zh-CN" sz="1000" b="0" i="0" dirty="0" smtClean="0">
                          <a:solidFill>
                            <a:srgbClr val="FFFF00"/>
                          </a:solidFill>
                          <a:latin typeface="Yuanti SC" charset="-122"/>
                          <a:ea typeface="Yuanti SC" charset="-122"/>
                          <a:cs typeface="Yuanti SC" charset="-122"/>
                        </a:rPr>
                        <a:t>'</a:t>
                      </a:r>
                      <a:r>
                        <a:rPr lang="zh-CN" altLang="en-US" sz="1000" b="0" i="0" dirty="0" smtClean="0">
                          <a:solidFill>
                            <a:srgbClr val="FFFF00"/>
                          </a:solidFill>
                          <a:latin typeface="Yuanti SC" charset="-122"/>
                          <a:ea typeface="Yuanti SC" charset="-122"/>
                          <a:cs typeface="Yuanti SC" charset="-122"/>
                        </a:rPr>
                        <a:t>平安银行</a:t>
                      </a:r>
                      <a:r>
                        <a:rPr lang="en-US" altLang="zh-CN" sz="1000" b="0" i="0" dirty="0" smtClean="0">
                          <a:solidFill>
                            <a:srgbClr val="FFFF00"/>
                          </a:solidFill>
                          <a:latin typeface="Yuanti SC" charset="-122"/>
                          <a:ea typeface="Yuanti SC" charset="-122"/>
                          <a:cs typeface="Yuanti SC" charset="-122"/>
                        </a:rPr>
                        <a:t>'</a:t>
                      </a:r>
                      <a:r>
                        <a:rPr lang="zh-CN" altLang="en-US" sz="1000" b="0" i="0" dirty="0" smtClean="0">
                          <a:solidFill>
                            <a:srgbClr val="FFFF00"/>
                          </a:solidFill>
                          <a:latin typeface="Yuanti SC" charset="-122"/>
                          <a:ea typeface="Yuanti SC" charset="-122"/>
                          <a:cs typeface="Yuanti SC" charset="-122"/>
                        </a:rPr>
                        <a: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abbrev_symbol</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kern="1200" dirty="0" err="1" smtClean="0">
                          <a:solidFill>
                            <a:srgbClr val="FFFF00"/>
                          </a:solidFill>
                          <a:latin typeface="Yuanti SC" charset="-122"/>
                          <a:ea typeface="Yuanti SC" charset="-122"/>
                          <a:cs typeface="Yuanti SC" charset="-122"/>
                        </a:rPr>
                        <a:t>str</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证券的名称缩写，在中国</a:t>
                      </a:r>
                      <a:r>
                        <a:rPr lang="en-US" altLang="zh-CN" sz="1000" b="0" i="0" dirty="0" smtClean="0">
                          <a:solidFill>
                            <a:srgbClr val="FFFF00"/>
                          </a:solidFill>
                          <a:latin typeface="Yuanti SC" charset="-122"/>
                          <a:ea typeface="Yuanti SC" charset="-122"/>
                          <a:cs typeface="Yuanti SC" charset="-122"/>
                        </a:rPr>
                        <a:t>A</a:t>
                      </a:r>
                      <a:r>
                        <a:rPr lang="zh-CN" altLang="en-US" sz="1000" b="0" i="0" dirty="0" smtClean="0">
                          <a:solidFill>
                            <a:srgbClr val="FFFF00"/>
                          </a:solidFill>
                          <a:latin typeface="Yuanti SC" charset="-122"/>
                          <a:ea typeface="Yuanti SC" charset="-122"/>
                          <a:cs typeface="Yuanti SC" charset="-122"/>
                        </a:rPr>
                        <a:t>股就是股票的拼音缩写。例如：</a:t>
                      </a:r>
                      <a:r>
                        <a:rPr lang="en-US" altLang="zh-CN" sz="1000" b="0" i="0" dirty="0" smtClean="0">
                          <a:solidFill>
                            <a:srgbClr val="FFFF00"/>
                          </a:solidFill>
                          <a:latin typeface="Yuanti SC" charset="-122"/>
                          <a:ea typeface="Yuanti SC" charset="-122"/>
                          <a:cs typeface="Yuanti SC" charset="-122"/>
                        </a:rPr>
                        <a:t>'PAYH'</a:t>
                      </a:r>
                      <a:r>
                        <a:rPr lang="zh-CN" altLang="en-US" sz="1000" b="0" i="0" dirty="0" smtClean="0">
                          <a:solidFill>
                            <a:srgbClr val="FFFF00"/>
                          </a:solidFill>
                          <a:latin typeface="Yuanti SC" charset="-122"/>
                          <a:ea typeface="Yuanti SC" charset="-122"/>
                          <a:cs typeface="Yuanti SC" charset="-122"/>
                        </a:rPr>
                        <a:t>就是平安银行股票的证券名缩写。</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round_lot</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kern="1200" dirty="0" err="1" smtClean="0">
                          <a:solidFill>
                            <a:srgbClr val="FFFF00"/>
                          </a:solidFill>
                          <a:latin typeface="Yuanti SC" charset="-122"/>
                          <a:ea typeface="Yuanti SC" charset="-122"/>
                          <a:cs typeface="Yuanti SC" charset="-122"/>
                        </a:rPr>
                        <a:t>int</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一手对应多少股，中国</a:t>
                      </a:r>
                      <a:r>
                        <a:rPr lang="en-US" altLang="zh-CN" sz="1000" b="0" i="0" dirty="0" smtClean="0">
                          <a:solidFill>
                            <a:srgbClr val="FFFF00"/>
                          </a:solidFill>
                          <a:latin typeface="Yuanti SC" charset="-122"/>
                          <a:ea typeface="Yuanti SC" charset="-122"/>
                          <a:cs typeface="Yuanti SC" charset="-122"/>
                        </a:rPr>
                        <a:t>A</a:t>
                      </a:r>
                      <a:r>
                        <a:rPr lang="zh-CN" altLang="en-US" sz="1000" b="0" i="0" dirty="0" smtClean="0">
                          <a:solidFill>
                            <a:srgbClr val="FFFF00"/>
                          </a:solidFill>
                          <a:latin typeface="Yuanti SC" charset="-122"/>
                          <a:ea typeface="Yuanti SC" charset="-122"/>
                          <a:cs typeface="Yuanti SC" charset="-122"/>
                        </a:rPr>
                        <a:t>股一手是</a:t>
                      </a:r>
                      <a:r>
                        <a:rPr lang="en-US" altLang="zh-CN" sz="1000" b="0" i="0" dirty="0" smtClean="0">
                          <a:solidFill>
                            <a:srgbClr val="FFFF00"/>
                          </a:solidFill>
                          <a:latin typeface="Yuanti SC" charset="-122"/>
                          <a:ea typeface="Yuanti SC" charset="-122"/>
                          <a:cs typeface="Yuanti SC" charset="-122"/>
                        </a:rPr>
                        <a:t>100</a:t>
                      </a:r>
                      <a:r>
                        <a:rPr lang="zh-CN" altLang="en-US" sz="1000" b="0" i="0" dirty="0" smtClean="0">
                          <a:solidFill>
                            <a:srgbClr val="FFFF00"/>
                          </a:solidFill>
                          <a:latin typeface="Yuanti SC" charset="-122"/>
                          <a:ea typeface="Yuanti SC" charset="-122"/>
                          <a:cs typeface="Yuanti SC" charset="-122"/>
                        </a:rPr>
                        <a:t>股。</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sector_code</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kern="1200" dirty="0" err="1" smtClean="0">
                          <a:solidFill>
                            <a:srgbClr val="FFFF00"/>
                          </a:solidFill>
                          <a:latin typeface="Yuanti SC" charset="-122"/>
                          <a:ea typeface="Yuanti SC" charset="-122"/>
                          <a:cs typeface="Yuanti SC" charset="-122"/>
                        </a:rPr>
                        <a:t>str</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板块缩写代码，全球通用标准定义。</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sector_code_name</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kern="1200" dirty="0" err="1" smtClean="0">
                          <a:solidFill>
                            <a:srgbClr val="FFFF00"/>
                          </a:solidFill>
                          <a:latin typeface="Yuanti SC" charset="-122"/>
                          <a:ea typeface="Yuanti SC" charset="-122"/>
                          <a:cs typeface="Yuanti SC" charset="-122"/>
                        </a:rPr>
                        <a:t>str</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以当地语言为标准的板块代码名。</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industry_code</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kern="1200" dirty="0" err="1" smtClean="0">
                          <a:solidFill>
                            <a:srgbClr val="FFFF00"/>
                          </a:solidFill>
                          <a:latin typeface="Yuanti SC" charset="-122"/>
                          <a:ea typeface="Yuanti SC" charset="-122"/>
                          <a:cs typeface="Yuanti SC" charset="-122"/>
                        </a:rPr>
                        <a:t>str</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国民经济行业分类代码，参见</a:t>
                      </a:r>
                      <a:r>
                        <a:rPr lang="en-US" altLang="zh-CN" sz="1000" b="0" i="0" dirty="0" smtClean="0">
                          <a:solidFill>
                            <a:srgbClr val="FFFF00"/>
                          </a:solidFill>
                          <a:latin typeface="Yuanti SC" charset="-122"/>
                          <a:ea typeface="Yuanti SC" charset="-122"/>
                          <a:cs typeface="Yuanti SC" charset="-122"/>
                        </a:rPr>
                        <a:t>42</a:t>
                      </a:r>
                      <a:r>
                        <a:rPr lang="zh-CN" altLang="en-US" sz="1000" b="0" i="0" dirty="0" smtClean="0">
                          <a:solidFill>
                            <a:srgbClr val="FFFF00"/>
                          </a:solidFill>
                          <a:latin typeface="Yuanti SC" charset="-122"/>
                          <a:ea typeface="Yuanti SC" charset="-122"/>
                          <a:cs typeface="Yuanti SC" charset="-122"/>
                        </a:rPr>
                        <a:t>页的“</a:t>
                      </a:r>
                      <a:r>
                        <a:rPr lang="en-US" altLang="zh-CN" sz="1000" b="0" i="0" dirty="0" smtClean="0">
                          <a:solidFill>
                            <a:srgbClr val="FFFF00"/>
                          </a:solidFill>
                          <a:latin typeface="Yuanti SC" charset="-122"/>
                          <a:ea typeface="Yuanti SC" charset="-122"/>
                          <a:cs typeface="Yuanti SC" charset="-122"/>
                        </a:rPr>
                        <a:t>Industry</a:t>
                      </a:r>
                      <a:r>
                        <a:rPr lang="zh-CN" altLang="en-US" sz="1000" b="0" i="0" dirty="0" smtClean="0">
                          <a:solidFill>
                            <a:srgbClr val="FFFF00"/>
                          </a:solidFill>
                          <a:latin typeface="Yuanti SC" charset="-122"/>
                          <a:ea typeface="Yuanti SC" charset="-122"/>
                          <a:cs typeface="Yuanti SC" charset="-122"/>
                        </a:rPr>
                        <a:t>列表”。</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industry_name</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kern="1200" dirty="0" err="1" smtClean="0">
                          <a:solidFill>
                            <a:srgbClr val="FFFF00"/>
                          </a:solidFill>
                          <a:latin typeface="Yuanti SC" charset="-122"/>
                          <a:ea typeface="Yuanti SC" charset="-122"/>
                          <a:cs typeface="Yuanti SC" charset="-122"/>
                        </a:rPr>
                        <a:t>str</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国民经济行业分类名称。</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listed_date</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kern="1200" dirty="0" err="1" smtClean="0">
                          <a:solidFill>
                            <a:srgbClr val="FFFF00"/>
                          </a:solidFill>
                          <a:latin typeface="Yuanti SC" charset="-122"/>
                          <a:ea typeface="Yuanti SC" charset="-122"/>
                          <a:cs typeface="Yuanti SC" charset="-122"/>
                        </a:rPr>
                        <a:t>str</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证券上市日期。</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de_listed_date</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kern="1200" dirty="0" err="1" smtClean="0">
                          <a:solidFill>
                            <a:srgbClr val="FFFF00"/>
                          </a:solidFill>
                          <a:latin typeface="Yuanti SC" charset="-122"/>
                          <a:ea typeface="Yuanti SC" charset="-122"/>
                          <a:cs typeface="Yuanti SC" charset="-122"/>
                        </a:rPr>
                        <a:t>str</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证券退市时间。</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chemeClr val="bg1"/>
                          </a:solidFill>
                          <a:latin typeface="Yuanti SC" charset="-122"/>
                          <a:ea typeface="Yuanti SC" charset="-122"/>
                          <a:cs typeface="Yuanti SC" charset="-122"/>
                        </a:rPr>
                        <a:t>type</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kern="1200" dirty="0" err="1" smtClean="0">
                          <a:solidFill>
                            <a:srgbClr val="FFFF00"/>
                          </a:solidFill>
                          <a:latin typeface="Yuanti SC" charset="-122"/>
                          <a:ea typeface="Yuanti SC" charset="-122"/>
                          <a:cs typeface="Yuanti SC" charset="-122"/>
                        </a:rPr>
                        <a:t>str</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rgbClr val="FFFF00"/>
                          </a:solidFill>
                          <a:latin typeface="Yuanti SC" charset="-122"/>
                          <a:ea typeface="Yuanti SC" charset="-122"/>
                          <a:cs typeface="Yuanti SC" charset="-122"/>
                        </a:rPr>
                        <a:t>合约类型，目前支持的类型有: ‘CS’, ‘INDX’, ‘LOF’, ‘ETF’, ‘</a:t>
                      </a:r>
                      <a:r>
                        <a:rPr lang="en-US" sz="1000" b="0" i="0" dirty="0" err="1" smtClean="0">
                          <a:solidFill>
                            <a:srgbClr val="FFFF00"/>
                          </a:solidFill>
                          <a:latin typeface="Yuanti SC" charset="-122"/>
                          <a:ea typeface="Yuanti SC" charset="-122"/>
                          <a:cs typeface="Yuanti SC" charset="-122"/>
                        </a:rPr>
                        <a:t>FenjiMu</a:t>
                      </a:r>
                      <a:r>
                        <a:rPr lang="en-US" sz="1000" b="0" i="0" dirty="0" smtClean="0">
                          <a:solidFill>
                            <a:srgbClr val="FFFF00"/>
                          </a:solidFill>
                          <a:latin typeface="Yuanti SC" charset="-122"/>
                          <a:ea typeface="Yuanti SC" charset="-122"/>
                          <a:cs typeface="Yuanti SC" charset="-122"/>
                        </a:rPr>
                        <a:t>’, ‘</a:t>
                      </a:r>
                      <a:r>
                        <a:rPr lang="en-US" sz="1000" b="0" i="0" dirty="0" err="1" smtClean="0">
                          <a:solidFill>
                            <a:srgbClr val="FFFF00"/>
                          </a:solidFill>
                          <a:latin typeface="Yuanti SC" charset="-122"/>
                          <a:ea typeface="Yuanti SC" charset="-122"/>
                          <a:cs typeface="Yuanti SC" charset="-122"/>
                        </a:rPr>
                        <a:t>FenjiA</a:t>
                      </a:r>
                      <a:r>
                        <a:rPr lang="en-US" sz="1000" b="0" i="0" dirty="0" smtClean="0">
                          <a:solidFill>
                            <a:srgbClr val="FFFF00"/>
                          </a:solidFill>
                          <a:latin typeface="Yuanti SC" charset="-122"/>
                          <a:ea typeface="Yuanti SC" charset="-122"/>
                          <a:cs typeface="Yuanti SC" charset="-122"/>
                        </a:rPr>
                        <a:t>’, ‘</a:t>
                      </a:r>
                      <a:r>
                        <a:rPr lang="en-US" sz="1000" b="0" i="0" dirty="0" err="1" smtClean="0">
                          <a:solidFill>
                            <a:srgbClr val="FFFF00"/>
                          </a:solidFill>
                          <a:latin typeface="Yuanti SC" charset="-122"/>
                          <a:ea typeface="Yuanti SC" charset="-122"/>
                          <a:cs typeface="Yuanti SC" charset="-122"/>
                        </a:rPr>
                        <a:t>FenjiB</a:t>
                      </a:r>
                      <a:r>
                        <a:rPr lang="en-US" sz="1000" b="0" i="0" dirty="0" smtClean="0">
                          <a:solidFill>
                            <a:srgbClr val="FFFF00"/>
                          </a:solidFill>
                          <a:latin typeface="Yuanti SC" charset="-122"/>
                          <a:ea typeface="Yuanti SC" charset="-122"/>
                          <a:cs typeface="Yuanti SC" charset="-122"/>
                        </a:rPr>
                        <a:t>’, ‘Future’</a:t>
                      </a:r>
                      <a:r>
                        <a:rPr lang="zh-CN" altLang="en-US" sz="1000" b="0" i="0" dirty="0" smtClean="0">
                          <a:solidFill>
                            <a:srgbClr val="FFFF00"/>
                          </a:solidFill>
                          <a:latin typeface="Yuanti SC" charset="-122"/>
                          <a:ea typeface="Yuanti SC" charset="-122"/>
                          <a:cs typeface="Yuanti SC" charset="-122"/>
                        </a:rPr>
                        <a: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concept_names</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kern="1200" dirty="0" err="1" smtClean="0">
                          <a:solidFill>
                            <a:srgbClr val="FFFF00"/>
                          </a:solidFill>
                          <a:latin typeface="Yuanti SC" charset="-122"/>
                          <a:ea typeface="Yuanti SC" charset="-122"/>
                          <a:cs typeface="Yuanti SC" charset="-122"/>
                        </a:rPr>
                        <a:t>str</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概念股分类，例如：</a:t>
                      </a:r>
                      <a:r>
                        <a:rPr lang="en-US" altLang="zh-CN" sz="1000" b="0" i="0" dirty="0" smtClean="0">
                          <a:solidFill>
                            <a:srgbClr val="FFFF00"/>
                          </a:solidFill>
                          <a:latin typeface="Yuanti SC" charset="-122"/>
                          <a:ea typeface="Yuanti SC" charset="-122"/>
                          <a:cs typeface="Yuanti SC" charset="-122"/>
                        </a:rPr>
                        <a:t>‘</a:t>
                      </a:r>
                      <a:r>
                        <a:rPr lang="zh-CN" altLang="en-US" sz="1000" b="0" i="0" dirty="0" smtClean="0">
                          <a:solidFill>
                            <a:srgbClr val="FFFF00"/>
                          </a:solidFill>
                          <a:latin typeface="Yuanti SC" charset="-122"/>
                          <a:ea typeface="Yuanti SC" charset="-122"/>
                          <a:cs typeface="Yuanti SC" charset="-122"/>
                        </a:rPr>
                        <a:t>铁路基建</a:t>
                      </a:r>
                      <a:r>
                        <a:rPr lang="en-US" altLang="zh-CN" sz="1000" b="0" i="0" dirty="0" smtClean="0">
                          <a:solidFill>
                            <a:srgbClr val="FFFF00"/>
                          </a:solidFill>
                          <a:latin typeface="Yuanti SC" charset="-122"/>
                          <a:ea typeface="Yuanti SC" charset="-122"/>
                          <a:cs typeface="Yuanti SC" charset="-122"/>
                        </a:rPr>
                        <a:t>’</a:t>
                      </a:r>
                      <a:r>
                        <a:rPr lang="zh-CN" altLang="en-US" sz="1000" b="0" i="0" dirty="0" smtClean="0">
                          <a:solidFill>
                            <a:srgbClr val="FFFF00"/>
                          </a:solidFill>
                          <a:latin typeface="Yuanti SC" charset="-122"/>
                          <a:ea typeface="Yuanti SC" charset="-122"/>
                          <a:cs typeface="Yuanti SC" charset="-122"/>
                        </a:rPr>
                        <a:t>，</a:t>
                      </a:r>
                      <a:r>
                        <a:rPr lang="en-US" altLang="zh-CN" sz="1000" b="0" i="0" dirty="0" smtClean="0">
                          <a:solidFill>
                            <a:srgbClr val="FFFF00"/>
                          </a:solidFill>
                          <a:latin typeface="Yuanti SC" charset="-122"/>
                          <a:ea typeface="Yuanti SC" charset="-122"/>
                          <a:cs typeface="Yuanti SC" charset="-122"/>
                        </a:rPr>
                        <a:t>‘</a:t>
                      </a:r>
                      <a:r>
                        <a:rPr lang="zh-CN" altLang="en-US" sz="1000" b="0" i="0" dirty="0" smtClean="0">
                          <a:solidFill>
                            <a:srgbClr val="FFFF00"/>
                          </a:solidFill>
                          <a:latin typeface="Yuanti SC" charset="-122"/>
                          <a:ea typeface="Yuanti SC" charset="-122"/>
                          <a:cs typeface="Yuanti SC" charset="-122"/>
                        </a:rPr>
                        <a:t>基金重仓</a:t>
                      </a:r>
                      <a:r>
                        <a:rPr lang="en-US" altLang="zh-CN" sz="1000" b="0" i="0" dirty="0" smtClean="0">
                          <a:solidFill>
                            <a:srgbClr val="FFFF00"/>
                          </a:solidFill>
                          <a:latin typeface="Yuanti SC" charset="-122"/>
                          <a:ea typeface="Yuanti SC" charset="-122"/>
                          <a:cs typeface="Yuanti SC" charset="-122"/>
                        </a:rPr>
                        <a:t>’</a:t>
                      </a:r>
                      <a:r>
                        <a:rPr lang="zh-CN" altLang="en-US" sz="1000" b="0" i="0" dirty="0" smtClean="0">
                          <a:solidFill>
                            <a:srgbClr val="FFFF00"/>
                          </a:solidFill>
                          <a:latin typeface="Yuanti SC" charset="-122"/>
                          <a:ea typeface="Yuanti SC" charset="-122"/>
                          <a:cs typeface="Yuanti SC" charset="-122"/>
                        </a:rPr>
                        <a:t>等。</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chemeClr val="bg1"/>
                          </a:solidFill>
                          <a:latin typeface="Yuanti SC" charset="-122"/>
                          <a:ea typeface="Yuanti SC" charset="-122"/>
                          <a:cs typeface="Yuanti SC" charset="-122"/>
                        </a:rPr>
                        <a:t>exchange</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kern="1200" dirty="0" err="1" smtClean="0">
                          <a:solidFill>
                            <a:srgbClr val="FFFF00"/>
                          </a:solidFill>
                          <a:latin typeface="Yuanti SC" charset="-122"/>
                          <a:ea typeface="Yuanti SC" charset="-122"/>
                          <a:cs typeface="Yuanti SC" charset="-122"/>
                        </a:rPr>
                        <a:t>str</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NL" sz="1000" b="0" i="0" dirty="0" err="1" smtClean="0">
                          <a:solidFill>
                            <a:srgbClr val="FFFF00"/>
                          </a:solidFill>
                          <a:latin typeface="Yuanti SC" charset="-122"/>
                          <a:ea typeface="Yuanti SC" charset="-122"/>
                          <a:cs typeface="Yuanti SC" charset="-122"/>
                        </a:rPr>
                        <a:t>交易所</a:t>
                      </a:r>
                      <a:r>
                        <a:rPr lang="nl-NL" sz="1000" b="0" i="0" dirty="0" smtClean="0">
                          <a:solidFill>
                            <a:srgbClr val="FFFF00"/>
                          </a:solidFill>
                          <a:latin typeface="Yuanti SC" charset="-122"/>
                          <a:ea typeface="Yuanti SC" charset="-122"/>
                          <a:cs typeface="Yuanti SC" charset="-122"/>
                        </a:rPr>
                        <a:t>，‘XSHE’ - </a:t>
                      </a:r>
                      <a:r>
                        <a:rPr lang="nl-NL" sz="1000" b="0" i="0" dirty="0" err="1" smtClean="0">
                          <a:solidFill>
                            <a:srgbClr val="FFFF00"/>
                          </a:solidFill>
                          <a:latin typeface="Yuanti SC" charset="-122"/>
                          <a:ea typeface="Yuanti SC" charset="-122"/>
                          <a:cs typeface="Yuanti SC" charset="-122"/>
                        </a:rPr>
                        <a:t>深交所</a:t>
                      </a:r>
                      <a:r>
                        <a:rPr lang="nl-NL" sz="1000" b="0" i="0" dirty="0" smtClean="0">
                          <a:solidFill>
                            <a:srgbClr val="FFFF00"/>
                          </a:solidFill>
                          <a:latin typeface="Yuanti SC" charset="-122"/>
                          <a:ea typeface="Yuanti SC" charset="-122"/>
                          <a:cs typeface="Yuanti SC" charset="-122"/>
                        </a:rPr>
                        <a:t>, ‘XSHG’ - </a:t>
                      </a:r>
                      <a:r>
                        <a:rPr lang="nl-NL" sz="1000" b="0" i="0" dirty="0" err="1" smtClean="0">
                          <a:solidFill>
                            <a:srgbClr val="FFFF00"/>
                          </a:solidFill>
                          <a:latin typeface="Yuanti SC" charset="-122"/>
                          <a:ea typeface="Yuanti SC" charset="-122"/>
                          <a:cs typeface="Yuanti SC" charset="-122"/>
                        </a:rPr>
                        <a:t>上交所</a:t>
                      </a:r>
                      <a:r>
                        <a:rPr lang="zh-CN" altLang="en-US" sz="1000" b="0" i="0" dirty="0" smtClean="0">
                          <a:solidFill>
                            <a:srgbClr val="FFFF00"/>
                          </a:solidFill>
                          <a:latin typeface="Yuanti SC" charset="-122"/>
                          <a:ea typeface="Yuanti SC" charset="-122"/>
                          <a:cs typeface="Yuanti SC" charset="-122"/>
                        </a:rPr>
                        <a: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board_type</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kern="1200" dirty="0" err="1" smtClean="0">
                          <a:solidFill>
                            <a:srgbClr val="FFFF00"/>
                          </a:solidFill>
                          <a:latin typeface="Yuanti SC" charset="-122"/>
                          <a:ea typeface="Yuanti SC" charset="-122"/>
                          <a:cs typeface="Yuanti SC" charset="-122"/>
                        </a:rPr>
                        <a:t>str</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rgbClr val="FFFF00"/>
                          </a:solidFill>
                          <a:latin typeface="Yuanti SC" charset="-122"/>
                          <a:ea typeface="Yuanti SC" charset="-122"/>
                          <a:cs typeface="Yuanti SC" charset="-122"/>
                        </a:rPr>
                        <a:t>板块类别，'</a:t>
                      </a:r>
                      <a:r>
                        <a:rPr lang="en-US" sz="1000" b="0" i="0" dirty="0" err="1" smtClean="0">
                          <a:solidFill>
                            <a:srgbClr val="FFFF00"/>
                          </a:solidFill>
                          <a:latin typeface="Yuanti SC" charset="-122"/>
                          <a:ea typeface="Yuanti SC" charset="-122"/>
                          <a:cs typeface="Yuanti SC" charset="-122"/>
                        </a:rPr>
                        <a:t>MainBoard</a:t>
                      </a:r>
                      <a:r>
                        <a:rPr lang="en-US" sz="1000" b="0" i="0" dirty="0" smtClean="0">
                          <a:solidFill>
                            <a:srgbClr val="FFFF00"/>
                          </a:solidFill>
                          <a:latin typeface="Yuanti SC" charset="-122"/>
                          <a:ea typeface="Yuanti SC" charset="-122"/>
                          <a:cs typeface="Yuanti SC" charset="-122"/>
                        </a:rPr>
                        <a:t>' - 主板,'GEM' - 创业板</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chemeClr val="bg1"/>
                          </a:solidFill>
                          <a:latin typeface="Yuanti SC" charset="-122"/>
                          <a:ea typeface="Yuanti SC" charset="-122"/>
                          <a:cs typeface="Yuanti SC" charset="-122"/>
                        </a:rPr>
                        <a:t>status</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kern="1200" dirty="0" err="1" smtClean="0">
                          <a:solidFill>
                            <a:srgbClr val="FFFF00"/>
                          </a:solidFill>
                          <a:latin typeface="Yuanti SC" charset="-122"/>
                          <a:ea typeface="Yuanti SC" charset="-122"/>
                          <a:cs typeface="Yuanti SC" charset="-122"/>
                        </a:rPr>
                        <a:t>str</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rgbClr val="FFFF00"/>
                          </a:solidFill>
                          <a:latin typeface="Yuanti SC" charset="-122"/>
                          <a:ea typeface="Yuanti SC" charset="-122"/>
                          <a:cs typeface="Yuanti SC" charset="-122"/>
                        </a:rPr>
                        <a:t>合约状态。‘Active’ - 正常上市, ‘Delisted’ - 终止上市, ‘</a:t>
                      </a:r>
                      <a:r>
                        <a:rPr lang="en-US" sz="1000" b="0" i="0" dirty="0" err="1" smtClean="0">
                          <a:solidFill>
                            <a:srgbClr val="FFFF00"/>
                          </a:solidFill>
                          <a:latin typeface="Yuanti SC" charset="-122"/>
                          <a:ea typeface="Yuanti SC" charset="-122"/>
                          <a:cs typeface="Yuanti SC" charset="-122"/>
                        </a:rPr>
                        <a:t>TemporarySuspended</a:t>
                      </a:r>
                      <a:r>
                        <a:rPr lang="en-US" sz="1000" b="0" i="0" dirty="0" smtClean="0">
                          <a:solidFill>
                            <a:srgbClr val="FFFF00"/>
                          </a:solidFill>
                          <a:latin typeface="Yuanti SC" charset="-122"/>
                          <a:ea typeface="Yuanti SC" charset="-122"/>
                          <a:cs typeface="Yuanti SC" charset="-122"/>
                        </a:rPr>
                        <a:t>’ - 暂停上市, ‘</a:t>
                      </a:r>
                      <a:r>
                        <a:rPr lang="en-US" sz="1000" b="0" i="0" dirty="0" err="1" smtClean="0">
                          <a:solidFill>
                            <a:srgbClr val="FFFF00"/>
                          </a:solidFill>
                          <a:latin typeface="Yuanti SC" charset="-122"/>
                          <a:ea typeface="Yuanti SC" charset="-122"/>
                          <a:cs typeface="Yuanti SC" charset="-122"/>
                        </a:rPr>
                        <a:t>PreIPO</a:t>
                      </a:r>
                      <a:r>
                        <a:rPr lang="en-US" sz="1000" b="0" i="0" dirty="0" smtClean="0">
                          <a:solidFill>
                            <a:srgbClr val="FFFF00"/>
                          </a:solidFill>
                          <a:latin typeface="Yuanti SC" charset="-122"/>
                          <a:ea typeface="Yuanti SC" charset="-122"/>
                          <a:cs typeface="Yuanti SC" charset="-122"/>
                        </a:rPr>
                        <a:t>’ - 发行配售期间, ‘</a:t>
                      </a:r>
                      <a:r>
                        <a:rPr lang="en-US" sz="1000" b="0" i="0" dirty="0" err="1" smtClean="0">
                          <a:solidFill>
                            <a:srgbClr val="FFFF00"/>
                          </a:solidFill>
                          <a:latin typeface="Yuanti SC" charset="-122"/>
                          <a:ea typeface="Yuanti SC" charset="-122"/>
                          <a:cs typeface="Yuanti SC" charset="-122"/>
                        </a:rPr>
                        <a:t>FailIPO</a:t>
                      </a:r>
                      <a:r>
                        <a:rPr lang="en-US" sz="1000" b="0" i="0" dirty="0" smtClean="0">
                          <a:solidFill>
                            <a:srgbClr val="FFFF00"/>
                          </a:solidFill>
                          <a:latin typeface="Yuanti SC" charset="-122"/>
                          <a:ea typeface="Yuanti SC" charset="-122"/>
                          <a:cs typeface="Yuanti SC" charset="-122"/>
                        </a:rPr>
                        <a:t>’ - 发行失败</a:t>
                      </a:r>
                      <a:r>
                        <a:rPr lang="zh-CN" altLang="en-US" sz="1000" b="0" i="0" dirty="0" smtClean="0">
                          <a:solidFill>
                            <a:srgbClr val="FFFF00"/>
                          </a:solidFill>
                          <a:latin typeface="Yuanti SC" charset="-122"/>
                          <a:ea typeface="Yuanti SC" charset="-122"/>
                          <a:cs typeface="Yuanti SC" charset="-122"/>
                        </a:rPr>
                        <a: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special_type</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kern="1200" dirty="0" err="1" smtClean="0">
                          <a:solidFill>
                            <a:srgbClr val="FFFF00"/>
                          </a:solidFill>
                          <a:latin typeface="Yuanti SC" charset="-122"/>
                          <a:ea typeface="Yuanti SC" charset="-122"/>
                          <a:cs typeface="Yuanti SC" charset="-122"/>
                        </a:rPr>
                        <a:t>str</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特别处理状态。</a:t>
                      </a:r>
                      <a:r>
                        <a:rPr lang="en-US" altLang="zh-CN" sz="1000" b="0" i="0" dirty="0" smtClean="0">
                          <a:solidFill>
                            <a:srgbClr val="FFFF00"/>
                          </a:solidFill>
                          <a:latin typeface="Yuanti SC" charset="-122"/>
                          <a:ea typeface="Yuanti SC" charset="-122"/>
                          <a:cs typeface="Yuanti SC" charset="-122"/>
                        </a:rPr>
                        <a:t>‘Normal’ - </a:t>
                      </a:r>
                      <a:r>
                        <a:rPr lang="zh-CN" altLang="en-US" sz="1000" b="0" i="0" dirty="0" smtClean="0">
                          <a:solidFill>
                            <a:srgbClr val="FFFF00"/>
                          </a:solidFill>
                          <a:latin typeface="Yuanti SC" charset="-122"/>
                          <a:ea typeface="Yuanti SC" charset="-122"/>
                          <a:cs typeface="Yuanti SC" charset="-122"/>
                        </a:rPr>
                        <a:t>正常上市</a:t>
                      </a:r>
                      <a:r>
                        <a:rPr lang="en-US" altLang="zh-CN" sz="1000" b="0" i="0" dirty="0" smtClean="0">
                          <a:solidFill>
                            <a:srgbClr val="FFFF00"/>
                          </a:solidFill>
                          <a:latin typeface="Yuanti SC" charset="-122"/>
                          <a:ea typeface="Yuanti SC" charset="-122"/>
                          <a:cs typeface="Yuanti SC" charset="-122"/>
                        </a:rPr>
                        <a:t>, ‘ST’ - ST</a:t>
                      </a:r>
                      <a:r>
                        <a:rPr lang="zh-CN" altLang="en-US" sz="1000" b="0" i="0" dirty="0" smtClean="0">
                          <a:solidFill>
                            <a:srgbClr val="FFFF00"/>
                          </a:solidFill>
                          <a:latin typeface="Yuanti SC" charset="-122"/>
                          <a:ea typeface="Yuanti SC" charset="-122"/>
                          <a:cs typeface="Yuanti SC" charset="-122"/>
                        </a:rPr>
                        <a:t>处理</a:t>
                      </a:r>
                      <a:r>
                        <a:rPr lang="en-US" altLang="zh-CN" sz="1000" b="0" i="0" dirty="0" smtClean="0">
                          <a:solidFill>
                            <a:srgbClr val="FFFF00"/>
                          </a:solidFill>
                          <a:latin typeface="Yuanti SC" charset="-122"/>
                          <a:ea typeface="Yuanti SC" charset="-122"/>
                          <a:cs typeface="Yuanti SC" charset="-122"/>
                        </a:rPr>
                        <a:t>, ‘</a:t>
                      </a:r>
                      <a:r>
                        <a:rPr lang="en-US" altLang="zh-CN" sz="1000" b="0" i="0" dirty="0" err="1" smtClean="0">
                          <a:solidFill>
                            <a:srgbClr val="FFFF00"/>
                          </a:solidFill>
                          <a:latin typeface="Yuanti SC" charset="-122"/>
                          <a:ea typeface="Yuanti SC" charset="-122"/>
                          <a:cs typeface="Yuanti SC" charset="-122"/>
                        </a:rPr>
                        <a:t>StarST</a:t>
                      </a:r>
                      <a:r>
                        <a:rPr lang="en-US" altLang="zh-CN" sz="1000" b="0" i="0" dirty="0" smtClean="0">
                          <a:solidFill>
                            <a:srgbClr val="FFFF00"/>
                          </a:solidFill>
                          <a:latin typeface="Yuanti SC" charset="-122"/>
                          <a:ea typeface="Yuanti SC" charset="-122"/>
                          <a:cs typeface="Yuanti SC" charset="-122"/>
                        </a:rPr>
                        <a:t>’ - *ST</a:t>
                      </a:r>
                      <a:r>
                        <a:rPr lang="zh-CN" altLang="en-US" sz="1000" b="0" i="0" dirty="0" smtClean="0">
                          <a:solidFill>
                            <a:srgbClr val="FFFF00"/>
                          </a:solidFill>
                          <a:latin typeface="Yuanti SC" charset="-122"/>
                          <a:ea typeface="Yuanti SC" charset="-122"/>
                          <a:cs typeface="Yuanti SC" charset="-122"/>
                        </a:rPr>
                        <a:t>正在接受退市警告</a:t>
                      </a:r>
                      <a:r>
                        <a:rPr lang="en-US" altLang="zh-CN" sz="1000" b="0" i="0" dirty="0" smtClean="0">
                          <a:solidFill>
                            <a:srgbClr val="FFFF00"/>
                          </a:solidFill>
                          <a:latin typeface="Yuanti SC" charset="-122"/>
                          <a:ea typeface="Yuanti SC" charset="-122"/>
                          <a:cs typeface="Yuanti SC" charset="-122"/>
                        </a:rPr>
                        <a:t>, ‘PT’ - </a:t>
                      </a:r>
                      <a:r>
                        <a:rPr lang="zh-CN" altLang="en-US" sz="1000" b="0" i="0" dirty="0" smtClean="0">
                          <a:solidFill>
                            <a:srgbClr val="FFFF00"/>
                          </a:solidFill>
                          <a:latin typeface="Yuanti SC" charset="-122"/>
                          <a:ea typeface="Yuanti SC" charset="-122"/>
                          <a:cs typeface="Yuanti SC" charset="-122"/>
                        </a:rPr>
                        <a:t>连续</a:t>
                      </a:r>
                      <a:r>
                        <a:rPr lang="en-US" altLang="zh-CN" sz="1000" b="0" i="0" dirty="0" smtClean="0">
                          <a:solidFill>
                            <a:srgbClr val="FFFF00"/>
                          </a:solidFill>
                          <a:latin typeface="Yuanti SC" charset="-122"/>
                          <a:ea typeface="Yuanti SC" charset="-122"/>
                          <a:cs typeface="Yuanti SC" charset="-122"/>
                        </a:rPr>
                        <a:t>3</a:t>
                      </a:r>
                      <a:r>
                        <a:rPr lang="zh-CN" altLang="en-US" sz="1000" b="0" i="0" dirty="0" smtClean="0">
                          <a:solidFill>
                            <a:srgbClr val="FFFF00"/>
                          </a:solidFill>
                          <a:latin typeface="Yuanti SC" charset="-122"/>
                          <a:ea typeface="Yuanti SC" charset="-122"/>
                          <a:cs typeface="Yuanti SC" charset="-122"/>
                        </a:rPr>
                        <a:t>年收入为负，将被暂停交易</a:t>
                      </a:r>
                      <a:r>
                        <a:rPr lang="en-US" altLang="zh-CN" sz="1000" b="0" i="0" dirty="0" smtClean="0">
                          <a:solidFill>
                            <a:srgbClr val="FFFF00"/>
                          </a:solidFill>
                          <a:latin typeface="Yuanti SC" charset="-122"/>
                          <a:ea typeface="Yuanti SC" charset="-122"/>
                          <a:cs typeface="Yuanti SC" charset="-122"/>
                        </a:rPr>
                        <a:t>, ‘Other’ - </a:t>
                      </a:r>
                      <a:r>
                        <a:rPr lang="zh-CN" altLang="en-US" sz="1000" b="0" i="0" dirty="0" smtClean="0">
                          <a:solidFill>
                            <a:srgbClr val="FFFF00"/>
                          </a:solidFill>
                          <a:latin typeface="Yuanti SC" charset="-122"/>
                          <a:ea typeface="Yuanti SC" charset="-122"/>
                          <a:cs typeface="Yuanti SC" charset="-122"/>
                        </a:rPr>
                        <a:t>其他。</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bl>
          </a:graphicData>
        </a:graphic>
      </p:graphicFrame>
    </p:spTree>
    <p:extLst>
      <p:ext uri="{BB962C8B-B14F-4D97-AF65-F5344CB8AC3E}">
        <p14:creationId xmlns:p14="http://schemas.microsoft.com/office/powerpoint/2010/main" val="2052075017"/>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10" name="矩形 9"/>
          <p:cNvSpPr/>
          <p:nvPr/>
        </p:nvSpPr>
        <p:spPr>
          <a:xfrm>
            <a:off x="409303" y="828209"/>
            <a:ext cx="10759440" cy="2585323"/>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2.2.8</a:t>
            </a:r>
            <a:r>
              <a:rPr lang="zh-CN" altLang="en-US" sz="2800" dirty="0" smtClean="0">
                <a:solidFill>
                  <a:schemeClr val="bg1"/>
                </a:solidFill>
                <a:latin typeface="Yuanti SC" charset="-122"/>
                <a:ea typeface="Yuanti SC" charset="-122"/>
                <a:cs typeface="Yuanti SC" charset="-122"/>
              </a:rPr>
              <a:t> 支持的</a:t>
            </a:r>
            <a:r>
              <a:rPr lang="en-US" altLang="zh-CN" sz="2800" dirty="0" smtClean="0">
                <a:solidFill>
                  <a:schemeClr val="bg1"/>
                </a:solidFill>
                <a:latin typeface="Yuanti SC" charset="-122"/>
                <a:ea typeface="Yuanti SC" charset="-122"/>
                <a:cs typeface="Yuanti SC" charset="-122"/>
              </a:rPr>
              <a:t>python</a:t>
            </a:r>
            <a:r>
              <a:rPr lang="zh-CN" altLang="en-US" sz="2800" dirty="0" smtClean="0">
                <a:solidFill>
                  <a:schemeClr val="bg1"/>
                </a:solidFill>
                <a:latin typeface="Yuanti SC" charset="-122"/>
                <a:ea typeface="Yuanti SC" charset="-122"/>
                <a:cs typeface="Yuanti SC" charset="-122"/>
              </a:rPr>
              <a:t>模块</a:t>
            </a:r>
            <a:endParaRPr lang="zh-CN" altLang="en-US" sz="2800" dirty="0">
              <a:solidFill>
                <a:schemeClr val="bg1"/>
              </a:solidFill>
              <a:latin typeface="Yuanti SC" charset="-122"/>
              <a:ea typeface="Yuanti SC" charset="-122"/>
              <a:cs typeface="Yuanti SC" charset="-122"/>
            </a:endParaRPr>
          </a:p>
          <a:p>
            <a:endParaRPr lang="zh-CN" altLang="en-US" dirty="0" smtClean="0">
              <a:solidFill>
                <a:schemeClr val="bg1"/>
              </a:solidFill>
              <a:latin typeface="Yuanti SC Light" charset="-122"/>
              <a:ea typeface="Yuanti SC Light" charset="-122"/>
              <a:cs typeface="Yuanti SC Light" charset="-122"/>
            </a:endParaRPr>
          </a:p>
          <a:p>
            <a:r>
              <a:rPr lang="zh-CN" altLang="en-US" dirty="0" smtClean="0">
                <a:solidFill>
                  <a:srgbClr val="FFFF00"/>
                </a:solidFill>
                <a:latin typeface="Yuanti SC Light" charset="-122"/>
                <a:ea typeface="Yuanti SC Light" charset="-122"/>
                <a:cs typeface="Yuanti SC Light" charset="-122"/>
              </a:rPr>
              <a:t>支持的</a:t>
            </a:r>
            <a:r>
              <a:rPr lang="en-US" altLang="zh-CN" dirty="0" smtClean="0">
                <a:solidFill>
                  <a:srgbClr val="FFFF00"/>
                </a:solidFill>
                <a:latin typeface="Yuanti SC Light" charset="-122"/>
                <a:ea typeface="Yuanti SC Light" charset="-122"/>
                <a:cs typeface="Yuanti SC Light" charset="-122"/>
              </a:rPr>
              <a:t>python</a:t>
            </a:r>
            <a:r>
              <a:rPr lang="zh-CN" altLang="en-US" dirty="0" smtClean="0">
                <a:solidFill>
                  <a:srgbClr val="FFFF00"/>
                </a:solidFill>
                <a:latin typeface="Yuanti SC Light" charset="-122"/>
                <a:ea typeface="Yuanti SC Light" charset="-122"/>
                <a:cs typeface="Yuanti SC Light" charset="-122"/>
              </a:rPr>
              <a:t>模块</a:t>
            </a: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dirty="0">
              <a:solidFill>
                <a:schemeClr val="bg1"/>
              </a:solidFill>
              <a:latin typeface="Yuanti SC Light" charset="-122"/>
              <a:ea typeface="Yuanti SC Light" charset="-122"/>
              <a:cs typeface="Yuanti SC Light" charset="-122"/>
            </a:endParaRPr>
          </a:p>
        </p:txBody>
      </p:sp>
      <p:sp>
        <p:nvSpPr>
          <p:cNvPr id="6" name="文本框 5"/>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graphicFrame>
        <p:nvGraphicFramePr>
          <p:cNvPr id="9" name="Table 2"/>
          <p:cNvGraphicFramePr>
            <a:graphicFrameLocks noGrp="1"/>
          </p:cNvGraphicFramePr>
          <p:nvPr>
            <p:extLst>
              <p:ext uri="{D42A27DB-BD31-4B8C-83A1-F6EECF244321}">
                <p14:modId xmlns:p14="http://schemas.microsoft.com/office/powerpoint/2010/main" val="1939437702"/>
              </p:ext>
            </p:extLst>
          </p:nvPr>
        </p:nvGraphicFramePr>
        <p:xfrm>
          <a:off x="486172" y="1909789"/>
          <a:ext cx="9359578" cy="3756660"/>
        </p:xfrm>
        <a:graphic>
          <a:graphicData uri="http://schemas.openxmlformats.org/drawingml/2006/table">
            <a:tbl>
              <a:tblPr firstRow="1" bandRow="1">
                <a:tableStyleId>{C083E6E3-FA7D-4D7B-A595-EF9225AFEA82}</a:tableStyleId>
              </a:tblPr>
              <a:tblGrid>
                <a:gridCol w="1225460">
                  <a:extLst>
                    <a:ext uri="{9D8B030D-6E8A-4147-A177-3AD203B41FA5}">
                      <a16:colId xmlns:a16="http://schemas.microsoft.com/office/drawing/2014/main" xmlns="" val="20000"/>
                    </a:ext>
                  </a:extLst>
                </a:gridCol>
                <a:gridCol w="8134118">
                  <a:extLst>
                    <a:ext uri="{9D8B030D-6E8A-4147-A177-3AD203B41FA5}">
                      <a16:colId xmlns:a16="http://schemas.microsoft.com/office/drawing/2014/main" xmlns="" val="20001"/>
                    </a:ext>
                  </a:extLst>
                </a:gridCol>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模块名</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xmlns=""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talib</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一个被交易员</a:t>
                      </a:r>
                      <a:r>
                        <a:rPr lang="en-US" altLang="zh-CN" sz="1000" b="0" i="0" dirty="0" smtClean="0">
                          <a:solidFill>
                            <a:srgbClr val="FFFF00"/>
                          </a:solidFill>
                          <a:latin typeface="Yuanti SC" charset="-122"/>
                          <a:ea typeface="Yuanti SC" charset="-122"/>
                          <a:cs typeface="Yuanti SC" charset="-122"/>
                        </a:rPr>
                        <a:t>/</a:t>
                      </a:r>
                      <a:r>
                        <a:rPr lang="zh-CN" altLang="en-US" sz="1000" b="0" i="0" dirty="0" smtClean="0">
                          <a:solidFill>
                            <a:srgbClr val="FFFF00"/>
                          </a:solidFill>
                          <a:latin typeface="Yuanti SC" charset="-122"/>
                          <a:ea typeface="Yuanti SC" charset="-122"/>
                          <a:cs typeface="Yuanti SC" charset="-122"/>
                        </a:rPr>
                        <a:t>程序员常用的金融数据技术分析库。包含了超过</a:t>
                      </a:r>
                      <a:r>
                        <a:rPr lang="en-US" altLang="zh-CN" sz="1000" b="0" i="0" dirty="0" smtClean="0">
                          <a:solidFill>
                            <a:srgbClr val="FFFF00"/>
                          </a:solidFill>
                          <a:latin typeface="Yuanti SC" charset="-122"/>
                          <a:ea typeface="Yuanti SC" charset="-122"/>
                          <a:cs typeface="Yuanti SC" charset="-122"/>
                        </a:rPr>
                        <a:t>150+</a:t>
                      </a:r>
                      <a:r>
                        <a:rPr lang="zh-CN" altLang="en-US" sz="1000" b="0" i="0" dirty="0" smtClean="0">
                          <a:solidFill>
                            <a:srgbClr val="FFFF00"/>
                          </a:solidFill>
                          <a:latin typeface="Yuanti SC" charset="-122"/>
                          <a:ea typeface="Yuanti SC" charset="-122"/>
                          <a:cs typeface="Yuanti SC" charset="-122"/>
                        </a:rPr>
                        <a:t>的技术指标比如</a:t>
                      </a:r>
                      <a:r>
                        <a:rPr lang="en-US" altLang="zh-CN" sz="1000" b="0" i="0" dirty="0" err="1" smtClean="0">
                          <a:solidFill>
                            <a:srgbClr val="FFFF00"/>
                          </a:solidFill>
                          <a:latin typeface="Yuanti SC" charset="-122"/>
                          <a:ea typeface="Yuanti SC" charset="-122"/>
                          <a:cs typeface="Yuanti SC" charset="-122"/>
                        </a:rPr>
                        <a:t>ADX,MACD,RSI,Stochastic,Bollinger</a:t>
                      </a:r>
                      <a:r>
                        <a:rPr lang="en-US" altLang="zh-CN" sz="1000" b="0" i="0" dirty="0" smtClean="0">
                          <a:solidFill>
                            <a:srgbClr val="FFFF00"/>
                          </a:solidFill>
                          <a:latin typeface="Yuanti SC" charset="-122"/>
                          <a:ea typeface="Yuanti SC" charset="-122"/>
                          <a:cs typeface="Yuanti SC" charset="-122"/>
                        </a:rPr>
                        <a:t> Bands</a:t>
                      </a:r>
                      <a:r>
                        <a:rPr lang="zh-CN" altLang="en-US" sz="1000" b="0" i="0" dirty="0" smtClean="0">
                          <a:solidFill>
                            <a:srgbClr val="FFFF00"/>
                          </a:solidFill>
                          <a:latin typeface="Yuanti SC" charset="-122"/>
                          <a:ea typeface="Yuanti SC" charset="-122"/>
                          <a:cs typeface="Yuanti SC" charset="-122"/>
                        </a:rPr>
                        <a:t>等。</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a16="http://schemas.microsoft.com/office/drawing/2014/main" xmlns="" val="10001"/>
                  </a:ext>
                </a:extLst>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chemeClr val="bg1"/>
                          </a:solidFill>
                          <a:latin typeface="Yuanti SC" charset="-122"/>
                          <a:ea typeface="Yuanti SC" charset="-122"/>
                          <a:cs typeface="Yuanti SC" charset="-122"/>
                        </a:rPr>
                        <a:t>pandas</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最流行的</a:t>
                      </a:r>
                      <a:r>
                        <a:rPr lang="en-US" altLang="zh-CN" sz="1000" b="0" i="0" dirty="0" smtClean="0">
                          <a:solidFill>
                            <a:srgbClr val="FFFF00"/>
                          </a:solidFill>
                          <a:latin typeface="Yuanti SC" charset="-122"/>
                          <a:ea typeface="Yuanti SC" charset="-122"/>
                          <a:cs typeface="Yuanti SC" charset="-122"/>
                        </a:rPr>
                        <a:t>Python</a:t>
                      </a:r>
                      <a:r>
                        <a:rPr lang="zh-CN" altLang="en-US" sz="1000" b="0" i="0" dirty="0" smtClean="0">
                          <a:solidFill>
                            <a:srgbClr val="FFFF00"/>
                          </a:solidFill>
                          <a:latin typeface="Yuanti SC" charset="-122"/>
                          <a:ea typeface="Yuanti SC" charset="-122"/>
                          <a:cs typeface="Yuanti SC" charset="-122"/>
                        </a:rPr>
                        <a:t>数据分析库。</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statsmodels</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一个研究数据，构架统计模型和进行统计测试。功能包括：线性回归模型（</a:t>
                      </a:r>
                      <a:r>
                        <a:rPr lang="en-US" altLang="zh-CN" sz="1000" b="0" i="0" dirty="0" smtClean="0">
                          <a:solidFill>
                            <a:srgbClr val="FFFF00"/>
                          </a:solidFill>
                          <a:latin typeface="Yuanti SC" charset="-122"/>
                          <a:ea typeface="Yuanti SC" charset="-122"/>
                          <a:cs typeface="Yuanti SC" charset="-122"/>
                        </a:rPr>
                        <a:t>Linear regression models</a:t>
                      </a:r>
                      <a:r>
                        <a:rPr lang="zh-CN" altLang="en-US" sz="1000" b="0" i="0" dirty="0" smtClean="0">
                          <a:solidFill>
                            <a:srgbClr val="FFFF00"/>
                          </a:solidFill>
                          <a:latin typeface="Yuanti SC" charset="-122"/>
                          <a:ea typeface="Yuanti SC" charset="-122"/>
                          <a:cs typeface="Yuanti SC" charset="-122"/>
                        </a:rPr>
                        <a:t>）等。</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chemeClr val="bg1"/>
                          </a:solidFill>
                          <a:latin typeface="Yuanti SC" charset="-122"/>
                          <a:ea typeface="Yuanti SC" charset="-122"/>
                          <a:cs typeface="Yuanti SC" charset="-122"/>
                        </a:rPr>
                        <a:t>bisect</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rgbClr val="FFFF00"/>
                          </a:solidFill>
                          <a:latin typeface="Yuanti SC" charset="-122"/>
                          <a:ea typeface="Yuanti SC" charset="-122"/>
                          <a:cs typeface="Yuanti SC" charset="-122"/>
                        </a:rPr>
                        <a:t>Python的排序模块</a:t>
                      </a:r>
                      <a:r>
                        <a:rPr lang="zh-CN" altLang="en-US" sz="1000" b="0" i="0" dirty="0" smtClean="0">
                          <a:solidFill>
                            <a:srgbClr val="FFFF00"/>
                          </a:solidFill>
                          <a:latin typeface="Yuanti SC" charset="-122"/>
                          <a:ea typeface="Yuanti SC" charset="-122"/>
                          <a:cs typeface="Yuanti SC" charset="-122"/>
                        </a:rPr>
                        <a: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cmath</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一个对复数计算的数学模块。</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chemeClr val="bg1"/>
                          </a:solidFill>
                          <a:latin typeface="Yuanti SC" charset="-122"/>
                          <a:ea typeface="Yuanti SC" charset="-122"/>
                          <a:cs typeface="Yuanti SC" charset="-122"/>
                        </a:rPr>
                        <a:t>collections</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rgbClr val="FFFF00"/>
                          </a:solidFill>
                          <a:latin typeface="Yuanti SC" charset="-122"/>
                          <a:ea typeface="Yuanti SC" charset="-122"/>
                          <a:cs typeface="Yuanti SC" charset="-122"/>
                        </a:rPr>
                        <a:t>提供除了Python内嵌的容器之外的容器种类选择</a:t>
                      </a:r>
                      <a:r>
                        <a:rPr lang="en-US" sz="1000" b="0" i="0" dirty="0" smtClean="0">
                          <a:solidFill>
                            <a:srgbClr val="FFFF00"/>
                          </a:solidFill>
                          <a:latin typeface="Yuanti SC" charset="-122"/>
                          <a:ea typeface="Yuanti SC" charset="-122"/>
                          <a:cs typeface="Yuanti SC" charset="-122"/>
                        </a:rPr>
                        <a:t> - </a:t>
                      </a:r>
                      <a:r>
                        <a:rPr lang="en-US" sz="1000" b="0" i="0" dirty="0" err="1" smtClean="0">
                          <a:solidFill>
                            <a:srgbClr val="FFFF00"/>
                          </a:solidFill>
                          <a:latin typeface="Yuanti SC" charset="-122"/>
                          <a:ea typeface="Yuanti SC" charset="-122"/>
                          <a:cs typeface="Yuanti SC" charset="-122"/>
                        </a:rPr>
                        <a:t>dict</a:t>
                      </a:r>
                      <a:r>
                        <a:rPr lang="en-US" sz="1000" b="0" i="0" dirty="0" smtClean="0">
                          <a:solidFill>
                            <a:srgbClr val="FFFF00"/>
                          </a:solidFill>
                          <a:latin typeface="Yuanti SC" charset="-122"/>
                          <a:ea typeface="Yuanti SC" charset="-122"/>
                          <a:cs typeface="Yuanti SC" charset="-122"/>
                        </a:rPr>
                        <a:t>, list, set 和 tuple</a:t>
                      </a:r>
                      <a:r>
                        <a:rPr lang="zh-CN" altLang="en-US" sz="1000" b="0" i="0" dirty="0" smtClean="0">
                          <a:solidFill>
                            <a:srgbClr val="FFFF00"/>
                          </a:solidFill>
                          <a:latin typeface="Yuanti SC" charset="-122"/>
                          <a:ea typeface="Yuanti SC" charset="-122"/>
                          <a:cs typeface="Yuanti SC" charset="-122"/>
                        </a:rPr>
                        <a: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sklearn</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机器学习模块。</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hmmlearn</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rgbClr val="FFFF00"/>
                          </a:solidFill>
                          <a:latin typeface="Yuanti SC" charset="-122"/>
                          <a:ea typeface="Yuanti SC" charset="-122"/>
                          <a:cs typeface="Yuanti SC" charset="-122"/>
                        </a:rPr>
                        <a:t>隐马尔可夫模型（Hidden</a:t>
                      </a:r>
                      <a:r>
                        <a:rPr lang="en-US" sz="1000" b="0" i="0" dirty="0" smtClean="0">
                          <a:solidFill>
                            <a:srgbClr val="FFFF00"/>
                          </a:solidFill>
                          <a:latin typeface="Yuanti SC" charset="-122"/>
                          <a:ea typeface="Yuanti SC" charset="-122"/>
                          <a:cs typeface="Yuanti SC" charset="-122"/>
                        </a:rPr>
                        <a:t> Markov </a:t>
                      </a:r>
                      <a:r>
                        <a:rPr lang="en-US" sz="1000" b="0" i="0" dirty="0" err="1" smtClean="0">
                          <a:solidFill>
                            <a:srgbClr val="FFFF00"/>
                          </a:solidFill>
                          <a:latin typeface="Yuanti SC" charset="-122"/>
                          <a:ea typeface="Yuanti SC" charset="-122"/>
                          <a:cs typeface="Yuanti SC" charset="-122"/>
                        </a:rPr>
                        <a:t>Models）模块，类似scikit-learn的API</a:t>
                      </a:r>
                      <a:r>
                        <a:rPr lang="zh-CN" altLang="en-US" sz="1000" b="0" i="0" dirty="0" smtClean="0">
                          <a:solidFill>
                            <a:srgbClr val="FFFF00"/>
                          </a:solidFill>
                          <a:latin typeface="Yuanti SC" charset="-122"/>
                          <a:ea typeface="Yuanti SC" charset="-122"/>
                          <a:cs typeface="Yuanti SC" charset="-122"/>
                        </a:rPr>
                        <a: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pykalman</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rgbClr val="FFFF00"/>
                          </a:solidFill>
                          <a:latin typeface="Yuanti SC" charset="-122"/>
                          <a:ea typeface="Yuanti SC" charset="-122"/>
                          <a:cs typeface="Yuanti SC" charset="-122"/>
                        </a:rPr>
                        <a:t>超级简单的卡尔曼滤波（Kalman</a:t>
                      </a:r>
                      <a:r>
                        <a:rPr lang="en-US" sz="1000" b="0" i="0" dirty="0" smtClean="0">
                          <a:solidFill>
                            <a:srgbClr val="FFFF00"/>
                          </a:solidFill>
                          <a:latin typeface="Yuanti SC" charset="-122"/>
                          <a:ea typeface="Yuanti SC" charset="-122"/>
                          <a:cs typeface="Yuanti SC" charset="-122"/>
                        </a:rPr>
                        <a:t> Filter）, </a:t>
                      </a:r>
                      <a:r>
                        <a:rPr lang="en-US" sz="1000" b="0" i="0" dirty="0" err="1" smtClean="0">
                          <a:solidFill>
                            <a:srgbClr val="FFFF00"/>
                          </a:solidFill>
                          <a:latin typeface="Yuanti SC" charset="-122"/>
                          <a:ea typeface="Yuanti SC" charset="-122"/>
                          <a:cs typeface="Yuanti SC" charset="-122"/>
                        </a:rPr>
                        <a:t>Kalman</a:t>
                      </a:r>
                      <a:r>
                        <a:rPr lang="en-US" sz="1000" b="0" i="0" dirty="0" smtClean="0">
                          <a:solidFill>
                            <a:srgbClr val="FFFF00"/>
                          </a:solidFill>
                          <a:latin typeface="Yuanti SC" charset="-122"/>
                          <a:ea typeface="Yuanti SC" charset="-122"/>
                          <a:cs typeface="Yuanti SC" charset="-122"/>
                        </a:rPr>
                        <a:t> </a:t>
                      </a:r>
                      <a:r>
                        <a:rPr lang="en-US" sz="1000" b="0" i="0" dirty="0" err="1" smtClean="0">
                          <a:solidFill>
                            <a:srgbClr val="FFFF00"/>
                          </a:solidFill>
                          <a:latin typeface="Yuanti SC" charset="-122"/>
                          <a:ea typeface="Yuanti SC" charset="-122"/>
                          <a:cs typeface="Yuanti SC" charset="-122"/>
                        </a:rPr>
                        <a:t>Smoother和EM模块</a:t>
                      </a:r>
                      <a:r>
                        <a:rPr lang="zh-CN" altLang="en-US" sz="1000" b="0" i="0" dirty="0" smtClean="0">
                          <a:solidFill>
                            <a:srgbClr val="FFFF00"/>
                          </a:solidFill>
                          <a:latin typeface="Yuanti SC" charset="-122"/>
                          <a:ea typeface="Yuanti SC" charset="-122"/>
                          <a:cs typeface="Yuanti SC" charset="-122"/>
                        </a:rPr>
                        <a: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cvxopt</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rgbClr val="FFFF00"/>
                          </a:solidFill>
                          <a:latin typeface="Yuanti SC" charset="-122"/>
                          <a:ea typeface="Yuanti SC" charset="-122"/>
                          <a:cs typeface="Yuanti SC" charset="-122"/>
                        </a:rPr>
                        <a:t>提供了凸优化（convex</a:t>
                      </a:r>
                      <a:r>
                        <a:rPr lang="en-US" sz="1000" b="0" i="0" dirty="0" smtClean="0">
                          <a:solidFill>
                            <a:srgbClr val="FFFF00"/>
                          </a:solidFill>
                          <a:latin typeface="Yuanti SC" charset="-122"/>
                          <a:ea typeface="Yuanti SC" charset="-122"/>
                          <a:cs typeface="Yuanti SC" charset="-122"/>
                        </a:rPr>
                        <a:t> </a:t>
                      </a:r>
                      <a:r>
                        <a:rPr lang="en-US" sz="1000" b="0" i="0" dirty="0" err="1" smtClean="0">
                          <a:solidFill>
                            <a:srgbClr val="FFFF00"/>
                          </a:solidFill>
                          <a:latin typeface="Yuanti SC" charset="-122"/>
                          <a:ea typeface="Yuanti SC" charset="-122"/>
                          <a:cs typeface="Yuanti SC" charset="-122"/>
                        </a:rPr>
                        <a:t>optimization）的解的python库</a:t>
                      </a:r>
                      <a:r>
                        <a:rPr lang="zh-CN" altLang="en-US" sz="1000" b="0" i="0" dirty="0" smtClean="0">
                          <a:solidFill>
                            <a:srgbClr val="FFFF00"/>
                          </a:solidFill>
                          <a:latin typeface="Yuanti SC" charset="-122"/>
                          <a:ea typeface="Yuanti SC" charset="-122"/>
                          <a:cs typeface="Yuanti SC" charset="-122"/>
                        </a:rPr>
                        <a: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chemeClr val="bg1"/>
                          </a:solidFill>
                          <a:latin typeface="Yuanti SC" charset="-122"/>
                          <a:ea typeface="Yuanti SC" charset="-122"/>
                          <a:cs typeface="Yuanti SC" charset="-122"/>
                        </a:rPr>
                        <a:t>arch</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rgbClr val="FFFF00"/>
                          </a:solidFill>
                          <a:latin typeface="Yuanti SC" charset="-122"/>
                          <a:ea typeface="Yuanti SC" charset="-122"/>
                          <a:cs typeface="Yuanti SC" charset="-122"/>
                        </a:rPr>
                        <a:t>提供了Univariate</a:t>
                      </a:r>
                      <a:r>
                        <a:rPr lang="en-US" sz="1000" b="0" i="0" dirty="0" smtClean="0">
                          <a:solidFill>
                            <a:srgbClr val="FFFF00"/>
                          </a:solidFill>
                          <a:latin typeface="Yuanti SC" charset="-122"/>
                          <a:ea typeface="Yuanti SC" charset="-122"/>
                          <a:cs typeface="Yuanti SC" charset="-122"/>
                        </a:rPr>
                        <a:t> </a:t>
                      </a:r>
                      <a:r>
                        <a:rPr lang="en-US" sz="1000" b="0" i="0" dirty="0" err="1" smtClean="0">
                          <a:solidFill>
                            <a:srgbClr val="FFFF00"/>
                          </a:solidFill>
                          <a:latin typeface="Yuanti SC" charset="-122"/>
                          <a:ea typeface="Yuanti SC" charset="-122"/>
                          <a:cs typeface="Yuanti SC" charset="-122"/>
                        </a:rPr>
                        <a:t>volatility模型，Bootstrapping和Multiple</a:t>
                      </a:r>
                      <a:r>
                        <a:rPr lang="en-US" sz="1000" b="0" i="0" dirty="0" smtClean="0">
                          <a:solidFill>
                            <a:srgbClr val="FFFF00"/>
                          </a:solidFill>
                          <a:latin typeface="Yuanti SC" charset="-122"/>
                          <a:ea typeface="Yuanti SC" charset="-122"/>
                          <a:cs typeface="Yuanti SC" charset="-122"/>
                        </a:rPr>
                        <a:t> comparison procedures</a:t>
                      </a:r>
                      <a:r>
                        <a:rPr lang="zh-CN" altLang="en-US" sz="1000" b="0" i="0" dirty="0" smtClean="0">
                          <a:solidFill>
                            <a:srgbClr val="FFFF00"/>
                          </a:solidFill>
                          <a:latin typeface="Yuanti SC" charset="-122"/>
                          <a:ea typeface="Yuanti SC" charset="-122"/>
                          <a:cs typeface="Yuanti SC" charset="-122"/>
                        </a:rPr>
                        <a: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dateutil</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rgbClr val="FFFF00"/>
                          </a:solidFill>
                          <a:latin typeface="Yuanti SC" charset="-122"/>
                          <a:ea typeface="Yuanti SC" charset="-122"/>
                          <a:cs typeface="Yuanti SC" charset="-122"/>
                        </a:rPr>
                        <a:t>dateutil</a:t>
                      </a:r>
                      <a:r>
                        <a:rPr lang="zh-CN" altLang="en-US" sz="1000" b="0" i="0" dirty="0" smtClean="0">
                          <a:solidFill>
                            <a:srgbClr val="FFFF00"/>
                          </a:solidFill>
                          <a:latin typeface="Yuanti SC" charset="-122"/>
                          <a:ea typeface="Yuanti SC" charset="-122"/>
                          <a:cs typeface="Yuanti SC" charset="-122"/>
                        </a:rPr>
                        <a:t>模块提供了对标准的</a:t>
                      </a:r>
                      <a:r>
                        <a:rPr lang="en-US" altLang="zh-CN" sz="1000" b="0" i="0" dirty="0" err="1" smtClean="0">
                          <a:solidFill>
                            <a:srgbClr val="FFFF00"/>
                          </a:solidFill>
                          <a:latin typeface="Yuanti SC" charset="-122"/>
                          <a:ea typeface="Yuanti SC" charset="-122"/>
                          <a:cs typeface="Yuanti SC" charset="-122"/>
                        </a:rPr>
                        <a:t>datetime</a:t>
                      </a:r>
                      <a:r>
                        <a:rPr lang="zh-CN" altLang="en-US" sz="1000" b="0" i="0" dirty="0" smtClean="0">
                          <a:solidFill>
                            <a:srgbClr val="FFFF00"/>
                          </a:solidFill>
                          <a:latin typeface="Yuanti SC" charset="-122"/>
                          <a:ea typeface="Yuanti SC" charset="-122"/>
                          <a:cs typeface="Yuanti SC" charset="-122"/>
                        </a:rPr>
                        <a:t>模块的强大的拓展。</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pywt</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一个</a:t>
                      </a:r>
                      <a:r>
                        <a:rPr lang="en-US" altLang="zh-CN" sz="1000" b="0" i="0" dirty="0" smtClean="0">
                          <a:solidFill>
                            <a:srgbClr val="FFFF00"/>
                          </a:solidFill>
                          <a:latin typeface="Yuanti SC" charset="-122"/>
                          <a:ea typeface="Yuanti SC" charset="-122"/>
                          <a:cs typeface="Yuanti SC" charset="-122"/>
                        </a:rPr>
                        <a:t>Python</a:t>
                      </a:r>
                      <a:r>
                        <a:rPr lang="zh-CN" altLang="en-US" sz="1000" b="0" i="0" dirty="0" smtClean="0">
                          <a:solidFill>
                            <a:srgbClr val="FFFF00"/>
                          </a:solidFill>
                          <a:latin typeface="Yuanti SC" charset="-122"/>
                          <a:ea typeface="Yuanti SC" charset="-122"/>
                          <a:cs typeface="Yuanti SC" charset="-122"/>
                        </a:rPr>
                        <a:t>的小波变换的库。</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tensorflow</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rgbClr val="FFFF00"/>
                          </a:solidFill>
                          <a:latin typeface="Yuanti SC" charset="-122"/>
                          <a:ea typeface="Yuanti SC" charset="-122"/>
                          <a:cs typeface="Yuanti SC" charset="-122"/>
                        </a:rPr>
                        <a:t>Google</a:t>
                      </a:r>
                      <a:r>
                        <a:rPr lang="zh-CN" altLang="en-US" sz="1000" b="0" i="0" dirty="0" smtClean="0">
                          <a:solidFill>
                            <a:srgbClr val="FFFF00"/>
                          </a:solidFill>
                          <a:latin typeface="Yuanti SC" charset="-122"/>
                          <a:ea typeface="Yuanti SC" charset="-122"/>
                          <a:cs typeface="Yuanti SC" charset="-122"/>
                        </a:rPr>
                        <a:t>开源的人工智能库。</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tushare</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国内一个免费金融数据源库。</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pybrain</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一个流行的机器学习库。</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bl>
          </a:graphicData>
        </a:graphic>
      </p:graphicFrame>
    </p:spTree>
    <p:extLst>
      <p:ext uri="{BB962C8B-B14F-4D97-AF65-F5344CB8AC3E}">
        <p14:creationId xmlns:p14="http://schemas.microsoft.com/office/powerpoint/2010/main" val="392567741"/>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2" name="矩形 1"/>
          <p:cNvSpPr/>
          <p:nvPr/>
        </p:nvSpPr>
        <p:spPr>
          <a:xfrm>
            <a:off x="-2" y="2529000"/>
            <a:ext cx="12192002" cy="1800000"/>
          </a:xfrm>
          <a:prstGeom prst="rect">
            <a:avLst/>
          </a:prstGeom>
          <a:solidFill>
            <a:srgbClr val="4B89F0">
              <a:alpha val="3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bg1"/>
              </a:solidFill>
            </a:endParaRPr>
          </a:p>
        </p:txBody>
      </p:sp>
      <p:sp>
        <p:nvSpPr>
          <p:cNvPr id="24" name="文本框 23"/>
          <p:cNvSpPr txBox="1"/>
          <p:nvPr/>
        </p:nvSpPr>
        <p:spPr>
          <a:xfrm>
            <a:off x="2640458" y="3075057"/>
            <a:ext cx="6226140" cy="707886"/>
          </a:xfrm>
          <a:prstGeom prst="rect">
            <a:avLst/>
          </a:prstGeom>
          <a:noFill/>
        </p:spPr>
        <p:txBody>
          <a:bodyPr wrap="square" rtlCol="0">
            <a:spAutoFit/>
          </a:bodyPr>
          <a:lstStyle/>
          <a:p>
            <a:pPr algn="ctr"/>
            <a:r>
              <a:rPr kumimoji="1" lang="en-US" altLang="zh-CN" sz="4000" dirty="0" smtClean="0">
                <a:solidFill>
                  <a:schemeClr val="bg1"/>
                </a:solidFill>
                <a:latin typeface="Yuanti SC Light" charset="-122"/>
                <a:ea typeface="Yuanti SC Light" charset="-122"/>
                <a:cs typeface="Yuanti SC Light" charset="-122"/>
              </a:rPr>
              <a:t>2.3</a:t>
            </a:r>
            <a:r>
              <a:rPr kumimoji="1" lang="zh-CN" altLang="en-US" sz="4000" dirty="0" smtClean="0">
                <a:solidFill>
                  <a:schemeClr val="bg1"/>
                </a:solidFill>
                <a:latin typeface="Yuanti SC Light" charset="-122"/>
                <a:ea typeface="Yuanti SC Light" charset="-122"/>
                <a:cs typeface="Yuanti SC Light" charset="-122"/>
              </a:rPr>
              <a:t> 数据使用研究</a:t>
            </a:r>
            <a:endParaRPr kumimoji="1" lang="zh-CN" altLang="en-US" sz="4000" dirty="0">
              <a:solidFill>
                <a:schemeClr val="bg1"/>
              </a:solidFill>
              <a:latin typeface="Yuanti SC Light" charset="-122"/>
              <a:ea typeface="Yuanti SC Light" charset="-122"/>
              <a:cs typeface="Yuanti SC Light" charset="-122"/>
            </a:endParaRPr>
          </a:p>
        </p:txBody>
      </p:sp>
      <p:sp>
        <p:nvSpPr>
          <p:cNvPr id="8" name="文本框 7"/>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spTree>
    <p:extLst>
      <p:ext uri="{BB962C8B-B14F-4D97-AF65-F5344CB8AC3E}">
        <p14:creationId xmlns:p14="http://schemas.microsoft.com/office/powerpoint/2010/main" val="1347644558"/>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2" name="矩形 1"/>
          <p:cNvSpPr/>
          <p:nvPr/>
        </p:nvSpPr>
        <p:spPr>
          <a:xfrm>
            <a:off x="409303" y="961080"/>
            <a:ext cx="10759440" cy="3139321"/>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2.3.1</a:t>
            </a:r>
            <a:r>
              <a:rPr lang="zh-CN" altLang="en-US" sz="2800" dirty="0" smtClean="0">
                <a:solidFill>
                  <a:schemeClr val="bg1"/>
                </a:solidFill>
                <a:latin typeface="Yuanti SC" charset="-122"/>
                <a:ea typeface="Yuanti SC" charset="-122"/>
                <a:cs typeface="Yuanti SC" charset="-122"/>
              </a:rPr>
              <a:t> 简介</a:t>
            </a:r>
          </a:p>
          <a:p>
            <a:endParaRPr lang="zh-CN" altLang="en-US" dirty="0" smtClean="0">
              <a:solidFill>
                <a:schemeClr val="bg1"/>
              </a:solidFill>
              <a:latin typeface="Yuanti SC Light" charset="-122"/>
              <a:ea typeface="Yuanti SC Light" charset="-122"/>
              <a:cs typeface="Yuanti SC Light" charset="-122"/>
            </a:endParaRPr>
          </a:p>
          <a:p>
            <a:r>
              <a:rPr lang="en-US" altLang="zh-CN" sz="1600" dirty="0" smtClean="0">
                <a:solidFill>
                  <a:schemeClr val="bg1"/>
                </a:solidFill>
                <a:latin typeface="Yuanti SC Light" charset="-122"/>
                <a:ea typeface="Yuanti SC Light" charset="-122"/>
                <a:cs typeface="Yuanti SC Light" charset="-122"/>
              </a:rPr>
              <a:t>Ricequant</a:t>
            </a:r>
            <a:r>
              <a:rPr lang="zh-CN" altLang="en-US" sz="1600" dirty="0">
                <a:solidFill>
                  <a:schemeClr val="bg1"/>
                </a:solidFill>
                <a:latin typeface="Yuanti SC Light" charset="-122"/>
                <a:ea typeface="Yuanti SC Light" charset="-122"/>
                <a:cs typeface="Yuanti SC Light" charset="-122"/>
              </a:rPr>
              <a:t>购买并且整理了巨灵科技的财务数据，数据来源是所有上市公司每季度和年度公布的财务报表。内容包括了财务三大表，估值指标和非常全面的财务衍生指标数据共计五张表格，</a:t>
            </a:r>
            <a:r>
              <a:rPr lang="en-US" altLang="zh-CN" sz="1600" dirty="0">
                <a:solidFill>
                  <a:schemeClr val="bg1"/>
                </a:solidFill>
                <a:latin typeface="Yuanti SC Light" charset="-122"/>
                <a:ea typeface="Yuanti SC Light" charset="-122"/>
                <a:cs typeface="Yuanti SC Light" charset="-122"/>
              </a:rPr>
              <a:t>400</a:t>
            </a:r>
            <a:r>
              <a:rPr lang="zh-CN" altLang="en-US" sz="1600" dirty="0">
                <a:solidFill>
                  <a:schemeClr val="bg1"/>
                </a:solidFill>
                <a:latin typeface="Yuanti SC Light" charset="-122"/>
                <a:ea typeface="Yuanti SC Light" charset="-122"/>
                <a:cs typeface="Yuanti SC Light" charset="-122"/>
              </a:rPr>
              <a:t>多个</a:t>
            </a:r>
            <a:r>
              <a:rPr lang="zh-CN" altLang="en-US" sz="1600" dirty="0" smtClean="0">
                <a:solidFill>
                  <a:schemeClr val="bg1"/>
                </a:solidFill>
                <a:latin typeface="Yuanti SC Light" charset="-122"/>
                <a:ea typeface="Yuanti SC Light" charset="-122"/>
                <a:cs typeface="Yuanti SC Light" charset="-122"/>
              </a:rPr>
              <a:t>条目</a:t>
            </a:r>
            <a:r>
              <a:rPr lang="zh-CN" altLang="en-US" sz="1600" dirty="0">
                <a:solidFill>
                  <a:schemeClr val="bg1"/>
                </a:solidFill>
                <a:latin typeface="Yuanti SC Light" charset="-122"/>
                <a:ea typeface="Yuanti SC Light" charset="-122"/>
                <a:cs typeface="Yuanti SC Light" charset="-122"/>
              </a:rPr>
              <a:t>，</a:t>
            </a:r>
            <a:r>
              <a:rPr lang="zh-CN" altLang="en-US" sz="1600" dirty="0" smtClean="0">
                <a:solidFill>
                  <a:schemeClr val="bg1"/>
                </a:solidFill>
                <a:latin typeface="Yuanti SC Light" charset="-122"/>
                <a:ea typeface="Yuanti SC Light" charset="-122"/>
                <a:cs typeface="Yuanti SC Light" charset="-122"/>
              </a:rPr>
              <a:t>用户免费使用。</a:t>
            </a:r>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zh-CN" altLang="en-US" sz="1600" dirty="0">
              <a:solidFill>
                <a:schemeClr val="bg1"/>
              </a:solidFill>
              <a:latin typeface="Yuanti SC Light" charset="-122"/>
              <a:ea typeface="Yuanti SC Light" charset="-122"/>
              <a:cs typeface="Yuanti SC Light" charset="-122"/>
            </a:endParaRPr>
          </a:p>
          <a:p>
            <a:endParaRPr lang="zh-CN" altLang="en-US" dirty="0">
              <a:solidFill>
                <a:schemeClr val="bg1"/>
              </a:solidFill>
              <a:latin typeface="Yuanti SC Light" charset="-122"/>
              <a:ea typeface="Yuanti SC Light" charset="-122"/>
              <a:cs typeface="Yuanti SC Light" charset="-122"/>
            </a:endParaRPr>
          </a:p>
          <a:p>
            <a:endParaRPr lang="zh-CN" altLang="en-US" dirty="0">
              <a:solidFill>
                <a:schemeClr val="bg1"/>
              </a:solidFill>
              <a:latin typeface="Yuanti SC Light" charset="-122"/>
              <a:ea typeface="Yuanti SC Light" charset="-122"/>
              <a:cs typeface="Yuanti SC Light" charset="-122"/>
            </a:endParaRPr>
          </a:p>
          <a:p>
            <a:r>
              <a:rPr lang="zh-CN" altLang="en-US" dirty="0">
                <a:solidFill>
                  <a:schemeClr val="bg1"/>
                </a:solidFill>
                <a:latin typeface="Yuanti SC Light" charset="-122"/>
                <a:ea typeface="Yuanti SC Light" charset="-122"/>
                <a:cs typeface="Yuanti SC Light" charset="-122"/>
              </a:rPr>
              <a:t>									</a:t>
            </a:r>
          </a:p>
          <a:p>
            <a:r>
              <a:rPr lang="zh-CN" altLang="en-US" dirty="0">
                <a:solidFill>
                  <a:schemeClr val="bg1"/>
                </a:solidFill>
                <a:latin typeface="Yuanti SC Light" charset="-122"/>
                <a:ea typeface="Yuanti SC Light" charset="-122"/>
                <a:cs typeface="Yuanti SC Light" charset="-122"/>
              </a:rPr>
              <a:t>									</a:t>
            </a:r>
          </a:p>
        </p:txBody>
      </p:sp>
      <p:sp>
        <p:nvSpPr>
          <p:cNvPr id="6" name="文本框 5"/>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spTree>
    <p:extLst>
      <p:ext uri="{BB962C8B-B14F-4D97-AF65-F5344CB8AC3E}">
        <p14:creationId xmlns:p14="http://schemas.microsoft.com/office/powerpoint/2010/main" val="14104817"/>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10" name="矩形 9"/>
          <p:cNvSpPr/>
          <p:nvPr/>
        </p:nvSpPr>
        <p:spPr>
          <a:xfrm>
            <a:off x="409303" y="828209"/>
            <a:ext cx="10759440" cy="2462213"/>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2.3.2</a:t>
            </a:r>
            <a:r>
              <a:rPr lang="zh-CN" altLang="en-US" sz="2800" dirty="0" smtClean="0">
                <a:solidFill>
                  <a:schemeClr val="bg1"/>
                </a:solidFill>
                <a:latin typeface="Yuanti SC" charset="-122"/>
                <a:ea typeface="Yuanti SC" charset="-122"/>
                <a:cs typeface="Yuanti SC" charset="-122"/>
              </a:rPr>
              <a:t> 财务数据</a:t>
            </a:r>
            <a:endParaRPr lang="zh-CN" altLang="en-US" sz="2800" dirty="0">
              <a:solidFill>
                <a:schemeClr val="bg1"/>
              </a:solidFill>
              <a:latin typeface="Yuanti SC" charset="-122"/>
              <a:ea typeface="Yuanti SC" charset="-122"/>
              <a:cs typeface="Yuanti SC" charset="-122"/>
            </a:endParaRPr>
          </a:p>
          <a:p>
            <a:endParaRPr lang="en-US" altLang="zh-CN" dirty="0" smtClean="0">
              <a:solidFill>
                <a:schemeClr val="bg1"/>
              </a:solidFill>
              <a:latin typeface="Yuanti SC Light" charset="-122"/>
              <a:ea typeface="Yuanti SC Light" charset="-122"/>
              <a:cs typeface="Yuanti SC Light" charset="-122"/>
            </a:endParaRPr>
          </a:p>
          <a:p>
            <a:r>
              <a:rPr lang="en-US" altLang="zh-CN" dirty="0" smtClean="0">
                <a:solidFill>
                  <a:schemeClr val="bg1"/>
                </a:solidFill>
                <a:latin typeface="Yuanti SC Light" charset="-122"/>
                <a:ea typeface="Yuanti SC Light" charset="-122"/>
                <a:cs typeface="Yuanti SC Light" charset="-122"/>
              </a:rPr>
              <a:t>Ricequant</a:t>
            </a:r>
            <a:r>
              <a:rPr lang="zh-CN" altLang="en-US" dirty="0" smtClean="0">
                <a:solidFill>
                  <a:schemeClr val="bg1"/>
                </a:solidFill>
                <a:latin typeface="Yuanti SC Light" charset="-122"/>
                <a:ea typeface="Yuanti SC Light" charset="-122"/>
                <a:cs typeface="Yuanti SC Light" charset="-122"/>
              </a:rPr>
              <a:t>的财务数据：</a:t>
            </a:r>
            <a:endParaRPr lang="en-US" altLang="zh-CN" dirty="0">
              <a:solidFill>
                <a:schemeClr val="bg1"/>
              </a:solidFill>
              <a:latin typeface="Yuanti SC Light" charset="-122"/>
              <a:ea typeface="Yuanti SC Light" charset="-122"/>
              <a:cs typeface="Yuanti SC Light" charset="-122"/>
            </a:endParaRPr>
          </a:p>
          <a:p>
            <a:endParaRPr lang="en-US" altLang="zh-CN" dirty="0" smtClean="0">
              <a:solidFill>
                <a:schemeClr val="bg1"/>
              </a:solidFill>
              <a:latin typeface="Yuanti SC Light" charset="-122"/>
              <a:ea typeface="Yuanti SC Light" charset="-122"/>
              <a:cs typeface="Yuanti SC Light" charset="-122"/>
            </a:endParaRPr>
          </a:p>
          <a:p>
            <a:endParaRPr lang="en-US" altLang="zh-CN" dirty="0">
              <a:solidFill>
                <a:schemeClr val="bg1"/>
              </a:solidFill>
              <a:latin typeface="Yuanti SC Light" charset="-122"/>
              <a:ea typeface="Yuanti SC Light" charset="-122"/>
              <a:cs typeface="Yuanti SC Light" charset="-122"/>
            </a:endParaRPr>
          </a:p>
          <a:p>
            <a:endParaRPr lang="en-US" altLang="zh-CN" dirty="0" smtClean="0">
              <a:solidFill>
                <a:schemeClr val="bg1"/>
              </a:solidFill>
              <a:latin typeface="Yuanti SC Light" charset="-122"/>
              <a:ea typeface="Yuanti SC Light" charset="-122"/>
              <a:cs typeface="Yuanti SC Light" charset="-122"/>
            </a:endParaRPr>
          </a:p>
          <a:p>
            <a:endParaRPr lang="en-US" altLang="zh-CN" dirty="0" smtClean="0">
              <a:solidFill>
                <a:schemeClr val="bg1"/>
              </a:solidFill>
              <a:latin typeface="Yuanti SC Light" charset="-122"/>
              <a:ea typeface="Yuanti SC Light" charset="-122"/>
              <a:cs typeface="Yuanti SC Light" charset="-122"/>
            </a:endParaRPr>
          </a:p>
          <a:p>
            <a:r>
              <a:rPr lang="en-US" altLang="zh-CN" dirty="0" smtClean="0">
                <a:solidFill>
                  <a:schemeClr val="bg1"/>
                </a:solidFill>
                <a:latin typeface="Yuanti SC Light" charset="-122"/>
                <a:ea typeface="Yuanti SC Light" charset="-122"/>
                <a:cs typeface="Yuanti SC Light" charset="-122"/>
              </a:rPr>
              <a:t>Ricequant</a:t>
            </a:r>
            <a:r>
              <a:rPr lang="zh-CN" altLang="en-US" dirty="0" smtClean="0">
                <a:solidFill>
                  <a:schemeClr val="bg1"/>
                </a:solidFill>
                <a:latin typeface="Yuanti SC Light" charset="-122"/>
                <a:ea typeface="Yuanti SC Light" charset="-122"/>
                <a:cs typeface="Yuanti SC Light" charset="-122"/>
              </a:rPr>
              <a:t>的中国指数数据：</a:t>
            </a:r>
          </a:p>
        </p:txBody>
      </p:sp>
      <p:sp>
        <p:nvSpPr>
          <p:cNvPr id="6" name="文本框 5"/>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graphicFrame>
        <p:nvGraphicFramePr>
          <p:cNvPr id="3" name="对象 2"/>
          <p:cNvGraphicFramePr>
            <a:graphicFrameLocks noChangeAspect="1"/>
          </p:cNvGraphicFramePr>
          <p:nvPr>
            <p:extLst>
              <p:ext uri="{D42A27DB-BD31-4B8C-83A1-F6EECF244321}">
                <p14:modId xmlns:p14="http://schemas.microsoft.com/office/powerpoint/2010/main" val="1518278025"/>
              </p:ext>
            </p:extLst>
          </p:nvPr>
        </p:nvGraphicFramePr>
        <p:xfrm>
          <a:off x="409303" y="1920816"/>
          <a:ext cx="965200" cy="609600"/>
        </p:xfrm>
        <a:graphic>
          <a:graphicData uri="http://schemas.openxmlformats.org/presentationml/2006/ole">
            <mc:AlternateContent xmlns:mc="http://schemas.openxmlformats.org/markup-compatibility/2006">
              <mc:Choice xmlns:v="urn:schemas-microsoft-com:vml" Requires="v">
                <p:oleObj spid="_x0000_s1133" name="工作表" showAsIcon="1" r:id="rId5" imgW="965200" imgH="609600" progId="Excel.Sheet.12">
                  <p:embed/>
                </p:oleObj>
              </mc:Choice>
              <mc:Fallback>
                <p:oleObj name="工作表" showAsIcon="1" r:id="rId5" imgW="965200" imgH="609600" progId="Excel.Sheet.12">
                  <p:embed/>
                  <p:pic>
                    <p:nvPicPr>
                      <p:cNvPr id="0" name=""/>
                      <p:cNvPicPr/>
                      <p:nvPr/>
                    </p:nvPicPr>
                    <p:blipFill>
                      <a:blip r:embed="rId6"/>
                      <a:stretch>
                        <a:fillRect/>
                      </a:stretch>
                    </p:blipFill>
                    <p:spPr>
                      <a:xfrm>
                        <a:off x="409303" y="1920816"/>
                        <a:ext cx="965200" cy="609600"/>
                      </a:xfrm>
                      <a:prstGeom prst="rect">
                        <a:avLst/>
                      </a:prstGeom>
                    </p:spPr>
                  </p:pic>
                </p:oleObj>
              </mc:Fallback>
            </mc:AlternateContent>
          </a:graphicData>
        </a:graphic>
      </p:graphicFrame>
      <p:graphicFrame>
        <p:nvGraphicFramePr>
          <p:cNvPr id="2" name="对象 1"/>
          <p:cNvGraphicFramePr>
            <a:graphicFrameLocks noChangeAspect="1"/>
          </p:cNvGraphicFramePr>
          <p:nvPr>
            <p:extLst>
              <p:ext uri="{D42A27DB-BD31-4B8C-83A1-F6EECF244321}">
                <p14:modId xmlns:p14="http://schemas.microsoft.com/office/powerpoint/2010/main" val="6129767"/>
              </p:ext>
            </p:extLst>
          </p:nvPr>
        </p:nvGraphicFramePr>
        <p:xfrm>
          <a:off x="409303" y="3416381"/>
          <a:ext cx="965200" cy="609600"/>
        </p:xfrm>
        <a:graphic>
          <a:graphicData uri="http://schemas.openxmlformats.org/presentationml/2006/ole">
            <mc:AlternateContent xmlns:mc="http://schemas.openxmlformats.org/markup-compatibility/2006">
              <mc:Choice xmlns:v="urn:schemas-microsoft-com:vml" Requires="v">
                <p:oleObj spid="_x0000_s1134" name="工作表" showAsIcon="1" r:id="rId7" imgW="965200" imgH="609600" progId="Excel.Sheet.12">
                  <p:embed/>
                </p:oleObj>
              </mc:Choice>
              <mc:Fallback>
                <p:oleObj name="工作表" showAsIcon="1" r:id="rId7" imgW="965200" imgH="609600" progId="Excel.Sheet.12">
                  <p:embed/>
                  <p:pic>
                    <p:nvPicPr>
                      <p:cNvPr id="0" name=""/>
                      <p:cNvPicPr/>
                      <p:nvPr/>
                    </p:nvPicPr>
                    <p:blipFill>
                      <a:blip r:embed="rId8"/>
                      <a:stretch>
                        <a:fillRect/>
                      </a:stretch>
                    </p:blipFill>
                    <p:spPr>
                      <a:xfrm>
                        <a:off x="409303" y="3416381"/>
                        <a:ext cx="965200" cy="609600"/>
                      </a:xfrm>
                      <a:prstGeom prst="rect">
                        <a:avLst/>
                      </a:prstGeom>
                    </p:spPr>
                  </p:pic>
                </p:oleObj>
              </mc:Fallback>
            </mc:AlternateContent>
          </a:graphicData>
        </a:graphic>
      </p:graphicFrame>
    </p:spTree>
    <p:extLst>
      <p:ext uri="{BB962C8B-B14F-4D97-AF65-F5344CB8AC3E}">
        <p14:creationId xmlns:p14="http://schemas.microsoft.com/office/powerpoint/2010/main" val="1823851534"/>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2" name="矩形 1"/>
          <p:cNvSpPr/>
          <p:nvPr/>
        </p:nvSpPr>
        <p:spPr>
          <a:xfrm>
            <a:off x="-2" y="2529000"/>
            <a:ext cx="12192002" cy="1800000"/>
          </a:xfrm>
          <a:prstGeom prst="rect">
            <a:avLst/>
          </a:prstGeom>
          <a:solidFill>
            <a:srgbClr val="4B89F0">
              <a:alpha val="3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bg1"/>
              </a:solidFill>
            </a:endParaRPr>
          </a:p>
        </p:txBody>
      </p:sp>
      <p:sp>
        <p:nvSpPr>
          <p:cNvPr id="24" name="文本框 23"/>
          <p:cNvSpPr txBox="1"/>
          <p:nvPr/>
        </p:nvSpPr>
        <p:spPr>
          <a:xfrm>
            <a:off x="2640458" y="3075057"/>
            <a:ext cx="6226140" cy="707886"/>
          </a:xfrm>
          <a:prstGeom prst="rect">
            <a:avLst/>
          </a:prstGeom>
          <a:noFill/>
        </p:spPr>
        <p:txBody>
          <a:bodyPr wrap="square" rtlCol="0">
            <a:spAutoFit/>
          </a:bodyPr>
          <a:lstStyle/>
          <a:p>
            <a:pPr algn="ctr"/>
            <a:r>
              <a:rPr kumimoji="1" lang="en-US" altLang="zh-CN" sz="4000" dirty="0" smtClean="0">
                <a:solidFill>
                  <a:schemeClr val="bg1"/>
                </a:solidFill>
                <a:latin typeface="Yuanti SC Light" charset="-122"/>
                <a:ea typeface="Yuanti SC Light" charset="-122"/>
                <a:cs typeface="Yuanti SC Light" charset="-122"/>
              </a:rPr>
              <a:t>2.4</a:t>
            </a:r>
            <a:r>
              <a:rPr kumimoji="1" lang="zh-CN" altLang="en-US" sz="4000" dirty="0" smtClean="0">
                <a:solidFill>
                  <a:schemeClr val="bg1"/>
                </a:solidFill>
                <a:latin typeface="Yuanti SC Light" charset="-122"/>
                <a:ea typeface="Yuanti SC Light" charset="-122"/>
                <a:cs typeface="Yuanti SC Light" charset="-122"/>
              </a:rPr>
              <a:t> 平台使用研究</a:t>
            </a:r>
            <a:endParaRPr kumimoji="1" lang="zh-CN" altLang="en-US" sz="4000" dirty="0">
              <a:solidFill>
                <a:schemeClr val="bg1"/>
              </a:solidFill>
              <a:latin typeface="Yuanti SC Light" charset="-122"/>
              <a:ea typeface="Yuanti SC Light" charset="-122"/>
              <a:cs typeface="Yuanti SC Light" charset="-122"/>
            </a:endParaRPr>
          </a:p>
        </p:txBody>
      </p:sp>
      <p:sp>
        <p:nvSpPr>
          <p:cNvPr id="8" name="文本框 7"/>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spTree>
    <p:extLst>
      <p:ext uri="{BB962C8B-B14F-4D97-AF65-F5344CB8AC3E}">
        <p14:creationId xmlns:p14="http://schemas.microsoft.com/office/powerpoint/2010/main" val="99542804"/>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2" name="矩形 1"/>
          <p:cNvSpPr/>
          <p:nvPr/>
        </p:nvSpPr>
        <p:spPr>
          <a:xfrm>
            <a:off x="409303" y="961080"/>
            <a:ext cx="10759440" cy="5109091"/>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2.4.1</a:t>
            </a:r>
            <a:r>
              <a:rPr lang="zh-CN" altLang="en-US" sz="2800" dirty="0" smtClean="0">
                <a:solidFill>
                  <a:schemeClr val="bg1"/>
                </a:solidFill>
                <a:latin typeface="Yuanti SC" charset="-122"/>
                <a:ea typeface="Yuanti SC" charset="-122"/>
                <a:cs typeface="Yuanti SC" charset="-122"/>
              </a:rPr>
              <a:t> 简介</a:t>
            </a:r>
          </a:p>
          <a:p>
            <a:endParaRPr lang="zh-CN" altLang="en-US" dirty="0" smtClean="0">
              <a:solidFill>
                <a:schemeClr val="bg1"/>
              </a:solidFill>
              <a:latin typeface="Yuanti SC Light" charset="-122"/>
              <a:ea typeface="Yuanti SC Light" charset="-122"/>
              <a:cs typeface="Yuanti SC Light" charset="-122"/>
            </a:endParaRPr>
          </a:p>
          <a:p>
            <a:r>
              <a:rPr lang="en-US" altLang="zh-CN" sz="1600" dirty="0" smtClean="0">
                <a:solidFill>
                  <a:schemeClr val="bg1"/>
                </a:solidFill>
                <a:latin typeface="Yuanti SC Light" charset="-122"/>
                <a:ea typeface="Yuanti SC Light" charset="-122"/>
                <a:cs typeface="Yuanti SC Light" charset="-122"/>
              </a:rPr>
              <a:t>Ricequant</a:t>
            </a:r>
            <a:r>
              <a:rPr lang="zh-CN" altLang="en-US" sz="1600" dirty="0" smtClean="0">
                <a:solidFill>
                  <a:schemeClr val="bg1"/>
                </a:solidFill>
                <a:latin typeface="Yuanti SC Light" charset="-122"/>
                <a:ea typeface="Yuanti SC Light" charset="-122"/>
                <a:cs typeface="Yuanti SC Light" charset="-122"/>
              </a:rPr>
              <a:t>研究平台是基于</a:t>
            </a:r>
            <a:r>
              <a:rPr lang="en-US" altLang="zh-CN" sz="1600" dirty="0" err="1" smtClean="0">
                <a:solidFill>
                  <a:schemeClr val="bg1"/>
                </a:solidFill>
                <a:latin typeface="Yuanti SC Light" charset="-122"/>
                <a:ea typeface="Yuanti SC Light" charset="-122"/>
                <a:cs typeface="Yuanti SC Light" charset="-122"/>
              </a:rPr>
              <a:t>IPython</a:t>
            </a:r>
            <a:r>
              <a:rPr lang="zh-CN" altLang="en-US" sz="1600" dirty="0" smtClean="0">
                <a:solidFill>
                  <a:schemeClr val="bg1"/>
                </a:solidFill>
                <a:latin typeface="Yuanti SC Light" charset="-122"/>
                <a:ea typeface="Yuanti SC Light" charset="-122"/>
                <a:cs typeface="Yuanti SC Light" charset="-122"/>
              </a:rPr>
              <a:t> </a:t>
            </a:r>
            <a:r>
              <a:rPr lang="en-US" altLang="zh-CN" sz="1600" dirty="0" smtClean="0">
                <a:solidFill>
                  <a:schemeClr val="bg1"/>
                </a:solidFill>
                <a:latin typeface="Yuanti SC Light" charset="-122"/>
                <a:ea typeface="Yuanti SC Light" charset="-122"/>
                <a:cs typeface="Yuanti SC Light" charset="-122"/>
              </a:rPr>
              <a:t>Notebook</a:t>
            </a:r>
            <a:r>
              <a:rPr lang="zh-CN" altLang="en-US" sz="1600" dirty="0" smtClean="0">
                <a:solidFill>
                  <a:schemeClr val="bg1"/>
                </a:solidFill>
                <a:latin typeface="Yuanti SC Light" charset="-122"/>
                <a:ea typeface="Yuanti SC Light" charset="-122"/>
                <a:cs typeface="Yuanti SC Light" charset="-122"/>
              </a:rPr>
              <a:t>搭建的，平台提供了很多量化研究用的</a:t>
            </a:r>
            <a:r>
              <a:rPr lang="en-US" altLang="zh-CN" sz="1600" dirty="0" smtClean="0">
                <a:solidFill>
                  <a:schemeClr val="bg1"/>
                </a:solidFill>
                <a:latin typeface="Yuanti SC Light" charset="-122"/>
                <a:ea typeface="Yuanti SC Light" charset="-122"/>
                <a:cs typeface="Yuanti SC Light" charset="-122"/>
              </a:rPr>
              <a:t>API</a:t>
            </a:r>
            <a:r>
              <a:rPr lang="zh-CN" altLang="en-US" sz="1600" dirty="0" smtClean="0">
                <a:solidFill>
                  <a:schemeClr val="bg1"/>
                </a:solidFill>
                <a:latin typeface="Yuanti SC Light" charset="-122"/>
                <a:ea typeface="Yuanti SC Light" charset="-122"/>
                <a:cs typeface="Yuanti SC Light" charset="-122"/>
              </a:rPr>
              <a:t>（是</a:t>
            </a:r>
            <a:r>
              <a:rPr lang="en-US" altLang="zh-CN" sz="1600" dirty="0" smtClean="0">
                <a:solidFill>
                  <a:schemeClr val="bg1"/>
                </a:solidFill>
                <a:latin typeface="Yuanti SC Light" charset="-122"/>
                <a:ea typeface="Yuanti SC Light" charset="-122"/>
                <a:cs typeface="Yuanti SC Light" charset="-122"/>
              </a:rPr>
              <a:t>SDK</a:t>
            </a:r>
            <a:r>
              <a:rPr lang="zh-CN" altLang="en-US" sz="1600" dirty="0" smtClean="0">
                <a:solidFill>
                  <a:schemeClr val="bg1"/>
                </a:solidFill>
                <a:latin typeface="Yuanti SC Light" charset="-122"/>
                <a:ea typeface="Yuanti SC Light" charset="-122"/>
                <a:cs typeface="Yuanti SC Light" charset="-122"/>
              </a:rPr>
              <a:t>提供</a:t>
            </a:r>
            <a:r>
              <a:rPr lang="en-US" altLang="zh-CN" sz="1600" dirty="0" smtClean="0">
                <a:solidFill>
                  <a:schemeClr val="bg1"/>
                </a:solidFill>
                <a:latin typeface="Yuanti SC Light" charset="-122"/>
                <a:ea typeface="Yuanti SC Light" charset="-122"/>
                <a:cs typeface="Yuanti SC Light" charset="-122"/>
              </a:rPr>
              <a:t>API</a:t>
            </a:r>
            <a:r>
              <a:rPr lang="zh-CN" altLang="en-US" sz="1600" dirty="0" smtClean="0">
                <a:solidFill>
                  <a:schemeClr val="bg1"/>
                </a:solidFill>
                <a:latin typeface="Yuanti SC Light" charset="-122"/>
                <a:ea typeface="Yuanti SC Light" charset="-122"/>
                <a:cs typeface="Yuanti SC Light" charset="-122"/>
              </a:rPr>
              <a:t>的子集），并且每日更新数据。</a:t>
            </a:r>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r>
              <a:rPr lang="zh-CN" altLang="en-US" sz="1600" dirty="0" smtClean="0">
                <a:solidFill>
                  <a:schemeClr val="bg1"/>
                </a:solidFill>
                <a:latin typeface="Yuanti SC Light" charset="-122"/>
                <a:ea typeface="Yuanti SC Light" charset="-122"/>
                <a:cs typeface="Yuanti SC Light" charset="-122"/>
              </a:rPr>
              <a:t>每日更新的数据包括：</a:t>
            </a:r>
            <a:endParaRPr lang="en-US" altLang="zh-CN" sz="1600" dirty="0">
              <a:solidFill>
                <a:schemeClr val="bg1"/>
              </a:solidFill>
              <a:latin typeface="Yuanti SC Light" charset="-122"/>
              <a:ea typeface="Yuanti SC Light" charset="-122"/>
              <a:cs typeface="Yuanti SC Light" charset="-122"/>
            </a:endParaRPr>
          </a:p>
          <a:p>
            <a:pPr marL="285750" indent="-285750">
              <a:buFont typeface="Arial" charset="0"/>
              <a:buChar char="•"/>
            </a:pPr>
            <a:r>
              <a:rPr lang="zh-CN" altLang="en-US" sz="1600" dirty="0">
                <a:solidFill>
                  <a:schemeClr val="bg1"/>
                </a:solidFill>
                <a:latin typeface="Yuanti SC Light" charset="-122"/>
                <a:ea typeface="Yuanti SC Light" charset="-122"/>
                <a:cs typeface="Yuanti SC Light" charset="-122"/>
              </a:rPr>
              <a:t>中国</a:t>
            </a:r>
            <a:r>
              <a:rPr lang="en-US" altLang="zh-CN" sz="1600" dirty="0">
                <a:solidFill>
                  <a:schemeClr val="bg1"/>
                </a:solidFill>
                <a:latin typeface="Yuanti SC Light" charset="-122"/>
                <a:ea typeface="Yuanti SC Light" charset="-122"/>
                <a:cs typeface="Yuanti SC Light" charset="-122"/>
              </a:rPr>
              <a:t>A</a:t>
            </a:r>
            <a:r>
              <a:rPr lang="zh-CN" altLang="en-US" sz="1600" dirty="0">
                <a:solidFill>
                  <a:schemeClr val="bg1"/>
                </a:solidFill>
                <a:latin typeface="Yuanti SC Light" charset="-122"/>
                <a:ea typeface="Yuanti SC Light" charset="-122"/>
                <a:cs typeface="Yuanti SC Light" charset="-122"/>
              </a:rPr>
              <a:t>股、</a:t>
            </a:r>
            <a:r>
              <a:rPr lang="en-US" altLang="zh-CN" sz="1600" dirty="0">
                <a:solidFill>
                  <a:schemeClr val="bg1"/>
                </a:solidFill>
                <a:latin typeface="Yuanti SC Light" charset="-122"/>
                <a:ea typeface="Yuanti SC Light" charset="-122"/>
                <a:cs typeface="Yuanti SC Light" charset="-122"/>
              </a:rPr>
              <a:t>ETF</a:t>
            </a:r>
            <a:r>
              <a:rPr lang="zh-CN" altLang="en-US" sz="1600" dirty="0">
                <a:solidFill>
                  <a:schemeClr val="bg1"/>
                </a:solidFill>
                <a:latin typeface="Yuanti SC Light" charset="-122"/>
                <a:ea typeface="Yuanti SC Light" charset="-122"/>
                <a:cs typeface="Yuanti SC Light" charset="-122"/>
              </a:rPr>
              <a:t>，中国期货（股指、国债、商品期货），美股、</a:t>
            </a:r>
            <a:r>
              <a:rPr lang="en-US" altLang="zh-CN" sz="1600" dirty="0">
                <a:solidFill>
                  <a:schemeClr val="bg1"/>
                </a:solidFill>
                <a:latin typeface="Yuanti SC Light" charset="-122"/>
                <a:ea typeface="Yuanti SC Light" charset="-122"/>
                <a:cs typeface="Yuanti SC Light" charset="-122"/>
              </a:rPr>
              <a:t>ETF</a:t>
            </a:r>
            <a:r>
              <a:rPr lang="zh-CN" altLang="en-US" sz="1600" dirty="0">
                <a:solidFill>
                  <a:schemeClr val="bg1"/>
                </a:solidFill>
                <a:latin typeface="Yuanti SC Light" charset="-122"/>
                <a:ea typeface="Yuanti SC Light" charset="-122"/>
                <a:cs typeface="Yuanti SC Light" charset="-122"/>
              </a:rPr>
              <a:t>的所有基本信息</a:t>
            </a:r>
          </a:p>
          <a:p>
            <a:pPr marL="285750" indent="-285750">
              <a:buFont typeface="Arial" charset="0"/>
              <a:buChar char="•"/>
            </a:pPr>
            <a:r>
              <a:rPr lang="zh-CN" altLang="en-US" sz="1600" dirty="0">
                <a:solidFill>
                  <a:schemeClr val="bg1"/>
                </a:solidFill>
                <a:latin typeface="Yuanti SC Light" charset="-122"/>
                <a:ea typeface="Yuanti SC Light" charset="-122"/>
                <a:cs typeface="Yuanti SC Light" charset="-122"/>
              </a:rPr>
              <a:t>中国</a:t>
            </a:r>
            <a:r>
              <a:rPr lang="en-US" altLang="zh-CN" sz="1600" dirty="0">
                <a:solidFill>
                  <a:schemeClr val="bg1"/>
                </a:solidFill>
                <a:latin typeface="Yuanti SC Light" charset="-122"/>
                <a:ea typeface="Yuanti SC Light" charset="-122"/>
                <a:cs typeface="Yuanti SC Light" charset="-122"/>
              </a:rPr>
              <a:t>A</a:t>
            </a:r>
            <a:r>
              <a:rPr lang="zh-CN" altLang="en-US" sz="1600" dirty="0">
                <a:solidFill>
                  <a:schemeClr val="bg1"/>
                </a:solidFill>
                <a:latin typeface="Yuanti SC Light" charset="-122"/>
                <a:ea typeface="Yuanti SC Light" charset="-122"/>
                <a:cs typeface="Yuanti SC Light" charset="-122"/>
              </a:rPr>
              <a:t>股、</a:t>
            </a:r>
            <a:r>
              <a:rPr lang="en-US" altLang="zh-CN" sz="1600" dirty="0">
                <a:solidFill>
                  <a:schemeClr val="bg1"/>
                </a:solidFill>
                <a:latin typeface="Yuanti SC Light" charset="-122"/>
                <a:ea typeface="Yuanti SC Light" charset="-122"/>
                <a:cs typeface="Yuanti SC Light" charset="-122"/>
              </a:rPr>
              <a:t>ETF</a:t>
            </a:r>
            <a:r>
              <a:rPr lang="zh-CN" altLang="en-US" sz="1600" dirty="0">
                <a:solidFill>
                  <a:schemeClr val="bg1"/>
                </a:solidFill>
                <a:latin typeface="Yuanti SC Light" charset="-122"/>
                <a:ea typeface="Yuanti SC Light" charset="-122"/>
                <a:cs typeface="Yuanti SC Light" charset="-122"/>
              </a:rPr>
              <a:t>过去</a:t>
            </a:r>
            <a:r>
              <a:rPr lang="en-US" altLang="zh-CN" sz="1600" dirty="0">
                <a:solidFill>
                  <a:schemeClr val="bg1"/>
                </a:solidFill>
                <a:latin typeface="Yuanti SC Light" charset="-122"/>
                <a:ea typeface="Yuanti SC Light" charset="-122"/>
                <a:cs typeface="Yuanti SC Light" charset="-122"/>
              </a:rPr>
              <a:t>10</a:t>
            </a:r>
            <a:r>
              <a:rPr lang="zh-CN" altLang="en-US" sz="1600" dirty="0">
                <a:solidFill>
                  <a:schemeClr val="bg1"/>
                </a:solidFill>
                <a:latin typeface="Yuanti SC Light" charset="-122"/>
                <a:ea typeface="Yuanti SC Light" charset="-122"/>
                <a:cs typeface="Yuanti SC Light" charset="-122"/>
              </a:rPr>
              <a:t>多年以来每日市场数据</a:t>
            </a:r>
          </a:p>
          <a:p>
            <a:pPr marL="285750" indent="-285750">
              <a:buFont typeface="Arial" charset="0"/>
              <a:buChar char="•"/>
            </a:pPr>
            <a:r>
              <a:rPr lang="zh-CN" altLang="en-US" sz="1600" dirty="0">
                <a:solidFill>
                  <a:schemeClr val="bg1"/>
                </a:solidFill>
                <a:latin typeface="Yuanti SC Light" charset="-122"/>
                <a:ea typeface="Yuanti SC Light" charset="-122"/>
                <a:cs typeface="Yuanti SC Light" charset="-122"/>
              </a:rPr>
              <a:t>中国</a:t>
            </a:r>
            <a:r>
              <a:rPr lang="en-US" altLang="zh-CN" sz="1600" dirty="0">
                <a:solidFill>
                  <a:schemeClr val="bg1"/>
                </a:solidFill>
                <a:latin typeface="Yuanti SC Light" charset="-122"/>
                <a:ea typeface="Yuanti SC Light" charset="-122"/>
                <a:cs typeface="Yuanti SC Light" charset="-122"/>
              </a:rPr>
              <a:t>A</a:t>
            </a:r>
            <a:r>
              <a:rPr lang="zh-CN" altLang="en-US" sz="1600" dirty="0">
                <a:solidFill>
                  <a:schemeClr val="bg1"/>
                </a:solidFill>
                <a:latin typeface="Yuanti SC Light" charset="-122"/>
                <a:ea typeface="Yuanti SC Light" charset="-122"/>
                <a:cs typeface="Yuanti SC Light" charset="-122"/>
              </a:rPr>
              <a:t>股、</a:t>
            </a:r>
            <a:r>
              <a:rPr lang="en-US" altLang="zh-CN" sz="1600" dirty="0">
                <a:solidFill>
                  <a:schemeClr val="bg1"/>
                </a:solidFill>
                <a:latin typeface="Yuanti SC Light" charset="-122"/>
                <a:ea typeface="Yuanti SC Light" charset="-122"/>
                <a:cs typeface="Yuanti SC Light" charset="-122"/>
              </a:rPr>
              <a:t>ETF2005</a:t>
            </a:r>
            <a:r>
              <a:rPr lang="zh-CN" altLang="en-US" sz="1600" dirty="0">
                <a:solidFill>
                  <a:schemeClr val="bg1"/>
                </a:solidFill>
                <a:latin typeface="Yuanti SC Light" charset="-122"/>
                <a:ea typeface="Yuanti SC Light" charset="-122"/>
                <a:cs typeface="Yuanti SC Light" charset="-122"/>
              </a:rPr>
              <a:t>年以来的分钟线数据</a:t>
            </a:r>
          </a:p>
          <a:p>
            <a:pPr marL="285750" indent="-285750">
              <a:buFont typeface="Arial" charset="0"/>
              <a:buChar char="•"/>
            </a:pPr>
            <a:r>
              <a:rPr lang="zh-CN" altLang="en-US" sz="1600" dirty="0">
                <a:solidFill>
                  <a:schemeClr val="bg1"/>
                </a:solidFill>
                <a:latin typeface="Yuanti SC Light" charset="-122"/>
                <a:ea typeface="Yuanti SC Light" charset="-122"/>
                <a:cs typeface="Yuanti SC Light" charset="-122"/>
              </a:rPr>
              <a:t>美股、</a:t>
            </a:r>
            <a:r>
              <a:rPr lang="en-US" altLang="zh-CN" sz="1600" dirty="0">
                <a:solidFill>
                  <a:schemeClr val="bg1"/>
                </a:solidFill>
                <a:latin typeface="Yuanti SC Light" charset="-122"/>
                <a:ea typeface="Yuanti SC Light" charset="-122"/>
                <a:cs typeface="Yuanti SC Light" charset="-122"/>
              </a:rPr>
              <a:t>ETF</a:t>
            </a:r>
            <a:r>
              <a:rPr lang="zh-CN" altLang="en-US" sz="1600" dirty="0">
                <a:solidFill>
                  <a:schemeClr val="bg1"/>
                </a:solidFill>
                <a:latin typeface="Yuanti SC Light" charset="-122"/>
                <a:ea typeface="Yuanti SC Light" charset="-122"/>
                <a:cs typeface="Yuanti SC Light" charset="-122"/>
              </a:rPr>
              <a:t>过去</a:t>
            </a:r>
            <a:r>
              <a:rPr lang="en-US" altLang="zh-CN" sz="1600" dirty="0">
                <a:solidFill>
                  <a:schemeClr val="bg1"/>
                </a:solidFill>
                <a:latin typeface="Yuanti SC Light" charset="-122"/>
                <a:ea typeface="Yuanti SC Light" charset="-122"/>
                <a:cs typeface="Yuanti SC Light" charset="-122"/>
              </a:rPr>
              <a:t>20</a:t>
            </a:r>
            <a:r>
              <a:rPr lang="zh-CN" altLang="en-US" sz="1600" dirty="0">
                <a:solidFill>
                  <a:schemeClr val="bg1"/>
                </a:solidFill>
                <a:latin typeface="Yuanti SC Light" charset="-122"/>
                <a:ea typeface="Yuanti SC Light" charset="-122"/>
                <a:cs typeface="Yuanti SC Light" charset="-122"/>
              </a:rPr>
              <a:t>多年以来的所有市场数据</a:t>
            </a:r>
          </a:p>
          <a:p>
            <a:pPr marL="285750" indent="-285750">
              <a:buFont typeface="Arial" charset="0"/>
              <a:buChar char="•"/>
            </a:pPr>
            <a:r>
              <a:rPr lang="zh-CN" altLang="en-US" sz="1600" dirty="0">
                <a:solidFill>
                  <a:schemeClr val="bg1"/>
                </a:solidFill>
                <a:latin typeface="Yuanti SC Light" charset="-122"/>
                <a:ea typeface="Yuanti SC Light" charset="-122"/>
                <a:cs typeface="Yuanti SC Light" charset="-122"/>
              </a:rPr>
              <a:t>中国</a:t>
            </a:r>
            <a:r>
              <a:rPr lang="en-US" altLang="zh-CN" sz="1600" dirty="0">
                <a:solidFill>
                  <a:schemeClr val="bg1"/>
                </a:solidFill>
                <a:latin typeface="Yuanti SC Light" charset="-122"/>
                <a:ea typeface="Yuanti SC Light" charset="-122"/>
                <a:cs typeface="Yuanti SC Light" charset="-122"/>
              </a:rPr>
              <a:t>A</a:t>
            </a:r>
            <a:r>
              <a:rPr lang="zh-CN" altLang="en-US" sz="1600" dirty="0">
                <a:solidFill>
                  <a:schemeClr val="bg1"/>
                </a:solidFill>
                <a:latin typeface="Yuanti SC Light" charset="-122"/>
                <a:ea typeface="Yuanti SC Light" charset="-122"/>
                <a:cs typeface="Yuanti SC Light" charset="-122"/>
              </a:rPr>
              <a:t>股上市以来的所有财务数据</a:t>
            </a:r>
          </a:p>
          <a:p>
            <a:pPr marL="285750" indent="-285750">
              <a:buFont typeface="Arial" charset="0"/>
              <a:buChar char="•"/>
            </a:pPr>
            <a:r>
              <a:rPr lang="zh-CN" altLang="en-US" sz="1600" dirty="0">
                <a:solidFill>
                  <a:schemeClr val="bg1"/>
                </a:solidFill>
                <a:latin typeface="Yuanti SC Light" charset="-122"/>
                <a:ea typeface="Yuanti SC Light" charset="-122"/>
                <a:cs typeface="Yuanti SC Light" charset="-122"/>
              </a:rPr>
              <a:t>中国期货从</a:t>
            </a:r>
            <a:r>
              <a:rPr lang="en-US" altLang="zh-CN" sz="1600" dirty="0">
                <a:solidFill>
                  <a:schemeClr val="bg1"/>
                </a:solidFill>
                <a:latin typeface="Yuanti SC Light" charset="-122"/>
                <a:ea typeface="Yuanti SC Light" charset="-122"/>
                <a:cs typeface="Yuanti SC Light" charset="-122"/>
              </a:rPr>
              <a:t>1999</a:t>
            </a:r>
            <a:r>
              <a:rPr lang="zh-CN" altLang="en-US" sz="1600" dirty="0">
                <a:solidFill>
                  <a:schemeClr val="bg1"/>
                </a:solidFill>
                <a:latin typeface="Yuanti SC Light" charset="-122"/>
                <a:ea typeface="Yuanti SC Light" charset="-122"/>
                <a:cs typeface="Yuanti SC Light" charset="-122"/>
              </a:rPr>
              <a:t>年以来的每日行情数据</a:t>
            </a:r>
          </a:p>
          <a:p>
            <a:pPr marL="285750" indent="-285750">
              <a:buFont typeface="Arial" charset="0"/>
              <a:buChar char="•"/>
            </a:pPr>
            <a:r>
              <a:rPr lang="zh-CN" altLang="en-US" sz="1600" dirty="0">
                <a:solidFill>
                  <a:schemeClr val="bg1"/>
                </a:solidFill>
                <a:latin typeface="Yuanti SC Light" charset="-122"/>
                <a:ea typeface="Yuanti SC Light" charset="-122"/>
                <a:cs typeface="Yuanti SC Light" charset="-122"/>
              </a:rPr>
              <a:t>中国期货</a:t>
            </a:r>
            <a:r>
              <a:rPr lang="en-US" altLang="zh-CN" sz="1600" dirty="0">
                <a:solidFill>
                  <a:schemeClr val="bg1"/>
                </a:solidFill>
                <a:latin typeface="Yuanti SC Light" charset="-122"/>
                <a:ea typeface="Yuanti SC Light" charset="-122"/>
                <a:cs typeface="Yuanti SC Light" charset="-122"/>
              </a:rPr>
              <a:t>2010</a:t>
            </a:r>
            <a:r>
              <a:rPr lang="zh-CN" altLang="en-US" sz="1600" dirty="0">
                <a:solidFill>
                  <a:schemeClr val="bg1"/>
                </a:solidFill>
                <a:latin typeface="Yuanti SC Light" charset="-122"/>
                <a:ea typeface="Yuanti SC Light" charset="-122"/>
                <a:cs typeface="Yuanti SC Light" charset="-122"/>
              </a:rPr>
              <a:t>年以来的分钟线数据</a:t>
            </a:r>
          </a:p>
          <a:p>
            <a:pPr marL="285750" indent="-285750">
              <a:buFont typeface="Arial" charset="0"/>
              <a:buChar char="•"/>
            </a:pPr>
            <a:r>
              <a:rPr lang="zh-CN" altLang="en-US" sz="1600" dirty="0">
                <a:solidFill>
                  <a:schemeClr val="bg1"/>
                </a:solidFill>
                <a:latin typeface="Yuanti SC Light" charset="-122"/>
                <a:ea typeface="Yuanti SC Light" charset="-122"/>
                <a:cs typeface="Yuanti SC Light" charset="-122"/>
              </a:rPr>
              <a:t>舆情大数据</a:t>
            </a:r>
          </a:p>
          <a:p>
            <a:endParaRPr lang="zh-CN" altLang="en-US" sz="1600" dirty="0">
              <a:solidFill>
                <a:schemeClr val="bg1"/>
              </a:solidFill>
              <a:latin typeface="Yuanti SC Light" charset="-122"/>
              <a:ea typeface="Yuanti SC Light" charset="-122"/>
              <a:cs typeface="Yuanti SC Light" charset="-122"/>
            </a:endParaRPr>
          </a:p>
          <a:p>
            <a:endParaRPr lang="zh-CN" altLang="en-US" dirty="0">
              <a:solidFill>
                <a:schemeClr val="bg1"/>
              </a:solidFill>
              <a:latin typeface="Yuanti SC Light" charset="-122"/>
              <a:ea typeface="Yuanti SC Light" charset="-122"/>
              <a:cs typeface="Yuanti SC Light" charset="-122"/>
            </a:endParaRPr>
          </a:p>
          <a:p>
            <a:endParaRPr lang="zh-CN" altLang="en-US" dirty="0">
              <a:solidFill>
                <a:schemeClr val="bg1"/>
              </a:solidFill>
              <a:latin typeface="Yuanti SC Light" charset="-122"/>
              <a:ea typeface="Yuanti SC Light" charset="-122"/>
              <a:cs typeface="Yuanti SC Light" charset="-122"/>
            </a:endParaRPr>
          </a:p>
          <a:p>
            <a:r>
              <a:rPr lang="zh-CN" altLang="en-US" dirty="0">
                <a:solidFill>
                  <a:schemeClr val="bg1"/>
                </a:solidFill>
                <a:latin typeface="Yuanti SC Light" charset="-122"/>
                <a:ea typeface="Yuanti SC Light" charset="-122"/>
                <a:cs typeface="Yuanti SC Light" charset="-122"/>
              </a:rPr>
              <a:t>									</a:t>
            </a:r>
          </a:p>
          <a:p>
            <a:r>
              <a:rPr lang="zh-CN" altLang="en-US" dirty="0">
                <a:solidFill>
                  <a:schemeClr val="bg1"/>
                </a:solidFill>
                <a:latin typeface="Yuanti SC Light" charset="-122"/>
                <a:ea typeface="Yuanti SC Light" charset="-122"/>
                <a:cs typeface="Yuanti SC Light" charset="-122"/>
              </a:rPr>
              <a:t>									</a:t>
            </a:r>
          </a:p>
        </p:txBody>
      </p:sp>
      <p:sp>
        <p:nvSpPr>
          <p:cNvPr id="6" name="文本框 5"/>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spTree>
    <p:extLst>
      <p:ext uri="{BB962C8B-B14F-4D97-AF65-F5344CB8AC3E}">
        <p14:creationId xmlns:p14="http://schemas.microsoft.com/office/powerpoint/2010/main" val="566353116"/>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2" name="矩形 1"/>
          <p:cNvSpPr/>
          <p:nvPr/>
        </p:nvSpPr>
        <p:spPr>
          <a:xfrm>
            <a:off x="409303" y="961080"/>
            <a:ext cx="10759440" cy="2123658"/>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2.4.2</a:t>
            </a:r>
            <a:r>
              <a:rPr lang="zh-CN" altLang="en-US" sz="2800" dirty="0" smtClean="0">
                <a:solidFill>
                  <a:schemeClr val="bg1"/>
                </a:solidFill>
                <a:latin typeface="Yuanti SC" charset="-122"/>
                <a:ea typeface="Yuanti SC" charset="-122"/>
                <a:cs typeface="Yuanti SC" charset="-122"/>
              </a:rPr>
              <a:t> 代码补全</a:t>
            </a:r>
          </a:p>
          <a:p>
            <a:endParaRPr lang="en-US" altLang="zh-CN" sz="1600" dirty="0">
              <a:solidFill>
                <a:schemeClr val="bg1"/>
              </a:solidFill>
              <a:latin typeface="Yuanti SC Light" charset="-122"/>
              <a:ea typeface="Yuanti SC Light" charset="-122"/>
              <a:cs typeface="Yuanti SC Light" charset="-122"/>
            </a:endParaRPr>
          </a:p>
          <a:p>
            <a:endParaRPr lang="zh-CN" altLang="en-US" sz="1600" dirty="0">
              <a:solidFill>
                <a:schemeClr val="bg1"/>
              </a:solidFill>
              <a:latin typeface="Yuanti SC Light" charset="-122"/>
              <a:ea typeface="Yuanti SC Light" charset="-122"/>
              <a:cs typeface="Yuanti SC Light" charset="-122"/>
            </a:endParaRPr>
          </a:p>
          <a:p>
            <a:endParaRPr lang="zh-CN" altLang="en-US" dirty="0">
              <a:solidFill>
                <a:schemeClr val="bg1"/>
              </a:solidFill>
              <a:latin typeface="Yuanti SC Light" charset="-122"/>
              <a:ea typeface="Yuanti SC Light" charset="-122"/>
              <a:cs typeface="Yuanti SC Light" charset="-122"/>
            </a:endParaRPr>
          </a:p>
          <a:p>
            <a:endParaRPr lang="zh-CN" altLang="en-US" dirty="0">
              <a:solidFill>
                <a:schemeClr val="bg1"/>
              </a:solidFill>
              <a:latin typeface="Yuanti SC Light" charset="-122"/>
              <a:ea typeface="Yuanti SC Light" charset="-122"/>
              <a:cs typeface="Yuanti SC Light" charset="-122"/>
            </a:endParaRPr>
          </a:p>
          <a:p>
            <a:r>
              <a:rPr lang="zh-CN" altLang="en-US" dirty="0">
                <a:solidFill>
                  <a:schemeClr val="bg1"/>
                </a:solidFill>
                <a:latin typeface="Yuanti SC Light" charset="-122"/>
                <a:ea typeface="Yuanti SC Light" charset="-122"/>
                <a:cs typeface="Yuanti SC Light" charset="-122"/>
              </a:rPr>
              <a:t>									</a:t>
            </a:r>
          </a:p>
          <a:p>
            <a:r>
              <a:rPr lang="zh-CN" altLang="en-US" dirty="0">
                <a:solidFill>
                  <a:schemeClr val="bg1"/>
                </a:solidFill>
                <a:latin typeface="Yuanti SC Light" charset="-122"/>
                <a:ea typeface="Yuanti SC Light" charset="-122"/>
                <a:cs typeface="Yuanti SC Light" charset="-122"/>
              </a:rPr>
              <a:t>									</a:t>
            </a:r>
          </a:p>
        </p:txBody>
      </p:sp>
      <p:sp>
        <p:nvSpPr>
          <p:cNvPr id="6" name="文本框 5"/>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graphicFrame>
        <p:nvGraphicFramePr>
          <p:cNvPr id="3" name="对象 2"/>
          <p:cNvGraphicFramePr>
            <a:graphicFrameLocks noChangeAspect="1"/>
          </p:cNvGraphicFramePr>
          <p:nvPr>
            <p:extLst>
              <p:ext uri="{D42A27DB-BD31-4B8C-83A1-F6EECF244321}">
                <p14:modId xmlns:p14="http://schemas.microsoft.com/office/powerpoint/2010/main" val="1922251999"/>
              </p:ext>
            </p:extLst>
          </p:nvPr>
        </p:nvGraphicFramePr>
        <p:xfrm>
          <a:off x="5613400" y="3122613"/>
          <a:ext cx="965200" cy="609600"/>
        </p:xfrm>
        <a:graphic>
          <a:graphicData uri="http://schemas.openxmlformats.org/presentationml/2006/ole">
            <mc:AlternateContent xmlns:mc="http://schemas.openxmlformats.org/markup-compatibility/2006">
              <mc:Choice xmlns:v="urn:schemas-microsoft-com:vml" Requires="v">
                <p:oleObj spid="_x0000_s2089" name="工作表" showAsIcon="1" r:id="rId5" imgW="965200" imgH="609600" progId="Excel.Sheet.12">
                  <p:embed/>
                </p:oleObj>
              </mc:Choice>
              <mc:Fallback>
                <p:oleObj name="工作表" showAsIcon="1" r:id="rId5" imgW="965200" imgH="609600" progId="Excel.Sheet.12">
                  <p:embed/>
                  <p:pic>
                    <p:nvPicPr>
                      <p:cNvPr id="0" name=""/>
                      <p:cNvPicPr/>
                      <p:nvPr/>
                    </p:nvPicPr>
                    <p:blipFill>
                      <a:blip r:embed="rId6"/>
                      <a:stretch>
                        <a:fillRect/>
                      </a:stretch>
                    </p:blipFill>
                    <p:spPr>
                      <a:xfrm>
                        <a:off x="5613400" y="3122613"/>
                        <a:ext cx="965200" cy="609600"/>
                      </a:xfrm>
                      <a:prstGeom prst="rect">
                        <a:avLst/>
                      </a:prstGeom>
                    </p:spPr>
                  </p:pic>
                </p:oleObj>
              </mc:Fallback>
            </mc:AlternateContent>
          </a:graphicData>
        </a:graphic>
      </p:graphicFrame>
    </p:spTree>
    <p:extLst>
      <p:ext uri="{BB962C8B-B14F-4D97-AF65-F5344CB8AC3E}">
        <p14:creationId xmlns:p14="http://schemas.microsoft.com/office/powerpoint/2010/main" val="774101876"/>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2" name="矩形 1"/>
          <p:cNvSpPr/>
          <p:nvPr/>
        </p:nvSpPr>
        <p:spPr>
          <a:xfrm>
            <a:off x="-2" y="2529000"/>
            <a:ext cx="12192002" cy="1800000"/>
          </a:xfrm>
          <a:prstGeom prst="rect">
            <a:avLst/>
          </a:prstGeom>
          <a:solidFill>
            <a:srgbClr val="4B89F0">
              <a:alpha val="3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bg1"/>
              </a:solidFill>
            </a:endParaRPr>
          </a:p>
        </p:txBody>
      </p:sp>
      <p:sp>
        <p:nvSpPr>
          <p:cNvPr id="24" name="文本框 23"/>
          <p:cNvSpPr txBox="1"/>
          <p:nvPr/>
        </p:nvSpPr>
        <p:spPr>
          <a:xfrm>
            <a:off x="2640458" y="3075057"/>
            <a:ext cx="6226140" cy="707886"/>
          </a:xfrm>
          <a:prstGeom prst="rect">
            <a:avLst/>
          </a:prstGeom>
          <a:noFill/>
        </p:spPr>
        <p:txBody>
          <a:bodyPr wrap="square" rtlCol="0">
            <a:spAutoFit/>
          </a:bodyPr>
          <a:lstStyle/>
          <a:p>
            <a:pPr algn="ctr"/>
            <a:r>
              <a:rPr kumimoji="1" lang="en-US" altLang="zh-CN" sz="4000" dirty="0" smtClean="0">
                <a:solidFill>
                  <a:schemeClr val="bg1"/>
                </a:solidFill>
                <a:latin typeface="Yuanti SC Light" charset="-122"/>
                <a:ea typeface="Yuanti SC Light" charset="-122"/>
                <a:cs typeface="Yuanti SC Light" charset="-122"/>
              </a:rPr>
              <a:t>2.5</a:t>
            </a:r>
            <a:r>
              <a:rPr kumimoji="1" lang="zh-CN" altLang="en-US" sz="4000" dirty="0" smtClean="0">
                <a:solidFill>
                  <a:schemeClr val="bg1"/>
                </a:solidFill>
                <a:latin typeface="Yuanti SC Light" charset="-122"/>
                <a:ea typeface="Yuanti SC Light" charset="-122"/>
                <a:cs typeface="Yuanti SC Light" charset="-122"/>
              </a:rPr>
              <a:t> 总结</a:t>
            </a:r>
            <a:endParaRPr kumimoji="1" lang="zh-CN" altLang="en-US" sz="4000" dirty="0">
              <a:solidFill>
                <a:schemeClr val="bg1"/>
              </a:solidFill>
              <a:latin typeface="Yuanti SC Light" charset="-122"/>
              <a:ea typeface="Yuanti SC Light" charset="-122"/>
              <a:cs typeface="Yuanti SC Light" charset="-122"/>
            </a:endParaRPr>
          </a:p>
        </p:txBody>
      </p:sp>
      <p:sp>
        <p:nvSpPr>
          <p:cNvPr id="8" name="文本框 7"/>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spTree>
    <p:extLst>
      <p:ext uri="{BB962C8B-B14F-4D97-AF65-F5344CB8AC3E}">
        <p14:creationId xmlns:p14="http://schemas.microsoft.com/office/powerpoint/2010/main" val="335358258"/>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2" name="矩形 1"/>
          <p:cNvSpPr/>
          <p:nvPr/>
        </p:nvSpPr>
        <p:spPr>
          <a:xfrm>
            <a:off x="409303" y="961080"/>
            <a:ext cx="10759440" cy="5816977"/>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2.5.1</a:t>
            </a:r>
            <a:r>
              <a:rPr lang="zh-CN" altLang="en-US" sz="2800" dirty="0" smtClean="0">
                <a:solidFill>
                  <a:schemeClr val="bg1"/>
                </a:solidFill>
                <a:latin typeface="Yuanti SC" charset="-122"/>
                <a:ea typeface="Yuanti SC" charset="-122"/>
                <a:cs typeface="Yuanti SC" charset="-122"/>
              </a:rPr>
              <a:t> 总结</a:t>
            </a:r>
          </a:p>
          <a:p>
            <a:endParaRPr lang="zh-CN" altLang="en-US" dirty="0" smtClean="0">
              <a:solidFill>
                <a:schemeClr val="bg1"/>
              </a:solidFill>
              <a:latin typeface="Yuanti SC Light" charset="-122"/>
              <a:ea typeface="Yuanti SC Light" charset="-122"/>
              <a:cs typeface="Yuanti SC Light" charset="-122"/>
            </a:endParaRPr>
          </a:p>
          <a:p>
            <a:r>
              <a:rPr lang="en-US" altLang="zh-CN" sz="1600" dirty="0" smtClean="0">
                <a:solidFill>
                  <a:schemeClr val="bg1"/>
                </a:solidFill>
                <a:latin typeface="Yuanti SC Light" charset="-122"/>
                <a:ea typeface="Yuanti SC Light" charset="-122"/>
                <a:cs typeface="Yuanti SC Light" charset="-122"/>
              </a:rPr>
              <a:t>Ricequant</a:t>
            </a:r>
            <a:r>
              <a:rPr lang="zh-CN" altLang="en-US" sz="1600" dirty="0" smtClean="0">
                <a:solidFill>
                  <a:schemeClr val="bg1"/>
                </a:solidFill>
                <a:latin typeface="Yuanti SC Light" charset="-122"/>
                <a:ea typeface="Yuanti SC Light" charset="-122"/>
                <a:cs typeface="Yuanti SC Light" charset="-122"/>
              </a:rPr>
              <a:t>平台</a:t>
            </a:r>
            <a:r>
              <a:rPr lang="en-US" altLang="zh-CN" sz="1600" dirty="0" smtClean="0">
                <a:solidFill>
                  <a:schemeClr val="bg1"/>
                </a:solidFill>
                <a:latin typeface="Yuanti SC Light" charset="-122"/>
                <a:ea typeface="Yuanti SC Light" charset="-122"/>
                <a:cs typeface="Yuanti SC Light" charset="-122"/>
              </a:rPr>
              <a:t>SDK</a:t>
            </a:r>
            <a:r>
              <a:rPr lang="zh-CN" altLang="en-US" sz="1600" dirty="0" smtClean="0">
                <a:solidFill>
                  <a:schemeClr val="bg1"/>
                </a:solidFill>
                <a:latin typeface="Yuanti SC Light" charset="-122"/>
                <a:ea typeface="Yuanti SC Light" charset="-122"/>
                <a:cs typeface="Yuanti SC Light" charset="-122"/>
              </a:rPr>
              <a:t>的</a:t>
            </a:r>
            <a:r>
              <a:rPr lang="en-US" altLang="zh-CN" sz="1600" dirty="0" smtClean="0">
                <a:solidFill>
                  <a:schemeClr val="bg1"/>
                </a:solidFill>
                <a:latin typeface="Yuanti SC Light" charset="-122"/>
                <a:ea typeface="Yuanti SC Light" charset="-122"/>
                <a:cs typeface="Yuanti SC Light" charset="-122"/>
              </a:rPr>
              <a:t>API</a:t>
            </a:r>
            <a:r>
              <a:rPr lang="zh-CN" altLang="en-US" sz="1600" dirty="0" smtClean="0">
                <a:solidFill>
                  <a:schemeClr val="bg1"/>
                </a:solidFill>
                <a:latin typeface="Yuanti SC Light" charset="-122"/>
                <a:ea typeface="Yuanti SC Light" charset="-122"/>
                <a:cs typeface="Yuanti SC Light" charset="-122"/>
              </a:rPr>
              <a:t>和关键数据结构：</a:t>
            </a:r>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r>
              <a:rPr lang="zh-CN" altLang="en-US" sz="1600" dirty="0" smtClean="0">
                <a:solidFill>
                  <a:schemeClr val="bg1"/>
                </a:solidFill>
                <a:latin typeface="Yuanti SC Light" charset="-122"/>
                <a:ea typeface="Yuanti SC Light" charset="-122"/>
                <a:cs typeface="Yuanti SC Light" charset="-122"/>
              </a:rPr>
              <a:t>整个过程大概是这样的：</a:t>
            </a:r>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r>
              <a:rPr lang="en-US" altLang="zh-CN" sz="1600" dirty="0" smtClean="0">
                <a:solidFill>
                  <a:schemeClr val="bg1"/>
                </a:solidFill>
                <a:latin typeface="Yuanti SC Light" charset="-122"/>
                <a:ea typeface="Yuanti SC Light" charset="-122"/>
                <a:cs typeface="Yuanti SC Light" charset="-122"/>
              </a:rPr>
              <a:t>1</a:t>
            </a:r>
            <a:r>
              <a:rPr lang="zh-CN" altLang="en-US" sz="1600" dirty="0" smtClean="0">
                <a:solidFill>
                  <a:schemeClr val="bg1"/>
                </a:solidFill>
                <a:latin typeface="Yuanti SC Light" charset="-122"/>
                <a:ea typeface="Yuanti SC Light" charset="-122"/>
                <a:cs typeface="Yuanti SC Light" charset="-122"/>
              </a:rPr>
              <a:t>、通过如下方法获取证券历史交易行情信息：</a:t>
            </a:r>
            <a:endParaRPr lang="en-US" altLang="zh-CN" sz="1600" dirty="0" smtClean="0">
              <a:solidFill>
                <a:schemeClr val="bg1"/>
              </a:solidFill>
              <a:latin typeface="Yuanti SC Light" charset="-122"/>
              <a:ea typeface="Yuanti SC Light" charset="-122"/>
              <a:cs typeface="Yuanti SC Light" charset="-122"/>
            </a:endParaRPr>
          </a:p>
          <a:p>
            <a:r>
              <a:rPr lang="en-US" altLang="zh-CN" sz="1600" dirty="0" err="1" smtClean="0">
                <a:solidFill>
                  <a:schemeClr val="bg1"/>
                </a:solidFill>
                <a:latin typeface="Yuanti SC Light" charset="-122"/>
                <a:ea typeface="Yuanti SC Light" charset="-122"/>
                <a:cs typeface="Yuanti SC Light" charset="-122"/>
              </a:rPr>
              <a:t>def</a:t>
            </a:r>
            <a:r>
              <a:rPr lang="en-US" altLang="zh-CN" sz="1600" dirty="0" smtClean="0">
                <a:solidFill>
                  <a:schemeClr val="bg1"/>
                </a:solidFill>
                <a:latin typeface="Yuanti SC Light" charset="-122"/>
                <a:ea typeface="Yuanti SC Light" charset="-122"/>
                <a:cs typeface="Yuanti SC Light" charset="-122"/>
              </a:rPr>
              <a:t> </a:t>
            </a:r>
            <a:r>
              <a:rPr lang="en-US" altLang="zh-CN" sz="1600" dirty="0">
                <a:solidFill>
                  <a:srgbClr val="FFFF00"/>
                </a:solidFill>
                <a:latin typeface="Yuanti SC Light" charset="-122"/>
                <a:ea typeface="Yuanti SC Light" charset="-122"/>
                <a:cs typeface="Yuanti SC Light" charset="-122"/>
              </a:rPr>
              <a:t>history</a:t>
            </a:r>
            <a:r>
              <a:rPr lang="en-US" altLang="zh-CN" sz="1600" dirty="0">
                <a:solidFill>
                  <a:schemeClr val="bg1"/>
                </a:solidFill>
                <a:latin typeface="Yuanti SC Light" charset="-122"/>
                <a:ea typeface="Yuanti SC Light" charset="-122"/>
                <a:cs typeface="Yuanti SC Light" charset="-122"/>
              </a:rPr>
              <a:t>(</a:t>
            </a:r>
            <a:r>
              <a:rPr lang="en-US" altLang="zh-CN" sz="1600" dirty="0" err="1">
                <a:solidFill>
                  <a:schemeClr val="bg1"/>
                </a:solidFill>
                <a:latin typeface="Yuanti SC Light" charset="-122"/>
                <a:ea typeface="Yuanti SC Light" charset="-122"/>
                <a:cs typeface="Yuanti SC Light" charset="-122"/>
              </a:rPr>
              <a:t>bar_count</a:t>
            </a:r>
            <a:r>
              <a:rPr lang="en-US" altLang="zh-CN" sz="1600" dirty="0">
                <a:solidFill>
                  <a:schemeClr val="bg1"/>
                </a:solidFill>
                <a:latin typeface="Yuanti SC Light" charset="-122"/>
                <a:ea typeface="Yuanti SC Light" charset="-122"/>
                <a:cs typeface="Yuanti SC Light" charset="-122"/>
              </a:rPr>
              <a:t>, frequency, field</a:t>
            </a:r>
            <a:r>
              <a:rPr lang="en-US" altLang="zh-CN" sz="1600" dirty="0" smtClean="0">
                <a:solidFill>
                  <a:schemeClr val="bg1"/>
                </a:solidFill>
                <a:latin typeface="Yuanti SC Light" charset="-122"/>
                <a:ea typeface="Yuanti SC Light" charset="-122"/>
                <a:cs typeface="Yuanti SC Light" charset="-122"/>
              </a:rPr>
              <a:t>)</a:t>
            </a:r>
          </a:p>
          <a:p>
            <a:r>
              <a:rPr lang="en-US" altLang="zh-CN" sz="1600" dirty="0" err="1" smtClean="0">
                <a:solidFill>
                  <a:schemeClr val="bg1"/>
                </a:solidFill>
                <a:latin typeface="Yuanti SC Light" charset="-122"/>
                <a:ea typeface="Yuanti SC Light" charset="-122"/>
                <a:cs typeface="Yuanti SC Light" charset="-122"/>
              </a:rPr>
              <a:t>def</a:t>
            </a:r>
            <a:r>
              <a:rPr lang="zh-CN" altLang="en-US" sz="1600" dirty="0" smtClean="0">
                <a:solidFill>
                  <a:schemeClr val="bg1"/>
                </a:solidFill>
                <a:latin typeface="Yuanti SC Light" charset="-122"/>
                <a:ea typeface="Yuanti SC Light" charset="-122"/>
                <a:cs typeface="Yuanti SC Light" charset="-122"/>
              </a:rPr>
              <a:t> </a:t>
            </a:r>
            <a:r>
              <a:rPr lang="en-US" altLang="zh-CN" sz="1600" dirty="0" err="1" smtClean="0">
                <a:solidFill>
                  <a:srgbClr val="FFFF00"/>
                </a:solidFill>
                <a:latin typeface="Yuanti SC Light" charset="-122"/>
                <a:ea typeface="Yuanti SC Light" charset="-122"/>
                <a:cs typeface="Yuanti SC Light" charset="-122"/>
              </a:rPr>
              <a:t>get_price</a:t>
            </a:r>
            <a:r>
              <a:rPr lang="en-US" altLang="zh-CN" sz="1600" dirty="0" smtClean="0">
                <a:solidFill>
                  <a:schemeClr val="bg1"/>
                </a:solidFill>
                <a:latin typeface="Yuanti SC Light" charset="-122"/>
                <a:ea typeface="Yuanti SC Light" charset="-122"/>
                <a:cs typeface="Yuanti SC Light" charset="-122"/>
              </a:rPr>
              <a:t>(</a:t>
            </a:r>
            <a:r>
              <a:rPr lang="en-US" altLang="zh-CN" sz="1600" dirty="0" err="1" smtClean="0">
                <a:solidFill>
                  <a:schemeClr val="bg1"/>
                </a:solidFill>
                <a:latin typeface="Yuanti SC Light" charset="-122"/>
                <a:ea typeface="Yuanti SC Light" charset="-122"/>
                <a:cs typeface="Yuanti SC Light" charset="-122"/>
              </a:rPr>
              <a:t>id_or_symbols</a:t>
            </a:r>
            <a:r>
              <a:rPr lang="en-US" altLang="zh-CN" sz="1600" dirty="0">
                <a:solidFill>
                  <a:schemeClr val="bg1"/>
                </a:solidFill>
                <a:latin typeface="Yuanti SC Light" charset="-122"/>
                <a:ea typeface="Yuanti SC Light" charset="-122"/>
                <a:cs typeface="Yuanti SC Light" charset="-122"/>
              </a:rPr>
              <a:t>, </a:t>
            </a:r>
            <a:r>
              <a:rPr lang="en-US" altLang="zh-CN" sz="1600" dirty="0" err="1">
                <a:solidFill>
                  <a:schemeClr val="bg1"/>
                </a:solidFill>
                <a:latin typeface="Yuanti SC Light" charset="-122"/>
                <a:ea typeface="Yuanti SC Light" charset="-122"/>
                <a:cs typeface="Yuanti SC Light" charset="-122"/>
              </a:rPr>
              <a:t>start_date</a:t>
            </a:r>
            <a:r>
              <a:rPr lang="en-US" altLang="zh-CN" sz="1600" dirty="0">
                <a:solidFill>
                  <a:schemeClr val="bg1"/>
                </a:solidFill>
                <a:latin typeface="Yuanti SC Light" charset="-122"/>
                <a:ea typeface="Yuanti SC Light" charset="-122"/>
                <a:cs typeface="Yuanti SC Light" charset="-122"/>
              </a:rPr>
              <a:t>, </a:t>
            </a:r>
            <a:r>
              <a:rPr lang="en-US" altLang="zh-CN" sz="1600" dirty="0" err="1">
                <a:solidFill>
                  <a:schemeClr val="bg1"/>
                </a:solidFill>
                <a:latin typeface="Yuanti SC Light" charset="-122"/>
                <a:ea typeface="Yuanti SC Light" charset="-122"/>
                <a:cs typeface="Yuanti SC Light" charset="-122"/>
              </a:rPr>
              <a:t>end_date</a:t>
            </a:r>
            <a:r>
              <a:rPr lang="en-US" altLang="zh-CN" sz="1600" dirty="0">
                <a:solidFill>
                  <a:schemeClr val="bg1"/>
                </a:solidFill>
                <a:latin typeface="Yuanti SC Light" charset="-122"/>
                <a:ea typeface="Yuanti SC Light" charset="-122"/>
                <a:cs typeface="Yuanti SC Light" charset="-122"/>
              </a:rPr>
              <a:t>=None, frequency='1d', fields=None, adjusted=True</a:t>
            </a:r>
            <a:r>
              <a:rPr lang="en-US" altLang="zh-CN" sz="1600" dirty="0" smtClean="0">
                <a:solidFill>
                  <a:schemeClr val="bg1"/>
                </a:solidFill>
                <a:latin typeface="Yuanti SC Light" charset="-122"/>
                <a:ea typeface="Yuanti SC Light" charset="-122"/>
                <a:cs typeface="Yuanti SC Light" charset="-122"/>
              </a:rPr>
              <a:t>)</a:t>
            </a:r>
          </a:p>
          <a:p>
            <a:endParaRPr lang="en-US" altLang="zh-CN" sz="1600" dirty="0" smtClean="0">
              <a:solidFill>
                <a:schemeClr val="bg1"/>
              </a:solidFill>
              <a:latin typeface="Yuanti SC Light" charset="-122"/>
              <a:ea typeface="Yuanti SC Light" charset="-122"/>
              <a:cs typeface="Yuanti SC Light" charset="-122"/>
            </a:endParaRPr>
          </a:p>
          <a:p>
            <a:r>
              <a:rPr lang="en-US" altLang="zh-CN" sz="1600" dirty="0" smtClean="0">
                <a:solidFill>
                  <a:schemeClr val="bg1"/>
                </a:solidFill>
                <a:latin typeface="Yuanti SC Light" charset="-122"/>
                <a:ea typeface="Yuanti SC Light" charset="-122"/>
                <a:cs typeface="Yuanti SC Light" charset="-122"/>
              </a:rPr>
              <a:t>2</a:t>
            </a:r>
            <a:r>
              <a:rPr lang="zh-CN" altLang="en-US" sz="1600" dirty="0" smtClean="0">
                <a:solidFill>
                  <a:schemeClr val="bg1"/>
                </a:solidFill>
                <a:latin typeface="Yuanti SC Light" charset="-122"/>
                <a:ea typeface="Yuanti SC Light" charset="-122"/>
                <a:cs typeface="Yuanti SC Light" charset="-122"/>
              </a:rPr>
              <a:t>、通过如下方法获取证券基本信息和历史财务数据：</a:t>
            </a:r>
            <a:endParaRPr lang="en-US" altLang="zh-CN" sz="1600" dirty="0" smtClean="0">
              <a:solidFill>
                <a:schemeClr val="bg1"/>
              </a:solidFill>
              <a:latin typeface="Yuanti SC Light" charset="-122"/>
              <a:ea typeface="Yuanti SC Light" charset="-122"/>
              <a:cs typeface="Yuanti SC Light" charset="-122"/>
            </a:endParaRPr>
          </a:p>
          <a:p>
            <a:r>
              <a:rPr lang="en-US" altLang="zh-CN" sz="1600" dirty="0" err="1">
                <a:solidFill>
                  <a:schemeClr val="bg1"/>
                </a:solidFill>
                <a:latin typeface="Yuanti SC Light" charset="-122"/>
                <a:ea typeface="Yuanti SC Light" charset="-122"/>
                <a:cs typeface="Yuanti SC Light" charset="-122"/>
              </a:rPr>
              <a:t>def</a:t>
            </a:r>
            <a:r>
              <a:rPr lang="en-US" altLang="zh-CN" sz="1600" dirty="0">
                <a:solidFill>
                  <a:schemeClr val="bg1"/>
                </a:solidFill>
                <a:latin typeface="Yuanti SC Light" charset="-122"/>
                <a:ea typeface="Yuanti SC Light" charset="-122"/>
                <a:cs typeface="Yuanti SC Light" charset="-122"/>
              </a:rPr>
              <a:t> </a:t>
            </a:r>
            <a:r>
              <a:rPr lang="en-US" altLang="zh-CN" sz="1600" dirty="0" err="1">
                <a:solidFill>
                  <a:srgbClr val="FFFF00"/>
                </a:solidFill>
                <a:latin typeface="Yuanti SC Light" charset="-122"/>
                <a:ea typeface="Yuanti SC Light" charset="-122"/>
                <a:cs typeface="Yuanti SC Light" charset="-122"/>
              </a:rPr>
              <a:t>all_instruments</a:t>
            </a:r>
            <a:r>
              <a:rPr lang="en-US" altLang="zh-CN" sz="1600" dirty="0">
                <a:solidFill>
                  <a:schemeClr val="bg1"/>
                </a:solidFill>
                <a:latin typeface="Yuanti SC Light" charset="-122"/>
                <a:ea typeface="Yuanti SC Light" charset="-122"/>
                <a:cs typeface="Yuanti SC Light" charset="-122"/>
              </a:rPr>
              <a:t>(type='None', country='</a:t>
            </a:r>
            <a:r>
              <a:rPr lang="en-US" altLang="zh-CN" sz="1600" dirty="0" err="1">
                <a:solidFill>
                  <a:schemeClr val="bg1"/>
                </a:solidFill>
                <a:latin typeface="Yuanti SC Light" charset="-122"/>
                <a:ea typeface="Yuanti SC Light" charset="-122"/>
                <a:cs typeface="Yuanti SC Light" charset="-122"/>
              </a:rPr>
              <a:t>cn</a:t>
            </a:r>
            <a:r>
              <a:rPr lang="en-US" altLang="zh-CN" sz="1600" dirty="0">
                <a:solidFill>
                  <a:schemeClr val="bg1"/>
                </a:solidFill>
                <a:latin typeface="Yuanti SC Light" charset="-122"/>
                <a:ea typeface="Yuanti SC Light" charset="-122"/>
                <a:cs typeface="Yuanti SC Light" charset="-122"/>
              </a:rPr>
              <a:t>') </a:t>
            </a:r>
            <a:endParaRPr lang="en-US" altLang="zh-CN" sz="1600" dirty="0" smtClean="0">
              <a:solidFill>
                <a:schemeClr val="bg1"/>
              </a:solidFill>
              <a:latin typeface="Yuanti SC Light" charset="-122"/>
              <a:ea typeface="Yuanti SC Light" charset="-122"/>
              <a:cs typeface="Yuanti SC Light" charset="-122"/>
            </a:endParaRPr>
          </a:p>
          <a:p>
            <a:r>
              <a:rPr lang="en-US" altLang="zh-CN" sz="1600" dirty="0" err="1">
                <a:solidFill>
                  <a:schemeClr val="bg1"/>
                </a:solidFill>
                <a:latin typeface="Yuanti SC Light" charset="-122"/>
                <a:ea typeface="Yuanti SC Light" charset="-122"/>
                <a:cs typeface="Yuanti SC Light" charset="-122"/>
              </a:rPr>
              <a:t>def</a:t>
            </a:r>
            <a:r>
              <a:rPr lang="en-US" altLang="zh-CN" sz="1600" dirty="0">
                <a:solidFill>
                  <a:schemeClr val="bg1"/>
                </a:solidFill>
                <a:latin typeface="Yuanti SC Light" charset="-122"/>
                <a:ea typeface="Yuanti SC Light" charset="-122"/>
                <a:cs typeface="Yuanti SC Light" charset="-122"/>
              </a:rPr>
              <a:t> </a:t>
            </a:r>
            <a:r>
              <a:rPr lang="en-US" altLang="zh-CN" sz="1600" dirty="0">
                <a:solidFill>
                  <a:srgbClr val="FFFF00"/>
                </a:solidFill>
                <a:latin typeface="Yuanti SC Light" charset="-122"/>
                <a:ea typeface="Yuanti SC Light" charset="-122"/>
                <a:cs typeface="Yuanti SC Light" charset="-122"/>
              </a:rPr>
              <a:t>instruments</a:t>
            </a:r>
            <a:r>
              <a:rPr lang="en-US" altLang="zh-CN" sz="1600" dirty="0">
                <a:solidFill>
                  <a:schemeClr val="bg1"/>
                </a:solidFill>
                <a:latin typeface="Yuanti SC Light" charset="-122"/>
                <a:ea typeface="Yuanti SC Light" charset="-122"/>
                <a:cs typeface="Yuanti SC Light" charset="-122"/>
              </a:rPr>
              <a:t>(</a:t>
            </a:r>
            <a:r>
              <a:rPr lang="en-US" altLang="zh-CN" sz="1600" dirty="0" err="1">
                <a:solidFill>
                  <a:schemeClr val="bg1"/>
                </a:solidFill>
                <a:latin typeface="Yuanti SC Light" charset="-122"/>
                <a:ea typeface="Yuanti SC Light" charset="-122"/>
                <a:cs typeface="Yuanti SC Light" charset="-122"/>
              </a:rPr>
              <a:t>id_or_symbols</a:t>
            </a:r>
            <a:r>
              <a:rPr lang="en-US" altLang="zh-CN" sz="1600" dirty="0">
                <a:solidFill>
                  <a:schemeClr val="bg1"/>
                </a:solidFill>
                <a:latin typeface="Yuanti SC Light" charset="-122"/>
                <a:ea typeface="Yuanti SC Light" charset="-122"/>
                <a:cs typeface="Yuanti SC Light" charset="-122"/>
              </a:rPr>
              <a:t>) </a:t>
            </a:r>
            <a:r>
              <a:rPr lang="zh-CN" altLang="en-US" sz="1600" dirty="0">
                <a:solidFill>
                  <a:schemeClr val="bg1"/>
                </a:solidFill>
                <a:latin typeface="Yuanti SC Light" charset="-122"/>
                <a:ea typeface="Yuanti SC Light" charset="-122"/>
                <a:cs typeface="Yuanti SC Light" charset="-122"/>
              </a:rPr>
              <a:t>							</a:t>
            </a:r>
          </a:p>
          <a:p>
            <a:r>
              <a:rPr lang="en-US" altLang="zh-CN" sz="1600" dirty="0" err="1">
                <a:solidFill>
                  <a:schemeClr val="bg1"/>
                </a:solidFill>
                <a:latin typeface="Yuanti SC Light" charset="-122"/>
                <a:ea typeface="Yuanti SC Light" charset="-122"/>
                <a:cs typeface="Yuanti SC Light" charset="-122"/>
              </a:rPr>
              <a:t>def</a:t>
            </a:r>
            <a:r>
              <a:rPr lang="en-US" altLang="zh-CN" sz="1600" dirty="0">
                <a:solidFill>
                  <a:schemeClr val="bg1"/>
                </a:solidFill>
                <a:latin typeface="Yuanti SC Light" charset="-122"/>
                <a:ea typeface="Yuanti SC Light" charset="-122"/>
                <a:cs typeface="Yuanti SC Light" charset="-122"/>
              </a:rPr>
              <a:t> </a:t>
            </a:r>
            <a:r>
              <a:rPr lang="en-US" altLang="zh-CN" sz="1600" dirty="0" err="1">
                <a:solidFill>
                  <a:srgbClr val="FFFF00"/>
                </a:solidFill>
                <a:latin typeface="Yuanti SC Light" charset="-122"/>
                <a:ea typeface="Yuanti SC Light" charset="-122"/>
                <a:cs typeface="Yuanti SC Light" charset="-122"/>
              </a:rPr>
              <a:t>get_fundamentals</a:t>
            </a:r>
            <a:r>
              <a:rPr lang="en-US" altLang="zh-CN" sz="1600" dirty="0">
                <a:solidFill>
                  <a:schemeClr val="bg1"/>
                </a:solidFill>
                <a:latin typeface="Yuanti SC Light" charset="-122"/>
                <a:ea typeface="Yuanti SC Light" charset="-122"/>
                <a:cs typeface="Yuanti SC Light" charset="-122"/>
              </a:rPr>
              <a:t>(query, </a:t>
            </a:r>
            <a:r>
              <a:rPr lang="en-US" altLang="zh-CN" sz="1600" dirty="0" err="1">
                <a:solidFill>
                  <a:schemeClr val="bg1"/>
                </a:solidFill>
                <a:latin typeface="Yuanti SC Light" charset="-122"/>
                <a:ea typeface="Yuanti SC Light" charset="-122"/>
                <a:cs typeface="Yuanti SC Light" charset="-122"/>
              </a:rPr>
              <a:t>entry_date</a:t>
            </a:r>
            <a:r>
              <a:rPr lang="en-US" altLang="zh-CN" sz="1600" dirty="0">
                <a:solidFill>
                  <a:schemeClr val="bg1"/>
                </a:solidFill>
                <a:latin typeface="Yuanti SC Light" charset="-122"/>
                <a:ea typeface="Yuanti SC Light" charset="-122"/>
                <a:cs typeface="Yuanti SC Light" charset="-122"/>
              </a:rPr>
              <a:t>=None, interval=None) </a:t>
            </a:r>
          </a:p>
          <a:p>
            <a:endParaRPr lang="en-US" altLang="zh-CN" sz="1600" dirty="0" smtClean="0">
              <a:solidFill>
                <a:schemeClr val="bg1"/>
              </a:solidFill>
              <a:latin typeface="Yuanti SC Light" charset="-122"/>
              <a:ea typeface="Yuanti SC Light" charset="-122"/>
              <a:cs typeface="Yuanti SC Light" charset="-122"/>
            </a:endParaRPr>
          </a:p>
          <a:p>
            <a:r>
              <a:rPr lang="en-US" altLang="zh-CN" sz="1600" dirty="0" smtClean="0">
                <a:solidFill>
                  <a:schemeClr val="bg1"/>
                </a:solidFill>
                <a:latin typeface="Yuanti SC Light" charset="-122"/>
                <a:ea typeface="Yuanti SC Light" charset="-122"/>
                <a:cs typeface="Yuanti SC Light" charset="-122"/>
              </a:rPr>
              <a:t>3</a:t>
            </a:r>
            <a:r>
              <a:rPr lang="zh-CN" altLang="en-US" sz="1600" dirty="0" smtClean="0">
                <a:solidFill>
                  <a:schemeClr val="bg1"/>
                </a:solidFill>
                <a:latin typeface="Yuanti SC Light" charset="-122"/>
                <a:ea typeface="Yuanti SC Light" charset="-122"/>
                <a:cs typeface="Yuanti SC Light" charset="-122"/>
              </a:rPr>
              <a:t>、针对</a:t>
            </a:r>
            <a:r>
              <a:rPr lang="en-US" altLang="zh-CN" sz="1600" dirty="0" smtClean="0">
                <a:solidFill>
                  <a:schemeClr val="bg1"/>
                </a:solidFill>
                <a:latin typeface="Yuanti SC Light" charset="-122"/>
                <a:ea typeface="Yuanti SC Light" charset="-122"/>
                <a:cs typeface="Yuanti SC Light" charset="-122"/>
              </a:rPr>
              <a:t>【1】</a:t>
            </a:r>
            <a:r>
              <a:rPr lang="zh-CN" altLang="en-US" sz="1600" dirty="0" smtClean="0">
                <a:solidFill>
                  <a:schemeClr val="bg1"/>
                </a:solidFill>
                <a:latin typeface="Yuanti SC Light" charset="-122"/>
                <a:ea typeface="Yuanti SC Light" charset="-122"/>
                <a:cs typeface="Yuanti SC Light" charset="-122"/>
              </a:rPr>
              <a:t>和</a:t>
            </a:r>
            <a:r>
              <a:rPr lang="en-US" altLang="zh-CN" sz="1600" dirty="0" smtClean="0">
                <a:solidFill>
                  <a:schemeClr val="bg1"/>
                </a:solidFill>
                <a:latin typeface="Yuanti SC Light" charset="-122"/>
                <a:ea typeface="Yuanti SC Light" charset="-122"/>
                <a:cs typeface="Yuanti SC Light" charset="-122"/>
              </a:rPr>
              <a:t>【2】</a:t>
            </a:r>
            <a:r>
              <a:rPr lang="zh-CN" altLang="en-US" sz="1600" dirty="0" smtClean="0">
                <a:solidFill>
                  <a:schemeClr val="bg1"/>
                </a:solidFill>
                <a:latin typeface="Yuanti SC Light" charset="-122"/>
                <a:ea typeface="Yuanti SC Light" charset="-122"/>
                <a:cs typeface="Yuanti SC Light" charset="-122"/>
              </a:rPr>
              <a:t>整理出来的信息，构建自己的过滤条件来生成、修改证券集合。在</a:t>
            </a:r>
            <a:r>
              <a:rPr lang="en-US" altLang="zh-CN" sz="1600" dirty="0" err="1" smtClean="0">
                <a:solidFill>
                  <a:srgbClr val="FFFF00"/>
                </a:solidFill>
                <a:latin typeface="Yuanti SC Light" charset="-122"/>
                <a:ea typeface="Yuanti SC Light" charset="-122"/>
                <a:cs typeface="Yuanti SC Light" charset="-122"/>
              </a:rPr>
              <a:t>handle_bar</a:t>
            </a:r>
            <a:r>
              <a:rPr lang="zh-CN" altLang="en-US" sz="1600" dirty="0" smtClean="0">
                <a:solidFill>
                  <a:schemeClr val="bg1"/>
                </a:solidFill>
                <a:latin typeface="Yuanti SC Light" charset="-122"/>
                <a:ea typeface="Yuanti SC Light" charset="-122"/>
                <a:cs typeface="Yuanti SC Light" charset="-122"/>
              </a:rPr>
              <a:t>中调用</a:t>
            </a:r>
            <a:r>
              <a:rPr lang="en-US" altLang="zh-CN" sz="1600" dirty="0" err="1" smtClean="0">
                <a:solidFill>
                  <a:srgbClr val="FFFF00"/>
                </a:solidFill>
                <a:latin typeface="Yuanti SC Light" charset="-122"/>
                <a:ea typeface="Yuanti SC Light" charset="-122"/>
                <a:cs typeface="Yuanti SC Light" charset="-122"/>
              </a:rPr>
              <a:t>order_xxx</a:t>
            </a:r>
            <a:r>
              <a:rPr lang="zh-CN" altLang="en-US" sz="1600" dirty="0" smtClean="0">
                <a:solidFill>
                  <a:schemeClr val="bg1"/>
                </a:solidFill>
                <a:latin typeface="Yuanti SC Light" charset="-122"/>
                <a:ea typeface="Yuanti SC Light" charset="-122"/>
                <a:cs typeface="Yuanti SC Light" charset="-122"/>
              </a:rPr>
              <a:t>方法来进行模拟交易</a:t>
            </a:r>
            <a:r>
              <a:rPr lang="zh-CN" altLang="en-US" dirty="0" smtClean="0">
                <a:solidFill>
                  <a:schemeClr val="bg1"/>
                </a:solidFill>
                <a:latin typeface="Yuanti SC Light" charset="-122"/>
                <a:ea typeface="Yuanti SC Light" charset="-122"/>
                <a:cs typeface="Yuanti SC Light" charset="-122"/>
              </a:rPr>
              <a:t>。</a:t>
            </a:r>
            <a:endParaRPr lang="en-US" altLang="zh-CN" dirty="0" smtClean="0">
              <a:solidFill>
                <a:schemeClr val="bg1"/>
              </a:solidFill>
              <a:latin typeface="Yuanti SC Light" charset="-122"/>
              <a:ea typeface="Yuanti SC Light" charset="-122"/>
              <a:cs typeface="Yuanti SC Light" charset="-122"/>
            </a:endParaRPr>
          </a:p>
          <a:p>
            <a:endParaRPr lang="en-US" altLang="zh-CN" dirty="0">
              <a:solidFill>
                <a:schemeClr val="bg1"/>
              </a:solidFill>
              <a:latin typeface="Yuanti SC Light" charset="-122"/>
              <a:ea typeface="Yuanti SC Light" charset="-122"/>
              <a:cs typeface="Yuanti SC Light" charset="-122"/>
            </a:endParaRPr>
          </a:p>
          <a:p>
            <a:r>
              <a:rPr lang="en-US" altLang="zh-CN" sz="1600" dirty="0" smtClean="0">
                <a:solidFill>
                  <a:schemeClr val="bg1"/>
                </a:solidFill>
                <a:latin typeface="Yuanti SC Light" charset="-122"/>
                <a:ea typeface="Yuanti SC Light" charset="-122"/>
                <a:cs typeface="Yuanti SC Light" charset="-122"/>
              </a:rPr>
              <a:t>4</a:t>
            </a:r>
            <a:r>
              <a:rPr lang="zh-CN" altLang="en-US" sz="1600" dirty="0" smtClean="0">
                <a:solidFill>
                  <a:schemeClr val="bg1"/>
                </a:solidFill>
                <a:latin typeface="Yuanti SC Light" charset="-122"/>
                <a:ea typeface="Yuanti SC Light" charset="-122"/>
                <a:cs typeface="Yuanti SC Light" charset="-122"/>
              </a:rPr>
              <a:t>、完成整个模拟周期后，生成结果。</a:t>
            </a:r>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r>
              <a:rPr lang="zh-CN" altLang="en-US" sz="1600" dirty="0" smtClean="0">
                <a:solidFill>
                  <a:schemeClr val="bg1"/>
                </a:solidFill>
                <a:latin typeface="Yuanti SC Light" charset="-122"/>
                <a:ea typeface="Yuanti SC Light" charset="-122"/>
                <a:cs typeface="Yuanti SC Light" charset="-122"/>
              </a:rPr>
              <a:t>整个过程实际上是在</a:t>
            </a:r>
            <a:r>
              <a:rPr lang="en-US" altLang="zh-CN" sz="1600" dirty="0" smtClean="0">
                <a:solidFill>
                  <a:schemeClr val="bg1"/>
                </a:solidFill>
                <a:latin typeface="Yuanti SC Light" charset="-122"/>
                <a:ea typeface="Yuanti SC Light" charset="-122"/>
                <a:cs typeface="Yuanti SC Light" charset="-122"/>
              </a:rPr>
              <a:t>RQAlpha</a:t>
            </a:r>
            <a:r>
              <a:rPr lang="zh-CN" altLang="en-US" sz="1600" dirty="0" smtClean="0">
                <a:solidFill>
                  <a:schemeClr val="bg1"/>
                </a:solidFill>
                <a:latin typeface="Yuanti SC Light" charset="-122"/>
                <a:ea typeface="Yuanti SC Light" charset="-122"/>
                <a:cs typeface="Yuanti SC Light" charset="-122"/>
              </a:rPr>
              <a:t>框架里面运行的。</a:t>
            </a:r>
            <a:endParaRPr lang="en-US" altLang="zh-CN" sz="1600" dirty="0" smtClean="0">
              <a:solidFill>
                <a:schemeClr val="bg1"/>
              </a:solidFill>
              <a:latin typeface="Yuanti SC Light" charset="-122"/>
              <a:ea typeface="Yuanti SC Light" charset="-122"/>
              <a:cs typeface="Yuanti SC Light" charset="-122"/>
            </a:endParaRPr>
          </a:p>
          <a:p>
            <a:r>
              <a:rPr lang="zh-CN" altLang="en-US" dirty="0">
                <a:solidFill>
                  <a:schemeClr val="bg1"/>
                </a:solidFill>
                <a:latin typeface="Yuanti SC Light" charset="-122"/>
                <a:ea typeface="Yuanti SC Light" charset="-122"/>
                <a:cs typeface="Yuanti SC Light" charset="-122"/>
              </a:rPr>
              <a:t>						</a:t>
            </a:r>
          </a:p>
        </p:txBody>
      </p:sp>
      <p:sp>
        <p:nvSpPr>
          <p:cNvPr id="6" name="文本框 5"/>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graphicFrame>
        <p:nvGraphicFramePr>
          <p:cNvPr id="3" name="对象 2"/>
          <p:cNvGraphicFramePr>
            <a:graphicFrameLocks noChangeAspect="1"/>
          </p:cNvGraphicFramePr>
          <p:nvPr>
            <p:extLst>
              <p:ext uri="{D42A27DB-BD31-4B8C-83A1-F6EECF244321}">
                <p14:modId xmlns:p14="http://schemas.microsoft.com/office/powerpoint/2010/main" val="418787369"/>
              </p:ext>
            </p:extLst>
          </p:nvPr>
        </p:nvGraphicFramePr>
        <p:xfrm>
          <a:off x="4740088" y="1548110"/>
          <a:ext cx="965200" cy="609600"/>
        </p:xfrm>
        <a:graphic>
          <a:graphicData uri="http://schemas.openxmlformats.org/presentationml/2006/ole">
            <mc:AlternateContent xmlns:mc="http://schemas.openxmlformats.org/markup-compatibility/2006">
              <mc:Choice xmlns:v="urn:schemas-microsoft-com:vml" Requires="v">
                <p:oleObj spid="_x0000_s3104" name="工作表" showAsIcon="1" r:id="rId5" imgW="965200" imgH="609600" progId="Excel.Sheet.8">
                  <p:embed/>
                </p:oleObj>
              </mc:Choice>
              <mc:Fallback>
                <p:oleObj name="工作表" showAsIcon="1" r:id="rId5" imgW="965200" imgH="609600" progId="Excel.Sheet.8">
                  <p:embed/>
                  <p:pic>
                    <p:nvPicPr>
                      <p:cNvPr id="0" name=""/>
                      <p:cNvPicPr/>
                      <p:nvPr/>
                    </p:nvPicPr>
                    <p:blipFill>
                      <a:blip r:embed="rId6"/>
                      <a:stretch>
                        <a:fillRect/>
                      </a:stretch>
                    </p:blipFill>
                    <p:spPr>
                      <a:xfrm>
                        <a:off x="4740088" y="1548110"/>
                        <a:ext cx="965200" cy="609600"/>
                      </a:xfrm>
                      <a:prstGeom prst="rect">
                        <a:avLst/>
                      </a:prstGeom>
                    </p:spPr>
                  </p:pic>
                </p:oleObj>
              </mc:Fallback>
            </mc:AlternateContent>
          </a:graphicData>
        </a:graphic>
      </p:graphicFrame>
    </p:spTree>
    <p:extLst>
      <p:ext uri="{BB962C8B-B14F-4D97-AF65-F5344CB8AC3E}">
        <p14:creationId xmlns:p14="http://schemas.microsoft.com/office/powerpoint/2010/main" val="14032690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2" name="矩形 1"/>
          <p:cNvSpPr/>
          <p:nvPr/>
        </p:nvSpPr>
        <p:spPr>
          <a:xfrm>
            <a:off x="-2" y="2529000"/>
            <a:ext cx="12192002" cy="1800000"/>
          </a:xfrm>
          <a:prstGeom prst="rect">
            <a:avLst/>
          </a:prstGeom>
          <a:solidFill>
            <a:srgbClr val="4B89F0">
              <a:alpha val="3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bg1"/>
              </a:solidFill>
            </a:endParaRPr>
          </a:p>
        </p:txBody>
      </p:sp>
      <p:sp>
        <p:nvSpPr>
          <p:cNvPr id="24" name="文本框 23"/>
          <p:cNvSpPr txBox="1"/>
          <p:nvPr/>
        </p:nvSpPr>
        <p:spPr>
          <a:xfrm>
            <a:off x="2640458" y="3075057"/>
            <a:ext cx="6226140" cy="707886"/>
          </a:xfrm>
          <a:prstGeom prst="rect">
            <a:avLst/>
          </a:prstGeom>
          <a:noFill/>
        </p:spPr>
        <p:txBody>
          <a:bodyPr wrap="square" rtlCol="0">
            <a:spAutoFit/>
          </a:bodyPr>
          <a:lstStyle/>
          <a:p>
            <a:pPr algn="ctr"/>
            <a:r>
              <a:rPr kumimoji="1" lang="en-US" altLang="zh-CN" sz="4000" dirty="0" smtClean="0">
                <a:solidFill>
                  <a:schemeClr val="bg1"/>
                </a:solidFill>
                <a:latin typeface="Yuanti SC Light" charset="-122"/>
                <a:ea typeface="Yuanti SC Light" charset="-122"/>
                <a:cs typeface="Yuanti SC Light" charset="-122"/>
              </a:rPr>
              <a:t>1.2</a:t>
            </a:r>
            <a:r>
              <a:rPr kumimoji="1" lang="zh-CN" altLang="en-US" sz="4000" dirty="0" smtClean="0">
                <a:solidFill>
                  <a:schemeClr val="bg1"/>
                </a:solidFill>
                <a:latin typeface="Yuanti SC Light" charset="-122"/>
                <a:ea typeface="Yuanti SC Light" charset="-122"/>
                <a:cs typeface="Yuanti SC Light" charset="-122"/>
              </a:rPr>
              <a:t> 研究方法</a:t>
            </a:r>
            <a:endParaRPr kumimoji="1" lang="zh-CN" altLang="en-US" sz="4000" dirty="0">
              <a:solidFill>
                <a:schemeClr val="bg1"/>
              </a:solidFill>
              <a:latin typeface="Yuanti SC Light" charset="-122"/>
              <a:ea typeface="Yuanti SC Light" charset="-122"/>
              <a:cs typeface="Yuanti SC Light" charset="-122"/>
            </a:endParaRPr>
          </a:p>
        </p:txBody>
      </p:sp>
      <p:sp>
        <p:nvSpPr>
          <p:cNvPr id="7" name="文本框 6"/>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spTree>
    <p:extLst>
      <p:ext uri="{BB962C8B-B14F-4D97-AF65-F5344CB8AC3E}">
        <p14:creationId xmlns:p14="http://schemas.microsoft.com/office/powerpoint/2010/main" val="1939184655"/>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2" name="矩形 1"/>
          <p:cNvSpPr/>
          <p:nvPr/>
        </p:nvSpPr>
        <p:spPr>
          <a:xfrm>
            <a:off x="409303" y="961080"/>
            <a:ext cx="10759440" cy="5478423"/>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2.5.1</a:t>
            </a:r>
            <a:r>
              <a:rPr lang="zh-CN" altLang="en-US" sz="2800" dirty="0" smtClean="0">
                <a:solidFill>
                  <a:schemeClr val="bg1"/>
                </a:solidFill>
                <a:latin typeface="Yuanti SC" charset="-122"/>
                <a:ea typeface="Yuanti SC" charset="-122"/>
                <a:cs typeface="Yuanti SC" charset="-122"/>
              </a:rPr>
              <a:t> 总结</a:t>
            </a:r>
          </a:p>
          <a:p>
            <a:endParaRPr lang="zh-CN" altLang="en-US" dirty="0" smtClean="0">
              <a:solidFill>
                <a:schemeClr val="bg1"/>
              </a:solidFill>
              <a:latin typeface="Yuanti SC Light" charset="-122"/>
              <a:ea typeface="Yuanti SC Light" charset="-122"/>
              <a:cs typeface="Yuanti SC Light" charset="-122"/>
            </a:endParaRPr>
          </a:p>
          <a:p>
            <a:r>
              <a:rPr lang="en-US" altLang="zh-CN" sz="1600" dirty="0" smtClean="0">
                <a:solidFill>
                  <a:schemeClr val="bg1"/>
                </a:solidFill>
                <a:latin typeface="Yuanti SC Light" charset="-122"/>
                <a:ea typeface="Yuanti SC Light" charset="-122"/>
                <a:cs typeface="Yuanti SC Light" charset="-122"/>
              </a:rPr>
              <a:t>RQAlpha</a:t>
            </a:r>
            <a:r>
              <a:rPr lang="zh-CN" altLang="en-US" sz="1600" dirty="0" smtClean="0">
                <a:solidFill>
                  <a:schemeClr val="bg1"/>
                </a:solidFill>
                <a:latin typeface="Yuanti SC Light" charset="-122"/>
                <a:ea typeface="Yuanti SC Light" charset="-122"/>
                <a:cs typeface="Yuanti SC Light" charset="-122"/>
              </a:rPr>
              <a:t>框架已经研究过了，本文主要关注上述</a:t>
            </a:r>
            <a:r>
              <a:rPr lang="en-US" altLang="zh-CN" sz="1600" dirty="0" smtClean="0">
                <a:solidFill>
                  <a:schemeClr val="bg1"/>
                </a:solidFill>
                <a:latin typeface="Yuanti SC Light" charset="-122"/>
                <a:ea typeface="Yuanti SC Light" charset="-122"/>
                <a:cs typeface="Yuanti SC Light" charset="-122"/>
              </a:rPr>
              <a:t>【1】</a:t>
            </a:r>
            <a:r>
              <a:rPr lang="zh-CN" altLang="en-US" sz="1600" dirty="0" smtClean="0">
                <a:solidFill>
                  <a:schemeClr val="bg1"/>
                </a:solidFill>
                <a:latin typeface="Yuanti SC Light" charset="-122"/>
                <a:ea typeface="Yuanti SC Light" charset="-122"/>
                <a:cs typeface="Yuanti SC Light" charset="-122"/>
              </a:rPr>
              <a:t>和</a:t>
            </a:r>
            <a:r>
              <a:rPr lang="en-US" altLang="zh-CN" sz="1600" dirty="0" smtClean="0">
                <a:solidFill>
                  <a:schemeClr val="bg1"/>
                </a:solidFill>
                <a:latin typeface="Yuanti SC Light" charset="-122"/>
                <a:ea typeface="Yuanti SC Light" charset="-122"/>
                <a:cs typeface="Yuanti SC Light" charset="-122"/>
              </a:rPr>
              <a:t>【2】</a:t>
            </a:r>
            <a:r>
              <a:rPr lang="zh-CN" altLang="en-US" sz="1600" dirty="0" smtClean="0">
                <a:solidFill>
                  <a:schemeClr val="bg1"/>
                </a:solidFill>
                <a:latin typeface="Yuanti SC Light" charset="-122"/>
                <a:ea typeface="Yuanti SC Light" charset="-122"/>
                <a:cs typeface="Yuanti SC Light" charset="-122"/>
              </a:rPr>
              <a:t>的关键实现细节。</a:t>
            </a:r>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r>
              <a:rPr lang="en-US" altLang="zh-CN" sz="1600" dirty="0">
                <a:solidFill>
                  <a:schemeClr val="bg1"/>
                </a:solidFill>
                <a:latin typeface="Yuanti SC Light" charset="-122"/>
                <a:ea typeface="Yuanti SC Light" charset="-122"/>
                <a:cs typeface="Yuanti SC Light" charset="-122"/>
              </a:rPr>
              <a:t>1</a:t>
            </a:r>
            <a:r>
              <a:rPr lang="zh-CN" altLang="en-US" sz="1600" dirty="0">
                <a:solidFill>
                  <a:schemeClr val="bg1"/>
                </a:solidFill>
                <a:latin typeface="Yuanti SC Light" charset="-122"/>
                <a:ea typeface="Yuanti SC Light" charset="-122"/>
                <a:cs typeface="Yuanti SC Light" charset="-122"/>
              </a:rPr>
              <a:t>、通过如下方法获取证券历史交易行情信息：</a:t>
            </a:r>
            <a:endParaRPr lang="en-US" altLang="zh-CN" sz="1600" dirty="0">
              <a:solidFill>
                <a:schemeClr val="bg1"/>
              </a:solidFill>
              <a:latin typeface="Yuanti SC Light" charset="-122"/>
              <a:ea typeface="Yuanti SC Light" charset="-122"/>
              <a:cs typeface="Yuanti SC Light" charset="-122"/>
            </a:endParaRPr>
          </a:p>
          <a:p>
            <a:r>
              <a:rPr lang="en-US" altLang="zh-CN" sz="1600" dirty="0" err="1">
                <a:solidFill>
                  <a:schemeClr val="bg1"/>
                </a:solidFill>
                <a:latin typeface="Yuanti SC Light" charset="-122"/>
                <a:ea typeface="Yuanti SC Light" charset="-122"/>
                <a:cs typeface="Yuanti SC Light" charset="-122"/>
              </a:rPr>
              <a:t>def</a:t>
            </a:r>
            <a:r>
              <a:rPr lang="en-US" altLang="zh-CN" sz="1600" dirty="0">
                <a:solidFill>
                  <a:schemeClr val="bg1"/>
                </a:solidFill>
                <a:latin typeface="Yuanti SC Light" charset="-122"/>
                <a:ea typeface="Yuanti SC Light" charset="-122"/>
                <a:cs typeface="Yuanti SC Light" charset="-122"/>
              </a:rPr>
              <a:t> </a:t>
            </a:r>
            <a:r>
              <a:rPr lang="en-US" altLang="zh-CN" sz="1600" dirty="0">
                <a:solidFill>
                  <a:srgbClr val="FFFF00"/>
                </a:solidFill>
                <a:latin typeface="Yuanti SC Light" charset="-122"/>
                <a:ea typeface="Yuanti SC Light" charset="-122"/>
                <a:cs typeface="Yuanti SC Light" charset="-122"/>
              </a:rPr>
              <a:t>history</a:t>
            </a:r>
            <a:r>
              <a:rPr lang="en-US" altLang="zh-CN" sz="1600" dirty="0">
                <a:solidFill>
                  <a:schemeClr val="bg1"/>
                </a:solidFill>
                <a:latin typeface="Yuanti SC Light" charset="-122"/>
                <a:ea typeface="Yuanti SC Light" charset="-122"/>
                <a:cs typeface="Yuanti SC Light" charset="-122"/>
              </a:rPr>
              <a:t>(</a:t>
            </a:r>
            <a:r>
              <a:rPr lang="en-US" altLang="zh-CN" sz="1600" dirty="0" err="1">
                <a:solidFill>
                  <a:schemeClr val="bg1"/>
                </a:solidFill>
                <a:latin typeface="Yuanti SC Light" charset="-122"/>
                <a:ea typeface="Yuanti SC Light" charset="-122"/>
                <a:cs typeface="Yuanti SC Light" charset="-122"/>
              </a:rPr>
              <a:t>bar_count</a:t>
            </a:r>
            <a:r>
              <a:rPr lang="en-US" altLang="zh-CN" sz="1600" dirty="0">
                <a:solidFill>
                  <a:schemeClr val="bg1"/>
                </a:solidFill>
                <a:latin typeface="Yuanti SC Light" charset="-122"/>
                <a:ea typeface="Yuanti SC Light" charset="-122"/>
                <a:cs typeface="Yuanti SC Light" charset="-122"/>
              </a:rPr>
              <a:t>, frequency, field)</a:t>
            </a:r>
          </a:p>
          <a:p>
            <a:r>
              <a:rPr lang="en-US" altLang="zh-CN" sz="1600" dirty="0" err="1">
                <a:solidFill>
                  <a:schemeClr val="bg1"/>
                </a:solidFill>
                <a:latin typeface="Yuanti SC Light" charset="-122"/>
                <a:ea typeface="Yuanti SC Light" charset="-122"/>
                <a:cs typeface="Yuanti SC Light" charset="-122"/>
              </a:rPr>
              <a:t>def</a:t>
            </a:r>
            <a:r>
              <a:rPr lang="zh-CN" altLang="en-US" sz="1600" dirty="0">
                <a:solidFill>
                  <a:schemeClr val="bg1"/>
                </a:solidFill>
                <a:latin typeface="Yuanti SC Light" charset="-122"/>
                <a:ea typeface="Yuanti SC Light" charset="-122"/>
                <a:cs typeface="Yuanti SC Light" charset="-122"/>
              </a:rPr>
              <a:t> </a:t>
            </a:r>
            <a:r>
              <a:rPr lang="en-US" altLang="zh-CN" sz="1600" dirty="0" err="1">
                <a:solidFill>
                  <a:srgbClr val="FFFF00"/>
                </a:solidFill>
                <a:latin typeface="Yuanti SC Light" charset="-122"/>
                <a:ea typeface="Yuanti SC Light" charset="-122"/>
                <a:cs typeface="Yuanti SC Light" charset="-122"/>
              </a:rPr>
              <a:t>get_price</a:t>
            </a:r>
            <a:r>
              <a:rPr lang="en-US" altLang="zh-CN" sz="1600" dirty="0">
                <a:solidFill>
                  <a:schemeClr val="bg1"/>
                </a:solidFill>
                <a:latin typeface="Yuanti SC Light" charset="-122"/>
                <a:ea typeface="Yuanti SC Light" charset="-122"/>
                <a:cs typeface="Yuanti SC Light" charset="-122"/>
              </a:rPr>
              <a:t>(</a:t>
            </a:r>
            <a:r>
              <a:rPr lang="en-US" altLang="zh-CN" sz="1600" dirty="0" err="1">
                <a:solidFill>
                  <a:schemeClr val="bg1"/>
                </a:solidFill>
                <a:latin typeface="Yuanti SC Light" charset="-122"/>
                <a:ea typeface="Yuanti SC Light" charset="-122"/>
                <a:cs typeface="Yuanti SC Light" charset="-122"/>
              </a:rPr>
              <a:t>id_or_symbols</a:t>
            </a:r>
            <a:r>
              <a:rPr lang="en-US" altLang="zh-CN" sz="1600" dirty="0">
                <a:solidFill>
                  <a:schemeClr val="bg1"/>
                </a:solidFill>
                <a:latin typeface="Yuanti SC Light" charset="-122"/>
                <a:ea typeface="Yuanti SC Light" charset="-122"/>
                <a:cs typeface="Yuanti SC Light" charset="-122"/>
              </a:rPr>
              <a:t>, </a:t>
            </a:r>
            <a:r>
              <a:rPr lang="en-US" altLang="zh-CN" sz="1600" dirty="0" err="1">
                <a:solidFill>
                  <a:schemeClr val="bg1"/>
                </a:solidFill>
                <a:latin typeface="Yuanti SC Light" charset="-122"/>
                <a:ea typeface="Yuanti SC Light" charset="-122"/>
                <a:cs typeface="Yuanti SC Light" charset="-122"/>
              </a:rPr>
              <a:t>start_date</a:t>
            </a:r>
            <a:r>
              <a:rPr lang="en-US" altLang="zh-CN" sz="1600" dirty="0">
                <a:solidFill>
                  <a:schemeClr val="bg1"/>
                </a:solidFill>
                <a:latin typeface="Yuanti SC Light" charset="-122"/>
                <a:ea typeface="Yuanti SC Light" charset="-122"/>
                <a:cs typeface="Yuanti SC Light" charset="-122"/>
              </a:rPr>
              <a:t>, </a:t>
            </a:r>
            <a:r>
              <a:rPr lang="en-US" altLang="zh-CN" sz="1600" dirty="0" err="1">
                <a:solidFill>
                  <a:schemeClr val="bg1"/>
                </a:solidFill>
                <a:latin typeface="Yuanti SC Light" charset="-122"/>
                <a:ea typeface="Yuanti SC Light" charset="-122"/>
                <a:cs typeface="Yuanti SC Light" charset="-122"/>
              </a:rPr>
              <a:t>end_date</a:t>
            </a:r>
            <a:r>
              <a:rPr lang="en-US" altLang="zh-CN" sz="1600" dirty="0">
                <a:solidFill>
                  <a:schemeClr val="bg1"/>
                </a:solidFill>
                <a:latin typeface="Yuanti SC Light" charset="-122"/>
                <a:ea typeface="Yuanti SC Light" charset="-122"/>
                <a:cs typeface="Yuanti SC Light" charset="-122"/>
              </a:rPr>
              <a:t>=None, frequency='1d', fields=None, adjusted=True</a:t>
            </a:r>
            <a:r>
              <a:rPr lang="en-US" altLang="zh-CN" sz="1600" dirty="0" smtClean="0">
                <a:solidFill>
                  <a:schemeClr val="bg1"/>
                </a:solidFill>
                <a:latin typeface="Yuanti SC Light" charset="-122"/>
                <a:ea typeface="Yuanti SC Light" charset="-122"/>
                <a:cs typeface="Yuanti SC Light" charset="-122"/>
              </a:rPr>
              <a:t>)</a:t>
            </a: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smtClean="0">
                <a:solidFill>
                  <a:schemeClr val="bg1"/>
                </a:solidFill>
                <a:latin typeface="Yuanti SC Light" charset="-122"/>
                <a:ea typeface="Yuanti SC Light" charset="-122"/>
                <a:cs typeface="Yuanti SC Light" charset="-122"/>
              </a:rPr>
              <a:t>分析：这一步本质是，从数据库中查询获取满足条件的数据，以</a:t>
            </a:r>
            <a:r>
              <a:rPr lang="en-US" altLang="zh-CN" sz="1600" dirty="0" err="1" smtClean="0">
                <a:solidFill>
                  <a:srgbClr val="FFFF00"/>
                </a:solidFill>
                <a:latin typeface="Yuanti SC Light" charset="-122"/>
                <a:ea typeface="Yuanti SC Light" charset="-122"/>
                <a:cs typeface="Yuanti SC Light" charset="-122"/>
              </a:rPr>
              <a:t>pandas.dataframe</a:t>
            </a:r>
            <a:r>
              <a:rPr lang="zh-CN" altLang="en-US" sz="1600" dirty="0" smtClean="0">
                <a:solidFill>
                  <a:schemeClr val="bg1"/>
                </a:solidFill>
                <a:latin typeface="Yuanti SC Light" charset="-122"/>
                <a:ea typeface="Yuanti SC Light" charset="-122"/>
                <a:cs typeface="Yuanti SC Light" charset="-122"/>
              </a:rPr>
              <a:t>形式返回。</a:t>
            </a:r>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r>
              <a:rPr lang="en-US" altLang="zh-CN" sz="1600" dirty="0">
                <a:solidFill>
                  <a:schemeClr val="bg1"/>
                </a:solidFill>
                <a:latin typeface="Yuanti SC Light" charset="-122"/>
                <a:ea typeface="Yuanti SC Light" charset="-122"/>
                <a:cs typeface="Yuanti SC Light" charset="-122"/>
              </a:rPr>
              <a:t>2</a:t>
            </a:r>
            <a:r>
              <a:rPr lang="zh-CN" altLang="en-US" sz="1600" dirty="0">
                <a:solidFill>
                  <a:schemeClr val="bg1"/>
                </a:solidFill>
                <a:latin typeface="Yuanti SC Light" charset="-122"/>
                <a:ea typeface="Yuanti SC Light" charset="-122"/>
                <a:cs typeface="Yuanti SC Light" charset="-122"/>
              </a:rPr>
              <a:t>、通过如下方法获取证券基本信息和历史财务数据：</a:t>
            </a:r>
            <a:endParaRPr lang="en-US" altLang="zh-CN" sz="1600" dirty="0">
              <a:solidFill>
                <a:schemeClr val="bg1"/>
              </a:solidFill>
              <a:latin typeface="Yuanti SC Light" charset="-122"/>
              <a:ea typeface="Yuanti SC Light" charset="-122"/>
              <a:cs typeface="Yuanti SC Light" charset="-122"/>
            </a:endParaRPr>
          </a:p>
          <a:p>
            <a:r>
              <a:rPr lang="en-US" altLang="zh-CN" sz="1600" dirty="0" err="1">
                <a:solidFill>
                  <a:schemeClr val="bg1"/>
                </a:solidFill>
                <a:latin typeface="Yuanti SC Light" charset="-122"/>
                <a:ea typeface="Yuanti SC Light" charset="-122"/>
                <a:cs typeface="Yuanti SC Light" charset="-122"/>
              </a:rPr>
              <a:t>def</a:t>
            </a:r>
            <a:r>
              <a:rPr lang="en-US" altLang="zh-CN" sz="1600" dirty="0">
                <a:solidFill>
                  <a:schemeClr val="bg1"/>
                </a:solidFill>
                <a:latin typeface="Yuanti SC Light" charset="-122"/>
                <a:ea typeface="Yuanti SC Light" charset="-122"/>
                <a:cs typeface="Yuanti SC Light" charset="-122"/>
              </a:rPr>
              <a:t> </a:t>
            </a:r>
            <a:r>
              <a:rPr lang="en-US" altLang="zh-CN" sz="1600" dirty="0" err="1">
                <a:solidFill>
                  <a:srgbClr val="FFFF00"/>
                </a:solidFill>
                <a:latin typeface="Yuanti SC Light" charset="-122"/>
                <a:ea typeface="Yuanti SC Light" charset="-122"/>
                <a:cs typeface="Yuanti SC Light" charset="-122"/>
              </a:rPr>
              <a:t>all_instruments</a:t>
            </a:r>
            <a:r>
              <a:rPr lang="en-US" altLang="zh-CN" sz="1600" dirty="0">
                <a:solidFill>
                  <a:schemeClr val="bg1"/>
                </a:solidFill>
                <a:latin typeface="Yuanti SC Light" charset="-122"/>
                <a:ea typeface="Yuanti SC Light" charset="-122"/>
                <a:cs typeface="Yuanti SC Light" charset="-122"/>
              </a:rPr>
              <a:t>(type='None', country='</a:t>
            </a:r>
            <a:r>
              <a:rPr lang="en-US" altLang="zh-CN" sz="1600" dirty="0" err="1">
                <a:solidFill>
                  <a:schemeClr val="bg1"/>
                </a:solidFill>
                <a:latin typeface="Yuanti SC Light" charset="-122"/>
                <a:ea typeface="Yuanti SC Light" charset="-122"/>
                <a:cs typeface="Yuanti SC Light" charset="-122"/>
              </a:rPr>
              <a:t>cn</a:t>
            </a:r>
            <a:r>
              <a:rPr lang="en-US" altLang="zh-CN" sz="1600" dirty="0">
                <a:solidFill>
                  <a:schemeClr val="bg1"/>
                </a:solidFill>
                <a:latin typeface="Yuanti SC Light" charset="-122"/>
                <a:ea typeface="Yuanti SC Light" charset="-122"/>
                <a:cs typeface="Yuanti SC Light" charset="-122"/>
              </a:rPr>
              <a:t>') </a:t>
            </a:r>
          </a:p>
          <a:p>
            <a:r>
              <a:rPr lang="en-US" altLang="zh-CN" sz="1600" dirty="0" err="1">
                <a:solidFill>
                  <a:schemeClr val="bg1"/>
                </a:solidFill>
                <a:latin typeface="Yuanti SC Light" charset="-122"/>
                <a:ea typeface="Yuanti SC Light" charset="-122"/>
                <a:cs typeface="Yuanti SC Light" charset="-122"/>
              </a:rPr>
              <a:t>def</a:t>
            </a:r>
            <a:r>
              <a:rPr lang="en-US" altLang="zh-CN" sz="1600" dirty="0">
                <a:solidFill>
                  <a:schemeClr val="bg1"/>
                </a:solidFill>
                <a:latin typeface="Yuanti SC Light" charset="-122"/>
                <a:ea typeface="Yuanti SC Light" charset="-122"/>
                <a:cs typeface="Yuanti SC Light" charset="-122"/>
              </a:rPr>
              <a:t> </a:t>
            </a:r>
            <a:r>
              <a:rPr lang="en-US" altLang="zh-CN" sz="1600" dirty="0">
                <a:solidFill>
                  <a:srgbClr val="FFFF00"/>
                </a:solidFill>
                <a:latin typeface="Yuanti SC Light" charset="-122"/>
                <a:ea typeface="Yuanti SC Light" charset="-122"/>
                <a:cs typeface="Yuanti SC Light" charset="-122"/>
              </a:rPr>
              <a:t>instruments</a:t>
            </a:r>
            <a:r>
              <a:rPr lang="en-US" altLang="zh-CN" sz="1600" dirty="0">
                <a:solidFill>
                  <a:schemeClr val="bg1"/>
                </a:solidFill>
                <a:latin typeface="Yuanti SC Light" charset="-122"/>
                <a:ea typeface="Yuanti SC Light" charset="-122"/>
                <a:cs typeface="Yuanti SC Light" charset="-122"/>
              </a:rPr>
              <a:t>(</a:t>
            </a:r>
            <a:r>
              <a:rPr lang="en-US" altLang="zh-CN" sz="1600" dirty="0" err="1">
                <a:solidFill>
                  <a:schemeClr val="bg1"/>
                </a:solidFill>
                <a:latin typeface="Yuanti SC Light" charset="-122"/>
                <a:ea typeface="Yuanti SC Light" charset="-122"/>
                <a:cs typeface="Yuanti SC Light" charset="-122"/>
              </a:rPr>
              <a:t>id_or_symbols</a:t>
            </a:r>
            <a:r>
              <a:rPr lang="en-US" altLang="zh-CN" sz="1600" dirty="0">
                <a:solidFill>
                  <a:schemeClr val="bg1"/>
                </a:solidFill>
                <a:latin typeface="Yuanti SC Light" charset="-122"/>
                <a:ea typeface="Yuanti SC Light" charset="-122"/>
                <a:cs typeface="Yuanti SC Light" charset="-122"/>
              </a:rPr>
              <a:t>) </a:t>
            </a:r>
            <a:r>
              <a:rPr lang="zh-CN" altLang="en-US" sz="1600" dirty="0">
                <a:solidFill>
                  <a:schemeClr val="bg1"/>
                </a:solidFill>
                <a:latin typeface="Yuanti SC Light" charset="-122"/>
                <a:ea typeface="Yuanti SC Light" charset="-122"/>
                <a:cs typeface="Yuanti SC Light" charset="-122"/>
              </a:rPr>
              <a:t>							</a:t>
            </a:r>
          </a:p>
          <a:p>
            <a:r>
              <a:rPr lang="en-US" altLang="zh-CN" sz="1600" dirty="0" err="1">
                <a:solidFill>
                  <a:schemeClr val="bg1"/>
                </a:solidFill>
                <a:latin typeface="Yuanti SC Light" charset="-122"/>
                <a:ea typeface="Yuanti SC Light" charset="-122"/>
                <a:cs typeface="Yuanti SC Light" charset="-122"/>
              </a:rPr>
              <a:t>def</a:t>
            </a:r>
            <a:r>
              <a:rPr lang="en-US" altLang="zh-CN" sz="1600" dirty="0">
                <a:solidFill>
                  <a:schemeClr val="bg1"/>
                </a:solidFill>
                <a:latin typeface="Yuanti SC Light" charset="-122"/>
                <a:ea typeface="Yuanti SC Light" charset="-122"/>
                <a:cs typeface="Yuanti SC Light" charset="-122"/>
              </a:rPr>
              <a:t> </a:t>
            </a:r>
            <a:r>
              <a:rPr lang="en-US" altLang="zh-CN" sz="1600" dirty="0" err="1">
                <a:solidFill>
                  <a:srgbClr val="FFFF00"/>
                </a:solidFill>
                <a:latin typeface="Yuanti SC Light" charset="-122"/>
                <a:ea typeface="Yuanti SC Light" charset="-122"/>
                <a:cs typeface="Yuanti SC Light" charset="-122"/>
              </a:rPr>
              <a:t>get_fundamentals</a:t>
            </a:r>
            <a:r>
              <a:rPr lang="en-US" altLang="zh-CN" sz="1600" dirty="0">
                <a:solidFill>
                  <a:schemeClr val="bg1"/>
                </a:solidFill>
                <a:latin typeface="Yuanti SC Light" charset="-122"/>
                <a:ea typeface="Yuanti SC Light" charset="-122"/>
                <a:cs typeface="Yuanti SC Light" charset="-122"/>
              </a:rPr>
              <a:t>(query, </a:t>
            </a:r>
            <a:r>
              <a:rPr lang="en-US" altLang="zh-CN" sz="1600" dirty="0" err="1">
                <a:solidFill>
                  <a:schemeClr val="bg1"/>
                </a:solidFill>
                <a:latin typeface="Yuanti SC Light" charset="-122"/>
                <a:ea typeface="Yuanti SC Light" charset="-122"/>
                <a:cs typeface="Yuanti SC Light" charset="-122"/>
              </a:rPr>
              <a:t>entry_date</a:t>
            </a:r>
            <a:r>
              <a:rPr lang="en-US" altLang="zh-CN" sz="1600" dirty="0">
                <a:solidFill>
                  <a:schemeClr val="bg1"/>
                </a:solidFill>
                <a:latin typeface="Yuanti SC Light" charset="-122"/>
                <a:ea typeface="Yuanti SC Light" charset="-122"/>
                <a:cs typeface="Yuanti SC Light" charset="-122"/>
              </a:rPr>
              <a:t>=None, interval=None) </a:t>
            </a: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smtClean="0">
                <a:solidFill>
                  <a:schemeClr val="bg1"/>
                </a:solidFill>
                <a:latin typeface="Yuanti SC Light" charset="-122"/>
                <a:ea typeface="Yuanti SC Light" charset="-122"/>
                <a:cs typeface="Yuanti SC Light" charset="-122"/>
              </a:rPr>
              <a:t>分析：</a:t>
            </a:r>
            <a:endParaRPr lang="en-US" altLang="zh-CN" sz="1600" dirty="0">
              <a:solidFill>
                <a:schemeClr val="bg1"/>
              </a:solidFill>
              <a:latin typeface="Yuanti SC Light" charset="-122"/>
              <a:ea typeface="Yuanti SC Light" charset="-122"/>
              <a:cs typeface="Yuanti SC Light" charset="-122"/>
            </a:endParaRPr>
          </a:p>
          <a:p>
            <a:r>
              <a:rPr lang="en-US" altLang="zh-CN" sz="1600" dirty="0" err="1" smtClean="0">
                <a:solidFill>
                  <a:srgbClr val="FFFF00"/>
                </a:solidFill>
                <a:latin typeface="Yuanti SC Light" charset="-122"/>
                <a:ea typeface="Yuanti SC Light" charset="-122"/>
                <a:cs typeface="Yuanti SC Light" charset="-122"/>
              </a:rPr>
              <a:t>all_instruments</a:t>
            </a:r>
            <a:r>
              <a:rPr lang="en-US" altLang="zh-CN" sz="1600" dirty="0" smtClean="0">
                <a:solidFill>
                  <a:schemeClr val="bg1"/>
                </a:solidFill>
                <a:latin typeface="Yuanti SC Light" charset="-122"/>
                <a:ea typeface="Yuanti SC Light" charset="-122"/>
                <a:cs typeface="Yuanti SC Light" charset="-122"/>
              </a:rPr>
              <a:t>()</a:t>
            </a:r>
            <a:r>
              <a:rPr lang="zh-CN" altLang="en-US" sz="1600" dirty="0" smtClean="0">
                <a:solidFill>
                  <a:schemeClr val="bg1"/>
                </a:solidFill>
                <a:latin typeface="Yuanti SC Light" charset="-122"/>
                <a:ea typeface="Yuanti SC Light" charset="-122"/>
                <a:cs typeface="Yuanti SC Light" charset="-122"/>
              </a:rPr>
              <a:t>和</a:t>
            </a:r>
            <a:r>
              <a:rPr lang="en-US" altLang="zh-CN" sz="1600" dirty="0" smtClean="0">
                <a:solidFill>
                  <a:srgbClr val="FFFF00"/>
                </a:solidFill>
                <a:latin typeface="Yuanti SC Light" charset="-122"/>
                <a:ea typeface="Yuanti SC Light" charset="-122"/>
                <a:cs typeface="Yuanti SC Light" charset="-122"/>
              </a:rPr>
              <a:t>instruments</a:t>
            </a:r>
            <a:r>
              <a:rPr lang="en-US" altLang="zh-CN" sz="1600" dirty="0" smtClean="0">
                <a:solidFill>
                  <a:schemeClr val="bg1"/>
                </a:solidFill>
                <a:latin typeface="Yuanti SC Light" charset="-122"/>
                <a:ea typeface="Yuanti SC Light" charset="-122"/>
                <a:cs typeface="Yuanti SC Light" charset="-122"/>
              </a:rPr>
              <a:t>()</a:t>
            </a:r>
            <a:r>
              <a:rPr lang="zh-CN" altLang="en-US" sz="1600" dirty="0" smtClean="0">
                <a:solidFill>
                  <a:schemeClr val="bg1"/>
                </a:solidFill>
                <a:latin typeface="Yuanti SC Light" charset="-122"/>
                <a:ea typeface="Yuanti SC Light" charset="-122"/>
                <a:cs typeface="Yuanti SC Light" charset="-122"/>
              </a:rPr>
              <a:t>方法也是基本的数据库查询返回操作。</a:t>
            </a:r>
            <a:endParaRPr lang="en-US" altLang="zh-CN" sz="1600" dirty="0" smtClean="0">
              <a:solidFill>
                <a:schemeClr val="bg1"/>
              </a:solidFill>
              <a:latin typeface="Yuanti SC Light" charset="-122"/>
              <a:ea typeface="Yuanti SC Light" charset="-122"/>
              <a:cs typeface="Yuanti SC Light" charset="-122"/>
            </a:endParaRPr>
          </a:p>
          <a:p>
            <a:r>
              <a:rPr lang="en-US" altLang="zh-CN" sz="1600" dirty="0" err="1">
                <a:solidFill>
                  <a:srgbClr val="FFFF00"/>
                </a:solidFill>
                <a:latin typeface="Yuanti SC Light" charset="-122"/>
                <a:ea typeface="Yuanti SC Light" charset="-122"/>
                <a:cs typeface="Yuanti SC Light" charset="-122"/>
              </a:rPr>
              <a:t>get_fundamentals</a:t>
            </a:r>
            <a:r>
              <a:rPr lang="en-US" altLang="zh-CN" sz="1600" dirty="0" smtClean="0">
                <a:solidFill>
                  <a:schemeClr val="bg1"/>
                </a:solidFill>
                <a:latin typeface="Yuanti SC Light" charset="-122"/>
                <a:ea typeface="Yuanti SC Light" charset="-122"/>
                <a:cs typeface="Yuanti SC Light" charset="-122"/>
              </a:rPr>
              <a:t>()</a:t>
            </a:r>
            <a:r>
              <a:rPr lang="zh-CN" altLang="en-US" sz="1600" dirty="0" smtClean="0">
                <a:solidFill>
                  <a:schemeClr val="bg1"/>
                </a:solidFill>
                <a:latin typeface="Yuanti SC Light" charset="-122"/>
                <a:ea typeface="Yuanti SC Light" charset="-122"/>
                <a:cs typeface="Yuanti SC Light" charset="-122"/>
              </a:rPr>
              <a:t>方法则使用了</a:t>
            </a:r>
            <a:r>
              <a:rPr lang="en-US" altLang="zh-CN" sz="1600" dirty="0" err="1" smtClean="0">
                <a:solidFill>
                  <a:srgbClr val="FFFF00"/>
                </a:solidFill>
                <a:latin typeface="Yuanti SC Light" charset="-122"/>
                <a:ea typeface="Yuanti SC Light" charset="-122"/>
                <a:cs typeface="Yuanti SC Light" charset="-122"/>
              </a:rPr>
              <a:t>SQLAlchemyQueryObject</a:t>
            </a:r>
            <a:r>
              <a:rPr lang="zh-CN" altLang="en-US" sz="1600" dirty="0" smtClean="0">
                <a:solidFill>
                  <a:schemeClr val="bg1"/>
                </a:solidFill>
                <a:latin typeface="Yuanti SC Light" charset="-122"/>
                <a:ea typeface="Yuanti SC Light" charset="-122"/>
                <a:cs typeface="Yuanti SC Light" charset="-122"/>
              </a:rPr>
              <a:t>的过滤技术，是关键技术点。</a:t>
            </a:r>
            <a:endParaRPr lang="en-US" altLang="zh-CN" sz="1600" dirty="0" smtClean="0">
              <a:solidFill>
                <a:schemeClr val="bg1"/>
              </a:solidFill>
              <a:latin typeface="Yuanti SC Light" charset="-122"/>
              <a:ea typeface="Yuanti SC Light" charset="-122"/>
              <a:cs typeface="Yuanti SC Light" charset="-122"/>
            </a:endParaRPr>
          </a:p>
          <a:p>
            <a:r>
              <a:rPr lang="zh-CN" altLang="en-US" sz="1600" dirty="0" smtClean="0">
                <a:solidFill>
                  <a:schemeClr val="bg1"/>
                </a:solidFill>
                <a:latin typeface="Yuanti SC Light" charset="-122"/>
                <a:ea typeface="Yuanti SC Light" charset="-122"/>
                <a:cs typeface="Yuanti SC Light" charset="-122"/>
              </a:rPr>
              <a:t>可以参考：</a:t>
            </a:r>
            <a:r>
              <a:rPr lang="en-US" altLang="zh-CN" sz="1600" dirty="0">
                <a:solidFill>
                  <a:srgbClr val="92D050"/>
                </a:solidFill>
                <a:latin typeface="Yuanti SC Light" charset="-122"/>
                <a:ea typeface="Yuanti SC Light" charset="-122"/>
                <a:cs typeface="Yuanti SC Light" charset="-122"/>
              </a:rPr>
              <a:t>http://</a:t>
            </a:r>
            <a:r>
              <a:rPr lang="en-US" altLang="zh-CN" sz="1600" dirty="0" err="1">
                <a:solidFill>
                  <a:srgbClr val="92D050"/>
                </a:solidFill>
                <a:latin typeface="Yuanti SC Light" charset="-122"/>
                <a:ea typeface="Yuanti SC Light" charset="-122"/>
                <a:cs typeface="Yuanti SC Light" charset="-122"/>
              </a:rPr>
              <a:t>docs.sqlalchemy.org</a:t>
            </a:r>
            <a:r>
              <a:rPr lang="en-US" altLang="zh-CN" sz="1600" dirty="0">
                <a:solidFill>
                  <a:srgbClr val="92D050"/>
                </a:solidFill>
                <a:latin typeface="Yuanti SC Light" charset="-122"/>
                <a:ea typeface="Yuanti SC Light" charset="-122"/>
                <a:cs typeface="Yuanti SC Light" charset="-122"/>
              </a:rPr>
              <a:t>/</a:t>
            </a:r>
            <a:r>
              <a:rPr lang="en-US" altLang="zh-CN" sz="1600" dirty="0" err="1">
                <a:solidFill>
                  <a:srgbClr val="92D050"/>
                </a:solidFill>
                <a:latin typeface="Yuanti SC Light" charset="-122"/>
                <a:ea typeface="Yuanti SC Light" charset="-122"/>
                <a:cs typeface="Yuanti SC Light" charset="-122"/>
              </a:rPr>
              <a:t>en</a:t>
            </a:r>
            <a:r>
              <a:rPr lang="en-US" altLang="zh-CN" sz="1600" dirty="0">
                <a:solidFill>
                  <a:srgbClr val="92D050"/>
                </a:solidFill>
                <a:latin typeface="Yuanti SC Light" charset="-122"/>
                <a:ea typeface="Yuanti SC Light" charset="-122"/>
                <a:cs typeface="Yuanti SC Light" charset="-122"/>
              </a:rPr>
              <a:t>/rel_1_0/</a:t>
            </a:r>
            <a:r>
              <a:rPr lang="en-US" altLang="zh-CN" sz="1600" dirty="0" err="1">
                <a:solidFill>
                  <a:srgbClr val="92D050"/>
                </a:solidFill>
                <a:latin typeface="Yuanti SC Light" charset="-122"/>
                <a:ea typeface="Yuanti SC Light" charset="-122"/>
                <a:cs typeface="Yuanti SC Light" charset="-122"/>
              </a:rPr>
              <a:t>orm</a:t>
            </a:r>
            <a:r>
              <a:rPr lang="en-US" altLang="zh-CN" sz="1600" dirty="0">
                <a:solidFill>
                  <a:srgbClr val="92D050"/>
                </a:solidFill>
                <a:latin typeface="Yuanti SC Light" charset="-122"/>
                <a:ea typeface="Yuanti SC Light" charset="-122"/>
                <a:cs typeface="Yuanti SC Light" charset="-122"/>
              </a:rPr>
              <a:t>/</a:t>
            </a:r>
            <a:r>
              <a:rPr lang="en-US" altLang="zh-CN" sz="1600" dirty="0" err="1">
                <a:solidFill>
                  <a:srgbClr val="92D050"/>
                </a:solidFill>
                <a:latin typeface="Yuanti SC Light" charset="-122"/>
                <a:ea typeface="Yuanti SC Light" charset="-122"/>
                <a:cs typeface="Yuanti SC Light" charset="-122"/>
              </a:rPr>
              <a:t>tutorial.html#querying</a:t>
            </a:r>
            <a:endParaRPr lang="en-US" altLang="zh-CN" sz="1600" dirty="0">
              <a:solidFill>
                <a:srgbClr val="92D050"/>
              </a:solidFill>
              <a:latin typeface="Yuanti SC Light" charset="-122"/>
              <a:ea typeface="Yuanti SC Light" charset="-122"/>
              <a:cs typeface="Yuanti SC Light" charset="-122"/>
            </a:endParaRPr>
          </a:p>
          <a:p>
            <a:r>
              <a:rPr lang="zh-CN" altLang="en-US" sz="1600" dirty="0">
                <a:solidFill>
                  <a:schemeClr val="bg1"/>
                </a:solidFill>
                <a:latin typeface="Yuanti SC Light" charset="-122"/>
                <a:ea typeface="Yuanti SC Light" charset="-122"/>
                <a:cs typeface="Yuanti SC Light" charset="-122"/>
              </a:rPr>
              <a:t>						</a:t>
            </a:r>
          </a:p>
        </p:txBody>
      </p:sp>
      <p:sp>
        <p:nvSpPr>
          <p:cNvPr id="6" name="文本框 5"/>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spTree>
    <p:extLst>
      <p:ext uri="{BB962C8B-B14F-4D97-AF65-F5344CB8AC3E}">
        <p14:creationId xmlns:p14="http://schemas.microsoft.com/office/powerpoint/2010/main" val="2044085221"/>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9" name="文本框 8"/>
          <p:cNvSpPr txBox="1"/>
          <p:nvPr/>
        </p:nvSpPr>
        <p:spPr>
          <a:xfrm>
            <a:off x="3144370" y="2921168"/>
            <a:ext cx="5903259" cy="1015663"/>
          </a:xfrm>
          <a:prstGeom prst="rect">
            <a:avLst/>
          </a:prstGeom>
          <a:noFill/>
        </p:spPr>
        <p:txBody>
          <a:bodyPr wrap="square" rtlCol="0">
            <a:spAutoFit/>
          </a:bodyPr>
          <a:lstStyle/>
          <a:p>
            <a:pPr algn="ctr"/>
            <a:r>
              <a:rPr kumimoji="1" lang="en-US" altLang="zh-CN" sz="6000" dirty="0" smtClean="0">
                <a:solidFill>
                  <a:schemeClr val="bg1"/>
                </a:solidFill>
              </a:rPr>
              <a:t>End</a:t>
            </a:r>
            <a:endParaRPr kumimoji="1" lang="zh-CN" altLang="en-US" sz="6000" dirty="0">
              <a:solidFill>
                <a:schemeClr val="bg1"/>
              </a:solidFill>
            </a:endParaRPr>
          </a:p>
        </p:txBody>
      </p:sp>
      <p:sp>
        <p:nvSpPr>
          <p:cNvPr id="7" name="文本框 6"/>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spTree>
    <p:extLst>
      <p:ext uri="{BB962C8B-B14F-4D97-AF65-F5344CB8AC3E}">
        <p14:creationId xmlns:p14="http://schemas.microsoft.com/office/powerpoint/2010/main" val="195044269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2" name="矩形 1"/>
          <p:cNvSpPr/>
          <p:nvPr/>
        </p:nvSpPr>
        <p:spPr>
          <a:xfrm>
            <a:off x="409303" y="961080"/>
            <a:ext cx="10759440" cy="4616648"/>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1.2</a:t>
            </a:r>
            <a:r>
              <a:rPr lang="zh-CN" altLang="en-US" sz="2800" dirty="0" smtClean="0">
                <a:solidFill>
                  <a:schemeClr val="bg1"/>
                </a:solidFill>
                <a:latin typeface="Yuanti SC" charset="-122"/>
                <a:ea typeface="Yuanti SC" charset="-122"/>
                <a:cs typeface="Yuanti SC" charset="-122"/>
              </a:rPr>
              <a:t> 研究方法</a:t>
            </a:r>
          </a:p>
          <a:p>
            <a:endParaRPr lang="zh-CN" altLang="en-US" dirty="0" smtClean="0">
              <a:solidFill>
                <a:schemeClr val="bg1"/>
              </a:solidFill>
              <a:latin typeface="Yuanti SC Light" charset="-122"/>
              <a:ea typeface="Yuanti SC Light" charset="-122"/>
              <a:cs typeface="Yuanti SC Light" charset="-122"/>
            </a:endParaRPr>
          </a:p>
          <a:p>
            <a:r>
              <a:rPr lang="en-US" altLang="zh-CN" sz="1600" dirty="0" smtClean="0">
                <a:solidFill>
                  <a:schemeClr val="bg1"/>
                </a:solidFill>
                <a:latin typeface="Yuanti SC Light" charset="-122"/>
                <a:ea typeface="Yuanti SC Light" charset="-122"/>
                <a:cs typeface="Yuanti SC Light" charset="-122"/>
              </a:rPr>
              <a:t>Ricequant </a:t>
            </a:r>
            <a:r>
              <a:rPr lang="zh-CN" altLang="en-US" sz="1600" dirty="0" smtClean="0">
                <a:solidFill>
                  <a:schemeClr val="bg1"/>
                </a:solidFill>
                <a:latin typeface="Yuanti SC Light" charset="-122"/>
                <a:ea typeface="Yuanti SC Light" charset="-122"/>
                <a:cs typeface="Yuanti SC Light" charset="-122"/>
              </a:rPr>
              <a:t>面向不同背景的量化研究爱好者，有些用户没有编程经验，有些没有金融经验，为了让不同背景的用户都能顺畅使用平台，他们制作了大量的帮助文档，包括：</a:t>
            </a:r>
            <a:r>
              <a:rPr lang="en-US" altLang="zh-CN" sz="1600" dirty="0" smtClean="0">
                <a:solidFill>
                  <a:schemeClr val="bg1"/>
                </a:solidFill>
                <a:latin typeface="Yuanti SC Light" charset="-122"/>
                <a:ea typeface="Yuanti SC Light" charset="-122"/>
                <a:cs typeface="Yuanti SC Light" charset="-122"/>
              </a:rPr>
              <a:t>API</a:t>
            </a:r>
            <a:r>
              <a:rPr lang="zh-CN" altLang="en-US" sz="1600" dirty="0" smtClean="0">
                <a:solidFill>
                  <a:schemeClr val="bg1"/>
                </a:solidFill>
                <a:latin typeface="Yuanti SC Light" charset="-122"/>
                <a:ea typeface="Yuanti SC Light" charset="-122"/>
                <a:cs typeface="Yuanti SC Light" charset="-122"/>
              </a:rPr>
              <a:t>文档、数据使用文档、平台使用帮助等。这些内容多多少少都会涉及实现细节，所以我们第一步：</a:t>
            </a:r>
            <a:r>
              <a:rPr lang="zh-CN" altLang="en-US" sz="1600" dirty="0" smtClean="0">
                <a:solidFill>
                  <a:srgbClr val="FFFF00"/>
                </a:solidFill>
                <a:latin typeface="Yuanti SC Light" charset="-122"/>
                <a:ea typeface="Yuanti SC Light" charset="-122"/>
                <a:cs typeface="Yuanti SC Light" charset="-122"/>
              </a:rPr>
              <a:t>完整阅读所有公开信息和文档，收集、整理、分类、汇总对</a:t>
            </a:r>
            <a:r>
              <a:rPr lang="en-US" altLang="zh-CN" sz="1600" dirty="0" smtClean="0">
                <a:solidFill>
                  <a:srgbClr val="FFFF00"/>
                </a:solidFill>
                <a:latin typeface="Yuanti SC Light" charset="-122"/>
                <a:ea typeface="Yuanti SC Light" charset="-122"/>
                <a:cs typeface="Yuanti SC Light" charset="-122"/>
              </a:rPr>
              <a:t>Stellar</a:t>
            </a:r>
            <a:r>
              <a:rPr lang="zh-CN" altLang="en-US" sz="1600" dirty="0" smtClean="0">
                <a:solidFill>
                  <a:srgbClr val="FFFF00"/>
                </a:solidFill>
                <a:latin typeface="Yuanti SC Light" charset="-122"/>
                <a:ea typeface="Yuanti SC Light" charset="-122"/>
                <a:cs typeface="Yuanti SC Light" charset="-122"/>
              </a:rPr>
              <a:t>有价值的信息</a:t>
            </a:r>
            <a:r>
              <a:rPr lang="zh-CN" altLang="en-US" sz="1600" dirty="0" smtClean="0">
                <a:solidFill>
                  <a:schemeClr val="bg1"/>
                </a:solidFill>
                <a:latin typeface="Yuanti SC Light" charset="-122"/>
                <a:ea typeface="Yuanti SC Light" charset="-122"/>
                <a:cs typeface="Yuanti SC Light" charset="-122"/>
              </a:rPr>
              <a:t>。</a:t>
            </a:r>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r>
              <a:rPr lang="en-US" altLang="zh-CN" sz="1600" dirty="0" smtClean="0">
                <a:solidFill>
                  <a:schemeClr val="bg1"/>
                </a:solidFill>
                <a:latin typeface="Yuanti SC Light" charset="-122"/>
                <a:ea typeface="Yuanti SC Light" charset="-122"/>
                <a:cs typeface="Yuanti SC Light" charset="-122"/>
              </a:rPr>
              <a:t>Ricequant </a:t>
            </a:r>
            <a:r>
              <a:rPr lang="zh-CN" altLang="en-US" sz="1600" dirty="0" smtClean="0">
                <a:solidFill>
                  <a:schemeClr val="bg1"/>
                </a:solidFill>
                <a:latin typeface="Yuanti SC Light" charset="-122"/>
                <a:ea typeface="Yuanti SC Light" charset="-122"/>
                <a:cs typeface="Yuanti SC Light" charset="-122"/>
              </a:rPr>
              <a:t>的核心功能，是为用户提供一个独立运行的策略编写、回测环境。为了方便使用，策略编写环境提供了函数和属性补全的功能，所以我们第二步：</a:t>
            </a:r>
            <a:r>
              <a:rPr lang="zh-CN" altLang="en-US" sz="1600" dirty="0" smtClean="0">
                <a:solidFill>
                  <a:srgbClr val="FFFF00"/>
                </a:solidFill>
                <a:latin typeface="Yuanti SC Light" charset="-122"/>
                <a:ea typeface="Yuanti SC Light" charset="-122"/>
                <a:cs typeface="Yuanti SC Light" charset="-122"/>
              </a:rPr>
              <a:t>通过代码补全功能，尽可能多的还原类、接口对外暴露的信息</a:t>
            </a:r>
            <a:r>
              <a:rPr lang="zh-CN" altLang="en-US" sz="1600" dirty="0" smtClean="0">
                <a:solidFill>
                  <a:schemeClr val="bg1"/>
                </a:solidFill>
                <a:latin typeface="Yuanti SC Light" charset="-122"/>
                <a:ea typeface="Yuanti SC Light" charset="-122"/>
                <a:cs typeface="Yuanti SC Light" charset="-122"/>
              </a:rPr>
              <a:t>。</a:t>
            </a:r>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r>
              <a:rPr lang="zh-CN" altLang="en-US" sz="1600" dirty="0" smtClean="0">
                <a:solidFill>
                  <a:schemeClr val="bg1"/>
                </a:solidFill>
                <a:latin typeface="Yuanti SC Light" charset="-122"/>
                <a:ea typeface="Yuanti SC Light" charset="-122"/>
                <a:cs typeface="Yuanti SC Light" charset="-122"/>
              </a:rPr>
              <a:t>完成以上两件事以后，我们第三步要做的事情是：</a:t>
            </a:r>
            <a:r>
              <a:rPr lang="zh-CN" altLang="en-US" sz="1600" dirty="0" smtClean="0">
                <a:solidFill>
                  <a:srgbClr val="FFFF00"/>
                </a:solidFill>
                <a:latin typeface="Yuanti SC Light" charset="-122"/>
                <a:ea typeface="Yuanti SC Light" charset="-122"/>
                <a:cs typeface="Yuanti SC Light" charset="-122"/>
              </a:rPr>
              <a:t>汇总所有信息，理顺逻辑关系，成体系恢复整个框架的原貌</a:t>
            </a:r>
            <a:r>
              <a:rPr lang="zh-CN" altLang="en-US" sz="1600" dirty="0" smtClean="0">
                <a:solidFill>
                  <a:schemeClr val="bg1"/>
                </a:solidFill>
                <a:latin typeface="Yuanti SC Light" charset="-122"/>
                <a:ea typeface="Yuanti SC Light" charset="-122"/>
                <a:cs typeface="Yuanti SC Light" charset="-122"/>
              </a:rPr>
              <a:t>。</a:t>
            </a:r>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zh-CN" altLang="en-US" sz="1600" dirty="0">
              <a:solidFill>
                <a:schemeClr val="bg1"/>
              </a:solidFill>
              <a:latin typeface="Yuanti SC Light" charset="-122"/>
              <a:ea typeface="Yuanti SC Light" charset="-122"/>
              <a:cs typeface="Yuanti SC Light" charset="-122"/>
            </a:endParaRPr>
          </a:p>
          <a:p>
            <a:endParaRPr lang="zh-CN" altLang="en-US" dirty="0">
              <a:solidFill>
                <a:schemeClr val="bg1"/>
              </a:solidFill>
              <a:latin typeface="Yuanti SC Light" charset="-122"/>
              <a:ea typeface="Yuanti SC Light" charset="-122"/>
              <a:cs typeface="Yuanti SC Light" charset="-122"/>
            </a:endParaRPr>
          </a:p>
          <a:p>
            <a:endParaRPr lang="zh-CN" altLang="en-US" dirty="0">
              <a:solidFill>
                <a:schemeClr val="bg1"/>
              </a:solidFill>
              <a:latin typeface="Yuanti SC Light" charset="-122"/>
              <a:ea typeface="Yuanti SC Light" charset="-122"/>
              <a:cs typeface="Yuanti SC Light" charset="-122"/>
            </a:endParaRPr>
          </a:p>
          <a:p>
            <a:r>
              <a:rPr lang="zh-CN" altLang="en-US" dirty="0">
                <a:solidFill>
                  <a:schemeClr val="bg1"/>
                </a:solidFill>
                <a:latin typeface="Yuanti SC Light" charset="-122"/>
                <a:ea typeface="Yuanti SC Light" charset="-122"/>
                <a:cs typeface="Yuanti SC Light" charset="-122"/>
              </a:rPr>
              <a:t>									</a:t>
            </a:r>
          </a:p>
          <a:p>
            <a:r>
              <a:rPr lang="zh-CN" altLang="en-US" dirty="0">
                <a:solidFill>
                  <a:schemeClr val="bg1"/>
                </a:solidFill>
                <a:latin typeface="Yuanti SC Light" charset="-122"/>
                <a:ea typeface="Yuanti SC Light" charset="-122"/>
                <a:cs typeface="Yuanti SC Light" charset="-122"/>
              </a:rPr>
              <a:t>									</a:t>
            </a:r>
          </a:p>
        </p:txBody>
      </p:sp>
      <p:sp>
        <p:nvSpPr>
          <p:cNvPr id="6" name="文本框 5"/>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spTree>
    <p:extLst>
      <p:ext uri="{BB962C8B-B14F-4D97-AF65-F5344CB8AC3E}">
        <p14:creationId xmlns:p14="http://schemas.microsoft.com/office/powerpoint/2010/main" val="138145449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defRPr kumimoji="1" sz="2000" dirty="0" err="1" smtClean="0">
            <a:solidFill>
              <a:schemeClr val="bg1"/>
            </a:solidFill>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11281</TotalTime>
  <Words>8337</Words>
  <Application>Microsoft Macintosh PowerPoint</Application>
  <PresentationFormat>宽屏</PresentationFormat>
  <Paragraphs>2141</Paragraphs>
  <Slides>81</Slides>
  <Notes>81</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2</vt:i4>
      </vt:variant>
      <vt:variant>
        <vt:lpstr>幻灯片标题</vt:lpstr>
      </vt:variant>
      <vt:variant>
        <vt:i4>81</vt:i4>
      </vt:variant>
    </vt:vector>
  </HeadingPairs>
  <TitlesOfParts>
    <vt:vector size="92" baseType="lpstr">
      <vt:lpstr>Calibri</vt:lpstr>
      <vt:lpstr>Calibri Light</vt:lpstr>
      <vt:lpstr>Segoe UI</vt:lpstr>
      <vt:lpstr>Segoe UI Semibold</vt:lpstr>
      <vt:lpstr>Yuanti SC</vt:lpstr>
      <vt:lpstr>Yuanti SC Light</vt:lpstr>
      <vt:lpstr>宋体</vt:lpstr>
      <vt:lpstr>Arial</vt:lpstr>
      <vt:lpstr>Office 主题</vt:lpstr>
      <vt:lpstr>工作表</vt:lpstr>
      <vt:lpstr>Microsoft Excel 97 - 2004 工作表</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15.0026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Microsoft Office 用户</dc:creator>
  <cp:lastModifiedBy>Microsoft Office 用户</cp:lastModifiedBy>
  <cp:revision>1678</cp:revision>
  <dcterms:created xsi:type="dcterms:W3CDTF">2016-07-16T06:00:02Z</dcterms:created>
  <dcterms:modified xsi:type="dcterms:W3CDTF">2016-09-28T09:05:14Z</dcterms:modified>
</cp:coreProperties>
</file>