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6" r:id="rId2"/>
    <p:sldId id="314" r:id="rId3"/>
    <p:sldId id="275" r:id="rId4"/>
    <p:sldId id="258" r:id="rId5"/>
    <p:sldId id="274" r:id="rId6"/>
    <p:sldId id="390" r:id="rId7"/>
    <p:sldId id="269" r:id="rId8"/>
    <p:sldId id="263" r:id="rId9"/>
    <p:sldId id="297" r:id="rId10"/>
    <p:sldId id="391" r:id="rId11"/>
    <p:sldId id="321" r:id="rId12"/>
    <p:sldId id="381" r:id="rId13"/>
    <p:sldId id="382" r:id="rId14"/>
    <p:sldId id="383" r:id="rId15"/>
    <p:sldId id="384" r:id="rId16"/>
    <p:sldId id="385" r:id="rId17"/>
    <p:sldId id="399" r:id="rId18"/>
    <p:sldId id="392" r:id="rId19"/>
    <p:sldId id="380" r:id="rId20"/>
    <p:sldId id="386" r:id="rId21"/>
    <p:sldId id="403" r:id="rId22"/>
    <p:sldId id="402" r:id="rId23"/>
    <p:sldId id="401" r:id="rId24"/>
    <p:sldId id="396" r:id="rId25"/>
    <p:sldId id="398" r:id="rId26"/>
    <p:sldId id="397" r:id="rId27"/>
    <p:sldId id="395" r:id="rId28"/>
    <p:sldId id="394" r:id="rId29"/>
    <p:sldId id="400" r:id="rId30"/>
    <p:sldId id="34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2B"/>
    <a:srgbClr val="CB4423"/>
    <a:srgbClr val="0087FF"/>
    <a:srgbClr val="FF4F69"/>
    <a:srgbClr val="5960FD"/>
    <a:srgbClr val="EAAF07"/>
    <a:srgbClr val="FF621E"/>
    <a:srgbClr val="4B89F0"/>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4"/>
    <p:restoredTop sz="92716" autoAdjust="0"/>
  </p:normalViewPr>
  <p:slideViewPr>
    <p:cSldViewPr snapToGrid="0" snapToObjects="1">
      <p:cViewPr varScale="1">
        <p:scale>
          <a:sx n="131" d="100"/>
          <a:sy n="131" d="100"/>
        </p:scale>
        <p:origin x="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91700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5058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22054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1428719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130167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36924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09234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172221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332400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578836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1322706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78640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70393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1648181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200769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523131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113563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1574943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RQAlpha</a:t>
            </a:r>
            <a:r>
              <a:rPr kumimoji="1" lang="zh-CN" altLang="en-US" sz="6000" dirty="0" smtClean="0">
                <a:solidFill>
                  <a:schemeClr val="bg1"/>
                </a:solidFill>
              </a:rPr>
              <a:t> </a:t>
            </a:r>
            <a:r>
              <a:rPr kumimoji="1" lang="en-US" altLang="zh-CN" sz="6000" dirty="0" smtClean="0">
                <a:solidFill>
                  <a:schemeClr val="bg1"/>
                </a:solidFill>
              </a:rPr>
              <a:t>Framework</a:t>
            </a:r>
            <a:r>
              <a:rPr kumimoji="1" lang="zh-CN" altLang="en-US" sz="6000" dirty="0" smtClean="0">
                <a:solidFill>
                  <a:schemeClr val="bg1"/>
                </a:solidFill>
              </a:rPr>
              <a:t> </a:t>
            </a:r>
            <a:r>
              <a:rPr kumimoji="1" lang="en-US" altLang="zh-CN" sz="6000" dirty="0" smtClean="0">
                <a:solidFill>
                  <a:schemeClr val="bg1"/>
                </a:solidFill>
              </a:rPr>
              <a:t>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0.1.1</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324535"/>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是一个开源的</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算法交易和回测引擎，适合</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股市场，是事件驱动的设计。自带日线数据</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目前暂时仅支持日线回测。</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的逻辑也将会在</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的一些回测部分使用，</a:t>
            </a:r>
            <a:r>
              <a:rPr lang="en-US" altLang="zh-CN" sz="1600" dirty="0" err="1">
                <a:solidFill>
                  <a:schemeClr val="bg1"/>
                </a:solidFill>
                <a:latin typeface="Yuanti SC Light" charset="-122"/>
                <a:ea typeface="Yuanti SC Light" charset="-122"/>
                <a:cs typeface="Yuanti SC Light" charset="-122"/>
              </a:rPr>
              <a:t>Ricequant</a:t>
            </a:r>
            <a:r>
              <a:rPr lang="en-US" altLang="zh-CN" sz="1600" dirty="0">
                <a:solidFill>
                  <a:schemeClr val="bg1"/>
                </a:solidFill>
                <a:latin typeface="Yuanti SC Light" charset="-122"/>
                <a:ea typeface="Yuanti SC Light" charset="-122"/>
                <a:cs typeface="Yuanti SC Light" charset="-122"/>
              </a:rPr>
              <a:t> - </a:t>
            </a:r>
            <a:r>
              <a:rPr lang="zh-CN" altLang="en-US" sz="1600" dirty="0">
                <a:solidFill>
                  <a:schemeClr val="bg1"/>
                </a:solidFill>
                <a:latin typeface="Yuanti SC Light" charset="-122"/>
                <a:ea typeface="Yuanti SC Light" charset="-122"/>
                <a:cs typeface="Yuanti SC Light" charset="-122"/>
              </a:rPr>
              <a:t>是一个开放的量化算法交易社区，有免费的服务器资源给大家测试、实盘模拟您的交易算法，并且可以将交易信号通过微信和邮件实时推送给大家</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如果您想要更好的回测报告体验和实盘模拟交易功能可以把本地写好的策略复制黏贴到我们的网站上运行。</a:t>
            </a:r>
          </a:p>
          <a:p>
            <a:endParaRPr lang="en-US" altLang="zh-CN" dirty="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特色</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容易使用：</a:t>
            </a:r>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可以让你集中精力在策略的开发上。可以参考</a:t>
            </a:r>
            <a:r>
              <a:rPr lang="en-US" altLang="zh-CN" sz="1600" dirty="0">
                <a:solidFill>
                  <a:schemeClr val="bg1"/>
                </a:solidFill>
                <a:latin typeface="Yuanti SC Light" charset="-122"/>
                <a:ea typeface="Yuanti SC Light" charset="-122"/>
                <a:cs typeface="Yuanti SC Light" charset="-122"/>
              </a:rPr>
              <a:t>./examples </a:t>
            </a:r>
            <a:r>
              <a:rPr lang="zh-CN" altLang="en-US" sz="1600" dirty="0">
                <a:solidFill>
                  <a:schemeClr val="bg1"/>
                </a:solidFill>
                <a:latin typeface="Yuanti SC Light" charset="-122"/>
                <a:ea typeface="Yuanti SC Light" charset="-122"/>
                <a:cs typeface="Yuanti SC Light" charset="-122"/>
              </a:rPr>
              <a:t>下的范例</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需要传入历史数据，计算的结果是</a:t>
            </a:r>
            <a:r>
              <a:rPr lang="en-US" altLang="zh-CN" sz="1600" dirty="0">
                <a:solidFill>
                  <a:schemeClr val="bg1"/>
                </a:solidFill>
                <a:latin typeface="Yuanti SC Light" charset="-122"/>
                <a:ea typeface="Yuanti SC Light" charset="-122"/>
                <a:cs typeface="Yuanti SC Light" charset="-122"/>
              </a:rPr>
              <a:t>pandas</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DataFrame</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PyData</a:t>
            </a:r>
            <a:r>
              <a:rPr lang="zh-CN" altLang="en-US" sz="1600" dirty="0">
                <a:solidFill>
                  <a:schemeClr val="bg1"/>
                </a:solidFill>
                <a:latin typeface="Yuanti SC Light" charset="-122"/>
                <a:ea typeface="Yuanti SC Light" charset="-122"/>
                <a:cs typeface="Yuanti SC Light" charset="-122"/>
              </a:rPr>
              <a:t>的生态系统很好的结合在一起</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可以使用</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的统计、机器学习等科学计算库如</a:t>
            </a:r>
            <a:r>
              <a:rPr lang="en-US" altLang="zh-CN" sz="1600" dirty="0" err="1">
                <a:solidFill>
                  <a:schemeClr val="bg1"/>
                </a:solidFill>
                <a:latin typeface="Yuanti SC Light" charset="-122"/>
                <a:ea typeface="Yuanti SC Light" charset="-122"/>
                <a:cs typeface="Yuanti SC Light" charset="-122"/>
              </a:rPr>
              <a:t>matplotlib</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scipy</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statsmodels</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sklearn</a:t>
            </a:r>
            <a:r>
              <a:rPr lang="zh-CN" altLang="en-US" sz="1600" dirty="0">
                <a:solidFill>
                  <a:schemeClr val="bg1"/>
                </a:solidFill>
                <a:latin typeface="Yuanti SC Light" charset="-122"/>
                <a:ea typeface="Yuanti SC Light" charset="-122"/>
                <a:cs typeface="Yuanti SC Light" charset="-122"/>
              </a:rPr>
              <a:t>等</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免费提供了</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的日级别数据，可以通过互联网自己更新</a:t>
            </a:r>
            <a:r>
              <a:rPr lang="en-US" altLang="zh-CN" sz="1600" dirty="0">
                <a:solidFill>
                  <a:schemeClr val="bg1"/>
                </a:solidFill>
                <a:latin typeface="Yuanti SC Light" charset="-122"/>
                <a:ea typeface="Yuanti SC Light" charset="-122"/>
                <a:cs typeface="Yuanti SC Light" charset="-122"/>
              </a:rPr>
              <a:t>data bundle</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同时支持</a:t>
            </a:r>
            <a:r>
              <a:rPr lang="en-US" altLang="zh-CN" sz="1600" dirty="0">
                <a:solidFill>
                  <a:schemeClr val="bg1"/>
                </a:solidFill>
                <a:latin typeface="Yuanti SC Light" charset="-122"/>
                <a:ea typeface="Yuanti SC Light" charset="-122"/>
                <a:cs typeface="Yuanti SC Light" charset="-122"/>
              </a:rPr>
              <a:t>Python2.7</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Python3</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目前仅支持</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股股票，暂时不支持</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、分级等数据</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详见</a:t>
            </a:r>
            <a:r>
              <a:rPr lang="zh-CN" altLang="en-US" dirty="0" smtClean="0">
                <a:solidFill>
                  <a:schemeClr val="bg1"/>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github.com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ricequant</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/blob/master/</a:t>
            </a:r>
            <a:r>
              <a:rPr lang="en-US" altLang="zh-CN" sz="1600" dirty="0" err="1">
                <a:solidFill>
                  <a:srgbClr val="92D050"/>
                </a:solidFill>
                <a:latin typeface="Yuanti SC Light" charset="-122"/>
                <a:ea typeface="Yuanti SC Light" charset="-122"/>
                <a:cs typeface="Yuanti SC Light" charset="-122"/>
              </a:rPr>
              <a:t>README.md</a:t>
            </a:r>
            <a:endParaRPr lang="zh-CN" altLang="en-US" sz="1600" dirty="0">
              <a:solidFill>
                <a:srgbClr val="92D05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329320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安装</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a:t>
            </a:r>
            <a:r>
              <a:rPr lang="en-US" altLang="zh-CN" sz="1600" dirty="0" smtClean="0">
                <a:solidFill>
                  <a:srgbClr val="92D050"/>
                </a:solidFill>
                <a:latin typeface="Yuanti SC Light" charset="-122"/>
                <a:ea typeface="Yuanti SC Light" charset="-122"/>
                <a:cs typeface="Yuanti SC Light" charset="-122"/>
              </a:rPr>
              <a:t>ip</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smtClean="0">
              <a:solidFill>
                <a:srgbClr val="92D050"/>
              </a:solidFill>
              <a:latin typeface="Yuanti SC Light" charset="-122"/>
              <a:ea typeface="Yuanti SC Light" charset="-122"/>
              <a:cs typeface="Yuanti SC Light" charset="-122"/>
            </a:endParaRPr>
          </a:p>
          <a:p>
            <a:r>
              <a:rPr lang="zh-CN" altLang="en-US" dirty="0" smtClean="0">
                <a:solidFill>
                  <a:schemeClr val="bg1"/>
                </a:solidFill>
                <a:latin typeface="Yuanti SC Light" charset="-122"/>
                <a:ea typeface="Yuanti SC Light" charset="-122"/>
                <a:cs typeface="Yuanti SC Light" charset="-122"/>
              </a:rPr>
              <a:t> </a:t>
            </a:r>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升级</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a:t>
            </a:r>
            <a:r>
              <a:rPr lang="en-US" altLang="zh-CN" sz="1600" dirty="0" smtClean="0">
                <a:solidFill>
                  <a:srgbClr val="92D050"/>
                </a:solidFill>
                <a:latin typeface="Yuanti SC Light" charset="-122"/>
                <a:ea typeface="Yuanti SC Light" charset="-122"/>
                <a:cs typeface="Yuanti SC Light" charset="-122"/>
              </a:rPr>
              <a:t>U</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项目依赖</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install</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TA-Lib</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11385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489364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使用</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Usage</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[OPTIONS] COMMAND [ARGS]...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v, --verbose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Commands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examples 		generate </a:t>
            </a:r>
            <a:r>
              <a:rPr lang="en-US" altLang="zh-CN" sz="1600" dirty="0">
                <a:solidFill>
                  <a:srgbClr val="92D050"/>
                </a:solidFill>
                <a:latin typeface="Yuanti SC Light" charset="-122"/>
                <a:ea typeface="Yuanti SC Light" charset="-122"/>
                <a:cs typeface="Yuanti SC Light" charset="-122"/>
              </a:rPr>
              <a:t>example strategies to target folder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plot 			draw </a:t>
            </a:r>
            <a:r>
              <a:rPr lang="en-US" altLang="zh-CN" sz="1600" dirty="0">
                <a:solidFill>
                  <a:srgbClr val="92D050"/>
                </a:solidFill>
                <a:latin typeface="Yuanti SC Light" charset="-122"/>
                <a:ea typeface="Yuanti SC Light" charset="-122"/>
                <a:cs typeface="Yuanti SC Light" charset="-122"/>
              </a:rPr>
              <a:t>result </a:t>
            </a:r>
            <a:r>
              <a:rPr lang="en-US" altLang="zh-CN" sz="1600" dirty="0" err="1">
                <a:solidFill>
                  <a:srgbClr val="92D050"/>
                </a:solidFill>
                <a:latin typeface="Yuanti SC Light" charset="-122"/>
                <a:ea typeface="Yuanti SC Light" charset="-122"/>
                <a:cs typeface="Yuanti SC Light" charset="-122"/>
              </a:rPr>
              <a:t>DataFrame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en-US" altLang="zh-CN" sz="1600" dirty="0" smtClean="0">
                <a:solidFill>
                  <a:srgbClr val="92D050"/>
                </a:solidFill>
                <a:latin typeface="Yuanti SC Light" charset="-122"/>
                <a:ea typeface="Yuanti SC Light" charset="-122"/>
                <a:cs typeface="Yuanti SC Light" charset="-122"/>
              </a:rPr>
              <a:t>	 	update </a:t>
            </a:r>
            <a:r>
              <a:rPr lang="en-US" altLang="zh-CN" sz="1600" dirty="0">
                <a:solidFill>
                  <a:srgbClr val="92D050"/>
                </a:solidFill>
                <a:latin typeface="Yuanti SC Light" charset="-122"/>
                <a:ea typeface="Yuanti SC Light" charset="-122"/>
                <a:cs typeface="Yuanti SC Light" charset="-122"/>
              </a:rPr>
              <a:t>data bundle, download if not found</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下载</a:t>
            </a:r>
            <a:r>
              <a:rPr lang="zh-CN" altLang="en-US" dirty="0">
                <a:solidFill>
                  <a:srgbClr val="FFFF00"/>
                </a:solidFill>
                <a:latin typeface="Yuanti SC Light" charset="-122"/>
                <a:ea typeface="Yuanti SC Light" charset="-122"/>
                <a:cs typeface="Yuanti SC Light" charset="-122"/>
              </a:rPr>
              <a:t>回测需要的数据</a:t>
            </a:r>
            <a:r>
              <a:rPr lang="en-US" altLang="zh-CN" dirty="0" smtClean="0">
                <a:solidFill>
                  <a:srgbClr val="FFFF00"/>
                </a:solidFill>
                <a:latin typeface="Yuanti SC Light" charset="-122"/>
                <a:ea typeface="Yuanti SC Light" charset="-122"/>
                <a:cs typeface="Yuanti SC Light" charset="-122"/>
              </a:rPr>
              <a:t>bundle</a:t>
            </a:r>
            <a:endParaRPr lang="zh-CN" altLang="en-US" dirty="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运行以下命令，将会从</a:t>
            </a:r>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的服务器下载最新的日级别数据，为回测提供数据支持。</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update_bundle</a:t>
            </a:r>
            <a:endParaRPr lang="en-US" altLang="zh-CN" sz="1600" dirty="0" smtClean="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45024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35531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生成</a:t>
            </a:r>
            <a:r>
              <a:rPr lang="zh-CN" altLang="en-US" dirty="0">
                <a:solidFill>
                  <a:srgbClr val="FFFF00"/>
                </a:solidFill>
                <a:latin typeface="Yuanti SC Light" charset="-122"/>
                <a:ea typeface="Yuanti SC Light" charset="-122"/>
                <a:cs typeface="Yuanti SC Light" charset="-122"/>
              </a:rPr>
              <a:t>样例</a:t>
            </a:r>
            <a:r>
              <a:rPr lang="zh-CN" altLang="en-US" dirty="0" smtClean="0">
                <a:solidFill>
                  <a:srgbClr val="FFFF00"/>
                </a:solidFill>
                <a:latin typeface="Yuanti SC Light" charset="-122"/>
                <a:ea typeface="Yuanti SC Light" charset="-122"/>
                <a:cs typeface="Yuanti SC Light" charset="-122"/>
              </a:rPr>
              <a:t>策略</a:t>
            </a:r>
            <a:endParaRPr lang="en-US" altLang="zh-CN"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a:t>
            </a:r>
            <a:r>
              <a:rPr lang="zh-CN" altLang="en-US" sz="1600" dirty="0">
                <a:solidFill>
                  <a:schemeClr val="bg1"/>
                </a:solidFill>
                <a:latin typeface="Yuanti SC Light" charset="-122"/>
                <a:ea typeface="Yuanti SC Light" charset="-122"/>
                <a:cs typeface="Yuanti SC Light" charset="-122"/>
              </a:rPr>
              <a:t>以下命令，将会在指定目录生成一个</a:t>
            </a:r>
            <a:r>
              <a:rPr lang="en-US" altLang="zh-CN" sz="1600" dirty="0">
                <a:solidFill>
                  <a:schemeClr val="bg1"/>
                </a:solidFill>
                <a:latin typeface="Yuanti SC Light" charset="-122"/>
                <a:ea typeface="Yuanti SC Light" charset="-122"/>
                <a:cs typeface="Yuanti SC Light" charset="-122"/>
              </a:rPr>
              <a:t>examples</a:t>
            </a:r>
            <a:r>
              <a:rPr lang="zh-CN" altLang="en-US" sz="1600" dirty="0">
                <a:solidFill>
                  <a:schemeClr val="bg1"/>
                </a:solidFill>
                <a:latin typeface="Yuanti SC Light" charset="-122"/>
                <a:ea typeface="Yuanti SC Light" charset="-122"/>
                <a:cs typeface="Yuanti SC Light" charset="-122"/>
              </a:rPr>
              <a:t>文件夹，其中包含几个有趣的样例</a:t>
            </a:r>
            <a:r>
              <a:rPr lang="zh-CN" altLang="en-US" sz="1600" dirty="0" smtClean="0">
                <a:solidFill>
                  <a:schemeClr val="bg1"/>
                </a:solidFill>
                <a:latin typeface="Yuanti SC Light" charset="-122"/>
                <a:ea typeface="Yuanti SC Light" charset="-122"/>
                <a:cs typeface="Yuanti SC Light" charset="-122"/>
              </a:rPr>
              <a:t>策略。</a:t>
            </a: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examples -d </a:t>
            </a:r>
            <a:r>
              <a:rPr lang="en-US" altLang="zh-CN" sz="1600" dirty="0" smtClean="0">
                <a:solidFill>
                  <a:srgbClr val="92D050"/>
                </a:solidFill>
                <a:latin typeface="Yuanti SC Light" charset="-122"/>
                <a:ea typeface="Yuanti SC Light" charset="-122"/>
                <a:cs typeface="Yuanti SC Light" charset="-122"/>
              </a:rPr>
              <a:t>./</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运行回测</a:t>
            </a:r>
            <a:endParaRPr lang="en-US" altLang="zh-CN"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回测脚本参数：</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Usage: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run [OPTIONS]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f, --strategy-file PATH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s, --start-date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e, --end-date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o, --output-file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i</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init</a:t>
            </a:r>
            <a:r>
              <a:rPr lang="en-US" altLang="zh-CN" sz="1600" dirty="0">
                <a:solidFill>
                  <a:srgbClr val="92D050"/>
                </a:solidFill>
                <a:latin typeface="Yuanti SC Light" charset="-122"/>
                <a:ea typeface="Yuanti SC Light" charset="-122"/>
                <a:cs typeface="Yuanti SC Light" charset="-122"/>
              </a:rPr>
              <a:t>-cash INTEGER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plot / --no-plot plot result --progress / --no-progress show progress bar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d, --data-bundle-path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a:t>
            </a:r>
            <a:endParaRPr lang="en-US" altLang="zh-CN" sz="1600" dirty="0" smtClean="0">
              <a:solidFill>
                <a:srgbClr val="92D050"/>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25781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例子</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运行以下命令，将开始回测。</a:t>
            </a:r>
          </a:p>
          <a:p>
            <a:r>
              <a:rPr lang="en-US" altLang="zh-CN" sz="1600" dirty="0">
                <a:solidFill>
                  <a:srgbClr val="92D050"/>
                </a:solidFill>
                <a:latin typeface="Yuanti SC Light" charset="-122"/>
                <a:ea typeface="Yuanti SC Light" charset="-122"/>
                <a:cs typeface="Yuanti SC Light" charset="-122"/>
              </a:rPr>
              <a:t>cd examples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run -f </a:t>
            </a:r>
            <a:r>
              <a:rPr lang="en-US" altLang="zh-CN" sz="1600" dirty="0" err="1">
                <a:solidFill>
                  <a:srgbClr val="92D050"/>
                </a:solidFill>
                <a:latin typeface="Yuanti SC Light" charset="-122"/>
                <a:ea typeface="Yuanti SC Light" charset="-122"/>
                <a:cs typeface="Yuanti SC Light" charset="-122"/>
              </a:rPr>
              <a:t>multi_rsi.py</a:t>
            </a:r>
            <a:r>
              <a:rPr lang="en-US" altLang="zh-CN" sz="1600" dirty="0">
                <a:solidFill>
                  <a:srgbClr val="92D050"/>
                </a:solidFill>
                <a:latin typeface="Yuanti SC Light" charset="-122"/>
                <a:ea typeface="Yuanti SC Light" charset="-122"/>
                <a:cs typeface="Yuanti SC Light" charset="-122"/>
              </a:rPr>
              <a:t> -s 2014-01-01 -e 2016-01-01 -o </a:t>
            </a:r>
            <a:r>
              <a:rPr lang="en-US" altLang="zh-CN" sz="1600" dirty="0" err="1">
                <a:solidFill>
                  <a:srgbClr val="92D050"/>
                </a:solidFill>
                <a:latin typeface="Yuanti SC Light" charset="-122"/>
                <a:ea typeface="Yuanti SC Light" charset="-122"/>
                <a:cs typeface="Yuanti SC Light" charset="-122"/>
              </a:rPr>
              <a:t>result.pkl</a:t>
            </a:r>
            <a:r>
              <a:rPr lang="en-US" altLang="zh-CN" sz="1600" dirty="0">
                <a:solidFill>
                  <a:srgbClr val="92D050"/>
                </a:solidFill>
                <a:latin typeface="Yuanti SC Light" charset="-122"/>
                <a:ea typeface="Yuanti SC Light" charset="-122"/>
                <a:cs typeface="Yuanti SC Light" charset="-122"/>
              </a:rPr>
              <a:t> --plot</a:t>
            </a: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回测数据显示</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3429000"/>
            <a:ext cx="7043738" cy="2694584"/>
          </a:xfrm>
          <a:prstGeom prst="rect">
            <a:avLst/>
          </a:prstGeom>
        </p:spPr>
      </p:pic>
    </p:spTree>
    <p:extLst>
      <p:ext uri="{BB962C8B-B14F-4D97-AF65-F5344CB8AC3E}">
        <p14:creationId xmlns:p14="http://schemas.microsoft.com/office/powerpoint/2010/main" val="93193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87853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绘制回测结果</a:t>
            </a:r>
          </a:p>
          <a:p>
            <a:r>
              <a:rPr lang="zh-CN" altLang="en-US" sz="1600" dirty="0">
                <a:solidFill>
                  <a:schemeClr val="bg1"/>
                </a:solidFill>
                <a:latin typeface="Yuanti SC Light" charset="-122"/>
                <a:ea typeface="Yuanti SC Light" charset="-122"/>
                <a:cs typeface="Yuanti SC Light" charset="-122"/>
              </a:rPr>
              <a:t>如果运行完回测后，还需要再次绘制回测结果，可以运行以下</a:t>
            </a:r>
            <a:r>
              <a:rPr lang="zh-CN" altLang="en-US" sz="1600" dirty="0" smtClean="0">
                <a:solidFill>
                  <a:schemeClr val="bg1"/>
                </a:solidFill>
                <a:latin typeface="Yuanti SC Light" charset="-122"/>
                <a:ea typeface="Yuanti SC Light" charset="-122"/>
                <a:cs typeface="Yuanti SC Light" charset="-122"/>
              </a:rPr>
              <a:t>命令：</a:t>
            </a:r>
            <a:endParaRPr lang="zh-CN" altLang="en-US" sz="1600" dirty="0">
              <a:solidFill>
                <a:schemeClr val="bg1"/>
              </a:solidFill>
              <a:latin typeface="Yuanti SC Light" charset="-122"/>
              <a:ea typeface="Yuanti SC Light" charset="-122"/>
              <a:cs typeface="Yuanti SC Light" charset="-122"/>
            </a:endParaRP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plot </a:t>
            </a:r>
            <a:r>
              <a:rPr lang="en-US" altLang="zh-CN" sz="1600" dirty="0" err="1">
                <a:solidFill>
                  <a:srgbClr val="92D050"/>
                </a:solidFill>
                <a:latin typeface="Yuanti SC Light" charset="-122"/>
                <a:ea typeface="Yuanti SC Light" charset="-122"/>
                <a:cs typeface="Yuanti SC Light" charset="-122"/>
              </a:rPr>
              <a:t>result.pkl</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分析结果</a:t>
            </a:r>
            <a:endParaRPr lang="en-US" altLang="zh-CN"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可以输出一个</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，其中包含了每天的</a:t>
            </a: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Risk</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Trades</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Positions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其</a:t>
            </a:r>
            <a:r>
              <a:rPr lang="en-US" altLang="zh-CN" sz="1600" dirty="0">
                <a:solidFill>
                  <a:schemeClr val="bg1"/>
                </a:solidFill>
                <a:latin typeface="Yuanti SC Light" charset="-122"/>
                <a:ea typeface="Yuanti SC Light" charset="-122"/>
                <a:cs typeface="Yuanti SC Light" charset="-122"/>
              </a:rPr>
              <a:t>Index</a:t>
            </a:r>
            <a:r>
              <a:rPr lang="zh-CN" altLang="en-US" sz="1600" dirty="0">
                <a:solidFill>
                  <a:schemeClr val="bg1"/>
                </a:solidFill>
                <a:latin typeface="Yuanti SC Light" charset="-122"/>
                <a:ea typeface="Yuanti SC Light" charset="-122"/>
                <a:cs typeface="Yuanti SC Light" charset="-122"/>
              </a:rPr>
              <a:t>是交易日，</a:t>
            </a:r>
            <a:r>
              <a:rPr lang="en-US" altLang="zh-CN" sz="1600" dirty="0">
                <a:solidFill>
                  <a:schemeClr val="bg1"/>
                </a:solidFill>
                <a:latin typeface="Yuanti SC Light" charset="-122"/>
                <a:ea typeface="Yuanti SC Light" charset="-122"/>
                <a:cs typeface="Yuanti SC Light" charset="-122"/>
              </a:rPr>
              <a:t>columns</a:t>
            </a:r>
            <a:r>
              <a:rPr lang="zh-CN" altLang="en-US" sz="1600" dirty="0">
                <a:solidFill>
                  <a:schemeClr val="bg1"/>
                </a:solidFill>
                <a:latin typeface="Yuanti SC Light" charset="-122"/>
                <a:ea typeface="Yuanti SC Light" charset="-122"/>
                <a:cs typeface="Yuanti SC Light" charset="-122"/>
              </a:rPr>
              <a:t>包括</a:t>
            </a:r>
            <a:r>
              <a:rPr lang="en-US" altLang="zh-CN" sz="1600" dirty="0">
                <a:solidFill>
                  <a:schemeClr val="bg1"/>
                </a:solidFill>
                <a:latin typeface="Yuanti SC Light" charset="-122"/>
                <a:ea typeface="Yuanti SC Light" charset="-122"/>
                <a:cs typeface="Yuanti SC Light" charset="-122"/>
              </a:rPr>
              <a:t>alpha, </a:t>
            </a:r>
            <a:r>
              <a:rPr lang="en-US" altLang="zh-CN" sz="1600" dirty="0" err="1">
                <a:solidFill>
                  <a:schemeClr val="bg1"/>
                </a:solidFill>
                <a:latin typeface="Yuanti SC Light" charset="-122"/>
                <a:ea typeface="Yuanti SC Light" charset="-122"/>
                <a:cs typeface="Yuanti SC Light" charset="-122"/>
              </a:rPr>
              <a:t>annualized_returns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benchmark_annualized_returns,benchmark_daily_returns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benchmark_total_returns</a:t>
            </a:r>
            <a:r>
              <a:rPr lang="en-US" altLang="zh-CN" sz="1600" dirty="0">
                <a:solidFill>
                  <a:schemeClr val="bg1"/>
                </a:solidFill>
                <a:latin typeface="Yuanti SC Light" charset="-122"/>
                <a:ea typeface="Yuanti SC Light" charset="-122"/>
                <a:cs typeface="Yuanti SC Light" charset="-122"/>
              </a:rPr>
              <a:t>, beta, cash, </a:t>
            </a:r>
            <a:r>
              <a:rPr lang="en-US" altLang="zh-CN" sz="1600" dirty="0" err="1">
                <a:solidFill>
                  <a:schemeClr val="bg1"/>
                </a:solidFill>
                <a:latin typeface="Yuanti SC Light" charset="-122"/>
                <a:ea typeface="Yuanti SC Light" charset="-122"/>
                <a:cs typeface="Yuanti SC Light" charset="-122"/>
              </a:rPr>
              <a:t>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downside_risk,information_rate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market_value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max_drawdown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pnl</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portfolio_value</a:t>
            </a:r>
            <a:r>
              <a:rPr lang="en-US" altLang="zh-CN" sz="1600" dirty="0">
                <a:solidFill>
                  <a:schemeClr val="bg1"/>
                </a:solidFill>
                <a:latin typeface="Yuanti SC Light" charset="-122"/>
                <a:ea typeface="Yuanti SC Light" charset="-122"/>
                <a:cs typeface="Yuanti SC Light" charset="-122"/>
              </a:rPr>
              <a:t>, positions, </a:t>
            </a:r>
            <a:r>
              <a:rPr lang="en-US" altLang="zh-CN" sz="1600" dirty="0" err="1">
                <a:solidFill>
                  <a:schemeClr val="bg1"/>
                </a:solidFill>
                <a:latin typeface="Yuanti SC Light" charset="-122"/>
                <a:ea typeface="Yuanti SC Light" charset="-122"/>
                <a:cs typeface="Yuanti SC Light" charset="-122"/>
              </a:rPr>
              <a:t>sharpe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sortino,total_commission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total_tax</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tracking_error</a:t>
            </a:r>
            <a:r>
              <a:rPr lang="en-US" altLang="zh-CN" sz="1600" dirty="0">
                <a:solidFill>
                  <a:schemeClr val="bg1"/>
                </a:solidFill>
                <a:latin typeface="Yuanti SC Light" charset="-122"/>
                <a:ea typeface="Yuanti SC Light" charset="-122"/>
                <a:cs typeface="Yuanti SC Light" charset="-122"/>
              </a:rPr>
              <a:t>, trades, volatility</a:t>
            </a:r>
            <a:r>
              <a:rPr lang="zh-CN" altLang="en-US" sz="1600"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76542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403187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限制</a:t>
            </a:r>
            <a:endParaRPr lang="zh-CN" altLang="en-US"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这个开源的框架，目前只包括使用指定的股票进行回测的功能，并不能选股，</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的选股</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在这里是用不了的。</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4633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代码分析</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45800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37" name="矩形 36"/>
          <p:cNvSpPr/>
          <p:nvPr/>
        </p:nvSpPr>
        <p:spPr>
          <a:xfrm>
            <a:off x="409303" y="828539"/>
            <a:ext cx="10759440" cy="52322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整体架构</a:t>
            </a:r>
            <a:endParaRPr lang="zh-CN" altLang="en-US" sz="2800" dirty="0">
              <a:solidFill>
                <a:schemeClr val="bg1"/>
              </a:solidFill>
              <a:latin typeface="Yuanti SC" charset="-122"/>
              <a:ea typeface="Yuanti SC" charset="-122"/>
              <a:cs typeface="Yuanti SC"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939" y="1408911"/>
            <a:ext cx="6618121" cy="5244201"/>
          </a:xfrm>
          <a:prstGeom prst="rect">
            <a:avLst/>
          </a:prstGeom>
        </p:spPr>
      </p:pic>
    </p:spTree>
    <p:extLst>
      <p:ext uri="{BB962C8B-B14F-4D97-AF65-F5344CB8AC3E}">
        <p14:creationId xmlns:p14="http://schemas.microsoft.com/office/powerpoint/2010/main" val="1939315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1642203195"/>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a16="http://schemas.microsoft.com/office/drawing/2014/main" xmlns="" val="20000"/>
                    </a:ext>
                  </a:extLst>
                </a:gridCol>
                <a:gridCol w="2561204">
                  <a:extLst>
                    <a:ext uri="{9D8B030D-6E8A-4147-A177-3AD203B41FA5}">
                      <a16:colId xmlns:a16="http://schemas.microsoft.com/office/drawing/2014/main" xmlns="" val="20001"/>
                    </a:ext>
                  </a:extLst>
                </a:gridCol>
                <a:gridCol w="6651172">
                  <a:extLst>
                    <a:ext uri="{9D8B030D-6E8A-4147-A177-3AD203B41FA5}">
                      <a16:colId xmlns:a16="http://schemas.microsoft.com/office/drawing/2014/main" xmlns=""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2016.08.30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smtClean="0">
                          <a:solidFill>
                            <a:schemeClr val="tx1">
                              <a:lumMod val="85000"/>
                              <a:lumOff val="15000"/>
                            </a:schemeClr>
                          </a:solidFill>
                          <a:latin typeface="Yuanti SC" charset="-122"/>
                          <a:ea typeface="Yuanti SC" charset="-122"/>
                          <a:cs typeface="Yuanti SC" charset="-122"/>
                        </a:rPr>
                        <a:t>0.1.1</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smtClean="0">
                          <a:solidFill>
                            <a:schemeClr val="tx1">
                              <a:lumMod val="85000"/>
                              <a:lumOff val="15000"/>
                            </a:schemeClr>
                          </a:solidFill>
                          <a:latin typeface="Yuanti SC" charset="-122"/>
                          <a:ea typeface="Yuanti SC" charset="-122"/>
                          <a:cs typeface="Yuanti SC" charset="-122"/>
                        </a:rPr>
                        <a:t>增加类图和时序图。</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ext uri="{D42A27DB-BD31-4B8C-83A1-F6EECF244321}">
                <p14:modId xmlns:p14="http://schemas.microsoft.com/office/powerpoint/2010/main" val="1829816274"/>
              </p:ext>
            </p:extLst>
          </p:nvPr>
        </p:nvGraphicFramePr>
        <p:xfrm>
          <a:off x="4554965" y="1989753"/>
          <a:ext cx="3863437" cy="3939540"/>
        </p:xfrm>
        <a:graphic>
          <a:graphicData uri="http://schemas.openxmlformats.org/drawingml/2006/table">
            <a:tbl>
              <a:tblPr firstRow="1" bandRow="1">
                <a:tableStyleId>{C083E6E3-FA7D-4D7B-A595-EF9225AFEA82}</a:tableStyleId>
              </a:tblPr>
              <a:tblGrid>
                <a:gridCol w="1587777">
                  <a:extLst>
                    <a:ext uri="{9D8B030D-6E8A-4147-A177-3AD203B41FA5}">
                      <a16:colId xmlns:a16="http://schemas.microsoft.com/office/drawing/2014/main" xmlns="" val="20000"/>
                    </a:ext>
                  </a:extLst>
                </a:gridCol>
                <a:gridCol w="2275660">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BaseCommission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佣金基类（抽象类）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AStockCommission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股佣金类，</a:t>
                      </a:r>
                      <a:r>
                        <a:rPr lang="en-US" altLang="zh-CN" sz="900" b="0" i="0" dirty="0" err="1" smtClean="0">
                          <a:solidFill>
                            <a:srgbClr val="FFFF00"/>
                          </a:solidFill>
                          <a:latin typeface="Yuanti SC" charset="-122"/>
                          <a:ea typeface="Yuanti SC" charset="-122"/>
                          <a:cs typeface="Yuanti SC" charset="-122"/>
                        </a:rPr>
                        <a:t>BaseCommission</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交易委托类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OrderStyle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委托类型基类（抽象类）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MarketOrder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市场委托类，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LimitOrder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有限制委托类，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Dividend</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Portfolio</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投资组合类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Position</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持股信息类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Risk</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RiskCal</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风险计算工具类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SimuExchange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模拟交易处理类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滑点基类（抽象类）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FixedPercentSlippageDecider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固定滑点类，</a:t>
                      </a:r>
                      <a:r>
                        <a:rPr lang="en-US" altLang="zh-CN" sz="900" kern="1200" dirty="0" err="1" smtClean="0">
                          <a:solidFill>
                            <a:srgbClr val="FFFF00"/>
                          </a:solidFill>
                          <a:latin typeface="Yuanti SC Light" charset="-122"/>
                          <a:ea typeface="Yuanti SC Light" charset="-122"/>
                          <a:cs typeface="Yuanti SC Light" charset="-122"/>
                        </a:rPr>
                        <a:t>BaseSlippageDecider</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税费基类（抽象类）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AStockTax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股税费类，</a:t>
                      </a:r>
                      <a:r>
                        <a:rPr lang="en-US" altLang="zh-CN" sz="900" kern="1200" dirty="0" err="1" smtClean="0">
                          <a:solidFill>
                            <a:srgbClr val="FFFF00"/>
                          </a:solidFill>
                          <a:latin typeface="Yuanti SC Light" charset="-122"/>
                          <a:ea typeface="Yuanti SC Light" charset="-122"/>
                          <a:cs typeface="Yuanti SC Light" charset="-122"/>
                        </a:rPr>
                        <a:t>BaseTax</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Trade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1756292078"/>
              </p:ext>
            </p:extLst>
          </p:nvPr>
        </p:nvGraphicFramePr>
        <p:xfrm>
          <a:off x="500742" y="4038009"/>
          <a:ext cx="3863437" cy="1470660"/>
        </p:xfrm>
        <a:graphic>
          <a:graphicData uri="http://schemas.openxmlformats.org/drawingml/2006/table">
            <a:tbl>
              <a:tblPr firstRow="1" bandRow="1">
                <a:tableStyleId>{C083E6E3-FA7D-4D7B-A595-EF9225AFEA82}</a:tableStyleId>
              </a:tblPr>
              <a:tblGrid>
                <a:gridCol w="1324544">
                  <a:extLst>
                    <a:ext uri="{9D8B030D-6E8A-4147-A177-3AD203B41FA5}">
                      <a16:colId xmlns:a16="http://schemas.microsoft.com/office/drawing/2014/main" xmlns="" val="20000"/>
                    </a:ext>
                  </a:extLst>
                </a:gridCol>
                <a:gridCol w="2538893">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smtClean="0">
                          <a:solidFill>
                            <a:srgbClr val="0087FF"/>
                          </a:solidFill>
                          <a:latin typeface="Yuanti SC" charset="-122"/>
                          <a:ea typeface="Yuanti SC" charset="-122"/>
                          <a:cs typeface="Yuanti SC" charset="-122"/>
                        </a:rPr>
                        <a:t>data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BarObject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指标对象类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BarMap</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指标存储字典类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数据操作代理类（抽象类）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本地数据代理类，</a:t>
                      </a:r>
                      <a:r>
                        <a:rPr lang="en-US" altLang="zh-CN" sz="900" b="0" i="0" dirty="0" err="1" smtClean="0">
                          <a:solidFill>
                            <a:srgbClr val="FFFF00"/>
                          </a:solidFill>
                          <a:latin typeface="Yuanti SC" charset="-122"/>
                          <a:ea typeface="Yuanti SC" charset="-122"/>
                          <a:cs typeface="Yuanti SC" charset="-122"/>
                        </a:rPr>
                        <a:t>DataProxy</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838226931"/>
              </p:ext>
            </p:extLst>
          </p:nvPr>
        </p:nvGraphicFramePr>
        <p:xfrm>
          <a:off x="8573186" y="1989753"/>
          <a:ext cx="3116677" cy="1264920"/>
        </p:xfrm>
        <a:graphic>
          <a:graphicData uri="http://schemas.openxmlformats.org/drawingml/2006/table">
            <a:tbl>
              <a:tblPr firstRow="1" bandRow="1">
                <a:tableStyleId>{C083E6E3-FA7D-4D7B-A595-EF9225AFEA82}</a:tableStyleId>
              </a:tblPr>
              <a:tblGrid>
                <a:gridCol w="1164163">
                  <a:extLst>
                    <a:ext uri="{9D8B030D-6E8A-4147-A177-3AD203B41FA5}">
                      <a16:colId xmlns:a16="http://schemas.microsoft.com/office/drawing/2014/main" xmlns="" val="20000"/>
                    </a:ext>
                  </a:extLst>
                </a:gridCol>
                <a:gridCol w="1952514">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Date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时间日期类，</a:t>
                      </a:r>
                      <a:r>
                        <a:rPr lang="en-US" altLang="zh-CN" sz="900" dirty="0" err="1" smtClean="0">
                          <a:solidFill>
                            <a:srgbClr val="FFFF00"/>
                          </a:solidFill>
                        </a:rPr>
                        <a:t>click.</a:t>
                      </a:r>
                      <a:r>
                        <a:rPr lang="en-US" altLang="zh-CN" sz="900" dirty="0" err="1" smtClean="0">
                          <a:solidFill>
                            <a:srgbClr val="FFFF00"/>
                          </a:solidFill>
                          <a:effectLst/>
                        </a:rPr>
                        <a:t>ParamType</a:t>
                      </a:r>
                      <a:r>
                        <a:rPr lang="zh-CN" altLang="en-US" sz="900" kern="1200" dirty="0" smtClean="0">
                          <a:solidFill>
                            <a:schemeClr val="bg1"/>
                          </a:solidFill>
                          <a:latin typeface="Yuanti SC Light" charset="-122"/>
                          <a:ea typeface="Yuanti SC Light" charset="-122"/>
                          <a:cs typeface="Yuanti SC Light" charset="-122"/>
                        </a:rPr>
                        <a:t>的子类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ContextStack</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ExecutionContext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模拟运行的上下文栈类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HybridDataFrame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pd.DataFrame</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4" name="Table 2"/>
          <p:cNvGraphicFramePr>
            <a:graphicFrameLocks noGrp="1"/>
          </p:cNvGraphicFramePr>
          <p:nvPr>
            <p:extLst>
              <p:ext uri="{D42A27DB-BD31-4B8C-83A1-F6EECF244321}">
                <p14:modId xmlns:p14="http://schemas.microsoft.com/office/powerpoint/2010/main" val="587304997"/>
              </p:ext>
            </p:extLst>
          </p:nvPr>
        </p:nvGraphicFramePr>
        <p:xfrm>
          <a:off x="500742" y="1989753"/>
          <a:ext cx="3863437" cy="1882140"/>
        </p:xfrm>
        <a:graphic>
          <a:graphicData uri="http://schemas.openxmlformats.org/drawingml/2006/table">
            <a:tbl>
              <a:tblPr firstRow="1" bandRow="1">
                <a:tableStyleId>{C083E6E3-FA7D-4D7B-A595-EF9225AFEA82}</a:tableStyleId>
              </a:tblPr>
              <a:tblGrid>
                <a:gridCol w="2059578">
                  <a:extLst>
                    <a:ext uri="{9D8B030D-6E8A-4147-A177-3AD203B41FA5}">
                      <a16:colId xmlns:a16="http://schemas.microsoft.com/office/drawing/2014/main" xmlns="" val="20000"/>
                    </a:ext>
                  </a:extLst>
                </a:gridCol>
                <a:gridCol w="1803859">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Account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账户类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SimulatorAStockTradingEventSource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Light" charset="-122"/>
                          <a:ea typeface="Yuanti SC Light" charset="-122"/>
                          <a:cs typeface="Yuanti SC Light" charset="-122"/>
                        </a:rPr>
                        <a:t>模拟交易事件源类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Instrument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金融工具类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Scheduler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调度器类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策略上下文管理类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StrategyExecutor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策略模拟执行器类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TradingParams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交易参数类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152150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一级函数</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14" name="Table 2"/>
          <p:cNvGraphicFramePr>
            <a:graphicFrameLocks noGrp="1"/>
          </p:cNvGraphicFramePr>
          <p:nvPr>
            <p:extLst>
              <p:ext uri="{D42A27DB-BD31-4B8C-83A1-F6EECF244321}">
                <p14:modId xmlns:p14="http://schemas.microsoft.com/office/powerpoint/2010/main" val="947018403"/>
              </p:ext>
            </p:extLst>
          </p:nvPr>
        </p:nvGraphicFramePr>
        <p:xfrm>
          <a:off x="500742" y="1989753"/>
          <a:ext cx="3863437" cy="4556760"/>
        </p:xfrm>
        <a:graphic>
          <a:graphicData uri="http://schemas.openxmlformats.org/drawingml/2006/table">
            <a:tbl>
              <a:tblPr firstRow="1" bandRow="1">
                <a:tableStyleId>{C083E6E3-FA7D-4D7B-A595-EF9225AFEA82}</a:tableStyleId>
              </a:tblPr>
              <a:tblGrid>
                <a:gridCol w="1337202">
                  <a:extLst>
                    <a:ext uri="{9D8B030D-6E8A-4147-A177-3AD203B41FA5}">
                      <a16:colId xmlns:a16="http://schemas.microsoft.com/office/drawing/2014/main" xmlns="" val="20000"/>
                    </a:ext>
                  </a:extLst>
                </a:gridCol>
                <a:gridCol w="2526235">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update_bundle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下载更新回测数据</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run()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对策略文件进行回测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examples()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下载策略样例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plot()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将回测结果进行绘图显示</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report()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生成回测报告</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run_strategy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运行策略回测，被</a:t>
                      </a:r>
                      <a:r>
                        <a:rPr lang="en-US" altLang="zh-CN" sz="900" b="0" i="0" dirty="0" smtClean="0">
                          <a:solidFill>
                            <a:schemeClr val="bg1"/>
                          </a:solidFill>
                          <a:latin typeface="Yuanti SC" charset="-122"/>
                          <a:ea typeface="Yuanti SC" charset="-122"/>
                          <a:cs typeface="Yuanti SC" charset="-122"/>
                        </a:rPr>
                        <a:t>run()</a:t>
                      </a:r>
                      <a:r>
                        <a:rPr lang="zh-CN" altLang="en-US" sz="900" b="0" i="0" dirty="0" smtClean="0">
                          <a:solidFill>
                            <a:schemeClr val="bg1"/>
                          </a:solidFill>
                          <a:latin typeface="Yuanti SC" charset="-122"/>
                          <a:ea typeface="Yuanti SC" charset="-122"/>
                          <a:cs typeface="Yuanti SC" charset="-122"/>
                        </a:rPr>
                        <a:t>调用</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show_draw_result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图形化显示回测结果</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order_shares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order_lots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获取指定</a:t>
                      </a:r>
                      <a:r>
                        <a:rPr lang="en-US" altLang="zh-CN" sz="900" dirty="0" smtClean="0">
                          <a:solidFill>
                            <a:schemeClr val="bg1"/>
                          </a:solidFill>
                          <a:latin typeface="Yuanti SC Light" charset="-122"/>
                          <a:ea typeface="Yuanti SC Light" charset="-122"/>
                          <a:cs typeface="Yuanti SC Light" charset="-122"/>
                        </a:rPr>
                        <a:t>id</a:t>
                      </a:r>
                      <a:r>
                        <a:rPr lang="zh-CN" altLang="en-US" sz="900" dirty="0" smtClean="0">
                          <a:solidFill>
                            <a:schemeClr val="bg1"/>
                          </a:solidFill>
                          <a:latin typeface="Yuanti SC Light" charset="-122"/>
                          <a:ea typeface="Yuanti SC Light" charset="-122"/>
                          <a:cs typeface="Yuanti SC Light" charset="-122"/>
                        </a:rPr>
                        <a:t>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get_open_orders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获取所有</a:t>
                      </a:r>
                      <a:r>
                        <a:rPr lang="en-US" altLang="zh-CN" sz="900" dirty="0" smtClean="0">
                          <a:solidFill>
                            <a:schemeClr val="bg1"/>
                          </a:solidFill>
                          <a:latin typeface="Yuanti SC Light" charset="-122"/>
                          <a:ea typeface="Yuanti SC Light" charset="-122"/>
                          <a:cs typeface="Yuanti SC Light" charset="-122"/>
                        </a:rPr>
                        <a:t>open</a:t>
                      </a:r>
                      <a:r>
                        <a:rPr lang="zh-CN" altLang="en-US" sz="900" dirty="0" smtClean="0">
                          <a:solidFill>
                            <a:schemeClr val="bg1"/>
                          </a:solidFill>
                          <a:latin typeface="Yuanti SC Light" charset="-122"/>
                          <a:ea typeface="Yuanti SC Light" charset="-122"/>
                          <a:cs typeface="Yuanti SC Light" charset="-122"/>
                        </a:rPr>
                        <a:t>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cancel_order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取消交易委托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instruments()</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把指定输入参数转换为</a:t>
                      </a:r>
                      <a:r>
                        <a:rPr lang="en-US" altLang="zh-CN" sz="900" dirty="0" smtClean="0">
                          <a:solidFill>
                            <a:srgbClr val="FFFF00"/>
                          </a:solidFill>
                          <a:latin typeface="Yuanti SC Light" charset="-122"/>
                          <a:ea typeface="Yuanti SC Light" charset="-122"/>
                          <a:cs typeface="Yuanti SC Light" charset="-122"/>
                        </a:rPr>
                        <a:t>instrument</a:t>
                      </a:r>
                      <a:r>
                        <a:rPr lang="zh-CN" altLang="en-US" sz="900" dirty="0" smtClean="0">
                          <a:solidFill>
                            <a:schemeClr val="bg1"/>
                          </a:solidFill>
                          <a:latin typeface="Yuanti SC Light" charset="-122"/>
                          <a:ea typeface="Yuanti SC Light" charset="-122"/>
                          <a:cs typeface="Yuanti SC Light" charset="-122"/>
                        </a:rPr>
                        <a:t>对象</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history()</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获取满足指定参数要求的历史数据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last()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获取最后一项数据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is_st_stock</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判断是否是</a:t>
                      </a:r>
                      <a:r>
                        <a:rPr lang="en-US" altLang="zh-CN" sz="900" dirty="0" err="1" smtClean="0">
                          <a:solidFill>
                            <a:schemeClr val="bg1"/>
                          </a:solidFill>
                          <a:latin typeface="Yuanti SC Light" charset="-122"/>
                          <a:ea typeface="Yuanti SC Light" charset="-122"/>
                          <a:cs typeface="Yuanti SC Light" charset="-122"/>
                        </a:rPr>
                        <a:t>st</a:t>
                      </a:r>
                      <a:r>
                        <a:rPr lang="zh-CN" altLang="en-US" sz="900" dirty="0" smtClean="0">
                          <a:solidFill>
                            <a:schemeClr val="bg1"/>
                          </a:solidFill>
                          <a:latin typeface="Yuanti SC Light" charset="-122"/>
                          <a:ea typeface="Yuanti SC Light" charset="-122"/>
                          <a:cs typeface="Yuanti SC Light" charset="-122"/>
                        </a:rPr>
                        <a:t>股，</a:t>
                      </a:r>
                      <a:r>
                        <a:rPr lang="zh-CN" altLang="en-US" sz="900" b="1" dirty="0" smtClean="0">
                          <a:solidFill>
                            <a:srgbClr val="FFC000"/>
                          </a:solidFill>
                          <a:latin typeface="Yuanti SC Light" charset="-122"/>
                          <a:ea typeface="Yuanti SC Light" charset="-122"/>
                          <a:cs typeface="Yuanti SC Light" charset="-122"/>
                        </a:rPr>
                        <a:t>尚未实现</a:t>
                      </a:r>
                      <a:endParaRPr lang="en-US" altLang="zh-CN" sz="900" b="1" dirty="0" smtClean="0">
                        <a:solidFill>
                          <a:srgbClr val="FFC0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1" name="Table 2"/>
          <p:cNvGraphicFramePr>
            <a:graphicFrameLocks noGrp="1"/>
          </p:cNvGraphicFramePr>
          <p:nvPr>
            <p:extLst>
              <p:ext uri="{D42A27DB-BD31-4B8C-83A1-F6EECF244321}">
                <p14:modId xmlns:p14="http://schemas.microsoft.com/office/powerpoint/2010/main" val="1273321445"/>
              </p:ext>
            </p:extLst>
          </p:nvPr>
        </p:nvGraphicFramePr>
        <p:xfrm>
          <a:off x="4740088" y="1989753"/>
          <a:ext cx="4080124" cy="1676400"/>
        </p:xfrm>
        <a:graphic>
          <a:graphicData uri="http://schemas.openxmlformats.org/drawingml/2006/table">
            <a:tbl>
              <a:tblPr firstRow="1" bandRow="1">
                <a:tableStyleId>{C083E6E3-FA7D-4D7B-A595-EF9225AFEA82}</a:tableStyleId>
              </a:tblPr>
              <a:tblGrid>
                <a:gridCol w="1412201">
                  <a:extLst>
                    <a:ext uri="{9D8B030D-6E8A-4147-A177-3AD203B41FA5}">
                      <a16:colId xmlns:a16="http://schemas.microsoft.com/office/drawing/2014/main" xmlns="" val="20000"/>
                    </a:ext>
                  </a:extLst>
                </a:gridCol>
                <a:gridCol w="2667923">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get_simu_exchange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kern="1200" dirty="0" err="1" smtClean="0">
                          <a:solidFill>
                            <a:srgbClr val="FFFF00"/>
                          </a:solidFill>
                          <a:latin typeface="Yuanti SC Light" charset="-122"/>
                          <a:ea typeface="Yuanti SC Light" charset="-122"/>
                          <a:cs typeface="Yuanti SC Light" charset="-122"/>
                        </a:rPr>
                        <a:t>SimuExchange</a:t>
                      </a:r>
                      <a:r>
                        <a:rPr lang="zh-CN" altLang="en-US" sz="900" kern="1200" dirty="0" smtClean="0">
                          <a:solidFill>
                            <a:schemeClr val="bg1"/>
                          </a:solidFill>
                          <a:latin typeface="Yuanti SC Light" charset="-122"/>
                          <a:ea typeface="Yuanti SC Light" charset="-122"/>
                          <a:cs typeface="Yuanti SC Light" charset="-122"/>
                        </a:rPr>
                        <a:t>对象</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get_strategy_context</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StrategyContext</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get_strategy_executor</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StrategyExecutor</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get_current_dt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current_dt</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get_data_proxy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b="0" i="0" dirty="0" err="1" smtClean="0">
                          <a:solidFill>
                            <a:srgbClr val="FFFF00"/>
                          </a:solidFill>
                          <a:latin typeface="Yuanti SC" charset="-122"/>
                          <a:ea typeface="Yuanti SC" charset="-122"/>
                          <a:cs typeface="Yuanti SC" charset="-122"/>
                        </a:rPr>
                        <a:t>LocalDataProxy</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assure_order_book_id</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获取有效的交易委托</a:t>
                      </a:r>
                      <a:r>
                        <a:rPr lang="en-US" altLang="zh-CN" sz="900" b="0" i="0" dirty="0" smtClean="0">
                          <a:solidFill>
                            <a:schemeClr val="bg1"/>
                          </a:solidFill>
                          <a:latin typeface="Yuanti SC" charset="-122"/>
                          <a:ea typeface="Yuanti SC" charset="-122"/>
                          <a:cs typeface="Yuanti SC" charset="-122"/>
                        </a:rPr>
                        <a:t>id</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064137575"/>
              </p:ext>
            </p:extLst>
          </p:nvPr>
        </p:nvGraphicFramePr>
        <p:xfrm>
          <a:off x="4740088" y="3912644"/>
          <a:ext cx="4080124" cy="647700"/>
        </p:xfrm>
        <a:graphic>
          <a:graphicData uri="http://schemas.openxmlformats.org/drawingml/2006/table">
            <a:tbl>
              <a:tblPr firstRow="1" bandRow="1">
                <a:tableStyleId>{C083E6E3-FA7D-4D7B-A595-EF9225AFEA82}</a:tableStyleId>
              </a:tblPr>
              <a:tblGrid>
                <a:gridCol w="1422968">
                  <a:extLst>
                    <a:ext uri="{9D8B030D-6E8A-4147-A177-3AD203B41FA5}">
                      <a16:colId xmlns:a16="http://schemas.microsoft.com/office/drawing/2014/main" xmlns="" val="20000"/>
                    </a:ext>
                  </a:extLst>
                </a:gridCol>
                <a:gridCol w="2657156">
                  <a:extLst>
                    <a:ext uri="{9D8B030D-6E8A-4147-A177-3AD203B41FA5}">
                      <a16:colId xmlns:a16="http://schemas.microsoft.com/office/drawing/2014/main" xmlns=""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Positions()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返回一个</a:t>
                      </a:r>
                      <a:r>
                        <a:rPr lang="en-US" altLang="zh-CN" sz="900" dirty="0" err="1" smtClean="0">
                          <a:solidFill>
                            <a:srgbClr val="FFFF00"/>
                          </a:solidFill>
                          <a:effectLst/>
                        </a:rPr>
                        <a:t>defaultdict</a:t>
                      </a:r>
                      <a:r>
                        <a:rPr lang="en-US" altLang="zh-CN" sz="900" dirty="0" smtClean="0">
                          <a:solidFill>
                            <a:srgbClr val="FFFF00"/>
                          </a:solidFill>
                          <a:effectLst/>
                        </a:rPr>
                        <a:t>(Position)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15" name="Table 2"/>
          <p:cNvGraphicFramePr>
            <a:graphicFrameLocks noGrp="1"/>
          </p:cNvGraphicFramePr>
          <p:nvPr>
            <p:extLst>
              <p:ext uri="{D42A27DB-BD31-4B8C-83A1-F6EECF244321}">
                <p14:modId xmlns:p14="http://schemas.microsoft.com/office/powerpoint/2010/main" val="1923141781"/>
              </p:ext>
            </p:extLst>
          </p:nvPr>
        </p:nvGraphicFramePr>
        <p:xfrm>
          <a:off x="4740088" y="4827305"/>
          <a:ext cx="4080124" cy="647700"/>
        </p:xfrm>
        <a:graphic>
          <a:graphicData uri="http://schemas.openxmlformats.org/drawingml/2006/table">
            <a:tbl>
              <a:tblPr firstRow="1" bandRow="1">
                <a:tableStyleId>{C083E6E3-FA7D-4D7B-A595-EF9225AFEA82}</a:tableStyleId>
              </a:tblPr>
              <a:tblGrid>
                <a:gridCol w="1432112">
                  <a:extLst>
                    <a:ext uri="{9D8B030D-6E8A-4147-A177-3AD203B41FA5}">
                      <a16:colId xmlns:a16="http://schemas.microsoft.com/office/drawing/2014/main" xmlns="" val="20000"/>
                    </a:ext>
                  </a:extLst>
                </a:gridCol>
                <a:gridCol w="2648012">
                  <a:extLst>
                    <a:ext uri="{9D8B030D-6E8A-4147-A177-3AD203B41FA5}">
                      <a16:colId xmlns:a16="http://schemas.microsoft.com/office/drawing/2014/main" xmlns="" val="20001"/>
                    </a:ext>
                  </a:extLst>
                </a:gridCol>
              </a:tblGrid>
              <a:tr h="0">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missing_handler</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暂不知道是干什么用地</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5367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7853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主要类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pPr lvl="0"/>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classes.jpeg</a:t>
            </a:r>
            <a:endParaRPr lang="en-US" altLang="zh-CN" sz="1600" b="1" dirty="0" smtClean="0">
              <a:solidFill>
                <a:schemeClr val="bg1"/>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587" y="861252"/>
            <a:ext cx="6239819" cy="5539548"/>
          </a:xfrm>
          <a:prstGeom prst="rect">
            <a:avLst/>
          </a:prstGeom>
        </p:spPr>
      </p:pic>
    </p:spTree>
    <p:extLst>
      <p:ext uri="{BB962C8B-B14F-4D97-AF65-F5344CB8AC3E}">
        <p14:creationId xmlns:p14="http://schemas.microsoft.com/office/powerpoint/2010/main" val="920301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566308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r>
              <a:rPr lang="en-US" altLang="zh-CN" b="1" dirty="0" smtClean="0">
                <a:solidFill>
                  <a:srgbClr val="FFFF00"/>
                </a:solidFill>
                <a:latin typeface="Yuanti SC Light" charset="-122"/>
                <a:ea typeface="Yuanti SC Light" charset="-122"/>
                <a:cs typeface="Yuanti SC Light" charset="-122"/>
              </a:rPr>
              <a:t>)</a:t>
            </a:r>
            <a:endParaRPr lang="en-US" altLang="zh-CN" sz="1600" b="1"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对本地数据源建模</a:t>
            </a:r>
            <a:endParaRPr lang="en-US" altLang="zh-CN" sz="1200" dirty="0" smtClean="0">
              <a:solidFill>
                <a:schemeClr val="bg1"/>
              </a:solidFill>
              <a:latin typeface="Yuanti SC Light" charset="-122"/>
              <a:ea typeface="Yuanti SC Light" charset="-122"/>
              <a:cs typeface="Yuanti SC Light" charset="-122"/>
            </a:endParaRPr>
          </a:p>
          <a:p>
            <a:endParaRPr lang="en-US" altLang="zh-CN" sz="10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对象属性：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nvPr>
        </p:nvGraphicFramePr>
        <p:xfrm>
          <a:off x="496112" y="2729522"/>
          <a:ext cx="8725708" cy="1988820"/>
        </p:xfrm>
        <a:graphic>
          <a:graphicData uri="http://schemas.openxmlformats.org/drawingml/2006/table">
            <a:tbl>
              <a:tblPr firstRow="1" bandRow="1">
                <a:tableStyleId>{C083E6E3-FA7D-4D7B-A595-EF9225AFEA82}</a:tableStyleId>
              </a:tblPr>
              <a:tblGrid>
                <a:gridCol w="2217905">
                  <a:extLst>
                    <a:ext uri="{9D8B030D-6E8A-4147-A177-3AD203B41FA5}">
                      <a16:colId xmlns:a16="http://schemas.microsoft.com/office/drawing/2014/main" xmlns="" val="20000"/>
                    </a:ext>
                  </a:extLst>
                </a:gridCol>
                <a:gridCol w="6507803">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DAILY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日线数据集合，取值为 </a:t>
                      </a:r>
                      <a:r>
                        <a:rPr lang="en-US" altLang="zh-CN" sz="1000" b="0" i="0" dirty="0" err="1" smtClean="0">
                          <a:solidFill>
                            <a:srgbClr val="FFFF00"/>
                          </a:solidFill>
                          <a:latin typeface="Yuanti SC" charset="-122"/>
                          <a:ea typeface="Yuanti SC" charset="-122"/>
                          <a:cs typeface="Yuanti SC" charset="-122"/>
                        </a:rPr>
                        <a:t>daily.bcolz</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股票基础数据集合，取值为 </a:t>
                      </a:r>
                      <a:r>
                        <a:rPr lang="en-US" altLang="zh-CN" sz="1000" dirty="0" err="1" smtClean="0">
                          <a:solidFill>
                            <a:srgbClr val="FFFF00"/>
                          </a:solidFill>
                          <a:latin typeface="Yuanti SC Light" charset="-122"/>
                          <a:ea typeface="Yuanti SC Light" charset="-122"/>
                          <a:cs typeface="Yuanti SC Light" charset="-122"/>
                        </a:rPr>
                        <a:t>instruments.pk</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股息数据集合，取值为 </a:t>
                      </a:r>
                      <a:r>
                        <a:rPr lang="en-US" altLang="zh-CN" sz="1000" dirty="0" err="1" smtClean="0">
                          <a:solidFill>
                            <a:srgbClr val="FFFF00"/>
                          </a:solidFill>
                          <a:latin typeface="Yuanti SC Light" charset="-122"/>
                          <a:ea typeface="Yuanti SC Light" charset="-122"/>
                          <a:cs typeface="Yuanti SC Light" charset="-122"/>
                        </a:rPr>
                        <a:t>dividend.bcolz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TRADING_DATES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交易日集合，取值为 </a:t>
                      </a:r>
                      <a:r>
                        <a:rPr lang="en-US" altLang="zh-CN" sz="1000" dirty="0" err="1" smtClean="0">
                          <a:solidFill>
                            <a:srgbClr val="FFFF00"/>
                          </a:solidFill>
                          <a:latin typeface="Yuanti SC Light" charset="-122"/>
                          <a:ea typeface="Yuanti SC Light" charset="-122"/>
                          <a:cs typeface="Yuanti SC Light" charset="-122"/>
                        </a:rPr>
                        <a:t>trading_dates.bcolz</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收益率曲线，取值为 </a:t>
                      </a:r>
                      <a:r>
                        <a:rPr lang="en-US" altLang="zh-CN" sz="1000" dirty="0" err="1" smtClean="0">
                          <a:solidFill>
                            <a:srgbClr val="FFFF00"/>
                          </a:solidFill>
                          <a:latin typeface="Yuanti SC Light" charset="-122"/>
                          <a:ea typeface="Yuanti SC Light" charset="-122"/>
                          <a:cs typeface="Yuanti SC Light" charset="-122"/>
                        </a:rPr>
                        <a:t>yield_curve.bcolz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YIELD_CURVE_TENORS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YIELD_CURVE_DURATION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排序后的曲线周期集合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PRICE_SCALE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未知，取值为 </a:t>
                      </a:r>
                      <a:r>
                        <a:rPr lang="en-US" altLang="zh-CN" sz="1000" dirty="0" smtClean="0">
                          <a:solidFill>
                            <a:srgbClr val="FFFF00"/>
                          </a:solidFill>
                          <a:latin typeface="Yuanti SC Light" charset="-122"/>
                          <a:ea typeface="Yuanti SC Light" charset="-122"/>
                          <a:cs typeface="Yuanti SC Light" charset="-122"/>
                        </a:rPr>
                        <a:t>1000</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nvPr>
        </p:nvGraphicFramePr>
        <p:xfrm>
          <a:off x="496111" y="5147269"/>
          <a:ext cx="8725709" cy="1325880"/>
        </p:xfrm>
        <a:graphic>
          <a:graphicData uri="http://schemas.openxmlformats.org/drawingml/2006/table">
            <a:tbl>
              <a:tblPr firstRow="1" bandRow="1">
                <a:tableStyleId>{C083E6E3-FA7D-4D7B-A595-EF9225AFEA82}</a:tableStyleId>
              </a:tblPr>
              <a:tblGrid>
                <a:gridCol w="2224199">
                  <a:extLst>
                    <a:ext uri="{9D8B030D-6E8A-4147-A177-3AD203B41FA5}">
                      <a16:colId xmlns:a16="http://schemas.microsoft.com/office/drawing/2014/main" xmlns="" val="20000"/>
                    </a:ext>
                  </a:extLst>
                </a:gridCol>
                <a:gridCol w="6501510">
                  <a:extLst>
                    <a:ext uri="{9D8B030D-6E8A-4147-A177-3AD203B41FA5}">
                      <a16:colId xmlns:a16="http://schemas.microsoft.com/office/drawing/2014/main" xmlns="" val="20001"/>
                    </a:ext>
                  </a:extLst>
                </a:gridCol>
              </a:tblGrid>
              <a:tr h="149853">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daily_table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DAILY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a:t>
                      </a:r>
                      <a:r>
                        <a:rPr lang="zh-CN" altLang="en-US" sz="1000" dirty="0" smtClean="0">
                          <a:solidFill>
                            <a:schemeClr val="bg1"/>
                          </a:solidFill>
                          <a:latin typeface="Yuanti SC Light" charset="-122"/>
                          <a:ea typeface="Yuanti SC Light" charset="-122"/>
                          <a:cs typeface="Yuanti SC Light" charset="-122"/>
                        </a:rPr>
                        <a:t>对应文件中的数据反序列化为对象，是个字典，</a:t>
                      </a:r>
                      <a:r>
                        <a:rPr lang="en-US" altLang="zh-CN" sz="1000" dirty="0" smtClean="0">
                          <a:solidFill>
                            <a:schemeClr val="bg1"/>
                          </a:solidFill>
                          <a:latin typeface="Yuanti SC Light" charset="-122"/>
                          <a:ea typeface="Yuanti SC Light" charset="-122"/>
                          <a:cs typeface="Yuanti SC Light" charset="-122"/>
                        </a:rPr>
                        <a:t>key</a:t>
                      </a:r>
                      <a:r>
                        <a:rPr lang="zh-CN" altLang="en-US" sz="1000" dirty="0" smtClean="0">
                          <a:solidFill>
                            <a:schemeClr val="bg1"/>
                          </a:solidFill>
                          <a:latin typeface="Yuanti SC Light" charset="-122"/>
                          <a:ea typeface="Yuanti SC Light" charset="-122"/>
                          <a:cs typeface="Yuanti SC Light" charset="-122"/>
                        </a:rPr>
                        <a:t>是股票代码，</a:t>
                      </a:r>
                      <a:r>
                        <a:rPr lang="en-US" altLang="zh-CN" sz="1000" dirty="0" smtClean="0">
                          <a:solidFill>
                            <a:schemeClr val="bg1"/>
                          </a:solidFill>
                          <a:latin typeface="Yuanti SC Light" charset="-122"/>
                          <a:ea typeface="Yuanti SC Light" charset="-122"/>
                          <a:cs typeface="Yuanti SC Light" charset="-122"/>
                        </a:rPr>
                        <a:t>value</a:t>
                      </a:r>
                      <a:r>
                        <a:rPr lang="zh-CN" altLang="en-US" sz="1000" dirty="0" smtClean="0">
                          <a:solidFill>
                            <a:schemeClr val="bg1"/>
                          </a:solidFill>
                          <a:latin typeface="Yuanti SC Light" charset="-122"/>
                          <a:ea typeface="Yuanti SC Light" charset="-122"/>
                          <a:cs typeface="Yuanti SC Light" charset="-122"/>
                        </a:rPr>
                        <a:t>是一个</a:t>
                      </a:r>
                      <a:r>
                        <a:rPr lang="en-US" altLang="zh-CN" sz="1000" dirty="0" smtClean="0">
                          <a:solidFill>
                            <a:srgbClr val="FFFF00"/>
                          </a:solidFill>
                          <a:latin typeface="Yuanti SC Light" charset="-122"/>
                          <a:ea typeface="Yuanti SC Light" charset="-122"/>
                          <a:cs typeface="Yuanti SC Light" charset="-122"/>
                        </a:rPr>
                        <a:t>Instrument</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_dividend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77130">
                <a:tc>
                  <a:txBody>
                    <a:bodyPr/>
                    <a:lstStyle/>
                    <a:p>
                      <a:r>
                        <a:rPr lang="en-US" altLang="zh-CN" sz="1000" b="0" i="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yield_curve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YIELD_CURVE</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77130">
                <a:tc>
                  <a:txBody>
                    <a:body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trading_dates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TRADING_DATES</a:t>
                      </a:r>
                      <a:r>
                        <a:rPr lang="zh-CN" altLang="en-US" sz="1000" dirty="0" smtClean="0">
                          <a:solidFill>
                            <a:schemeClr val="bg1"/>
                          </a:solidFill>
                          <a:latin typeface="Yuanti SC Light" charset="-122"/>
                          <a:ea typeface="Yuanti SC Light" charset="-122"/>
                          <a:cs typeface="Yuanti SC Light" charset="-122"/>
                        </a:rPr>
                        <a:t> 对应文件建中的数据表，是</a:t>
                      </a:r>
                      <a:r>
                        <a:rPr lang="en-US" altLang="zh-CN" sz="1000" dirty="0" err="1" smtClean="0">
                          <a:solidFill>
                            <a:srgbClr val="FFFF00"/>
                          </a:solidFill>
                          <a:latin typeface="Yuanti SC Light" charset="-122"/>
                          <a:ea typeface="Yuanti SC Light" charset="-122"/>
                          <a:cs typeface="Yuanti SC Light" charset="-122"/>
                        </a:rPr>
                        <a:t>DatetimeIndex</a:t>
                      </a:r>
                      <a:r>
                        <a:rPr lang="zh-CN" altLang="en-US" sz="1000" dirty="0" smtClean="0">
                          <a:solidFill>
                            <a:schemeClr val="bg1"/>
                          </a:solidFill>
                          <a:latin typeface="Yuanti SC Light" charset="-122"/>
                          <a:ea typeface="Yuanti SC Light" charset="-122"/>
                          <a:cs typeface="Yuanti SC Light" charset="-122"/>
                        </a:rPr>
                        <a:t>对象</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82148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endParaRPr lang="en-US" altLang="zh-CN" sz="1600" b="1"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800486254"/>
              </p:ext>
            </p:extLst>
          </p:nvPr>
        </p:nvGraphicFramePr>
        <p:xfrm>
          <a:off x="505839" y="2787459"/>
          <a:ext cx="10894978" cy="2362200"/>
        </p:xfrm>
        <a:graphic>
          <a:graphicData uri="http://schemas.openxmlformats.org/drawingml/2006/table">
            <a:tbl>
              <a:tblPr firstRow="1" bandRow="1">
                <a:tableStyleId>{C083E6E3-FA7D-4D7B-A595-EF9225AFEA82}</a:tableStyleId>
              </a:tblPr>
              <a:tblGrid>
                <a:gridCol w="3745148">
                  <a:extLst>
                    <a:ext uri="{9D8B030D-6E8A-4147-A177-3AD203B41FA5}">
                      <a16:colId xmlns:a16="http://schemas.microsoft.com/office/drawing/2014/main" xmlns="" val="20000"/>
                    </a:ext>
                  </a:extLst>
                </a:gridCol>
                <a:gridCol w="714983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order_book_ids</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all_instruments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itype</a:t>
                      </a:r>
                      <a:r>
                        <a:rPr lang="en-US"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类型对应的数据项</a:t>
                      </a:r>
                      <a:endParaRPr lang="en-US"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sector</a:t>
                      </a:r>
                      <a:r>
                        <a:rPr lang="en-US" altLang="zh-CN" sz="1000" dirty="0" smtClean="0">
                          <a:solidFill>
                            <a:schemeClr val="bg1"/>
                          </a:solidFill>
                          <a:latin typeface="Yuanti SC Light" charset="-122"/>
                          <a:ea typeface="Yuanti SC Light" charset="-122"/>
                          <a:cs typeface="Yuanti SC Light"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sector_code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smtClean="0">
                          <a:solidFill>
                            <a:srgbClr val="FFFF00"/>
                          </a:solidFill>
                          <a:latin typeface="Yuanti SC" charset="-122"/>
                          <a:ea typeface="Yuanti SC" charset="-122"/>
                          <a:cs typeface="Yuanti SC" charset="-122"/>
                        </a:rPr>
                        <a:t>industry</a:t>
                      </a:r>
                      <a:r>
                        <a:rPr lang="en-US" sz="1000" b="0" i="0" dirty="0" smtClean="0">
                          <a:solidFill>
                            <a:schemeClr val="bg1"/>
                          </a:solidFill>
                          <a:latin typeface="Yuanti SC" charset="-122"/>
                          <a:ea typeface="Yuanti SC" charset="-122"/>
                          <a:cs typeface="Yuanti SC"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industry_code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concept</a:t>
                      </a:r>
                      <a:r>
                        <a:rPr lang="en-US" altLang="zh-CN" sz="1000" dirty="0" smtClean="0">
                          <a:solidFill>
                            <a:schemeClr val="bg1"/>
                          </a:solidFill>
                          <a:latin typeface="Yuanti SC Light" charset="-122"/>
                          <a:ea typeface="Yuanti SC Light" charset="-122"/>
                          <a:cs typeface="Yuanti SC Light" charset="-122"/>
                        </a:rPr>
                        <a:t>(self, *concepts)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concept_names</a:t>
                      </a:r>
                      <a:r>
                        <a:rPr lang="zh-CN" altLang="en-US" sz="1000" kern="1200" dirty="0" smtClean="0">
                          <a:solidFill>
                            <a:schemeClr val="bg1"/>
                          </a:solidFill>
                          <a:latin typeface="Yuanti SC Light" charset="-122"/>
                          <a:ea typeface="Yuanti SC Light" charset="-122"/>
                          <a:cs typeface="Yuanti SC Light" charset="-122"/>
                        </a:rPr>
                        <a:t>与</a:t>
                      </a:r>
                      <a:r>
                        <a:rPr lang="en-US" altLang="zh-CN" sz="1000" dirty="0" smtClean="0">
                          <a:solidFill>
                            <a:srgbClr val="FFFF00"/>
                          </a:solidFill>
                          <a:latin typeface="Yuanti SC Light" charset="-122"/>
                          <a:ea typeface="Yuanti SC Light" charset="-122"/>
                          <a:cs typeface="Yuanti SC Light" charset="-122"/>
                        </a:rPr>
                        <a:t>concepts</a:t>
                      </a:r>
                      <a:r>
                        <a:rPr lang="zh-CN" altLang="en-US" sz="1000" dirty="0" smtClean="0">
                          <a:solidFill>
                            <a:schemeClr val="bg1"/>
                          </a:solidFill>
                          <a:latin typeface="Yuanti SC Light" charset="-122"/>
                          <a:ea typeface="Yuanti SC Light" charset="-122"/>
                          <a:cs typeface="Yuanti SC Light" charset="-122"/>
                        </a:rPr>
                        <a:t>列表有交集的</a:t>
                      </a:r>
                      <a:r>
                        <a:rPr lang="zh-CN" altLang="en-US" sz="1000" kern="1200" dirty="0" smtClean="0">
                          <a:solidFill>
                            <a:schemeClr val="bg1"/>
                          </a:solidFill>
                          <a:latin typeface="Yuanti SC Light" charset="-122"/>
                          <a:ea typeface="Yuanti SC Light" charset="-122"/>
                          <a:cs typeface="Yuanti SC Light" charset="-122"/>
                        </a:rPr>
                        <a:t>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get_trading_dates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trading_dates</a:t>
                      </a:r>
                      <a:r>
                        <a:rPr lang="zh-CN" altLang="en-US" sz="1000" kern="1200" dirty="0" smtClean="0">
                          <a:solidFill>
                            <a:schemeClr val="bg1"/>
                          </a:solidFill>
                          <a:latin typeface="Yuanti SC Light" charset="-122"/>
                          <a:ea typeface="Yuanti SC Light" charset="-122"/>
                          <a:cs typeface="Yuanti SC Light" charset="-122"/>
                        </a:rPr>
                        <a:t>中查找并切片介于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之间的数据项</a:t>
                      </a:r>
                      <a:endParaRPr lang="en-US" altLang="zh-CN"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yield_curve</a:t>
                      </a:r>
                      <a:r>
                        <a:rPr lang="zh-CN" altLang="en-US" sz="1000" kern="1200" dirty="0" smtClean="0">
                          <a:solidFill>
                            <a:schemeClr val="bg1"/>
                          </a:solidFill>
                          <a:latin typeface="Yuanti SC Light" charset="-122"/>
                          <a:ea typeface="Yuanti SC Light" charset="-122"/>
                          <a:cs typeface="Yuanti SC Light" charset="-122"/>
                        </a:rPr>
                        <a:t>中查找介于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之间，且满足</a:t>
                      </a:r>
                      <a:r>
                        <a:rPr lang="en-US" altLang="zh-CN" sz="1000" kern="1200" dirty="0" smtClean="0">
                          <a:solidFill>
                            <a:srgbClr val="FFFF00"/>
                          </a:solidFill>
                          <a:latin typeface="Yuanti SC Light" charset="-122"/>
                          <a:ea typeface="Yuanti SC Light" charset="-122"/>
                          <a:cs typeface="Yuanti SC Light" charset="-122"/>
                        </a:rPr>
                        <a:t>YIELD_CURVE_TENORS</a:t>
                      </a:r>
                      <a:r>
                        <a:rPr lang="zh-CN" altLang="en-US" sz="1000" kern="1200" dirty="0" smtClean="0">
                          <a:solidFill>
                            <a:schemeClr val="bg1"/>
                          </a:solidFill>
                          <a:latin typeface="Yuanti SC Light" charset="-122"/>
                          <a:ea typeface="Yuanti SC Light" charset="-122"/>
                          <a:cs typeface="Yuanti SC Light" charset="-122"/>
                        </a:rPr>
                        <a:t>中的</a:t>
                      </a:r>
                      <a:r>
                        <a:rPr lang="en-US" altLang="zh-CN" sz="1000" kern="1200" dirty="0" smtClean="0">
                          <a:solidFill>
                            <a:srgbClr val="FFFF00"/>
                          </a:solidFill>
                          <a:latin typeface="Yuanti SC Light" charset="-122"/>
                          <a:ea typeface="Yuanti SC Light" charset="-122"/>
                          <a:cs typeface="Yuanti SC Light" charset="-122"/>
                        </a:rPr>
                        <a:t>tenor</a:t>
                      </a:r>
                      <a:r>
                        <a:rPr lang="zh-CN" altLang="en-US" sz="1000" kern="1200" dirty="0" smtClean="0">
                          <a:solidFill>
                            <a:schemeClr val="bg1"/>
                          </a:solidFill>
                          <a:latin typeface="Yuanti SC Light" charset="-122"/>
                          <a:ea typeface="Yuanti SC Light" charset="-122"/>
                          <a:cs typeface="Yuanti SC Light" charset="-122"/>
                        </a:rPr>
                        <a:t>不大于计算时间长度的数据序列的最后一项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_dividend</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get_all_bars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order_book_id</a:t>
                      </a:r>
                      <a:r>
                        <a:rPr lang="en-US"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daily_table</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949664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with_metaclass</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abc.ABCMeta</a:t>
            </a:r>
            <a:r>
              <a:rPr lang="en-US" altLang="zh-CN" b="1" dirty="0" smtClean="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a16="http://schemas.microsoft.com/office/drawing/2014/main" xmlns="" val="20000"/>
                    </a:ext>
                  </a:extLst>
                </a:gridCol>
                <a:gridCol w="714983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14048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类对象方法（实现抽象基类里面定义的各个方法）：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a16="http://schemas.microsoft.com/office/drawing/2014/main" xmlns="" val="20000"/>
                    </a:ext>
                  </a:extLst>
                </a:gridCol>
                <a:gridCol w="714983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9183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390876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运行策略回测输入参数：</a:t>
            </a:r>
            <a:endParaRPr lang="en-US" altLang="zh-CN"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2016-01-01 -o </a:t>
            </a:r>
            <a:r>
              <a:rPr lang="en-US" altLang="zh-CN" sz="1200" dirty="0" err="1">
                <a:solidFill>
                  <a:schemeClr val="bg1"/>
                </a:solidFill>
                <a:latin typeface="Yuanti SC Light" charset="-122"/>
                <a:ea typeface="Yuanti SC Light" charset="-122"/>
                <a:cs typeface="Yuanti SC Light" charset="-122"/>
              </a:rPr>
              <a:t>result.pkl</a:t>
            </a:r>
            <a:r>
              <a:rPr lang="en-US" altLang="zh-CN" sz="1200" dirty="0">
                <a:solidFill>
                  <a:schemeClr val="bg1"/>
                </a:solidFill>
                <a:latin typeface="Yuanti SC Light" charset="-122"/>
                <a:ea typeface="Yuanti SC Light" charset="-122"/>
                <a:cs typeface="Yuanti SC Light" charset="-122"/>
              </a:rPr>
              <a:t> </a:t>
            </a:r>
            <a:r>
              <a:rPr lang="en-US" altLang="zh-CN" sz="1200" dirty="0" smtClean="0">
                <a:solidFill>
                  <a:schemeClr val="bg1"/>
                </a:solidFill>
                <a:latin typeface="Yuanti SC Light" charset="-122"/>
                <a:ea typeface="Yuanti SC Light" charset="-122"/>
                <a:cs typeface="Yuanti SC Light" charset="-122"/>
              </a:rPr>
              <a:t>--plot</a:t>
            </a: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不根据结果绘图的参数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a:t>
            </a:r>
            <a:r>
              <a:rPr lang="en-US" altLang="zh-CN" sz="1200" dirty="0" smtClean="0">
                <a:solidFill>
                  <a:schemeClr val="bg1"/>
                </a:solidFill>
                <a:latin typeface="Yuanti SC Light" charset="-122"/>
                <a:ea typeface="Yuanti SC Light" charset="-122"/>
                <a:cs typeface="Yuanti SC Light" charset="-122"/>
              </a:rPr>
              <a:t>no-plot</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运行策略回测入口方法</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/__main__.</a:t>
            </a:r>
            <a:r>
              <a:rPr lang="en-US" altLang="zh-CN" dirty="0" err="1" smtClean="0">
                <a:solidFill>
                  <a:srgbClr val="FFFF00"/>
                </a:solidFill>
                <a:latin typeface="Yuanti SC Light" charset="-122"/>
                <a:ea typeface="Yuanti SC Light" charset="-122"/>
                <a:cs typeface="Yuanti SC Light" charset="-122"/>
              </a:rPr>
              <a:t>py</a:t>
            </a:r>
            <a:r>
              <a:rPr lang="zh-CN" altLang="en-US" dirty="0" smtClean="0">
                <a:solidFill>
                  <a:srgbClr val="FFFF00"/>
                </a:solidFill>
                <a:latin typeface="Yuanti SC Light" charset="-122"/>
                <a:ea typeface="Yuanti SC Light" charset="-122"/>
                <a:cs typeface="Yuanti SC Light" charset="-122"/>
              </a:rPr>
              <a:t>中的</a:t>
            </a:r>
            <a:r>
              <a:rPr lang="en-US" altLang="zh-CN" dirty="0" smtClean="0">
                <a:solidFill>
                  <a:srgbClr val="FFFF0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定义：</a:t>
            </a:r>
            <a:endParaRPr lang="en-US" altLang="zh-CN" sz="1600" dirty="0" smtClean="0">
              <a:solidFill>
                <a:srgbClr val="FFFF00"/>
              </a:solidFill>
              <a:latin typeface="Yuanti SC Light" charset="-122"/>
              <a:ea typeface="Yuanti SC Light" charset="-122"/>
              <a:cs typeface="Yuanti SC Light" charset="-122"/>
            </a:endParaRPr>
          </a:p>
          <a:p>
            <a:r>
              <a:rPr lang="en-US" altLang="zh-CN" sz="1200" dirty="0" err="1" smtClean="0">
                <a:solidFill>
                  <a:schemeClr val="bg1"/>
                </a:solidFill>
                <a:latin typeface="Yuanti SC Light" charset="-122"/>
                <a:ea typeface="Yuanti SC Light" charset="-122"/>
                <a:cs typeface="Yuanti SC Light" charset="-122"/>
              </a:rPr>
              <a:t>def</a:t>
            </a:r>
            <a:r>
              <a:rPr lang="en-US" altLang="zh-CN" sz="1200" dirty="0" smtClean="0">
                <a:solidFill>
                  <a:schemeClr val="bg1"/>
                </a:solidFill>
                <a:latin typeface="Yuanti SC Light" charset="-122"/>
                <a:ea typeface="Yuanti SC Light" charset="-122"/>
                <a:cs typeface="Yuanti SC Light" charset="-122"/>
              </a:rPr>
              <a:t> </a:t>
            </a:r>
            <a:r>
              <a:rPr lang="en-US" altLang="zh-CN" sz="1200" dirty="0">
                <a:solidFill>
                  <a:schemeClr val="bg1"/>
                </a:solidFill>
                <a:latin typeface="Yuanti SC Light" charset="-122"/>
                <a:ea typeface="Yuanti SC Light" charset="-122"/>
                <a:cs typeface="Yuanti SC Light" charset="-122"/>
              </a:rPr>
              <a:t>run(</a:t>
            </a:r>
            <a:r>
              <a:rPr lang="en-US" altLang="zh-CN" sz="1200" dirty="0" err="1">
                <a:solidFill>
                  <a:schemeClr val="bg1"/>
                </a:solidFill>
                <a:latin typeface="Yuanti SC Light" charset="-122"/>
                <a:ea typeface="Yuanti SC Light" charset="-122"/>
                <a:cs typeface="Yuanti SC Light" charset="-122"/>
              </a:rPr>
              <a:t>strategy_file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start_date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end_date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output_file</a:t>
            </a:r>
            <a:r>
              <a:rPr lang="en-US" altLang="zh-CN" sz="1200" dirty="0">
                <a:solidFill>
                  <a:schemeClr val="bg1"/>
                </a:solidFill>
                <a:latin typeface="Yuanti SC Light" charset="-122"/>
                <a:ea typeface="Yuanti SC Light" charset="-122"/>
                <a:cs typeface="Yuanti SC Light" charset="-122"/>
              </a:rPr>
              <a:t>, plot, </a:t>
            </a:r>
            <a:r>
              <a:rPr lang="en-US" altLang="zh-CN" sz="1200" dirty="0" err="1">
                <a:solidFill>
                  <a:schemeClr val="bg1"/>
                </a:solidFill>
                <a:latin typeface="Yuanti SC Light" charset="-122"/>
                <a:ea typeface="Yuanti SC Light" charset="-122"/>
                <a:cs typeface="Yuanti SC Light" charset="-122"/>
              </a:rPr>
              <a:t>data_bundle_path</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init_cash</a:t>
            </a:r>
            <a:r>
              <a:rPr lang="en-US" altLang="zh-CN" sz="1200" dirty="0">
                <a:solidFill>
                  <a:schemeClr val="bg1"/>
                </a:solidFill>
                <a:latin typeface="Yuanti SC Light" charset="-122"/>
                <a:ea typeface="Yuanti SC Light" charset="-122"/>
                <a:cs typeface="Yuanti SC Light" charset="-122"/>
              </a:rPr>
              <a:t>, progress</a:t>
            </a:r>
            <a:r>
              <a:rPr lang="en-US" altLang="zh-CN" sz="1200" dirty="0" smtClean="0">
                <a:solidFill>
                  <a:schemeClr val="bg1"/>
                </a:solidFill>
                <a:latin typeface="Yuanti SC Light" charset="-122"/>
                <a:ea typeface="Yuanti SC Light" charset="-122"/>
                <a:cs typeface="Yuanti SC Light" charset="-122"/>
              </a:rPr>
              <a:t>)</a:t>
            </a:r>
          </a:p>
          <a:p>
            <a:r>
              <a:rPr lang="zh-CN" altLang="en-US" sz="1600" dirty="0" smtClean="0">
                <a:solidFill>
                  <a:srgbClr val="FFFF00"/>
                </a:solidFill>
                <a:latin typeface="Yuanti SC Light" charset="-122"/>
                <a:ea typeface="Yuanti SC Light" charset="-122"/>
                <a:cs typeface="Yuanti SC Light" charset="-122"/>
              </a:rPr>
              <a:t>参数：</a:t>
            </a:r>
            <a:endParaRPr lang="en-US" altLang="zh-CN" sz="1600" dirty="0">
              <a:solidFill>
                <a:srgbClr val="FFFF00"/>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1153728989"/>
              </p:ext>
            </p:extLst>
          </p:nvPr>
        </p:nvGraphicFramePr>
        <p:xfrm>
          <a:off x="496112" y="2253536"/>
          <a:ext cx="7042824" cy="1325880"/>
        </p:xfrm>
        <a:graphic>
          <a:graphicData uri="http://schemas.openxmlformats.org/drawingml/2006/table">
            <a:tbl>
              <a:tblPr firstRow="1" bandRow="1">
                <a:tableStyleId>{C083E6E3-FA7D-4D7B-A595-EF9225AFEA82}</a:tableStyleId>
              </a:tblPr>
              <a:tblGrid>
                <a:gridCol w="2284158">
                  <a:extLst>
                    <a:ext uri="{9D8B030D-6E8A-4147-A177-3AD203B41FA5}">
                      <a16:colId xmlns:a16="http://schemas.microsoft.com/office/drawing/2014/main" xmlns="" val="20000"/>
                    </a:ext>
                  </a:extLst>
                </a:gridCol>
                <a:gridCol w="4758666">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-f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回测策略输入文件路径，如：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bg1"/>
                          </a:solidFill>
                          <a:latin typeface="Yuanti SC Light" charset="-122"/>
                          <a:ea typeface="Yuanti SC Light" charset="-122"/>
                          <a:cs typeface="Yuanti SC Light" charset="-122"/>
                        </a:rPr>
                        <a:t>--plot</a:t>
                      </a:r>
                      <a:r>
                        <a:rPr lang="zh-CN" altLang="en-US" sz="1000" b="0" i="0" baseline="0" dirty="0" smtClean="0">
                          <a:solidFill>
                            <a:schemeClr val="bg1"/>
                          </a:solidFill>
                          <a:latin typeface="Yuanti SC" charset="-122"/>
                          <a:ea typeface="Yuanti SC" charset="-122"/>
                          <a:cs typeface="Yuanti SC" charset="-122"/>
                        </a:rPr>
                        <a:t> 或 </a:t>
                      </a:r>
                      <a:r>
                        <a:rPr lang="en-US" altLang="zh-CN" sz="1000" dirty="0" smtClean="0">
                          <a:solidFill>
                            <a:schemeClr val="bg1"/>
                          </a:solidFill>
                          <a:latin typeface="Yuanti SC Light" charset="-122"/>
                          <a:ea typeface="Yuanti SC Light" charset="-122"/>
                          <a:cs typeface="Yuanti SC Light" charset="-122"/>
                        </a:rPr>
                        <a:t>--no-plot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86299699"/>
              </p:ext>
            </p:extLst>
          </p:nvPr>
        </p:nvGraphicFramePr>
        <p:xfrm>
          <a:off x="518286" y="4703162"/>
          <a:ext cx="7042824" cy="1988820"/>
        </p:xfrm>
        <a:graphic>
          <a:graphicData uri="http://schemas.openxmlformats.org/drawingml/2006/table">
            <a:tbl>
              <a:tblPr firstRow="1" bandRow="1">
                <a:tableStyleId>{C083E6E3-FA7D-4D7B-A595-EF9225AFEA82}</a:tableStyleId>
              </a:tblPr>
              <a:tblGrid>
                <a:gridCol w="2284158">
                  <a:extLst>
                    <a:ext uri="{9D8B030D-6E8A-4147-A177-3AD203B41FA5}">
                      <a16:colId xmlns:a16="http://schemas.microsoft.com/office/drawing/2014/main" xmlns="" val="20000"/>
                    </a:ext>
                  </a:extLst>
                </a:gridCol>
                <a:gridCol w="4758666">
                  <a:extLst>
                    <a:ext uri="{9D8B030D-6E8A-4147-A177-3AD203B41FA5}">
                      <a16:colId xmlns:a16="http://schemas.microsoft.com/office/drawing/2014/main" xmlns="" val="20001"/>
                    </a:ext>
                  </a:extLst>
                </a:gridCol>
              </a:tblGrid>
              <a:tr h="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chemeClr val="bg1"/>
                          </a:solidFill>
                          <a:latin typeface="Yuanti SC" charset="-122"/>
                          <a:ea typeface="Yuanti SC" charset="-122"/>
                          <a:cs typeface="Yuanti SC" charset="-122"/>
                        </a:rPr>
                        <a:t>strategy_file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回测策略输入文件，如：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output_file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plot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data_bundle_path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数据集合路径，默认参数为：</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os.path.expanduser</a:t>
                      </a:r>
                      <a:r>
                        <a:rPr lang="en-US" altLang="zh-CN" sz="1000" dirty="0" smtClean="0">
                          <a:solidFill>
                            <a:srgbClr val="FFFF00"/>
                          </a:solidFill>
                          <a:latin typeface="Yuanti SC Light" charset="-122"/>
                          <a:ea typeface="Yuanti SC Light" charset="-122"/>
                          <a:cs typeface="Yuanti SC Light" charset="-122"/>
                        </a:rPr>
                        <a:t>(“~/.</a:t>
                      </a:r>
                      <a:r>
                        <a:rPr lang="en-US" altLang="zh-CN" sz="1000" dirty="0" err="1" smtClean="0">
                          <a:solidFill>
                            <a:srgbClr val="FFFF00"/>
                          </a:solidFill>
                          <a:latin typeface="Yuanti SC Light" charset="-122"/>
                          <a:ea typeface="Yuanti SC Light" charset="-122"/>
                          <a:cs typeface="Yuanti SC Light" charset="-122"/>
                        </a:rPr>
                        <a:t>rqalpha</a:t>
                      </a:r>
                      <a:r>
                        <a:rPr lang="en-US" altLang="zh-CN" sz="1000" dirty="0" smtClean="0">
                          <a:solidFill>
                            <a:srgbClr val="FFFF00"/>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，一般不用改</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init_cash</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初始资金，默认参数为：</a:t>
                      </a:r>
                      <a:r>
                        <a:rPr lang="en-US" altLang="zh-CN" sz="1000" dirty="0" smtClean="0">
                          <a:solidFill>
                            <a:schemeClr val="bg1"/>
                          </a:solidFill>
                          <a:latin typeface="Yuanti SC Light" charset="-122"/>
                          <a:ea typeface="Yuanti SC Light" charset="-122"/>
                          <a:cs typeface="Yuanti SC Light" charset="-122"/>
                        </a:rPr>
                        <a:t> </a:t>
                      </a:r>
                      <a:r>
                        <a:rPr lang="is-IS" altLang="zh-CN" sz="1000" dirty="0" smtClean="0">
                          <a:solidFill>
                            <a:srgbClr val="FFFF00"/>
                          </a:solidFill>
                          <a:latin typeface="Yuanti SC Light" charset="-122"/>
                          <a:ea typeface="Yuanti SC Light" charset="-122"/>
                          <a:cs typeface="Yuanti SC Light" charset="-122"/>
                        </a:rPr>
                        <a:t>100000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progress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是否显示进度，</a:t>
                      </a:r>
                      <a:r>
                        <a:rPr lang="en-US" altLang="zh-CN" sz="1000" dirty="0" smtClean="0">
                          <a:solidFill>
                            <a:srgbClr val="FFFF00"/>
                          </a:solidFill>
                          <a:latin typeface="Yuanti SC Light" charset="-122"/>
                          <a:ea typeface="Yuanti SC Light" charset="-122"/>
                          <a:cs typeface="Yuanti SC Light" charset="-122"/>
                        </a:rPr>
                        <a:t>--progress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rgbClr val="FFFF00"/>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769110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smtClean="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检查回测数据集合是否存在，不存在就提示运行</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zh-CN" altLang="en-US" sz="1600" dirty="0" smtClean="0">
                <a:solidFill>
                  <a:schemeClr val="bg1"/>
                </a:solidFill>
                <a:latin typeface="Yuanti SC Light" charset="-122"/>
                <a:ea typeface="Yuanti SC Light" charset="-122"/>
                <a:cs typeface="Yuanti SC Light" charset="-122"/>
              </a:rPr>
              <a:t>来下载数据，然后返回，存在继续往下。</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打开</a:t>
            </a:r>
            <a:r>
              <a:rPr lang="en-US" altLang="zh-CN" sz="1600" dirty="0" err="1">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参数对应的回测策略输入文件，并读取里面所有内容到一个字符串</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里。</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的输入参数为参数，调用</a:t>
            </a:r>
            <a:r>
              <a:rPr lang="en-US" altLang="zh-CN" sz="1600" dirty="0" err="1" smtClean="0">
                <a:solidFill>
                  <a:srgbClr val="92D050"/>
                </a:solidFill>
                <a:latin typeface="Yuanti SC Light" charset="-122"/>
                <a:ea typeface="Yuanti SC Light" charset="-122"/>
                <a:cs typeface="Yuanti SC Light" charset="-122"/>
              </a:rPr>
              <a:t>run_strategy</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方法，该方法返回一个名为的</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参数不为</a:t>
            </a:r>
            <a:r>
              <a:rPr lang="en-US" altLang="zh-CN" sz="1600" dirty="0" smtClean="0">
                <a:solidFill>
                  <a:schemeClr val="bg1"/>
                </a:solidFill>
                <a:latin typeface="Yuanti SC Light" charset="-122"/>
                <a:ea typeface="Yuanti SC Light" charset="-122"/>
                <a:cs typeface="Yuanti SC Light" charset="-122"/>
              </a:rPr>
              <a:t>None</a:t>
            </a:r>
            <a:r>
              <a:rPr lang="zh-CN" altLang="en-US" sz="1600" dirty="0" smtClean="0">
                <a:solidFill>
                  <a:schemeClr val="bg1"/>
                </a:solidFill>
                <a:latin typeface="Yuanti SC Light" charset="-122"/>
                <a:ea typeface="Yuanti SC Light" charset="-122"/>
                <a:cs typeface="Yuanti SC Light" charset="-122"/>
              </a:rPr>
              <a:t>，就调用</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rgbClr val="92D050"/>
                </a:solidFill>
                <a:latin typeface="Yuanti SC Light" charset="-122"/>
                <a:ea typeface="Yuanti SC Light" charset="-122"/>
                <a:cs typeface="Yuanti SC Light" charset="-122"/>
              </a:rPr>
              <a:t>to_pinkle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方法序列化</a:t>
            </a:r>
            <a:r>
              <a:rPr lang="en-US" altLang="zh-CN" sz="1600" dirty="0" err="1">
                <a:solidFill>
                  <a:srgbClr val="92D050"/>
                </a:solidFill>
                <a:latin typeface="Yuanti SC Light" charset="-122"/>
                <a:ea typeface="Yuanti SC Light" charset="-122"/>
                <a:cs typeface="Yuanti SC Light" charset="-122"/>
              </a:rPr>
              <a:t>results_df</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并把结果写到</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中。</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smtClean="0">
                <a:solidFill>
                  <a:srgbClr val="92D050"/>
                </a:solidFill>
                <a:latin typeface="Yuanti SC Light" charset="-122"/>
                <a:ea typeface="Yuanti SC Light" charset="-122"/>
                <a:cs typeface="Yuanti SC Light" charset="-122"/>
              </a:rPr>
              <a:t>plot</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True</a:t>
            </a:r>
            <a:r>
              <a:rPr lang="zh-CN" altLang="en-US" sz="1600" dirty="0" smtClean="0">
                <a:solidFill>
                  <a:schemeClr val="bg1"/>
                </a:solidFill>
                <a:latin typeface="Yuanti SC Light" charset="-122"/>
                <a:ea typeface="Yuanti SC Light" charset="-122"/>
                <a:cs typeface="Yuanti SC Light" charset="-122"/>
              </a:rPr>
              <a:t>，就以</a:t>
            </a:r>
            <a:r>
              <a:rPr lang="en-US" altLang="zh-CN" sz="1600" dirty="0" err="1" smtClean="0">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和</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show_draw_result</a:t>
            </a:r>
            <a:r>
              <a:rPr lang="en-US" altLang="zh-CN" sz="1600" dirty="0" smtClean="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方法绘图。</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600" dirty="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run_strategy</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strategy_filename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‘exec’</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builtins.compile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方法编译为对象</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为参数调用</a:t>
            </a:r>
            <a:r>
              <a:rPr lang="en-US" altLang="zh-CN" sz="1600" dirty="0" err="1" smtClean="0">
                <a:solidFill>
                  <a:srgbClr val="92D050"/>
                </a:solidFill>
                <a:latin typeface="Yuanti SC Light" charset="-122"/>
                <a:ea typeface="Yuanti SC Light" charset="-122"/>
                <a:cs typeface="Yuanti SC Light" charset="-122"/>
              </a:rPr>
              <a:t>six.exec</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smtClean="0">
                <a:solidFill>
                  <a:srgbClr val="92D050"/>
                </a:solidFill>
                <a:latin typeface="Yuanti SC Light" charset="-122"/>
                <a:ea typeface="Yuanti SC Light" charset="-122"/>
                <a:cs typeface="Yuanti SC Light" charset="-122"/>
              </a:rPr>
              <a:t>LocalDataProxy</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data_proxy</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data_proxy.get_trading_dates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获取交易日信息。</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Scheduler.set_trading_dates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设置交易日属性。</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TradingParams</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trading_params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StrategyExecutor</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smtClean="0">
                <a:solidFill>
                  <a:srgbClr val="92D050"/>
                </a:solidFill>
                <a:latin typeface="Yuanti SC Light" charset="-122"/>
                <a:ea typeface="Yuanti SC Light" charset="-122"/>
                <a:cs typeface="Yuanti SC Light" charset="-122"/>
              </a:rPr>
              <a:t>executor</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a:solidFill>
                  <a:srgbClr val="92D050"/>
                </a:solidFill>
                <a:latin typeface="Yuanti SC Light" charset="-122"/>
                <a:ea typeface="Yuanti SC Light" charset="-122"/>
                <a:cs typeface="Yuanti SC Light" charset="-122"/>
              </a:rPr>
              <a:t>executor.execute</a:t>
            </a:r>
            <a:r>
              <a:rPr lang="en-US" altLang="zh-CN" sz="1600" dirty="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进行策略回测，返回结果为一个名</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为的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返回</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834062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249299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时序图：</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sequence_run.jpeg</a:t>
            </a:r>
            <a:endParaRPr lang="en-US" altLang="zh-CN" sz="1100" b="1" dirty="0">
              <a:solidFill>
                <a:srgbClr val="92D05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408" y="861252"/>
            <a:ext cx="5760936" cy="5819814"/>
          </a:xfrm>
          <a:prstGeom prst="rect">
            <a:avLst/>
          </a:prstGeom>
        </p:spPr>
      </p:pic>
    </p:spTree>
    <p:extLst>
      <p:ext uri="{BB962C8B-B14F-4D97-AF65-F5344CB8AC3E}">
        <p14:creationId xmlns:p14="http://schemas.microsoft.com/office/powerpoint/2010/main" val="36764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417055"/>
            <a:ext cx="621644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 整体分析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3.</a:t>
            </a:r>
            <a:r>
              <a:rPr lang="zh-CN" altLang="en-US" sz="2400" dirty="0" smtClean="0">
                <a:solidFill>
                  <a:srgbClr val="4B89F0">
                    <a:alpha val="99000"/>
                  </a:srgbClr>
                </a:solidFill>
                <a:latin typeface="Yuanti SC" charset="-122"/>
                <a:ea typeface="Yuanti SC" charset="-122"/>
                <a:cs typeface="Yuanti SC" charset="-122"/>
              </a:rPr>
              <a:t> 模块分析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4.</a:t>
            </a:r>
            <a:r>
              <a:rPr lang="zh-CN" altLang="en-US" sz="2400" dirty="0" smtClean="0">
                <a:solidFill>
                  <a:srgbClr val="4B89F0">
                    <a:alpha val="99000"/>
                  </a:srgbClr>
                </a:solidFill>
                <a:latin typeface="Yuanti SC" charset="-122"/>
                <a:ea typeface="Yuanti SC" charset="-122"/>
                <a:cs typeface="Yuanti SC" charset="-122"/>
              </a:rPr>
              <a:t> 关键技术</a:t>
            </a:r>
            <a:endParaRPr lang="nl-BE" sz="2400" dirty="0">
              <a:solidFill>
                <a:srgbClr val="4B89F0">
                  <a:alpha val="99000"/>
                </a:srgbClr>
              </a:solidFill>
              <a:latin typeface="Yuanti SC" charset="-122"/>
              <a:ea typeface="Yuanti SC" charset="-122"/>
              <a:cs typeface="Yuanti SC" charset="-122"/>
            </a:endParaRPr>
          </a:p>
        </p:txBody>
      </p:sp>
      <p:sp>
        <p:nvSpPr>
          <p:cNvPr id="14" name="文本框 13"/>
          <p:cNvSpPr txBox="1"/>
          <p:nvPr/>
        </p:nvSpPr>
        <p:spPr>
          <a:xfrm>
            <a:off x="1088351" y="1814332"/>
            <a:ext cx="2904564" cy="338554"/>
          </a:xfrm>
          <a:prstGeom prst="rect">
            <a:avLst/>
          </a:prstGeom>
          <a:noFill/>
        </p:spPr>
        <p:txBody>
          <a:bodyPr wrap="square" rtlCol="0">
            <a:spAutoFit/>
          </a:bodyPr>
          <a:lstStyle/>
          <a:p>
            <a:pPr algn="ctr"/>
            <a:r>
              <a:rPr kumimoji="1" lang="en-US" altLang="zh-CN" sz="1600" dirty="0" smtClean="0">
                <a:solidFill>
                  <a:srgbClr val="0070C0"/>
                </a:solidFill>
              </a:rPr>
              <a:t>RQAlpha Framework Research</a:t>
            </a:r>
            <a:endParaRPr kumimoji="1" lang="zh-CN" altLang="en-US" sz="1600" dirty="0">
              <a:solidFill>
                <a:srgbClr val="0070C0"/>
              </a:solidFill>
            </a:endParaRPr>
          </a:p>
        </p:txBody>
      </p:sp>
      <p:sp>
        <p:nvSpPr>
          <p:cNvPr id="20" name="文本框 19"/>
          <p:cNvSpPr txBox="1"/>
          <p:nvPr/>
        </p:nvSpPr>
        <p:spPr>
          <a:xfrm>
            <a:off x="1203127" y="1476279"/>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924849"/>
            <a:ext cx="6216441" cy="47748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088351" y="1814332"/>
            <a:ext cx="2904564" cy="338554"/>
          </a:xfrm>
          <a:prstGeom prst="rect">
            <a:avLst/>
          </a:prstGeom>
          <a:noFill/>
        </p:spPr>
        <p:txBody>
          <a:bodyPr wrap="square" rtlCol="0">
            <a:spAutoFit/>
          </a:bodyPr>
          <a:lstStyle/>
          <a:p>
            <a:pPr algn="ctr"/>
            <a:r>
              <a:rPr kumimoji="1" lang="en-US" altLang="zh-CN" sz="1600" dirty="0" smtClean="0">
                <a:solidFill>
                  <a:srgbClr val="0070C0"/>
                </a:solidFill>
              </a:rPr>
              <a:t>RQAlpha Framework Research</a:t>
            </a:r>
            <a:endParaRPr kumimoji="1" lang="zh-CN" altLang="en-US" sz="1600" dirty="0">
              <a:solidFill>
                <a:srgbClr val="0070C0"/>
              </a:solidFill>
            </a:endParaRPr>
          </a:p>
        </p:txBody>
      </p:sp>
      <p:sp>
        <p:nvSpPr>
          <p:cNvPr id="21" name="文本框 20"/>
          <p:cNvSpPr txBox="1"/>
          <p:nvPr/>
        </p:nvSpPr>
        <p:spPr>
          <a:xfrm>
            <a:off x="1203127" y="1476279"/>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37042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0.1</a:t>
            </a:r>
            <a:r>
              <a:rPr lang="zh-CN" altLang="en-US" sz="1600" dirty="0" smtClean="0">
                <a:solidFill>
                  <a:schemeClr val="bg1"/>
                </a:solidFill>
                <a:latin typeface="Yuanti SC Light" charset="-122"/>
                <a:ea typeface="Yuanti SC Light" charset="-122"/>
                <a:cs typeface="Yuanti SC Light" charset="-122"/>
              </a:rPr>
              <a:t>要实现一个非常困难的需求：策略回测。基于历史行情数据，对指定的策略进行回测模拟交易，收集回测结果数据，统计各类指标，评估策略的有效性。</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目前并没有太多的参考资料，基本是从零开始，需要大量的金融算法、大数据处理能力。碰巧，国内的量化投资研究平台</a:t>
            </a:r>
            <a:r>
              <a:rPr lang="zh-CN" altLang="en-US" sz="1600" dirty="0">
                <a:solidFill>
                  <a:schemeClr val="bg1"/>
                </a:solidFill>
                <a:latin typeface="Yuanti SC Light" charset="-122"/>
                <a:ea typeface="Yuanti SC Light" charset="-122"/>
                <a:cs typeface="Yuanti SC Light" charset="-122"/>
              </a:rPr>
              <a:t>：</a:t>
            </a:r>
            <a:r>
              <a:rPr lang="zh-CN" altLang="en-US" sz="1600" b="1" dirty="0">
                <a:solidFill>
                  <a:srgbClr val="FFFF00"/>
                </a:solidFill>
                <a:latin typeface="Yuanti SC Light" charset="-122"/>
                <a:ea typeface="Yuanti SC Light" charset="-122"/>
                <a:cs typeface="Yuanti SC Light" charset="-122"/>
              </a:rPr>
              <a:t>米筐</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https://</a:t>
            </a:r>
            <a:r>
              <a:rPr lang="en-US" altLang="zh-CN" sz="1600" dirty="0" err="1" smtClean="0">
                <a:solidFill>
                  <a:schemeClr val="bg1"/>
                </a:solidFill>
                <a:latin typeface="Yuanti SC Light" charset="-122"/>
                <a:ea typeface="Yuanti SC Light" charset="-122"/>
                <a:cs typeface="Yuanti SC Light" charset="-122"/>
              </a:rPr>
              <a:t>www.ricequant.com</a:t>
            </a:r>
            <a:r>
              <a:rPr lang="zh-CN" altLang="en-US" sz="1600" dirty="0" smtClean="0">
                <a:solidFill>
                  <a:schemeClr val="bg1"/>
                </a:solidFill>
                <a:latin typeface="Yuanti SC Light" charset="-122"/>
                <a:ea typeface="Yuanti SC Light" charset="-122"/>
                <a:cs typeface="Yuanti SC Light" charset="-122"/>
              </a:rPr>
              <a:t>）开源了他们的回测框架</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https://</a:t>
            </a:r>
            <a:r>
              <a:rPr lang="en-US" altLang="zh-CN" sz="1600" dirty="0" err="1" smtClean="0">
                <a:solidFill>
                  <a:srgbClr val="92D050"/>
                </a:solidFill>
                <a:latin typeface="Yuanti SC Light" charset="-122"/>
                <a:ea typeface="Yuanti SC Light" charset="-122"/>
                <a:cs typeface="Yuanti SC Light" charset="-122"/>
              </a:rPr>
              <a:t>github.com</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ricequant</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他山之石，可以攻玉，这样成熟的应用框架非常值得好好研究学习，本文档就是用来记录整个研究过程的。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zh-CN" altLang="en-US" sz="1600" smtClean="0">
                <a:solidFill>
                  <a:schemeClr val="bg1"/>
                </a:solidFill>
                <a:latin typeface="Yuanti SC Light" charset="-122"/>
                <a:ea typeface="Yuanti SC Light" charset="-122"/>
                <a:cs typeface="Yuanti SC Light" charset="-122"/>
              </a:rPr>
              <a:t>此特别感谢一下米筐</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4" name="文本框 33"/>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396716"/>
            <a:ext cx="593236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代码分析</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关键问题</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关键设计</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088351" y="1814332"/>
            <a:ext cx="2904564" cy="338554"/>
          </a:xfrm>
          <a:prstGeom prst="rect">
            <a:avLst/>
          </a:prstGeom>
          <a:noFill/>
        </p:spPr>
        <p:txBody>
          <a:bodyPr wrap="square" rtlCol="0">
            <a:spAutoFit/>
          </a:bodyPr>
          <a:lstStyle/>
          <a:p>
            <a:pPr algn="ctr"/>
            <a:r>
              <a:rPr kumimoji="1" lang="en-US" altLang="zh-CN" sz="1600" dirty="0" smtClean="0">
                <a:solidFill>
                  <a:srgbClr val="0070C0"/>
                </a:solidFill>
              </a:rPr>
              <a:t>RQAlpha Framework Research</a:t>
            </a:r>
            <a:endParaRPr kumimoji="1" lang="zh-CN" altLang="en-US" sz="1600" dirty="0">
              <a:solidFill>
                <a:srgbClr val="0070C0"/>
              </a:solidFill>
            </a:endParaRPr>
          </a:p>
        </p:txBody>
      </p:sp>
      <p:sp>
        <p:nvSpPr>
          <p:cNvPr id="48" name="文本框 47"/>
          <p:cNvSpPr txBox="1"/>
          <p:nvPr/>
        </p:nvSpPr>
        <p:spPr>
          <a:xfrm>
            <a:off x="1203127" y="1476279"/>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6755</TotalTime>
  <Words>2540</Words>
  <Application>Microsoft Macintosh PowerPoint</Application>
  <PresentationFormat>宽屏</PresentationFormat>
  <Paragraphs>593</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1222</cp:revision>
  <dcterms:created xsi:type="dcterms:W3CDTF">2016-07-16T06:00:02Z</dcterms:created>
  <dcterms:modified xsi:type="dcterms:W3CDTF">2016-09-28T09:12:01Z</dcterms:modified>
</cp:coreProperties>
</file>