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6" r:id="rId2"/>
    <p:sldId id="314" r:id="rId3"/>
    <p:sldId id="275" r:id="rId4"/>
    <p:sldId id="258" r:id="rId5"/>
    <p:sldId id="274" r:id="rId6"/>
    <p:sldId id="390" r:id="rId7"/>
    <p:sldId id="269" r:id="rId8"/>
    <p:sldId id="392" r:id="rId9"/>
    <p:sldId id="393" r:id="rId10"/>
    <p:sldId id="263" r:id="rId11"/>
    <p:sldId id="297" r:id="rId12"/>
    <p:sldId id="391" r:id="rId13"/>
    <p:sldId id="321" r:id="rId14"/>
    <p:sldId id="506" r:id="rId15"/>
    <p:sldId id="503" r:id="rId16"/>
    <p:sldId id="504" r:id="rId17"/>
    <p:sldId id="505" r:id="rId18"/>
    <p:sldId id="507" r:id="rId19"/>
    <p:sldId id="508" r:id="rId20"/>
    <p:sldId id="509" r:id="rId21"/>
    <p:sldId id="518" r:id="rId22"/>
    <p:sldId id="519" r:id="rId23"/>
    <p:sldId id="520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7" r:id="rId32"/>
    <p:sldId id="34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2B"/>
    <a:srgbClr val="4B89F0"/>
    <a:srgbClr val="0087FF"/>
    <a:srgbClr val="CB4423"/>
    <a:srgbClr val="FF4F69"/>
    <a:srgbClr val="5960FD"/>
    <a:srgbClr val="EAAF07"/>
    <a:srgbClr val="FF621E"/>
    <a:srgbClr val="ED5326"/>
    <a:srgbClr val="D9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3"/>
    <p:restoredTop sz="92716" autoAdjust="0"/>
  </p:normalViewPr>
  <p:slideViewPr>
    <p:cSldViewPr snapToGrid="0" snapToObjects="1">
      <p:cViewPr varScale="1">
        <p:scale>
          <a:sx n="130" d="100"/>
          <a:sy n="130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09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29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84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568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700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559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52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489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620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07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688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622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259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605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715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770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27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244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6734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3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89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66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02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8" y="2844224"/>
            <a:ext cx="11205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err="1" smtClean="0">
                <a:solidFill>
                  <a:schemeClr val="bg1"/>
                </a:solidFill>
              </a:rPr>
              <a:t>EasyX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0.1.0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整体分析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438570"/>
            <a:ext cx="4251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整体分析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762496"/>
            <a:ext cx="5932361" cy="759549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项目依赖</a:t>
            </a:r>
            <a:endParaRPr lang="en-US" altLang="zh-CN" sz="20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项目用途</a:t>
            </a:r>
            <a:endParaRPr lang="zh-CN" altLang="en-US" sz="20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>
                <a:solidFill>
                  <a:srgbClr val="0070C0"/>
                </a:solidFill>
              </a:rPr>
              <a:t>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项目依赖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项目依赖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en-US" altLang="zh-CN" sz="16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64043"/>
              </p:ext>
            </p:extLst>
          </p:nvPr>
        </p:nvGraphicFramePr>
        <p:xfrm>
          <a:off x="3085268" y="5337705"/>
          <a:ext cx="3034281" cy="502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1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3065"/>
              </a:tblGrid>
              <a:tr h="2111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项目依赖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easyutils</a:t>
                      </a:r>
                      <a:endParaRPr lang="en-US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requests </a:t>
                      </a:r>
                      <a:r>
                        <a:rPr lang="en-US" altLang="zh-CN" sz="1200" kern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pyquery</a:t>
                      </a:r>
                      <a:endParaRPr lang="en-US" altLang="zh-CN" sz="1200" kern="12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0851"/>
              </p:ext>
            </p:extLst>
          </p:nvPr>
        </p:nvGraphicFramePr>
        <p:xfrm>
          <a:off x="501447" y="3940745"/>
          <a:ext cx="2979173" cy="502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3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5949"/>
              </a:tblGrid>
              <a:tr h="107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项目依赖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easyhistory</a:t>
                      </a:r>
                      <a:endParaRPr lang="en-US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requests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pandas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easyutils</a:t>
                      </a:r>
                      <a:endParaRPr lang="en-US" altLang="zh-CN" sz="1200" dirty="0" smtClean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74958"/>
              </p:ext>
            </p:extLst>
          </p:nvPr>
        </p:nvGraphicFramePr>
        <p:xfrm>
          <a:off x="3883746" y="3947769"/>
          <a:ext cx="3441288" cy="502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3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0918"/>
              </a:tblGrid>
              <a:tr h="168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项目依赖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easyquotation</a:t>
                      </a:r>
                      <a:endParaRPr lang="en-US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six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requests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aiohttp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easyutils</a:t>
                      </a:r>
                      <a:endParaRPr lang="en-US" altLang="zh-CN" sz="1200" dirty="0" smtClean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43464"/>
              </p:ext>
            </p:extLst>
          </p:nvPr>
        </p:nvGraphicFramePr>
        <p:xfrm>
          <a:off x="7529560" y="3823882"/>
          <a:ext cx="3963704" cy="685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29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4358"/>
              </a:tblGrid>
              <a:tr h="176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项目依赖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easytrader</a:t>
                      </a:r>
                      <a:endParaRPr lang="en-US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requests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demjson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anyjson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dill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click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six</a:t>
                      </a:r>
                      <a:b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</a:b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flask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Pillow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pytesseract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58521"/>
              </p:ext>
            </p:extLst>
          </p:nvPr>
        </p:nvGraphicFramePr>
        <p:xfrm>
          <a:off x="2998839" y="1992566"/>
          <a:ext cx="4978812" cy="868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1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7672"/>
              </a:tblGrid>
              <a:tr h="176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项目依赖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easyquant</a:t>
                      </a:r>
                      <a:endParaRPr lang="en-US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numpy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python_dateutil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pytz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pandas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requests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logbook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anyjson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aiohttp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easytrader</a:t>
                      </a:r>
                      <a:r>
                        <a:rPr lang="zh-CN" altLang="en-US" sz="12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easyquotation</a:t>
                      </a:r>
                      <a:r>
                        <a:rPr lang="zh-CN" altLang="en-US" sz="12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endParaRPr lang="en-US" altLang="zh-CN" sz="1200" dirty="0" smtClean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arrow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tushare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xlrd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cxnSp>
        <p:nvCxnSpPr>
          <p:cNvPr id="41" name="直线箭头连接符 40"/>
          <p:cNvCxnSpPr>
            <a:stCxn id="36" idx="2"/>
            <a:endCxn id="35" idx="0"/>
          </p:cNvCxnSpPr>
          <p:nvPr/>
        </p:nvCxnSpPr>
        <p:spPr>
          <a:xfrm>
            <a:off x="1991033" y="4443665"/>
            <a:ext cx="2611375" cy="894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37" idx="2"/>
            <a:endCxn id="35" idx="0"/>
          </p:cNvCxnSpPr>
          <p:nvPr/>
        </p:nvCxnSpPr>
        <p:spPr>
          <a:xfrm flipH="1">
            <a:off x="4602408" y="4450689"/>
            <a:ext cx="1001982" cy="8870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9" idx="2"/>
            <a:endCxn id="37" idx="0"/>
          </p:cNvCxnSpPr>
          <p:nvPr/>
        </p:nvCxnSpPr>
        <p:spPr>
          <a:xfrm>
            <a:off x="5488245" y="2861246"/>
            <a:ext cx="116145" cy="10865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39" idx="2"/>
            <a:endCxn id="38" idx="0"/>
          </p:cNvCxnSpPr>
          <p:nvPr/>
        </p:nvCxnSpPr>
        <p:spPr>
          <a:xfrm>
            <a:off x="5488245" y="2861246"/>
            <a:ext cx="4023167" cy="9626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项目用途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en-US" altLang="zh-CN" sz="16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easyutils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提供交易时间和股票分类、代码相关的工具。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easyhistory</a:t>
            </a:r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用于获取维护股票的历史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数据，可以：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原始数据下载、保存到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csv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文件；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使用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talib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进行指标计算。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easyquotation</a:t>
            </a:r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获取免费的实时行情数据，数据来源有新浪、腾讯、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leverfun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、集思路。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easytrader</a:t>
            </a:r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进行程序化交易，实现自动登录、买卖、撤单等操作。支持券商：华泰证券、佣金宝、广发证券、银行证券。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easyquant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依赖</a:t>
            </a:r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基于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easytrader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easyquotation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的量化交易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框架。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交易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支持华泰、佣金宝、银河以及雪球模拟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盘。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行情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支持新浪免费实时行情，集思路分级基金以及 </a:t>
            </a:r>
            <a:r>
              <a:rPr lang="en-US" altLang="zh-CN" sz="16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leverfun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的免费十档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行情。</a:t>
            </a:r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448402"/>
            <a:ext cx="558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nb-NO" altLang="zh-CN" sz="4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easyutils</a:t>
            </a:r>
            <a:r>
              <a:rPr kumimoji="1" lang="zh-CN" altLang="nb-NO" sz="4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3.1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  <a:endParaRPr lang="zh-CN" altLang="en-US" sz="20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>
                <a:solidFill>
                  <a:srgbClr val="0070C0"/>
                </a:solidFill>
              </a:rPr>
              <a:t>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代码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分析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3.1.1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代码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分析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整个包里面包含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个逻辑实现文件：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timeutils.py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stork.py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t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imeutils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（时间相关工具）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tock.py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（股票代码相关工具）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71670"/>
              </p:ext>
            </p:extLst>
          </p:nvPr>
        </p:nvGraphicFramePr>
        <p:xfrm>
          <a:off x="486173" y="2387374"/>
          <a:ext cx="10500074" cy="11049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61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27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2491"/>
                <a:gridCol w="4142995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is_holiday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(day)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格式为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'20160404'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bool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判断是否节假日。通过 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www.easybots.cn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api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holiday.php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判断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is_holiday_today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bool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判断今天是否时节假日。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is_tradetime_now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bool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判断目前是不是交易时间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并没有对节假日做处理。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calc_next_trade_time_delta_seconds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float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计算离下一个交易日还有多少秒。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37120"/>
              </p:ext>
            </p:extLst>
          </p:nvPr>
        </p:nvGraphicFramePr>
        <p:xfrm>
          <a:off x="486173" y="4063191"/>
          <a:ext cx="10500074" cy="1120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61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27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2491"/>
                <a:gridCol w="4142995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get_stock_type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ID,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若以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'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', '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'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开头直接返回对应类型，否则使用内置规则判断。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或者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‘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判断股票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对应的证券市场。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匹配规则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['50', '51', '60', '90', '110']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为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['00', '13', '18', '15', '16', '18', '20', '30', '39', '115']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为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['5', '6', '9']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开头的为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其余为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get_all_stock_codes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获取所有股票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，从 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www.shdjt.com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js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/lib/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astock.js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抓数据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6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448402"/>
            <a:ext cx="594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4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easyhistory</a:t>
            </a:r>
            <a:r>
              <a:rPr kumimoji="1" lang="zh-CN" altLang="nb-NO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  <a:endParaRPr lang="zh-CN" altLang="en-US" sz="20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>
                <a:solidFill>
                  <a:srgbClr val="0070C0"/>
                </a:solidFill>
              </a:rPr>
              <a:t>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4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代码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分析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94423"/>
              </p:ext>
            </p:extLst>
          </p:nvPr>
        </p:nvGraphicFramePr>
        <p:xfrm>
          <a:off x="494657" y="1836498"/>
          <a:ext cx="11065972" cy="27060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2016.10.20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代码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分析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整个包里面包含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个逻辑实现文件：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helper.py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history.py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store.py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（对外接口）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helper.py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（帮助工具）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3305"/>
              </p:ext>
            </p:extLst>
          </p:nvPr>
        </p:nvGraphicFramePr>
        <p:xfrm>
          <a:off x="486173" y="2387374"/>
          <a:ext cx="10500074" cy="1950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25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7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6412"/>
                <a:gridCol w="4300312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='D', export='csv', path='history')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：数据类型，现在只支持日线“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”。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：导出类型，现在只支持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初始化日线历史数据，下载后的原始数据在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复权后数据在 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`path/day/data`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下。实现是调用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对象的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update_single_code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='D', 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=None, path='history', export='csv')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：数据类型，现在只支持日线“</a:t>
                      </a: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D”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endParaRPr lang="en-US" altLang="zh-CN" sz="1000" b="0" i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：导出类型，现在只支持</a:t>
                      </a: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更新指定一支股票的日线历史数据，下载后的原始数据在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复权后数据在 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`path/day/data`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下。实现是调用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对象的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update_single_code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='D', export='csv', path='history')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：数据类型，现在只支持日线“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”。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：导出类型，现在只支持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更新所有日线历史数据，下载后的原始数据在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复权后数据在 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`path/day/data`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下。实现是调用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对象的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30225"/>
              </p:ext>
            </p:extLst>
          </p:nvPr>
        </p:nvGraphicFramePr>
        <p:xfrm>
          <a:off x="486173" y="4879275"/>
          <a:ext cx="10500074" cy="441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61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27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2491"/>
                <a:gridCol w="4142995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get_quarter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(month)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：月份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int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计算指定月份所属的季度。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代码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分析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整个包里面包含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个逻辑实现文件：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helper.py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history.py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store.py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（日线数据类定义文件）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使用的新浪接口：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SINA_API</a:t>
            </a:r>
            <a:r>
              <a:rPr lang="en-US" altLang="zh-CN" sz="12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'http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://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vip.stock.finance.sina.com.cn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corp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go.php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vMS_FuQuanMarketHistory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stockid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/{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stock_code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}.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phtml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</a:t>
            </a:r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76853"/>
              </p:ext>
            </p:extLst>
          </p:nvPr>
        </p:nvGraphicFramePr>
        <p:xfrm>
          <a:off x="486173" y="2869157"/>
          <a:ext cx="11194550" cy="35585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879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8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8258"/>
                <a:gridCol w="5309420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.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path='history', export='csv')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：导出类型，现在只支持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类的构造方法，实现：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self.store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=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store.use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(export=export, path=path,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='D')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初始化日线历史数据，实现是起一个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线程的线程池调用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init_stock_history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init_stock_history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初始化自定股票的历史数据，实现是调用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get_all_history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store.write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get_all_history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获取指定股票的历史数据，实现是调用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get_stock_time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获取需要查询的年份列表，然后遍历年份列表调用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get_year_history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方法获取指定年份的数据。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get_stock_time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获取指定股票历史数据所经过所有年份，实现是用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PyQuery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SINA_API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获取股票数据，然后从结果中截取年份数据，放到列表中返回。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get_year_history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year)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：获取数据的年份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获取指定股票指定年份的历史数据，实现是遍历所有季度调用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get_quarter_history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方法获取季度数据，再累加到一个列表中，最终返回累加列表数据。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get_quarter_history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year, quarter)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：获取数据的年份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：获取数据的季度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获取指定股票指定年份指定季度的历史数据，编造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headers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，以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为参数，循环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次调用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SINA_API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获取股票数据，成功了就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break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，不成功如果是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requests.ConnectionError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sleep(60)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再次循环。检查结果，如果不为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None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就调用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handle_quarter_history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方法处理结果。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handle_quarter_history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rep_html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rep_html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处理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SINA_API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返回的数据，实现是用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PyQuery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处理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SINA_API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返回数据，然后遍历数据调用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convert_stock_data_type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方法处理数据，最后返回累计列表。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convert_stock_data_type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day_data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：待处理的数据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将获取的对应日期股票数据除了日期之外，转换为正确的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float /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类型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.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8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代码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分析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整个包里面包含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个逻辑实现文件：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helper.py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history.py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store.py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（日线数据类定义文件）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使用的新浪接口：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SINA_API</a:t>
            </a:r>
            <a:r>
              <a:rPr lang="en-US" altLang="zh-CN" sz="12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'http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://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vip.stock.finance.sina.com.cn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corp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go.php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vMS_FuQuanMarketHistory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stockid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/{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stock_code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}.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phtml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</a:t>
            </a:r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18061"/>
              </p:ext>
            </p:extLst>
          </p:nvPr>
        </p:nvGraphicFramePr>
        <p:xfrm>
          <a:off x="486173" y="2869156"/>
          <a:ext cx="11194550" cy="13182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879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8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8258"/>
                <a:gridCol w="5309420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更新已经下载日线历史数据，实现是起一个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线程的线程池调用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update_single_code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update_single_code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更新指定股票的日线历史数据，实现是调用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get_update_day_history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store.write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get_update_day_history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latest_date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latest_date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：现存最新数据的时间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更新指定股票指定日期的历史数据，实现是按季度调用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get_quarter_history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8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代码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分析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整个包里面包含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个逻辑实现文件：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helper.py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history.py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store.py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history.py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（历史数据和指标类定义文件）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73831"/>
              </p:ext>
            </p:extLst>
          </p:nvPr>
        </p:nvGraphicFramePr>
        <p:xfrm>
          <a:off x="486173" y="2515195"/>
          <a:ext cx="11194550" cy="1402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879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8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8258"/>
                <a:gridCol w="5309420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History.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__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='D', path='history', stock=None)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：数据类型，现在只支持日线“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”。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的构造方法，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实现是构造一个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dict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成员属性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market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参数构造数据路径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data_path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，以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data_path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为参数调用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load_csv_files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load_csv_files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path, stock=None)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读取指定股票对应的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文件，构造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Indicator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对象，存入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market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字典中。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79095"/>
              </p:ext>
            </p:extLst>
          </p:nvPr>
        </p:nvGraphicFramePr>
        <p:xfrm>
          <a:off x="485822" y="4218455"/>
          <a:ext cx="11194550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879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8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8258"/>
                <a:gridCol w="5309420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Indicator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Indicator.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history)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：股票历史数据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对象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Indicator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的构造方法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，属性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用参数赋值，构造一个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dict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属性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hisarg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Indicator.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load_csv_files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path)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读取指定股票对应的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文件，把数据存入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market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字典中。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感觉实现还没做完。。。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  <a:endParaRPr lang="zh-CN" altLang="en-US" sz="20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>
                <a:solidFill>
                  <a:srgbClr val="0070C0"/>
                </a:solidFill>
              </a:rPr>
              <a:t>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03913" y="1448402"/>
            <a:ext cx="594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easyquotation</a:t>
            </a:r>
            <a:r>
              <a:rPr kumimoji="1" lang="zh-CN" altLang="nb-NO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3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代码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分析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6</a:t>
            </a: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  <a:endParaRPr lang="zh-CN" altLang="en-US" sz="20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>
                <a:solidFill>
                  <a:srgbClr val="0070C0"/>
                </a:solidFill>
              </a:rPr>
              <a:t>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03913" y="1448402"/>
            <a:ext cx="594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6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easytrader</a:t>
            </a:r>
            <a:r>
              <a:rPr kumimoji="1" lang="zh-CN" altLang="nb-NO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5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6.1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代码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分析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7.1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  <a:endParaRPr lang="zh-CN" altLang="en-US" sz="20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>
                <a:solidFill>
                  <a:srgbClr val="0070C0"/>
                </a:solidFill>
              </a:rPr>
              <a:t>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03913" y="1448402"/>
            <a:ext cx="594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7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easyquant</a:t>
            </a:r>
            <a:r>
              <a:rPr kumimoji="1" lang="zh-CN" altLang="nb-NO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7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代码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分析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428738"/>
            <a:ext cx="3455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>
                <a:solidFill>
                  <a:srgbClr val="0070C0"/>
                </a:solidFill>
              </a:rPr>
              <a:t>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2864688"/>
            <a:ext cx="6216441" cy="2790874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背景</a:t>
            </a:r>
            <a:endParaRPr lang="en-US" altLang="zh-CN" sz="20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整体分析</a:t>
            </a:r>
            <a:endParaRPr lang="nl-BE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3. </a:t>
            </a:r>
            <a:r>
              <a:rPr lang="en-US" altLang="zh-CN" sz="2000" dirty="0" err="1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easyutils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en-US" altLang="zh-CN" sz="20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err="1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easyhistory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en-US" altLang="zh-CN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err="1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easyquotation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en-US" altLang="zh-CN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6.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err="1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easytrader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en-US" altLang="zh-CN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7.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err="1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easyquant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en-US" altLang="zh-CN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8.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  <a:endParaRPr lang="zh-CN" altLang="en-US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8</a:t>
            </a: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  <a:endParaRPr lang="zh-CN" altLang="en-US" sz="20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>
                <a:solidFill>
                  <a:srgbClr val="0070C0"/>
                </a:solidFill>
              </a:rPr>
              <a:t>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03913" y="1448402"/>
            <a:ext cx="594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8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总结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8.1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总结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End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428738"/>
            <a:ext cx="4251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759479"/>
            <a:ext cx="6216441" cy="759549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0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en-US" altLang="zh-CN" sz="2000" dirty="0" smtClean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0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  <a:endParaRPr lang="zh-CN" altLang="en-US" sz="20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>
                <a:solidFill>
                  <a:srgbClr val="0070C0"/>
                </a:solidFill>
              </a:rPr>
              <a:t>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需要完成证券各类信息数据的获取、存储，利用这些信息进行分析，构造策略，模拟回测，模拟实盘，应用策略进行真正的程序化交易。每一项功能都非常难，借鉴前辈们的开源成果可以有效避免走弯路，浪费时间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他山之石，可以攻玉。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本文档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记录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shidenggui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大神自己开发的，几个开源量化研究项目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研究过程和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结果，项目如下：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44310"/>
              </p:ext>
            </p:extLst>
          </p:nvPr>
        </p:nvGraphicFramePr>
        <p:xfrm>
          <a:off x="496004" y="3411350"/>
          <a:ext cx="9100279" cy="132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54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5788"/>
                <a:gridCol w="2989006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项目简介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项目地址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easyquant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股票量化框架，支持行情获取以及交易。</a:t>
                      </a:r>
                      <a:endParaRPr lang="zh-CN" altLang="en-US" sz="1000" kern="12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github.com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shidenggui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easyquant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easyhistory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用于获取维护股票的历史数据。</a:t>
                      </a:r>
                      <a:endParaRPr lang="zh-CN" altLang="en-US" sz="1000" kern="12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github.com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shidenggui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easyhistory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easyquotation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实时获取新浪 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 </a:t>
                      </a:r>
                      <a:r>
                        <a:rPr lang="en-US" altLang="zh-CN" sz="1000" kern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Leverfun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的免费股票以及 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level2 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十档行情 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 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集思路的分级基金行情。</a:t>
                      </a:r>
                      <a:endParaRPr lang="zh-CN" altLang="en-US" sz="1000" kern="12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github.com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shidenggui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easyquotation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easytrader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提供券商华泰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佣金宝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银河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广发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雪球的基金、股票自动程序化交易，量化交易组件。</a:t>
                      </a:r>
                      <a:endParaRPr lang="zh-CN" altLang="en-US" sz="1000" kern="12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github.com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shidenggui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easytrader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easyutils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一些股票常用函数。</a:t>
                      </a:r>
                      <a:endParaRPr lang="zh-CN" altLang="en-US" sz="1000" kern="12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github.com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shidenggui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easyutils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研究方法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EasyX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这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开头项目的统称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。我们需要先搞清楚这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个项目之间的依赖关系，以及每个项目的用途和功能，然后再一个一个研究，从简单到复杂，从下层基础到上层应用。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每个项目的研究，没什么别的办法，就是看代码，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Debug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跟踪。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12310</TotalTime>
  <Words>1978</Words>
  <Application>Microsoft Macintosh PowerPoint</Application>
  <PresentationFormat>宽屏</PresentationFormat>
  <Paragraphs>434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Calibri</vt:lpstr>
      <vt:lpstr>Calibri Light</vt:lpstr>
      <vt:lpstr>Segoe UI</vt:lpstr>
      <vt:lpstr>Segoe UI Semibold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1909</cp:revision>
  <dcterms:created xsi:type="dcterms:W3CDTF">2016-07-16T06:00:02Z</dcterms:created>
  <dcterms:modified xsi:type="dcterms:W3CDTF">2016-10-12T09:56:52Z</dcterms:modified>
</cp:coreProperties>
</file>