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276" r:id="rId2"/>
    <p:sldId id="314" r:id="rId3"/>
    <p:sldId id="275" r:id="rId4"/>
    <p:sldId id="258" r:id="rId5"/>
    <p:sldId id="274" r:id="rId6"/>
    <p:sldId id="384" r:id="rId7"/>
    <p:sldId id="269" r:id="rId8"/>
    <p:sldId id="263" r:id="rId9"/>
    <p:sldId id="297" r:id="rId10"/>
    <p:sldId id="380" r:id="rId11"/>
    <p:sldId id="321" r:id="rId12"/>
    <p:sldId id="381" r:id="rId13"/>
    <p:sldId id="325" r:id="rId14"/>
    <p:sldId id="322" r:id="rId15"/>
    <p:sldId id="324" r:id="rId16"/>
    <p:sldId id="326" r:id="rId17"/>
    <p:sldId id="327" r:id="rId18"/>
    <p:sldId id="331" r:id="rId19"/>
    <p:sldId id="332" r:id="rId20"/>
    <p:sldId id="333" r:id="rId21"/>
    <p:sldId id="334" r:id="rId22"/>
    <p:sldId id="278" r:id="rId23"/>
    <p:sldId id="329" r:id="rId24"/>
    <p:sldId id="330" r:id="rId25"/>
    <p:sldId id="382" r:id="rId26"/>
    <p:sldId id="338" r:id="rId27"/>
    <p:sldId id="341" r:id="rId28"/>
    <p:sldId id="340" r:id="rId29"/>
    <p:sldId id="336" r:id="rId30"/>
    <p:sldId id="383" r:id="rId31"/>
    <p:sldId id="33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42" r:id="rId40"/>
    <p:sldId id="357" r:id="rId41"/>
    <p:sldId id="358" r:id="rId42"/>
    <p:sldId id="359" r:id="rId43"/>
    <p:sldId id="360" r:id="rId44"/>
    <p:sldId id="343" r:id="rId45"/>
    <p:sldId id="361" r:id="rId46"/>
    <p:sldId id="362" r:id="rId47"/>
    <p:sldId id="344" r:id="rId48"/>
    <p:sldId id="363" r:id="rId49"/>
    <p:sldId id="364" r:id="rId50"/>
    <p:sldId id="365" r:id="rId51"/>
    <p:sldId id="366" r:id="rId52"/>
    <p:sldId id="345" r:id="rId53"/>
    <p:sldId id="368" r:id="rId54"/>
    <p:sldId id="367" r:id="rId55"/>
    <p:sldId id="369" r:id="rId56"/>
    <p:sldId id="370" r:id="rId57"/>
    <p:sldId id="371" r:id="rId58"/>
    <p:sldId id="372" r:id="rId59"/>
    <p:sldId id="346" r:id="rId60"/>
    <p:sldId id="373" r:id="rId61"/>
    <p:sldId id="347" r:id="rId62"/>
    <p:sldId id="374" r:id="rId63"/>
    <p:sldId id="375" r:id="rId64"/>
    <p:sldId id="348" r:id="rId65"/>
    <p:sldId id="376" r:id="rId66"/>
    <p:sldId id="377" r:id="rId67"/>
    <p:sldId id="378" r:id="rId68"/>
    <p:sldId id="379" r:id="rId69"/>
    <p:sldId id="349" r:id="rId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32B"/>
    <a:srgbClr val="5960FD"/>
    <a:srgbClr val="EAAF07"/>
    <a:srgbClr val="FF621E"/>
    <a:srgbClr val="0087FF"/>
    <a:srgbClr val="4B89F0"/>
    <a:srgbClr val="FF4F69"/>
    <a:srgbClr val="ED5326"/>
    <a:srgbClr val="D94C00"/>
    <a:srgbClr val="CB4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6"/>
    <p:restoredTop sz="92716" autoAdjust="0"/>
  </p:normalViewPr>
  <p:slideViewPr>
    <p:cSldViewPr snapToGrid="0" snapToObjects="1">
      <p:cViewPr varScale="1">
        <p:scale>
          <a:sx n="122" d="100"/>
          <a:sy n="122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13DB-8F97-1741-9118-0D4449739394}" type="datetimeFigureOut">
              <a:rPr kumimoji="1" lang="zh-CN" altLang="en-US" smtClean="0"/>
              <a:t>16/8/24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1102C-5B02-9E42-B7BA-D19F32FE7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22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908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69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82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059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94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444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696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735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4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309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267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688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487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95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648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653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669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121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0799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90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3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4363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9676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1709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0895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9360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0641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343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0767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1445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06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4428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25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46340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5402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7593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9984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3715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1678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227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599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1058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5882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793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3120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4019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5186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1935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5480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9075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703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1706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0700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0640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9209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3716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1044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10702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98453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225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8410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037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6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D8F7-997B-304D-A0DA-493074199D5A}" type="datetimeFigureOut">
              <a:rPr kumimoji="1" lang="zh-CN" altLang="en-US" smtClean="0"/>
              <a:t>16/8/24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329" y="2844224"/>
            <a:ext cx="101889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7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7000" dirty="0" smtClean="0">
                <a:solidFill>
                  <a:schemeClr val="bg1"/>
                </a:solidFill>
              </a:rPr>
              <a:t>0.1</a:t>
            </a:r>
            <a:r>
              <a:rPr kumimoji="1" lang="zh-CN" altLang="en-US" sz="7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7000" dirty="0" smtClean="0">
                <a:solidFill>
                  <a:schemeClr val="bg1"/>
                </a:solidFill>
              </a:rPr>
              <a:t>Design</a:t>
            </a:r>
            <a:endParaRPr kumimoji="1" lang="zh-CN" altLang="en-US" sz="7000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61799" y="4234820"/>
            <a:ext cx="5454333" cy="185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2400" kern="1200">
                <a:solidFill>
                  <a:schemeClr val="bg1">
                    <a:alpha val="98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李煜煌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8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Leader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lang="en-US" altLang="zh-CN" sz="18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SCITLAS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Email: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liyuhuang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@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scitlas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.com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 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2016.8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7153" y="6447183"/>
            <a:ext cx="94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版本</a:t>
            </a:r>
            <a:r>
              <a:rPr kumimoji="1" lang="zh-CN" altLang="en-US" sz="16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73549" y="6458069"/>
            <a:ext cx="71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0.1.3</a:t>
            </a:r>
            <a:r>
              <a:rPr lang="zh-CN" altLang="en-US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 </a:t>
            </a:r>
            <a:endParaRPr lang="zh-CN" altLang="en-US" sz="1600" dirty="0">
              <a:solidFill>
                <a:srgbClr val="FFFFFF">
                  <a:lumMod val="40000"/>
                  <a:lumOff val="60000"/>
                  <a:alpha val="98000"/>
                </a:srgbClr>
              </a:solidFill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634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3075057"/>
            <a:ext cx="460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整体框架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7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99" name="Rectangle 4"/>
          <p:cNvSpPr/>
          <p:nvPr/>
        </p:nvSpPr>
        <p:spPr>
          <a:xfrm>
            <a:off x="1409150" y="2431236"/>
            <a:ext cx="8506529" cy="285304"/>
          </a:xfrm>
          <a:prstGeom prst="rect">
            <a:avLst/>
          </a:prstGeom>
          <a:solidFill>
            <a:srgbClr val="EAAF0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tl_ui_interface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0" name="Rectangle 5"/>
          <p:cNvSpPr/>
          <p:nvPr/>
        </p:nvSpPr>
        <p:spPr>
          <a:xfrm>
            <a:off x="1409150" y="3153351"/>
            <a:ext cx="8506532" cy="303319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tl_ui_adapter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1" name="Rectangle 36"/>
          <p:cNvSpPr/>
          <p:nvPr/>
        </p:nvSpPr>
        <p:spPr>
          <a:xfrm>
            <a:off x="3886200" y="3554173"/>
            <a:ext cx="1815445" cy="319168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tl_test_back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2" name="Rectangle 38"/>
          <p:cNvSpPr/>
          <p:nvPr/>
        </p:nvSpPr>
        <p:spPr>
          <a:xfrm>
            <a:off x="6030258" y="3562992"/>
            <a:ext cx="1886654" cy="300408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tl_test_live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3" name="Rectangle 42"/>
          <p:cNvSpPr/>
          <p:nvPr/>
        </p:nvSpPr>
        <p:spPr>
          <a:xfrm>
            <a:off x="1409150" y="3562992"/>
            <a:ext cx="2189797" cy="310347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stl_data_mining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4" name="Rectangle 43"/>
          <p:cNvSpPr/>
          <p:nvPr/>
        </p:nvSpPr>
        <p:spPr>
          <a:xfrm>
            <a:off x="3655930" y="5092020"/>
            <a:ext cx="6259749" cy="673034"/>
          </a:xfrm>
          <a:prstGeom prst="rect">
            <a:avLst/>
          </a:prstGeom>
          <a:solidFill>
            <a:srgbClr val="0087FF">
              <a:alpha val="46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5" name="Rectangle 44"/>
          <p:cNvSpPr/>
          <p:nvPr/>
        </p:nvSpPr>
        <p:spPr>
          <a:xfrm>
            <a:off x="8245525" y="3554173"/>
            <a:ext cx="1670159" cy="309227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tl_ai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6" name="Rectangle 20"/>
          <p:cNvSpPr/>
          <p:nvPr/>
        </p:nvSpPr>
        <p:spPr>
          <a:xfrm>
            <a:off x="1409150" y="3975416"/>
            <a:ext cx="8506532" cy="298270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stl_data_interface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8" name="Up-Down Arrow 8"/>
          <p:cNvSpPr/>
          <p:nvPr/>
        </p:nvSpPr>
        <p:spPr bwMode="auto">
          <a:xfrm>
            <a:off x="5578227" y="4337785"/>
            <a:ext cx="234398" cy="341711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0" name="Rectangle 43"/>
          <p:cNvSpPr/>
          <p:nvPr/>
        </p:nvSpPr>
        <p:spPr>
          <a:xfrm>
            <a:off x="3737858" y="5287473"/>
            <a:ext cx="1869616" cy="314905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stl_data_manager_quandl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1" name="Rectangle 43"/>
          <p:cNvSpPr/>
          <p:nvPr/>
        </p:nvSpPr>
        <p:spPr>
          <a:xfrm>
            <a:off x="5866727" y="5284659"/>
            <a:ext cx="1869616" cy="314722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stl_data_manager_tushare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2" name="Rectangle 43"/>
          <p:cNvSpPr/>
          <p:nvPr/>
        </p:nvSpPr>
        <p:spPr>
          <a:xfrm>
            <a:off x="7974625" y="5284658"/>
            <a:ext cx="1869616" cy="314723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stl_data_manager_uqer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3" name="文本框 412"/>
          <p:cNvSpPr txBox="1"/>
          <p:nvPr/>
        </p:nvSpPr>
        <p:spPr>
          <a:xfrm>
            <a:off x="3737857" y="6107361"/>
            <a:ext cx="186961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Quandl</a:t>
            </a:r>
            <a:endParaRPr kumimoji="1" lang="zh-CN" altLang="en-US" sz="1400" dirty="0" err="1"/>
          </a:p>
        </p:txBody>
      </p:sp>
      <p:sp>
        <p:nvSpPr>
          <p:cNvPr id="415" name="文本框 414"/>
          <p:cNvSpPr txBox="1"/>
          <p:nvPr/>
        </p:nvSpPr>
        <p:spPr>
          <a:xfrm>
            <a:off x="5866728" y="6104276"/>
            <a:ext cx="186961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TuShare</a:t>
            </a:r>
            <a:endParaRPr kumimoji="1" lang="zh-CN" altLang="en-US" sz="1400" dirty="0" err="1"/>
          </a:p>
        </p:txBody>
      </p:sp>
      <p:sp>
        <p:nvSpPr>
          <p:cNvPr id="417" name="文本框 416"/>
          <p:cNvSpPr txBox="1"/>
          <p:nvPr/>
        </p:nvSpPr>
        <p:spPr>
          <a:xfrm>
            <a:off x="8009885" y="6104275"/>
            <a:ext cx="185913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/>
              <a:t>优矿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10659110" y="5182922"/>
            <a:ext cx="1064871" cy="464741"/>
            <a:chOff x="9852507" y="4808789"/>
            <a:chExt cx="1064871" cy="464741"/>
          </a:xfrm>
        </p:grpSpPr>
        <p:sp>
          <p:nvSpPr>
            <p:cNvPr id="31" name="罐形 30"/>
            <p:cNvSpPr/>
            <p:nvPr/>
          </p:nvSpPr>
          <p:spPr>
            <a:xfrm>
              <a:off x="9876799" y="4808789"/>
              <a:ext cx="995423" cy="464741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852507" y="4934174"/>
              <a:ext cx="1064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uanti SC Light" charset="-122"/>
                  <a:ea typeface="Yuanti SC Light" charset="-122"/>
                  <a:cs typeface="Yuanti SC Light" charset="-122"/>
                </a:rPr>
                <a:t>Database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Yuanti SC Light" charset="-122"/>
                <a:ea typeface="Yuanti SC Light" charset="-122"/>
                <a:cs typeface="Yuanti SC Light" charset="-122"/>
              </a:endParaRPr>
            </a:p>
          </p:txBody>
        </p:sp>
      </p:grpSp>
      <p:sp>
        <p:nvSpPr>
          <p:cNvPr id="36" name="Rectangle 4"/>
          <p:cNvSpPr/>
          <p:nvPr/>
        </p:nvSpPr>
        <p:spPr>
          <a:xfrm>
            <a:off x="1409151" y="1986087"/>
            <a:ext cx="8506528" cy="330141"/>
          </a:xfrm>
          <a:prstGeom prst="rect">
            <a:avLst/>
          </a:prstGeom>
          <a:solidFill>
            <a:srgbClr val="EAAF0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09303" y="828539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整体框架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8" name="Up-Down Arrow 8"/>
          <p:cNvSpPr/>
          <p:nvPr/>
        </p:nvSpPr>
        <p:spPr bwMode="auto">
          <a:xfrm>
            <a:off x="5590692" y="2782828"/>
            <a:ext cx="234398" cy="341711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39" name="Rectangle 43"/>
          <p:cNvSpPr/>
          <p:nvPr/>
        </p:nvSpPr>
        <p:spPr>
          <a:xfrm>
            <a:off x="10659110" y="3316998"/>
            <a:ext cx="1221883" cy="347014"/>
          </a:xfrm>
          <a:prstGeom prst="rect">
            <a:avLst/>
          </a:prstGeom>
          <a:solidFill>
            <a:srgbClr val="FF621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tensorflow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" name="Rectangle 43"/>
          <p:cNvSpPr/>
          <p:nvPr/>
        </p:nvSpPr>
        <p:spPr>
          <a:xfrm>
            <a:off x="10659110" y="3768702"/>
            <a:ext cx="1221883" cy="347014"/>
          </a:xfrm>
          <a:prstGeom prst="rect">
            <a:avLst/>
          </a:prstGeom>
          <a:solidFill>
            <a:srgbClr val="FF621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pybrain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" name="Up-Down Arrow 8"/>
          <p:cNvSpPr/>
          <p:nvPr/>
        </p:nvSpPr>
        <p:spPr bwMode="auto">
          <a:xfrm rot="5400000">
            <a:off x="10179015" y="3464310"/>
            <a:ext cx="206806" cy="510773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34" name="Up-Down Arrow 8"/>
          <p:cNvSpPr/>
          <p:nvPr/>
        </p:nvSpPr>
        <p:spPr bwMode="auto">
          <a:xfrm rot="5400000">
            <a:off x="10179015" y="5163668"/>
            <a:ext cx="206806" cy="510773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8" name="Rectangle 43"/>
          <p:cNvSpPr/>
          <p:nvPr/>
        </p:nvSpPr>
        <p:spPr>
          <a:xfrm>
            <a:off x="1409150" y="4733711"/>
            <a:ext cx="8506531" cy="263470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tl_data_adapter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2150" y="1954557"/>
            <a:ext cx="892693" cy="3816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stl_utils</a:t>
            </a:r>
            <a:endParaRPr kumimoji="1"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214311" y="1532996"/>
            <a:ext cx="11799013" cy="4424892"/>
          </a:xfrm>
          <a:prstGeom prst="roundRect">
            <a:avLst>
              <a:gd name="adj" fmla="val 3091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68545" y="1554016"/>
            <a:ext cx="2834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0.1</a:t>
            </a:r>
            <a:endParaRPr kumimoji="1" lang="zh-CN" alt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409150" y="6090733"/>
            <a:ext cx="2125475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通联数据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3"/>
          <p:cNvSpPr/>
          <p:nvPr/>
        </p:nvSpPr>
        <p:spPr>
          <a:xfrm>
            <a:off x="1402453" y="5092019"/>
            <a:ext cx="2132172" cy="678818"/>
          </a:xfrm>
          <a:prstGeom prst="rect">
            <a:avLst/>
          </a:prstGeom>
          <a:solidFill>
            <a:srgbClr val="5960FD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stl_realtime_data_manager</a:t>
            </a:r>
            <a:endParaRPr kumimoji="0" lang="en-US" sz="12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4" name="Down Arrow 7"/>
          <p:cNvSpPr/>
          <p:nvPr/>
        </p:nvSpPr>
        <p:spPr bwMode="auto">
          <a:xfrm rot="10800000">
            <a:off x="2347547" y="5834852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8" name="Down Arrow 7"/>
          <p:cNvSpPr/>
          <p:nvPr/>
        </p:nvSpPr>
        <p:spPr bwMode="auto">
          <a:xfrm rot="10800000">
            <a:off x="4481157" y="5839615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9" name="Down Arrow 7"/>
          <p:cNvSpPr/>
          <p:nvPr/>
        </p:nvSpPr>
        <p:spPr bwMode="auto">
          <a:xfrm rot="10800000">
            <a:off x="6606937" y="5841113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20" name="Down Arrow 7"/>
          <p:cNvSpPr/>
          <p:nvPr/>
        </p:nvSpPr>
        <p:spPr bwMode="auto">
          <a:xfrm rot="10800000">
            <a:off x="8801893" y="5841113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3075057"/>
            <a:ext cx="460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2.2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数据建模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5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不同数据源的分类、格式，甚至数值都存在差异，怎么办呢？现在有两个方案：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、针对不同数据源的数据独立建模，一个数据源一套模型，然后对比各个模型，把差异全弄清楚了，再建立一套统一的整合模型。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、先做实验，把所有差异都弄清楚，然后建一套统一的整合模型。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303" y="3637253"/>
            <a:ext cx="107594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项目方案：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循序渐进，难度逐步增加，可操作性强，但是不必要的过程性开销大。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第一步就很困难，要把所有差异都弄清楚，现阶段基本不可能。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是第一个版本，主要目标是把完整流程都走通，可以容忍一些不完善的地方，后续版本优化、重构，甚至推倒重来。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时间换空间，过程度换复杂度，按方案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做。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4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2.2.1.1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数据分类：交易数据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7463"/>
              </p:ext>
            </p:extLst>
          </p:nvPr>
        </p:nvGraphicFramePr>
        <p:xfrm>
          <a:off x="549087" y="2149110"/>
          <a:ext cx="11016835" cy="43747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05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/>
                <a:gridCol w="14813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96521"/>
                <a:gridCol w="60374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4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155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大盘指数历史行情数据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tushare.get_hist_data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指数代码、指数名称、日期、涨跌幅、开盘点位、最高点位、收盘点位、最低点位、成交量、成交金额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664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大盘指数当日行情数据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tushare.get_index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8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大盘指数实时行情数据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tushare.get_index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517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行情数据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tushare.get_hist_data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股票代码、名称、日期、开盘价、最高价、收盘价、最低价、成交量、成交金额、数据类型（日、周、月、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分钟）。根据数据源的情况，还可能包括：价格变动、涨跌幅、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日均量、换手率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1724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get_today_all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股票代码、名称、日期、涨跌幅、现价、开盘价、最高价、收盘价、最低价、昨日收盘价、成交量、换手率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072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get_today_all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股票代码、名称、日期、时间、涨跌幅、现价、开盘价、最高价、收盘价、最低价、昨日收盘价、成交量、换手率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622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分笔数据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get_tick_data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股票代码、名称、日期、时间、价成交格、价格变动、成交手、成交金额、买卖类型（买盘、卖盘、中性盘）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267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get_tick_data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开盘价、昨开盘、当前价格、最高价、最低价、竞买价（买一），竞卖价（卖一）、成交量、成交金额、委买一笔数、委买一价格、委买二笔数、委买二价格、委买三笔数、委买三价格、委买四笔数、委买四价格、委买五笔数、委买五价格、委卖一笔数、委卖一价格、委卖二笔数、委卖二价格、委卖三笔数、委卖三价格、委卖四笔数、委卖四价格、委卖五笔数、委卖五价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QUOTE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get_realtime_quotes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开盘价、昨开盘、当前价格、最高价、最低价、竞买价（买一），竞卖价（卖一）、成交量、成交金额、委买一笔数、委买一价格、委买二笔数、委买二价格、委买三笔数、委买三价格、委买四笔数、委买四价格、委买五笔数、委买五价格、委卖一笔数、委卖一价格、委卖二笔数、委卖二价格、委卖三笔数、委卖三价格、委卖四笔数、委卖四价格、委卖五笔数、委卖五价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大单数据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get_sina_dd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成交手数阈值、股票代码、名称、日期、时间、当前价格、成交手、上一笔价格、卖卖类型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  <a:sym typeface="Wingdings"/>
                        </a:rPr>
                        <a:t>（买盘、卖盘、中性盘）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get_sina_dd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成交手数阈值、股票代码、名称、日期、时间、当前价格、成交手、上一笔价格、卖卖类型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  <a:sym typeface="Wingdings"/>
                        </a:rPr>
                        <a:t>（买盘、卖盘、中性盘）</a:t>
                      </a:r>
                      <a:endParaRPr lang="zh-CN" altLang="en-US" sz="9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2.2.1.2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数据分类：参考数据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7093"/>
              </p:ext>
            </p:extLst>
          </p:nvPr>
        </p:nvGraphicFramePr>
        <p:xfrm>
          <a:off x="549087" y="2149110"/>
          <a:ext cx="11016837" cy="37042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55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1981"/>
                <a:gridCol w="16276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8216"/>
                <a:gridCol w="5933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9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参考数据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tushare.profit_data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股票代码、名称、公布年份、分配年份、公布日期、分红金额（每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股）、转增和送股数（每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41130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tushare.forecast_data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股票代码、名称、年度、季度、业绩变动类型（预增、预亏、持平）、发布日期、上年同期每股收益、业绩变动范围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tushare.xsg_data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股票代码、名称、年份、月份、解禁日期、解禁数量、占总盘比率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30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tushare.fund_holdings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股票代码、名称、年份、季度、报告日期，基金家数、基金家数与上期相比（减少、增加）、基金持股数、基金持股数与上期相比、基金持股市值、占流通盘比率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30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tushare.new_stocks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股票代码、名称、上网发行日期、上市日期、发行数量、上网发行数量、发行价格、发行市盈率、个人申购上限、募集资金、网上中签率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2941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融资融券汇总数据（沪市）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tushare.sh_margins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信用交易日期、本日融资余额、本日融资买入额、本日融券余量、本日融券余量金额、本日融券卖出量、本日融资融券余额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融资融券明细数据（沪市）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tushare.sh_margin_details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标的代码、名称、信用交易日期、本日融资余额、本日融资买入额、本日融资偿还额、本日融券余量、本日融券卖出量、本日融券偿还量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融资融券汇总数据（深市）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tushare.sz_margins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信用交易日期、本日融资余额、本日融资买入额、本日融券余量、本日融券余量金额、本日融券卖出量、本日融资融券余额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融资融券明细数据（深市）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tushare.sz_margin_details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标的代码、名称、信用交易日期、本日融资余额、本日融资买入额、本日融资偿还额、本日融券余量、本日融券卖出量、本日融券偿还量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7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2.2.1.3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数据分类：股票分类数据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15331"/>
              </p:ext>
            </p:extLst>
          </p:nvPr>
        </p:nvGraphicFramePr>
        <p:xfrm>
          <a:off x="549087" y="2149110"/>
          <a:ext cx="11016837" cy="410599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705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1016"/>
                <a:gridCol w="13167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56232"/>
                <a:gridCol w="53022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股票分类数据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tushare.get_industry_classified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股票代码、名称、行业名称、行业代码（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tushare.get_concept_classified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股票代码、名称、概念名称、概念代码（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tushare.get_area_classified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股票代码、名称、地域名称、地域代码（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tushare.get_sme_classified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tushare.get_gem_classified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tushare.get_st_classified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tushare.get_hs300s()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股票代码、名称、日期、权重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tushare.get_sz50s()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tushare.get_zz500s()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tushare.get_suspended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股票代码、名称、上市日期、暂停上市日期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tushare.get_terminated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股票代码、名称、上市日期、终止上市日期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2.2.1.4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数据分类：基本面数据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5788"/>
              </p:ext>
            </p:extLst>
          </p:nvPr>
        </p:nvGraphicFramePr>
        <p:xfrm>
          <a:off x="549087" y="2149110"/>
          <a:ext cx="11016837" cy="30293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8720"/>
                <a:gridCol w="1115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3392"/>
                <a:gridCol w="565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7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基本面数据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tushare.get_stock_basics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股票代码、名称、所属行业、地区、市盈率、流通股本、总股本、总资产、流动资产、固定资产、公积金、每股公积金、每股收益、每股净资产、市净率、上市时间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tushare.get_report_data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股票代码、名称、年度、季度、发布时间、每股收益、每股收益同比、每股净资产、净资产收益率、每股现金流、净利润、净利润同比、分配方案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tushare.get_profit_data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股票代码、名称、年度、季度、净资产收益率、净利率、毛利率、净利润、每股收益、营业收入、每股主营业务收入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tushare.get_operation_data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股票代码、名称、年度、季度、应收账款周转率、应收账款周转天数、库存周转率、库存周转天数、流动资产周转率、流动资产周转天数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tushare.get_growth_data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股票代码、名称、年度、季度、主营业务收入增长率、净利润增长率、净资产增长率、总资产增长率、每股收益增长率、股东权益增长率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tushare.get_debtpaying_data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股票代码、名称、年度、季度、流动比率、速动比率、现金比率、利息支付倍数、股东权益比率、股东权益增长率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tushare.get_cashflow_data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股票代码、名称、年度、季度、经营现金净流量对销售收入比率、资产经营现金流量回报率、经营现金净流量与净利润的比率、经营现金净流量对负债比率、现金流量比率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5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2.2.1.5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数据分类：宏观经济数据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77442"/>
              </p:ext>
            </p:extLst>
          </p:nvPr>
        </p:nvGraphicFramePr>
        <p:xfrm>
          <a:off x="549087" y="2149110"/>
          <a:ext cx="11016837" cy="448449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589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4096"/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86759"/>
                <a:gridCol w="58377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72">
                <a:tc rowSpan="12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宏观经济数据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tushare.get_deposit_rate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变动日期、存款种类、利率</a:t>
                      </a:r>
                      <a:endParaRPr lang="zh-CN" altLang="en-US" sz="95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020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tushare.get_loan_rate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执行日期、贷款种类、利率</a:t>
                      </a:r>
                      <a:endParaRPr lang="zh-CN" altLang="en-US" sz="95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8413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tushare.get_rrr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变动日期、调整前存款准备金率、调整后存款准备金率、调整幅度</a:t>
                      </a:r>
                      <a:endParaRPr lang="zh-CN" altLang="en-US" sz="95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8867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tushare.get_money_supply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统计时间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、广义货币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、广义货币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同比增长、狭义货币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、狭义货币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同比增长，流通中现金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、流通中现金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同比增长、活期存款、活期存款同比增加、准货币、准货币同比增长、定期存款、定期存款同比增长、储蓄存款、储蓄存款同比增长、其他存款、其他存款同比增长</a:t>
                      </a:r>
                      <a:endParaRPr lang="zh-CN" altLang="en-US" sz="95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1970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tushare.get_money_supply_bal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统计年度、货币和准货币（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）、货币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、流通中的现金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、活期存款、准货币、定期存款、储蓄存款、其他存款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tushare.get_gdp_year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、人均国内生产总值、国民生产总值、第一产业、第二产业、工业、建筑业、第三产业、交通运输仓储邮电通信业、批发零售贸易和餐饮业</a:t>
                      </a:r>
                      <a:endParaRPr lang="zh-CN" altLang="en-US" sz="95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（季度）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（季度）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tushare.get_gdp_quarter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统计季度、国内生产总值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、国内生产总值同比增长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、第一产业增加值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、第一产业增加值同比增长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、第二产业增加值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、第二产业增加值同比增长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</a:t>
                      </a:r>
                      <a:r>
                        <a:rPr lang="en-US" altLang="zh-CN" sz="95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: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第三产业增加值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、第三产业增加值同比增长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tushare.get_gdp_for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统计年度、最终消费支出贡献率、最终消费支出拉动、资本形成总额贡献率、资本形成总额拉动、货物和服务净出口贡献率、货物和服务净出口拉动</a:t>
                      </a:r>
                      <a:endParaRPr lang="zh-CN" altLang="en-US" sz="95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tushare.get_gdp_pull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统计年度、国内生产总值同比增长、第一产业拉动率、第二产业拉动率、其中工业拉动率、第三产业拉动率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48832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tushare.get_gdp_contrib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统计年度、国内生产总值、第一产业贡献率、第二产业贡献率、其中工业贡献率、第三产业贡献率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0207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tushare.get_cpi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统计月份、居民消费价格指数</a:t>
                      </a:r>
                      <a:r>
                        <a:rPr lang="en-US" altLang="zh-CN" sz="95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</a:t>
                      </a:r>
                      <a:endParaRPr lang="zh-CN" altLang="en-US" sz="95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tushare.get_ppi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、工业品出厂价格指数、生产资料价格指数、采掘工业价格指数、原材料工业价格指数、加工工业价格指数、生活资料价格指数、食品类价格指数、衣物类价格指数、一品日用品价格指数、耐用消费品价格指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3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2.2.1.6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数据分类：新闻事件数据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4813"/>
              </p:ext>
            </p:extLst>
          </p:nvPr>
        </p:nvGraphicFramePr>
        <p:xfrm>
          <a:off x="549087" y="2149110"/>
          <a:ext cx="11016837" cy="14479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8720"/>
                <a:gridCol w="1115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3392"/>
                <a:gridCol w="565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3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新闻事件数据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tushare.get_latest_news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新闻类别、新闻标题、发布时间、新闻链接、新闻内容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tushare.get_notices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tushare.notice_content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股票代码、信息标题、信息类型、公告日期、信息内容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URL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tushare.guba_sina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消息标题、消息内容、发布时间、阅读次数</a:t>
                      </a:r>
                      <a:endParaRPr lang="zh-CN" altLang="en-US" sz="10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修订记录：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aphicFrame>
        <p:nvGraphicFramePr>
          <p:cNvPr id="1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21577"/>
              </p:ext>
            </p:extLst>
          </p:nvPr>
        </p:nvGraphicFramePr>
        <p:xfrm>
          <a:off x="494657" y="1836498"/>
          <a:ext cx="11065972" cy="27060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535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61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511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302">
                <a:tc>
                  <a:txBody>
                    <a:bodyPr/>
                    <a:lstStyle/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2016.07.29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初稿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完成，完成整体方案、</a:t>
                      </a:r>
                      <a:r>
                        <a:rPr lang="en-US" altLang="zh-CN" sz="1100" b="0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数据建模和关键技术的分析，</a:t>
                      </a:r>
                      <a:r>
                        <a:rPr lang="en-US" altLang="zh-CN" sz="1100" b="0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Quandl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数据源的设计后续再补充。</a:t>
                      </a: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其他模块的设计等需要做的时候的再补充。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2016.08.05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增加实时数据获取相关设计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2016.08.11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0.1.2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数据还是用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MySQL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存，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HDF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对追加数据支持太弱了。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2016.08.12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0.1.3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增加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MySQL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分库和表的基础设计。</a:t>
                      </a:r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2.2.1.7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数据分类：龙虎榜数据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48328"/>
              </p:ext>
            </p:extLst>
          </p:nvPr>
        </p:nvGraphicFramePr>
        <p:xfrm>
          <a:off x="549087" y="2149110"/>
          <a:ext cx="11016837" cy="20509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79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1288"/>
                <a:gridCol w="1051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19656"/>
                <a:gridCol w="60063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龙虎榜数据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tushare.top_list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日期、股票代码、名称、当日涨跌幅、成交额、买入额、买入占总成交比例、卖出额、卖出占总成交比例、上榜原因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tushare.cap_tops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统计周期、股票代码、上榜次数、累积购买额、累积卖出额、净额、买入席位数、卖出席位数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tushare.broker_tops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统计周期、营业部、上榜次数、累积购买额、买入席位数、累计卖出额、卖出席位数、买入前三股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tushare.inst_tops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统计周期、股票代码、名称、累积买入额、买入次数、累积卖出额、卖出次数、净额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tushare.inst_detail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股票代码、名称、交易日期、机构席位买入额、机构席位卖出额、类型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23491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2.2.1.8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</a:t>
            </a:r>
            <a:r>
              <a:rPr lang="zh-CN" altLang="en-US" dirty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：银行间同业拆放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利率数据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2411"/>
              </p:ext>
            </p:extLst>
          </p:nvPr>
        </p:nvGraphicFramePr>
        <p:xfrm>
          <a:off x="549087" y="2149110"/>
          <a:ext cx="11016837" cy="312534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22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7020"/>
                <a:gridCol w="1051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19656"/>
                <a:gridCol w="60063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银行间同业拆放利率数据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年份、日期、隔夜拆放利率、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tushare.shibor_quote_data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年份、报价银行名称、隔夜拆放买入价、隔夜拆放卖出价、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年拆放卖出价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tushare.shibor_ma_data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tushare.lpr_data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tushare.lpr_ma_data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LPR5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LPR10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LPR20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>
                <a:solidFill>
                  <a:schemeClr val="bg1"/>
                </a:solidFill>
              </a:rPr>
              <a:t>get_hist_data</a:t>
            </a:r>
            <a:r>
              <a:rPr lang="en-US" altLang="zh-CN" sz="1200" dirty="0">
                <a:solidFill>
                  <a:schemeClr val="bg1"/>
                </a:solidFill>
              </a:rPr>
              <a:t>(code=None,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ktype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=‘D’,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获取个股历史交易</a:t>
            </a:r>
            <a:r>
              <a:rPr lang="zh-CN" altLang="en-US" sz="1200" dirty="0" smtClean="0">
                <a:solidFill>
                  <a:srgbClr val="FFFF00"/>
                </a:solidFill>
              </a:rPr>
              <a:t>记录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get_tick_data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获取分笔数据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get_today_all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一次性获取最近一个日交易日所有股票的交易数据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get_realtime_quotes</a:t>
            </a:r>
            <a:r>
              <a:rPr lang="en-US" altLang="zh-CN" sz="1200" dirty="0" smtClean="0">
                <a:solidFill>
                  <a:schemeClr val="bg1"/>
                </a:solidFill>
              </a:rPr>
              <a:t>(symbols=None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获取实时交易数据 </a:t>
            </a:r>
            <a:r>
              <a:rPr lang="en-US" altLang="zh-CN" sz="1200" dirty="0" smtClean="0">
                <a:solidFill>
                  <a:srgbClr val="FFFF00"/>
                </a:solidFill>
              </a:rPr>
              <a:t>getting </a:t>
            </a:r>
            <a:r>
              <a:rPr lang="en-US" altLang="zh-CN" sz="1200" dirty="0">
                <a:solidFill>
                  <a:srgbClr val="FFFF00"/>
                </a:solidFill>
              </a:rPr>
              <a:t>real time quotes data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get_h_data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(code</a:t>
            </a:r>
            <a:r>
              <a:rPr lang="en-US" altLang="zh-CN" sz="1200" dirty="0">
                <a:solidFill>
                  <a:schemeClr val="bg1"/>
                </a:solidFill>
              </a:rPr>
              <a:t>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autype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qfq</a:t>
            </a:r>
            <a:r>
              <a:rPr lang="en-US" altLang="zh-CN" sz="1200" dirty="0" smtClean="0">
                <a:solidFill>
                  <a:schemeClr val="bg1"/>
                </a:solidFill>
              </a:rPr>
              <a:t>’, </a:t>
            </a:r>
            <a:r>
              <a:rPr lang="en-US" altLang="zh-CN" sz="1200" dirty="0">
                <a:solidFill>
                  <a:schemeClr val="bg1"/>
                </a:solidFill>
              </a:rPr>
              <a:t>index=False,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pause=0.001, </a:t>
            </a:r>
            <a:r>
              <a:rPr lang="en-US" altLang="zh-CN" sz="1200" dirty="0" err="1">
                <a:solidFill>
                  <a:schemeClr val="bg1"/>
                </a:solidFill>
              </a:rPr>
              <a:t>drop_factor</a:t>
            </a:r>
            <a:r>
              <a:rPr lang="en-US" altLang="zh-CN" sz="1200" dirty="0">
                <a:solidFill>
                  <a:schemeClr val="bg1"/>
                </a:solidFill>
              </a:rPr>
              <a:t>=True) </a:t>
            </a:r>
            <a:r>
              <a:rPr lang="zh-CN" altLang="en-US" sz="1200" dirty="0">
                <a:solidFill>
                  <a:srgbClr val="FFFF00"/>
                </a:solidFill>
              </a:rPr>
              <a:t>获取历史复权数据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get_today_ticks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获取当日分笔明细数据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get_index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获取大盘指数行情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get_hists</a:t>
            </a:r>
            <a:r>
              <a:rPr lang="en-US" altLang="zh-CN" sz="1200" dirty="0" smtClean="0">
                <a:solidFill>
                  <a:schemeClr val="bg1"/>
                </a:solidFill>
              </a:rPr>
              <a:t>(symbols</a:t>
            </a:r>
            <a:r>
              <a:rPr lang="en-US" altLang="zh-CN" sz="1200" dirty="0">
                <a:solidFill>
                  <a:schemeClr val="bg1"/>
                </a:solidFill>
              </a:rPr>
              <a:t>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ktype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=‘D’,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批量获取历史行情数据，具体参数和返回数据类型请参考</a:t>
            </a:r>
            <a:r>
              <a:rPr lang="en-US" altLang="zh-CN" sz="1200" dirty="0" err="1">
                <a:solidFill>
                  <a:srgbClr val="FFFF00"/>
                </a:solidFill>
              </a:rPr>
              <a:t>get_hist_data</a:t>
            </a:r>
            <a:r>
              <a:rPr lang="zh-CN" altLang="en-US" sz="1200" dirty="0">
                <a:solidFill>
                  <a:srgbClr val="FFFF00"/>
                </a:solidFill>
              </a:rPr>
              <a:t>接口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get_sina_dd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date=None, </a:t>
            </a:r>
            <a:r>
              <a:rPr lang="en-US" altLang="zh-CN" sz="1200" dirty="0" err="1">
                <a:solidFill>
                  <a:schemeClr val="bg1"/>
                </a:solidFill>
              </a:rPr>
              <a:t>vol</a:t>
            </a:r>
            <a:r>
              <a:rPr lang="en-US" altLang="zh-CN" sz="1200" dirty="0">
                <a:solidFill>
                  <a:schemeClr val="bg1"/>
                </a:solidFill>
              </a:rPr>
              <a:t>=400,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>
                <a:solidFill>
                  <a:srgbClr val="FFFF00"/>
                </a:solidFill>
              </a:rPr>
              <a:t>sina</a:t>
            </a:r>
            <a:r>
              <a:rPr lang="zh-CN" altLang="en-US" sz="1200" dirty="0">
                <a:solidFill>
                  <a:srgbClr val="FFFF00"/>
                </a:solidFill>
              </a:rPr>
              <a:t>大单数据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get_stock_basics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获取沪深上市公司基本情况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get_report_data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获取业绩报表数据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get_profit_data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获取盈利能力数据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get_operation_data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获取营运能力数据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get_growth_data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获取成长能力数据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get_debtpaying_data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获取偿债能力数据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get_cashflow_data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获取现金流量数据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get_gdp_year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获取年度国内生产总值数据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get_gdp_quarter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获取季度国内生产总值数据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get_gdp_for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获取三大需求对</a:t>
            </a:r>
            <a:r>
              <a:rPr lang="en-US" altLang="zh-CN" sz="1200" dirty="0">
                <a:solidFill>
                  <a:srgbClr val="FFFF00"/>
                </a:solidFill>
              </a:rPr>
              <a:t>GDP</a:t>
            </a:r>
            <a:r>
              <a:rPr lang="zh-CN" altLang="en-US" sz="1200" dirty="0">
                <a:solidFill>
                  <a:srgbClr val="FFFF00"/>
                </a:solidFill>
              </a:rPr>
              <a:t>贡献数据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get_gdp_pull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获取三大产业对</a:t>
            </a:r>
            <a:r>
              <a:rPr lang="en-US" altLang="zh-CN" sz="1200" dirty="0">
                <a:solidFill>
                  <a:srgbClr val="FFFF00"/>
                </a:solidFill>
              </a:rPr>
              <a:t>GDP</a:t>
            </a:r>
            <a:r>
              <a:rPr lang="zh-CN" altLang="en-US" sz="1200" dirty="0">
                <a:solidFill>
                  <a:srgbClr val="FFFF00"/>
                </a:solidFill>
              </a:rPr>
              <a:t>拉动数据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get_gdp_contrib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获取三大产业贡献率数据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get_cpi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获取居民消费价格指数数据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get_ppi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获取工业品出厂价格指数数据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get_deposit_rate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获取存款利率数据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get_loan_rate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获取贷款利率数据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get_rrr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获取存款准备金率数据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get_money_supply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获取货币供应量数据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get_money_supply_bal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获取货币供应量</a:t>
            </a:r>
            <a:r>
              <a:rPr lang="en-US" altLang="zh-CN" sz="1200" dirty="0">
                <a:solidFill>
                  <a:srgbClr val="FFFF00"/>
                </a:solidFill>
              </a:rPr>
              <a:t>(</a:t>
            </a:r>
            <a:r>
              <a:rPr lang="zh-CN" altLang="en-US" sz="1200" dirty="0">
                <a:solidFill>
                  <a:srgbClr val="FFFF00"/>
                </a:solidFill>
              </a:rPr>
              <a:t>年底余额</a:t>
            </a:r>
            <a:r>
              <a:rPr lang="en-US" altLang="zh-CN" sz="1200" dirty="0">
                <a:solidFill>
                  <a:srgbClr val="FFFF00"/>
                </a:solidFill>
              </a:rPr>
              <a:t>)</a:t>
            </a:r>
            <a:r>
              <a:rPr lang="zh-CN" altLang="en-US" sz="1200" dirty="0">
                <a:solidFill>
                  <a:srgbClr val="FFFF00"/>
                </a:solidFill>
              </a:rPr>
              <a:t>数据 </a:t>
            </a:r>
            <a:endParaRPr lang="zh-CN" altLang="en-US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6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get_industry_classified</a:t>
            </a:r>
            <a:r>
              <a:rPr lang="en-US" altLang="zh-CN" sz="1200" dirty="0" smtClean="0">
                <a:solidFill>
                  <a:schemeClr val="bg1"/>
                </a:solidFill>
              </a:rPr>
              <a:t>(standard=‘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sina</a:t>
            </a:r>
            <a:r>
              <a:rPr lang="en-US" altLang="zh-CN" sz="1200" dirty="0" smtClean="0">
                <a:solidFill>
                  <a:schemeClr val="bg1"/>
                </a:solidFill>
              </a:rPr>
              <a:t>’) </a:t>
            </a:r>
            <a:r>
              <a:rPr lang="zh-CN" altLang="en-US" sz="1200" dirty="0">
                <a:solidFill>
                  <a:srgbClr val="FFFF00"/>
                </a:solidFill>
              </a:rPr>
              <a:t>获取行业分类数据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get_concept_classified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获取概念分类数据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get_area_classified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获取地域分类数据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get_gem_classified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获取创业板股票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get_sme_classified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获取中小板股票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get_st_classified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获取风险警示板股票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get_hs300s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获取沪深</a:t>
            </a:r>
            <a:r>
              <a:rPr lang="en-US" altLang="zh-CN" sz="1200" dirty="0">
                <a:solidFill>
                  <a:srgbClr val="FFFF00"/>
                </a:solidFill>
              </a:rPr>
              <a:t>300</a:t>
            </a:r>
            <a:r>
              <a:rPr lang="zh-CN" altLang="en-US" sz="1200" dirty="0">
                <a:solidFill>
                  <a:srgbClr val="FFFF00"/>
                </a:solidFill>
              </a:rPr>
              <a:t>当前成份股及所占权重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get_sz50s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获取上证</a:t>
            </a:r>
            <a:r>
              <a:rPr lang="en-US" altLang="zh-CN" sz="1200" dirty="0">
                <a:solidFill>
                  <a:srgbClr val="FFFF00"/>
                </a:solidFill>
              </a:rPr>
              <a:t>50</a:t>
            </a:r>
            <a:r>
              <a:rPr lang="zh-CN" altLang="en-US" sz="1200" dirty="0">
                <a:solidFill>
                  <a:srgbClr val="FFFF00"/>
                </a:solidFill>
              </a:rPr>
              <a:t>成份</a:t>
            </a:r>
            <a:r>
              <a:rPr lang="zh-CN" altLang="en-US" sz="1200" dirty="0" smtClean="0">
                <a:solidFill>
                  <a:srgbClr val="FFFF00"/>
                </a:solidFill>
              </a:rPr>
              <a:t>股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get_zz500s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获取中证</a:t>
            </a:r>
            <a:r>
              <a:rPr lang="en-US" altLang="zh-CN" sz="1200" dirty="0">
                <a:solidFill>
                  <a:srgbClr val="FFFF00"/>
                </a:solidFill>
              </a:rPr>
              <a:t>500</a:t>
            </a:r>
            <a:r>
              <a:rPr lang="zh-CN" altLang="en-US" sz="1200" dirty="0">
                <a:solidFill>
                  <a:srgbClr val="FFFF00"/>
                </a:solidFill>
              </a:rPr>
              <a:t>成份</a:t>
            </a:r>
            <a:r>
              <a:rPr lang="zh-CN" altLang="en-US" sz="1200" dirty="0" smtClean="0">
                <a:solidFill>
                  <a:srgbClr val="FFFF00"/>
                </a:solidFill>
              </a:rPr>
              <a:t>股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get_terminated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获取终止上市股票列表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get_suspended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获取暂停上市股票列表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get_latest_news</a:t>
            </a:r>
            <a:r>
              <a:rPr lang="en-US" altLang="zh-CN" sz="1200" dirty="0" smtClean="0">
                <a:solidFill>
                  <a:schemeClr val="bg1"/>
                </a:solidFill>
              </a:rPr>
              <a:t>(top=None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show_content</a:t>
            </a:r>
            <a:r>
              <a:rPr lang="en-US" altLang="zh-CN" sz="1200" dirty="0">
                <a:solidFill>
                  <a:schemeClr val="bg1"/>
                </a:solidFill>
              </a:rPr>
              <a:t>=False) </a:t>
            </a:r>
            <a:r>
              <a:rPr lang="zh-CN" altLang="en-US" sz="1200" dirty="0">
                <a:solidFill>
                  <a:srgbClr val="FFFF00"/>
                </a:solidFill>
              </a:rPr>
              <a:t>获取即时财经新闻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latest_content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获取即时财经新闻内容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get_notices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date=None) </a:t>
            </a:r>
            <a:r>
              <a:rPr lang="zh-CN" altLang="en-US" sz="1200" dirty="0">
                <a:solidFill>
                  <a:srgbClr val="FFFF00"/>
                </a:solidFill>
              </a:rPr>
              <a:t>个股信息地雷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notice_content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获取信息地雷内容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guba_sina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show_content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=False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>
                <a:solidFill>
                  <a:srgbClr val="FFFF00"/>
                </a:solidFill>
              </a:rPr>
              <a:t>sina</a:t>
            </a:r>
            <a:r>
              <a:rPr lang="zh-CN" altLang="en-US" sz="1200" dirty="0">
                <a:solidFill>
                  <a:srgbClr val="FFFF00"/>
                </a:solidFill>
              </a:rPr>
              <a:t>财经股吧首页的重点消息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profit_data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(year=2015</a:t>
            </a:r>
            <a:r>
              <a:rPr lang="en-US" altLang="zh-CN" sz="1200" dirty="0">
                <a:solidFill>
                  <a:schemeClr val="bg1"/>
                </a:solidFill>
              </a:rPr>
              <a:t>, top=25,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获取分配预案数据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forecast_data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获取业绩预告数据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xsg_data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</a:t>
            </a:r>
            <a:r>
              <a:rPr lang="en-US" altLang="zh-CN" sz="1200" dirty="0">
                <a:solidFill>
                  <a:schemeClr val="bg1"/>
                </a:solidFill>
              </a:rPr>
              <a:t>, month=None,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获取限售股解禁数据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fund_holdings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获取基金持股数据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new_stocks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获取新股上市数据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sh_margins</a:t>
            </a:r>
            <a:r>
              <a:rPr lang="en-US" altLang="zh-CN" sz="1200" dirty="0" smtClean="0">
                <a:solidFill>
                  <a:schemeClr val="bg1"/>
                </a:solidFill>
              </a:rPr>
              <a:t>(start=None, end=None,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获取沪市融资融券数据列表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sh_margin_details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(date=‘’, symbol=‘’, start=‘’, end=‘’,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获取沪市融资融券明细列表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sz_margins</a:t>
            </a:r>
            <a:r>
              <a:rPr lang="en-US" altLang="zh-CN" sz="1200" dirty="0" smtClean="0">
                <a:solidFill>
                  <a:schemeClr val="bg1"/>
                </a:solidFill>
              </a:rPr>
              <a:t>(start=None, end=None,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获取深市融资融券数据列表</a:t>
            </a:r>
            <a:r>
              <a:rPr lang="zh-CN" altLang="en-US" sz="1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sz_margin_details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(date=‘’,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获取深市融资融券明细列表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获取上海银行间同业拆放利率（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）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shibor_quote_data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银行报价数据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shibor_ma_data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均值数据 </a:t>
            </a:r>
            <a:endParaRPr lang="zh-CN" altLang="en-US" sz="8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4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>
                <a:solidFill>
                  <a:schemeClr val="bg1"/>
                </a:solidFill>
              </a:rPr>
              <a:t>lpr_data</a:t>
            </a:r>
            <a:r>
              <a:rPr lang="en-US" altLang="zh-CN" sz="1200" dirty="0">
                <a:solidFill>
                  <a:schemeClr val="bg1"/>
                </a:solidFill>
              </a:rPr>
              <a:t>(year=None) </a:t>
            </a:r>
            <a:r>
              <a:rPr lang="zh-CN" altLang="en-US" sz="1200" dirty="0">
                <a:solidFill>
                  <a:srgbClr val="FFFF00"/>
                </a:solidFill>
              </a:rPr>
              <a:t>获取贷款基础利率（</a:t>
            </a:r>
            <a:r>
              <a:rPr lang="en-US" altLang="zh-CN" sz="1200" dirty="0">
                <a:solidFill>
                  <a:srgbClr val="FFFF00"/>
                </a:solidFill>
              </a:rPr>
              <a:t>LPR</a:t>
            </a:r>
            <a:r>
              <a:rPr lang="zh-CN" altLang="en-US" sz="1200" dirty="0">
                <a:solidFill>
                  <a:srgbClr val="FFFF00"/>
                </a:solidFill>
              </a:rPr>
              <a:t>）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lpr_ma_data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获取贷款基础利率均值数据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top_list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获取每日龙虎榜列表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cap_tops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获取个股上榜统计数据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broker_tops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获取营业部上榜统计数据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inst_tops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获取机构席位追踪统计数据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inst_detail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获取最近一个交易日机构席位成交明细统计数据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trade_cal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交易日历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is_holiday</a:t>
            </a:r>
            <a:r>
              <a:rPr lang="en-US" altLang="zh-CN" sz="1200" dirty="0" smtClean="0">
                <a:solidFill>
                  <a:schemeClr val="bg1"/>
                </a:solidFill>
              </a:rPr>
              <a:t>(date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判断是否为交易日，返回</a:t>
            </a:r>
            <a:r>
              <a:rPr lang="en-US" altLang="zh-CN" sz="1200" dirty="0">
                <a:solidFill>
                  <a:srgbClr val="FFFF00"/>
                </a:solidFill>
              </a:rPr>
              <a:t>True or False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realtime_boxoffice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获取实时电影票房数据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day_boxoffice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获取单日电影票房数据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day_cinema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获取影院单日票房排行数据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month_boxoffice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获取单月电影票房数据</a:t>
            </a:r>
            <a:endParaRPr lang="zh-CN" altLang="en-US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8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sz="8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sz="8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8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1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3075057"/>
            <a:ext cx="460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2.3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关键问题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关键问题：数据源不同带来的数据差异如何处理？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数据源不同，数据建模不同，所以数据库设计在大方向相同的前提下，也会存在细节上的不同。设计需要满足的主要指标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是高性能的大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数据存储和访问。</a:t>
            </a: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</a:t>
            </a:r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：与数据建模处理方式相同，每个数据源单独建一个数据库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系统。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35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关键问题：如何获取实时数据？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目前提到的所有数据源：</a:t>
            </a:r>
            <a:r>
              <a:rPr lang="en-US" altLang="zh-CN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Quandl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，都没有实时交易数据，数据源非常难找，免费基本不可能，付费的都不好找。</a:t>
            </a: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</a:t>
            </a:r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：通联数据提供了付费的实时数据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，价格还算厚道，￥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500</a:t>
            </a:r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元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月。</a:t>
            </a:r>
            <a:endParaRPr lang="en-US" altLang="zh-CN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           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://</a:t>
            </a:r>
            <a:r>
              <a:rPr lang="en-US" altLang="zh-CN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mall.datayes.com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datapreview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/91?lang=</a:t>
            </a:r>
            <a:r>
              <a:rPr lang="en-US" altLang="zh-CN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zh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71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关键问题：数据会有多大？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数据会有多大？初步分析：目前看，数据都是以股票为单位划分的，每支股票有自己的行情、基本面、信息面数据，现在通过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接口能查到基本信息的沪深两市不到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3000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支。每支股票最大的单类数据来自分笔交易，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查询的分笔交易接口返回的数据时间间隔为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秒，每分钟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18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条，粗略计算一下：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个交易日的分笔数据：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4860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个交易日的分笔数据：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14,094,000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个月的分笔数据：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106,920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个月的分笔数据：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310,068,000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年的分笔数据：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1,283,040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年的分笔数据：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3,720,816,000</a:t>
            </a:r>
            <a:r>
              <a:rPr lang="zh-CN" altLang="en-US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lang="en-US" altLang="zh-CN" sz="1400" dirty="0" smtClean="0">
              <a:solidFill>
                <a:srgbClr val="ED532B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如果使用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RMDB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支股票一天的分笔数据就超过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1400</a:t>
            </a:r>
            <a:r>
              <a:rPr lang="zh-CN" altLang="en-US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万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行，显然得分表，每支股票的分笔信息为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张表，这么处理光分笔数据就有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张表，其他行情信息也会独立成表，各类信息加起来会有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n&gt;3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8700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张表，如果技术指标也独立成表，那表的数量将会是个天文数字，所以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RMDB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可能不是个好主意。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最近发现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在科学计算研究方面应用很广泛，处理大数据性能很好，比较适合存储结构化的弱关系数据。如果使用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存储，每支股票一个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，只有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个顶层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，每个顶层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下面分类保存历史行情、分笔、大单、基本面、信息面等各类数据。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结论：筛选之后，备选技术有两种：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和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MySQL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9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2.3.4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关键问题：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HDF5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还是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MySQL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存海量结构化数据性能很好，在科学研究和计算领域有广泛应用。使用时多是一次性把所有数据导入到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文件中，不再改动或追加。而我们的场景是：每过一天都会有新的行情、基本面、消息面的数据需要追加。另外，从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获取的数据，组织结构不是很好，很多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dataframe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要打散了，把每一条数据插入到某一个表中，这对数据库表的操作要求较高。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经过痛苦的试验，我发现，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对追加数据支持实在太弱（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当然也可能是我武功不够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），能找到的资料很少，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pytables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h5py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我都看了一下，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Pandas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包装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pytables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的库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HDFStore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append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方法追加数据，但用起来限制很多；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h5py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干脆没有追加数据的方法，要求一次性把数据全部导入。也许还有其他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基础上包装的框架做了更好的支持，但是，现在我实在没时间和精力去挖了。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MySQL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也有自己的问题，表太多，数据行数太多，都可能影响性能，但是相比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的基因缺陷，还是有绕开或者改进的办法的。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结论：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版本放弃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，使用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MySQL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5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4" y="1379578"/>
            <a:ext cx="345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37963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3082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reeform 68"/>
          <p:cNvSpPr>
            <a:spLocks noChangeAspect="1" noEditPoints="1"/>
          </p:cNvSpPr>
          <p:nvPr/>
        </p:nvSpPr>
        <p:spPr bwMode="auto">
          <a:xfrm>
            <a:off x="1972503" y="3574013"/>
            <a:ext cx="1110332" cy="1247842"/>
          </a:xfrm>
          <a:custGeom>
            <a:avLst/>
            <a:gdLst>
              <a:gd name="T0" fmla="*/ 26 w 368"/>
              <a:gd name="T1" fmla="*/ 0 h 414"/>
              <a:gd name="T2" fmla="*/ 19 w 368"/>
              <a:gd name="T3" fmla="*/ 30 h 414"/>
              <a:gd name="T4" fmla="*/ 19 w 368"/>
              <a:gd name="T5" fmla="*/ 65 h 414"/>
              <a:gd name="T6" fmla="*/ 0 w 368"/>
              <a:gd name="T7" fmla="*/ 102 h 414"/>
              <a:gd name="T8" fmla="*/ 19 w 368"/>
              <a:gd name="T9" fmla="*/ 138 h 414"/>
              <a:gd name="T10" fmla="*/ 19 w 368"/>
              <a:gd name="T11" fmla="*/ 173 h 414"/>
              <a:gd name="T12" fmla="*/ 0 w 368"/>
              <a:gd name="T13" fmla="*/ 210 h 414"/>
              <a:gd name="T14" fmla="*/ 19 w 368"/>
              <a:gd name="T15" fmla="*/ 247 h 414"/>
              <a:gd name="T16" fmla="*/ 19 w 368"/>
              <a:gd name="T17" fmla="*/ 281 h 414"/>
              <a:gd name="T18" fmla="*/ 0 w 368"/>
              <a:gd name="T19" fmla="*/ 318 h 414"/>
              <a:gd name="T20" fmla="*/ 19 w 368"/>
              <a:gd name="T21" fmla="*/ 355 h 414"/>
              <a:gd name="T22" fmla="*/ 19 w 368"/>
              <a:gd name="T23" fmla="*/ 390 h 414"/>
              <a:gd name="T24" fmla="*/ 26 w 368"/>
              <a:gd name="T25" fmla="*/ 414 h 414"/>
              <a:gd name="T26" fmla="*/ 368 w 368"/>
              <a:gd name="T27" fmla="*/ 340 h 414"/>
              <a:gd name="T28" fmla="*/ 294 w 368"/>
              <a:gd name="T29" fmla="*/ 0 h 414"/>
              <a:gd name="T30" fmla="*/ 19 w 368"/>
              <a:gd name="T31" fmla="*/ 45 h 414"/>
              <a:gd name="T32" fmla="*/ 15 w 368"/>
              <a:gd name="T33" fmla="*/ 47 h 414"/>
              <a:gd name="T34" fmla="*/ 19 w 368"/>
              <a:gd name="T35" fmla="*/ 99 h 414"/>
              <a:gd name="T36" fmla="*/ 15 w 368"/>
              <a:gd name="T37" fmla="*/ 102 h 414"/>
              <a:gd name="T38" fmla="*/ 19 w 368"/>
              <a:gd name="T39" fmla="*/ 154 h 414"/>
              <a:gd name="T40" fmla="*/ 15 w 368"/>
              <a:gd name="T41" fmla="*/ 156 h 414"/>
              <a:gd name="T42" fmla="*/ 19 w 368"/>
              <a:gd name="T43" fmla="*/ 208 h 414"/>
              <a:gd name="T44" fmla="*/ 15 w 368"/>
              <a:gd name="T45" fmla="*/ 210 h 414"/>
              <a:gd name="T46" fmla="*/ 19 w 368"/>
              <a:gd name="T47" fmla="*/ 262 h 414"/>
              <a:gd name="T48" fmla="*/ 15 w 368"/>
              <a:gd name="T49" fmla="*/ 264 h 414"/>
              <a:gd name="T50" fmla="*/ 19 w 368"/>
              <a:gd name="T51" fmla="*/ 316 h 414"/>
              <a:gd name="T52" fmla="*/ 15 w 368"/>
              <a:gd name="T53" fmla="*/ 318 h 414"/>
              <a:gd name="T54" fmla="*/ 19 w 368"/>
              <a:gd name="T55" fmla="*/ 370 h 414"/>
              <a:gd name="T56" fmla="*/ 15 w 368"/>
              <a:gd name="T57" fmla="*/ 373 h 414"/>
              <a:gd name="T58" fmla="*/ 294 w 368"/>
              <a:gd name="T59" fmla="*/ 400 h 414"/>
              <a:gd name="T60" fmla="*/ 34 w 368"/>
              <a:gd name="T61" fmla="*/ 370 h 414"/>
              <a:gd name="T62" fmla="*/ 38 w 368"/>
              <a:gd name="T63" fmla="*/ 378 h 414"/>
              <a:gd name="T64" fmla="*/ 50 w 368"/>
              <a:gd name="T65" fmla="*/ 364 h 414"/>
              <a:gd name="T66" fmla="*/ 34 w 368"/>
              <a:gd name="T67" fmla="*/ 316 h 414"/>
              <a:gd name="T68" fmla="*/ 38 w 368"/>
              <a:gd name="T69" fmla="*/ 324 h 414"/>
              <a:gd name="T70" fmla="*/ 50 w 368"/>
              <a:gd name="T71" fmla="*/ 310 h 414"/>
              <a:gd name="T72" fmla="*/ 34 w 368"/>
              <a:gd name="T73" fmla="*/ 262 h 414"/>
              <a:gd name="T74" fmla="*/ 38 w 368"/>
              <a:gd name="T75" fmla="*/ 269 h 414"/>
              <a:gd name="T76" fmla="*/ 50 w 368"/>
              <a:gd name="T77" fmla="*/ 256 h 414"/>
              <a:gd name="T78" fmla="*/ 34 w 368"/>
              <a:gd name="T79" fmla="*/ 208 h 414"/>
              <a:gd name="T80" fmla="*/ 38 w 368"/>
              <a:gd name="T81" fmla="*/ 215 h 414"/>
              <a:gd name="T82" fmla="*/ 50 w 368"/>
              <a:gd name="T83" fmla="*/ 202 h 414"/>
              <a:gd name="T84" fmla="*/ 34 w 368"/>
              <a:gd name="T85" fmla="*/ 154 h 414"/>
              <a:gd name="T86" fmla="*/ 38 w 368"/>
              <a:gd name="T87" fmla="*/ 161 h 414"/>
              <a:gd name="T88" fmla="*/ 50 w 368"/>
              <a:gd name="T89" fmla="*/ 148 h 414"/>
              <a:gd name="T90" fmla="*/ 34 w 368"/>
              <a:gd name="T91" fmla="*/ 100 h 414"/>
              <a:gd name="T92" fmla="*/ 38 w 368"/>
              <a:gd name="T93" fmla="*/ 107 h 414"/>
              <a:gd name="T94" fmla="*/ 50 w 368"/>
              <a:gd name="T95" fmla="*/ 94 h 414"/>
              <a:gd name="T96" fmla="*/ 34 w 368"/>
              <a:gd name="T97" fmla="*/ 45 h 414"/>
              <a:gd name="T98" fmla="*/ 38 w 368"/>
              <a:gd name="T99" fmla="*/ 53 h 414"/>
              <a:gd name="T100" fmla="*/ 50 w 368"/>
              <a:gd name="T101" fmla="*/ 39 h 414"/>
              <a:gd name="T102" fmla="*/ 34 w 368"/>
              <a:gd name="T103" fmla="*/ 15 h 414"/>
              <a:gd name="T104" fmla="*/ 353 w 368"/>
              <a:gd name="T105" fmla="*/ 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" h="414">
                <a:moveTo>
                  <a:pt x="294" y="0"/>
                </a:moveTo>
                <a:cubicBezTo>
                  <a:pt x="26" y="0"/>
                  <a:pt x="26" y="0"/>
                  <a:pt x="26" y="0"/>
                </a:cubicBezTo>
                <a:cubicBezTo>
                  <a:pt x="22" y="0"/>
                  <a:pt x="19" y="3"/>
                  <a:pt x="19" y="7"/>
                </a:cubicBezTo>
                <a:cubicBezTo>
                  <a:pt x="19" y="30"/>
                  <a:pt x="19" y="30"/>
                  <a:pt x="19" y="30"/>
                </a:cubicBezTo>
                <a:cubicBezTo>
                  <a:pt x="8" y="32"/>
                  <a:pt x="0" y="39"/>
                  <a:pt x="0" y="47"/>
                </a:cubicBezTo>
                <a:cubicBezTo>
                  <a:pt x="0" y="56"/>
                  <a:pt x="8" y="63"/>
                  <a:pt x="19" y="65"/>
                </a:cubicBezTo>
                <a:cubicBezTo>
                  <a:pt x="19" y="84"/>
                  <a:pt x="19" y="84"/>
                  <a:pt x="19" y="84"/>
                </a:cubicBezTo>
                <a:cubicBezTo>
                  <a:pt x="8" y="86"/>
                  <a:pt x="0" y="93"/>
                  <a:pt x="0" y="102"/>
                </a:cubicBezTo>
                <a:cubicBezTo>
                  <a:pt x="0" y="110"/>
                  <a:pt x="8" y="117"/>
                  <a:pt x="19" y="119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8" y="141"/>
                  <a:pt x="0" y="147"/>
                  <a:pt x="0" y="156"/>
                </a:cubicBezTo>
                <a:cubicBezTo>
                  <a:pt x="0" y="164"/>
                  <a:pt x="8" y="171"/>
                  <a:pt x="19" y="173"/>
                </a:cubicBezTo>
                <a:cubicBezTo>
                  <a:pt x="19" y="193"/>
                  <a:pt x="19" y="193"/>
                  <a:pt x="19" y="193"/>
                </a:cubicBezTo>
                <a:cubicBezTo>
                  <a:pt x="8" y="195"/>
                  <a:pt x="0" y="201"/>
                  <a:pt x="0" y="210"/>
                </a:cubicBezTo>
                <a:cubicBezTo>
                  <a:pt x="0" y="218"/>
                  <a:pt x="8" y="225"/>
                  <a:pt x="19" y="227"/>
                </a:cubicBezTo>
                <a:cubicBezTo>
                  <a:pt x="19" y="247"/>
                  <a:pt x="19" y="247"/>
                  <a:pt x="19" y="247"/>
                </a:cubicBezTo>
                <a:cubicBezTo>
                  <a:pt x="8" y="249"/>
                  <a:pt x="0" y="256"/>
                  <a:pt x="0" y="264"/>
                </a:cubicBezTo>
                <a:cubicBezTo>
                  <a:pt x="0" y="273"/>
                  <a:pt x="8" y="279"/>
                  <a:pt x="19" y="281"/>
                </a:cubicBezTo>
                <a:cubicBezTo>
                  <a:pt x="19" y="301"/>
                  <a:pt x="19" y="301"/>
                  <a:pt x="19" y="301"/>
                </a:cubicBezTo>
                <a:cubicBezTo>
                  <a:pt x="8" y="303"/>
                  <a:pt x="0" y="310"/>
                  <a:pt x="0" y="318"/>
                </a:cubicBezTo>
                <a:cubicBezTo>
                  <a:pt x="0" y="327"/>
                  <a:pt x="8" y="334"/>
                  <a:pt x="19" y="336"/>
                </a:cubicBezTo>
                <a:cubicBezTo>
                  <a:pt x="19" y="355"/>
                  <a:pt x="19" y="355"/>
                  <a:pt x="19" y="355"/>
                </a:cubicBezTo>
                <a:cubicBezTo>
                  <a:pt x="8" y="357"/>
                  <a:pt x="0" y="364"/>
                  <a:pt x="0" y="373"/>
                </a:cubicBezTo>
                <a:cubicBezTo>
                  <a:pt x="0" y="381"/>
                  <a:pt x="8" y="388"/>
                  <a:pt x="19" y="390"/>
                </a:cubicBezTo>
                <a:cubicBezTo>
                  <a:pt x="19" y="407"/>
                  <a:pt x="19" y="407"/>
                  <a:pt x="19" y="407"/>
                </a:cubicBezTo>
                <a:cubicBezTo>
                  <a:pt x="19" y="411"/>
                  <a:pt x="22" y="414"/>
                  <a:pt x="26" y="414"/>
                </a:cubicBezTo>
                <a:cubicBezTo>
                  <a:pt x="294" y="414"/>
                  <a:pt x="294" y="414"/>
                  <a:pt x="294" y="414"/>
                </a:cubicBezTo>
                <a:cubicBezTo>
                  <a:pt x="335" y="414"/>
                  <a:pt x="368" y="381"/>
                  <a:pt x="368" y="340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33"/>
                  <a:pt x="335" y="0"/>
                  <a:pt x="294" y="0"/>
                </a:cubicBezTo>
                <a:close/>
                <a:moveTo>
                  <a:pt x="15" y="47"/>
                </a:moveTo>
                <a:cubicBezTo>
                  <a:pt x="15" y="47"/>
                  <a:pt x="17" y="46"/>
                  <a:pt x="19" y="45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49"/>
                  <a:pt x="15" y="48"/>
                  <a:pt x="15" y="47"/>
                </a:cubicBezTo>
                <a:close/>
                <a:moveTo>
                  <a:pt x="15" y="102"/>
                </a:moveTo>
                <a:cubicBezTo>
                  <a:pt x="15" y="101"/>
                  <a:pt x="17" y="100"/>
                  <a:pt x="19" y="99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17" y="103"/>
                  <a:pt x="15" y="102"/>
                  <a:pt x="15" y="102"/>
                </a:cubicBezTo>
                <a:close/>
                <a:moveTo>
                  <a:pt x="15" y="156"/>
                </a:moveTo>
                <a:cubicBezTo>
                  <a:pt x="15" y="155"/>
                  <a:pt x="17" y="154"/>
                  <a:pt x="19" y="154"/>
                </a:cubicBezTo>
                <a:cubicBezTo>
                  <a:pt x="19" y="158"/>
                  <a:pt x="19" y="158"/>
                  <a:pt x="19" y="158"/>
                </a:cubicBezTo>
                <a:cubicBezTo>
                  <a:pt x="17" y="157"/>
                  <a:pt x="15" y="156"/>
                  <a:pt x="15" y="156"/>
                </a:cubicBezTo>
                <a:close/>
                <a:moveTo>
                  <a:pt x="15" y="210"/>
                </a:moveTo>
                <a:cubicBezTo>
                  <a:pt x="15" y="209"/>
                  <a:pt x="17" y="209"/>
                  <a:pt x="19" y="208"/>
                </a:cubicBezTo>
                <a:cubicBezTo>
                  <a:pt x="19" y="212"/>
                  <a:pt x="19" y="212"/>
                  <a:pt x="19" y="212"/>
                </a:cubicBezTo>
                <a:cubicBezTo>
                  <a:pt x="17" y="211"/>
                  <a:pt x="15" y="211"/>
                  <a:pt x="15" y="210"/>
                </a:cubicBezTo>
                <a:close/>
                <a:moveTo>
                  <a:pt x="15" y="264"/>
                </a:moveTo>
                <a:cubicBezTo>
                  <a:pt x="15" y="264"/>
                  <a:pt x="17" y="263"/>
                  <a:pt x="19" y="262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7" y="266"/>
                  <a:pt x="15" y="265"/>
                  <a:pt x="15" y="264"/>
                </a:cubicBezTo>
                <a:close/>
                <a:moveTo>
                  <a:pt x="15" y="318"/>
                </a:moveTo>
                <a:cubicBezTo>
                  <a:pt x="15" y="318"/>
                  <a:pt x="17" y="317"/>
                  <a:pt x="19" y="316"/>
                </a:cubicBezTo>
                <a:cubicBezTo>
                  <a:pt x="19" y="321"/>
                  <a:pt x="19" y="321"/>
                  <a:pt x="19" y="321"/>
                </a:cubicBezTo>
                <a:cubicBezTo>
                  <a:pt x="17" y="320"/>
                  <a:pt x="15" y="319"/>
                  <a:pt x="15" y="318"/>
                </a:cubicBezTo>
                <a:close/>
                <a:moveTo>
                  <a:pt x="15" y="373"/>
                </a:moveTo>
                <a:cubicBezTo>
                  <a:pt x="15" y="372"/>
                  <a:pt x="17" y="371"/>
                  <a:pt x="19" y="370"/>
                </a:cubicBezTo>
                <a:cubicBezTo>
                  <a:pt x="19" y="375"/>
                  <a:pt x="19" y="375"/>
                  <a:pt x="19" y="375"/>
                </a:cubicBezTo>
                <a:cubicBezTo>
                  <a:pt x="17" y="374"/>
                  <a:pt x="15" y="373"/>
                  <a:pt x="15" y="373"/>
                </a:cubicBezTo>
                <a:close/>
                <a:moveTo>
                  <a:pt x="353" y="340"/>
                </a:moveTo>
                <a:cubicBezTo>
                  <a:pt x="353" y="373"/>
                  <a:pt x="326" y="400"/>
                  <a:pt x="294" y="400"/>
                </a:cubicBezTo>
                <a:cubicBezTo>
                  <a:pt x="34" y="400"/>
                  <a:pt x="34" y="400"/>
                  <a:pt x="34" y="400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36" y="371"/>
                  <a:pt x="37" y="372"/>
                  <a:pt x="38" y="373"/>
                </a:cubicBezTo>
                <a:cubicBezTo>
                  <a:pt x="38" y="374"/>
                  <a:pt x="39" y="375"/>
                  <a:pt x="38" y="378"/>
                </a:cubicBezTo>
                <a:cubicBezTo>
                  <a:pt x="52" y="382"/>
                  <a:pt x="52" y="382"/>
                  <a:pt x="52" y="382"/>
                </a:cubicBezTo>
                <a:cubicBezTo>
                  <a:pt x="55" y="374"/>
                  <a:pt x="52" y="368"/>
                  <a:pt x="50" y="364"/>
                </a:cubicBezTo>
                <a:cubicBezTo>
                  <a:pt x="46" y="360"/>
                  <a:pt x="41" y="357"/>
                  <a:pt x="34" y="355"/>
                </a:cubicBezTo>
                <a:cubicBezTo>
                  <a:pt x="34" y="316"/>
                  <a:pt x="34" y="316"/>
                  <a:pt x="34" y="316"/>
                </a:cubicBezTo>
                <a:cubicBezTo>
                  <a:pt x="36" y="317"/>
                  <a:pt x="37" y="318"/>
                  <a:pt x="38" y="319"/>
                </a:cubicBezTo>
                <a:cubicBezTo>
                  <a:pt x="38" y="319"/>
                  <a:pt x="39" y="321"/>
                  <a:pt x="38" y="324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5" y="320"/>
                  <a:pt x="52" y="314"/>
                  <a:pt x="50" y="310"/>
                </a:cubicBezTo>
                <a:cubicBezTo>
                  <a:pt x="46" y="306"/>
                  <a:pt x="41" y="302"/>
                  <a:pt x="34" y="301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6" y="263"/>
                  <a:pt x="37" y="264"/>
                  <a:pt x="38" y="265"/>
                </a:cubicBezTo>
                <a:cubicBezTo>
                  <a:pt x="38" y="265"/>
                  <a:pt x="39" y="266"/>
                  <a:pt x="38" y="269"/>
                </a:cubicBezTo>
                <a:cubicBezTo>
                  <a:pt x="52" y="274"/>
                  <a:pt x="52" y="274"/>
                  <a:pt x="52" y="274"/>
                </a:cubicBezTo>
                <a:cubicBezTo>
                  <a:pt x="55" y="265"/>
                  <a:pt x="52" y="260"/>
                  <a:pt x="50" y="256"/>
                </a:cubicBezTo>
                <a:cubicBezTo>
                  <a:pt x="46" y="251"/>
                  <a:pt x="41" y="248"/>
                  <a:pt x="34" y="247"/>
                </a:cubicBezTo>
                <a:cubicBezTo>
                  <a:pt x="34" y="208"/>
                  <a:pt x="34" y="208"/>
                  <a:pt x="34" y="208"/>
                </a:cubicBezTo>
                <a:cubicBezTo>
                  <a:pt x="36" y="209"/>
                  <a:pt x="37" y="210"/>
                  <a:pt x="38" y="211"/>
                </a:cubicBezTo>
                <a:cubicBezTo>
                  <a:pt x="38" y="211"/>
                  <a:pt x="39" y="212"/>
                  <a:pt x="38" y="215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5" y="211"/>
                  <a:pt x="52" y="205"/>
                  <a:pt x="50" y="202"/>
                </a:cubicBezTo>
                <a:cubicBezTo>
                  <a:pt x="46" y="197"/>
                  <a:pt x="41" y="194"/>
                  <a:pt x="34" y="193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6" y="154"/>
                  <a:pt x="37" y="155"/>
                  <a:pt x="38" y="157"/>
                </a:cubicBezTo>
                <a:cubicBezTo>
                  <a:pt x="38" y="157"/>
                  <a:pt x="39" y="158"/>
                  <a:pt x="38" y="161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55" y="157"/>
                  <a:pt x="52" y="151"/>
                  <a:pt x="50" y="148"/>
                </a:cubicBezTo>
                <a:cubicBezTo>
                  <a:pt x="46" y="143"/>
                  <a:pt x="41" y="140"/>
                  <a:pt x="34" y="13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0"/>
                  <a:pt x="37" y="101"/>
                  <a:pt x="38" y="102"/>
                </a:cubicBezTo>
                <a:cubicBezTo>
                  <a:pt x="38" y="103"/>
                  <a:pt x="39" y="104"/>
                  <a:pt x="38" y="107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3"/>
                  <a:pt x="52" y="97"/>
                  <a:pt x="50" y="94"/>
                </a:cubicBezTo>
                <a:cubicBezTo>
                  <a:pt x="46" y="89"/>
                  <a:pt x="41" y="86"/>
                  <a:pt x="34" y="84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46"/>
                  <a:pt x="37" y="47"/>
                  <a:pt x="38" y="48"/>
                </a:cubicBezTo>
                <a:cubicBezTo>
                  <a:pt x="38" y="49"/>
                  <a:pt x="39" y="50"/>
                  <a:pt x="38" y="53"/>
                </a:cubicBezTo>
                <a:cubicBezTo>
                  <a:pt x="52" y="57"/>
                  <a:pt x="52" y="57"/>
                  <a:pt x="52" y="57"/>
                </a:cubicBezTo>
                <a:cubicBezTo>
                  <a:pt x="55" y="49"/>
                  <a:pt x="52" y="43"/>
                  <a:pt x="50" y="39"/>
                </a:cubicBezTo>
                <a:cubicBezTo>
                  <a:pt x="46" y="35"/>
                  <a:pt x="41" y="31"/>
                  <a:pt x="34" y="30"/>
                </a:cubicBezTo>
                <a:cubicBezTo>
                  <a:pt x="34" y="15"/>
                  <a:pt x="34" y="15"/>
                  <a:pt x="34" y="15"/>
                </a:cubicBezTo>
                <a:cubicBezTo>
                  <a:pt x="294" y="15"/>
                  <a:pt x="294" y="15"/>
                  <a:pt x="294" y="15"/>
                </a:cubicBezTo>
                <a:cubicBezTo>
                  <a:pt x="326" y="15"/>
                  <a:pt x="353" y="41"/>
                  <a:pt x="353" y="74"/>
                </a:cubicBezTo>
                <a:lnTo>
                  <a:pt x="353" y="3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4426169" y="3795426"/>
            <a:ext cx="6216441" cy="87714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项目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背景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设计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方案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3075057"/>
            <a:ext cx="460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2.4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关键设计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3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34313"/>
              </p:ext>
            </p:extLst>
          </p:nvPr>
        </p:nvGraphicFramePr>
        <p:xfrm>
          <a:off x="549087" y="1480924"/>
          <a:ext cx="10619656" cy="51670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06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8130"/>
                <a:gridCol w="14919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57804"/>
                <a:gridCol w="1786127"/>
                <a:gridCol w="24795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4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362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大盘指数历史行情数据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stellar_ts_index_db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index_code_history_tb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24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个指数的历史行情数据，每个指数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张表。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名称中的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表示指数名称。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664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大盘指数当日行情数据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index_current_tb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8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大盘指数实时行情数据</a:t>
                      </a:r>
                      <a:endParaRPr lang="en-US" altLang="zh-CN" sz="9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实时数据，不存库，现查现用。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28700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个股行情数据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stellar_ts_security_trade_1_db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stellar_ts_security_trade_2_db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stellar_ts_security_trade_3_db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trade_code_recent_day_tb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trade_code_recent_week_tb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trade_code_recent_month_tb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trade_code_recent_5min_tb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trade_code_recent_15min_tb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trade_code_recent_30min_tb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trade_code_recent_60min_tb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trade_code_all_history_tb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每个库存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支股票的数据，共</a:t>
                      </a:r>
                      <a:r>
                        <a:rPr lang="zh-CN" altLang="en-US" sz="900" b="0" i="0" kern="12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x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8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4000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张表。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表名称中的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表示股票代码。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03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stellar_ts_security_current_day_db</a:t>
                      </a:r>
                      <a:endParaRPr lang="en-US" altLang="zh-CN" sz="9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trade_current_day_tb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59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实时交易行情数据</a:t>
                      </a:r>
                      <a:endParaRPr 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实时数据，不存库，现查现用。</a:t>
                      </a:r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1722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个股分笔数据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stellar_ts_security_tick_1_db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Stellar_ts_security_tick_2_db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stellar_ts_security_tick_3_db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tick_code_history_2016_tb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tick_code_history_2015_tb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tick_code_history_2014_tb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每个库存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支股票的数据，历史数据每支股票每年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</a:t>
                      </a: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年数据总计：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x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表名称中的</a:t>
                      </a: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表示股票代码。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59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stellar_ts_security_current_day_db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tick_code_current_day_tb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每支股票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张表，现在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3xxx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baseline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09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实时分笔（</a:t>
                      </a:r>
                      <a:r>
                        <a:rPr lang="en-US" altLang="zh-CN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QUOTE</a:t>
                      </a:r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实时数据，不存库，现查现用。</a:t>
                      </a:r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6881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个股大单数据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stellar_ts_security_big_deal_db_1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stellar_ts_security_big_deal_db_2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stellar_ts_security_big_deal_db_3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big_deal_code_history_2016_tb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big_deal_code_history_2015_tb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big_deal_code_history_2014_tb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每个库存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支股票的数据，历史数据每支股票每年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张表。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年数据总计：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x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86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stellar_ts_security_current_day_db</a:t>
                      </a:r>
                      <a:endParaRPr lang="en-US" altLang="zh-CN" sz="9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trade_big_deal_current_day_tb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每支股票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张表，现在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3xxx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2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99925"/>
              </p:ext>
            </p:extLst>
          </p:nvPr>
        </p:nvGraphicFramePr>
        <p:xfrm>
          <a:off x="549088" y="1476459"/>
          <a:ext cx="10619655" cy="41418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90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70782"/>
                <a:gridCol w="8936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10002"/>
                <a:gridCol w="1988172"/>
                <a:gridCol w="23479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5250"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stellar_ts_index_db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（指数数据库）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（上证指数）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8_history_tb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（综合指数）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380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180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（基金指数）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12_history_tb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（国债指数）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16_history_tb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17_history_tb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（新综指）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（深证成指）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（深成指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（成分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4_history_tb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100R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（中小板指）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（创业板指）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（新指数）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index_39910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（中小板综）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index_399106_history_tb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（深证综指）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index_399107_history_tb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index_399108_history_tb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index_399333_history_tb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（中小板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index_399606_history_tb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（创业板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13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896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收盘点位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255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472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773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35552"/>
              </p:ext>
            </p:extLst>
          </p:nvPr>
        </p:nvGraphicFramePr>
        <p:xfrm>
          <a:off x="549087" y="1476459"/>
          <a:ext cx="10619655" cy="33089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583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4221"/>
                <a:gridCol w="9249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5834"/>
                <a:gridCol w="2057730"/>
                <a:gridCol w="20585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319"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stellar_ts_index_db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（指数数据库）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index_current_tb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（当日指数）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指数代码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99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指数名称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涨跌幅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昨日收盘点位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收盘点位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9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44005"/>
              </p:ext>
            </p:extLst>
          </p:nvPr>
        </p:nvGraphicFramePr>
        <p:xfrm>
          <a:off x="549087" y="1476459"/>
          <a:ext cx="10619655" cy="446925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154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00855"/>
                <a:gridCol w="91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7973"/>
                <a:gridCol w="1742419"/>
                <a:gridCol w="20585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0450">
                <a:tc rowSpan="1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stellar_ts_security_trade_n_db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（股票行情数据库）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trade_code_recent_day_tb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（近期日行情）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trade_code_recent_week_tb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（近期周行情）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trade_code_recent_month_tb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（近期月行情）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trade_code_recent_5min_tb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trade_code_recent_15min_tb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15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trade_code_recent_30min_tb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trade_code_recent_60min_tb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20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收盘点位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price_change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价格变动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p_change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涨跌幅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934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ma5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ma10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ma20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v_ma5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v_ma10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v_ma20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turn_over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换手率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5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0320"/>
              </p:ext>
            </p:extLst>
          </p:nvPr>
        </p:nvGraphicFramePr>
        <p:xfrm>
          <a:off x="549087" y="1476459"/>
          <a:ext cx="10619655" cy="2465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25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91256"/>
                <a:gridCol w="8303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5834"/>
                <a:gridCol w="2057730"/>
                <a:gridCol w="20585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319"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stellar_ts_security_trade_n_db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（股票行情数据库）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trade_code_all_history_tb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（历史行情）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99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收盘价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9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85049"/>
              </p:ext>
            </p:extLst>
          </p:nvPr>
        </p:nvGraphicFramePr>
        <p:xfrm>
          <a:off x="549087" y="1476459"/>
          <a:ext cx="10619655" cy="2465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7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7475"/>
                <a:gridCol w="9774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43806"/>
                <a:gridCol w="1385068"/>
                <a:gridCol w="20585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319"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stellar_ts_security_tick_1_db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（股票分笔数据库）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tick_code_history_2016_tb</a:t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的历史分笔）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99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价格变动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买卖类型（买盘、卖盘、中性盘）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70088"/>
              </p:ext>
            </p:extLst>
          </p:nvPr>
        </p:nvGraphicFramePr>
        <p:xfrm>
          <a:off x="549087" y="1476459"/>
          <a:ext cx="10619655" cy="218438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7476"/>
                <a:gridCol w="10720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28496"/>
                <a:gridCol w="1385068"/>
                <a:gridCol w="20585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319"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stellar_ts_security_big_deal_db_1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（股票大单数据库）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big_deal_code_history_2016_tb</a:t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的大单数据）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99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当前价格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上一笔价格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买卖类型（买盘、卖盘、中性盘）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6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845"/>
              </p:ext>
            </p:extLst>
          </p:nvPr>
        </p:nvGraphicFramePr>
        <p:xfrm>
          <a:off x="549087" y="1379036"/>
          <a:ext cx="10619655" cy="543088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202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39614"/>
                <a:gridCol w="13453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9007"/>
                <a:gridCol w="1713186"/>
                <a:gridCol w="15622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83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4721">
                <a:tc rowSpan="2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stellar_ts_security_currenty_day_db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（股票当日数据库）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trade_current_day_tb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（当日行情）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change_percent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涨跌幅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pre_close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昨日收盘价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200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turn_over_ratio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换手率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tick_code_current_day_tb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（ 当日分笔）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价格变动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买卖类型（买盘、卖盘、中性盘）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tick_code_current_day_tb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（当日大单数据）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当前价格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274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上一笔价格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66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买卖类型（买盘、卖盘、中性盘）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96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参考数据存储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10805"/>
              </p:ext>
            </p:extLst>
          </p:nvPr>
        </p:nvGraphicFramePr>
        <p:xfrm>
          <a:off x="549088" y="1476451"/>
          <a:ext cx="10619656" cy="33837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906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0032"/>
                <a:gridCol w="14920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7577"/>
                <a:gridCol w="1672787"/>
                <a:gridCol w="3596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9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参考数据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profit_tb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5641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forecast_tb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restricted_share_tb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301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fund_holdings_tb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new_security_tb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2941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融资融券汇总数据（沪市）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sh_margin_tb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融资融券明细数据（沪市）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sh_margins_detail_tb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融资融券汇总数据（深市）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sz_margin_tb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融资融券明细数据（深市）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sz_margin_detail_tb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5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Freeform 79"/>
          <p:cNvSpPr>
            <a:spLocks noEditPoints="1"/>
          </p:cNvSpPr>
          <p:nvPr/>
        </p:nvSpPr>
        <p:spPr bwMode="black">
          <a:xfrm>
            <a:off x="467342" y="2921168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项目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参考数据存储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52444"/>
              </p:ext>
            </p:extLst>
          </p:nvPr>
        </p:nvGraphicFramePr>
        <p:xfrm>
          <a:off x="549087" y="1476460"/>
          <a:ext cx="10619655" cy="508826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65738"/>
                <a:gridCol w="11246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02069"/>
                <a:gridCol w="1618593"/>
                <a:gridCol w="19406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778">
                <a:tc rowSpan="2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（股票参考数据库）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profit_tb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（分配预案数据）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report_date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公布日期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divi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分红金额（每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shares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转增或送股（每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forecast_tb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（业绩预告数据）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quarter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季度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业绩变动类型（预增、预亏、持平）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report_date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发布日期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pre_eps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上年同期每股收益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业绩变动范围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restricted_share_tb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（限售股解禁数据）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month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解禁月份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解禁日期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解禁数量（万股）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6486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占总盘比例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1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参考数据存储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9385"/>
              </p:ext>
            </p:extLst>
          </p:nvPr>
        </p:nvGraphicFramePr>
        <p:xfrm>
          <a:off x="549087" y="1476460"/>
          <a:ext cx="10619655" cy="5044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65738"/>
                <a:gridCol w="11246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02069"/>
                <a:gridCol w="1618593"/>
                <a:gridCol w="19406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778">
                <a:tc rowSpan="2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（股票参考数据库）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fund_holdings_tb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（基金持股数据）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quarter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统计季度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报告日期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num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基金家数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num_diff_last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与上期相比增加或减少的家数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count_diff_last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与上期相比增加或减少的持股数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基金持股市值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占流通盘比率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fund_holdings_tb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（新股数据）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ipo_date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上网发行日期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issue_date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发行数量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markets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上网发行数量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发行市盈率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limit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个人申购上限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funds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募集资金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ballot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网上中签率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3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参考数据存储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411723"/>
              </p:ext>
            </p:extLst>
          </p:nvPr>
        </p:nvGraphicFramePr>
        <p:xfrm>
          <a:off x="549087" y="1476460"/>
          <a:ext cx="10619655" cy="3939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841"/>
                <a:gridCol w="11246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6966"/>
                <a:gridCol w="1618593"/>
                <a:gridCol w="19406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（股票参考数据库）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sh_margin_tb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（沪市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op_date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rzye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本日融资余额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rzmre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本日融资买入额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rqylje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rqmcl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本日融券卖出量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rzrqjyzl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本日融资融券余额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sh_margin_detail_tb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（沪市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op_date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标的证券代码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标的证券简称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rzye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本日融资余额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rzmre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rzche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本日融资偿还额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rqmcl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本日融券卖出量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rqchl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本日融券偿还量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0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参考数据存储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9334"/>
              </p:ext>
            </p:extLst>
          </p:nvPr>
        </p:nvGraphicFramePr>
        <p:xfrm>
          <a:off x="549087" y="1476460"/>
          <a:ext cx="10619655" cy="3939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841"/>
                <a:gridCol w="11246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6966"/>
                <a:gridCol w="1618593"/>
                <a:gridCol w="19406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（股票参考数据库）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sz_margin_tb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（深市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op_date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rzye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本日融资余额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rzmre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本日融资买入额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rqylje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rqmcl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本日融券卖出量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rzrqjyzl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本日融资融券余额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sz_margin_detail_tb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（深市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op_date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标的证券代码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标的证券简称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rzye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本日融资余额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rzmre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rzche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本日融资偿还额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rqmcl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本日融券卖出量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rqchl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本日融券偿还量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1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股票分类数据存储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7515"/>
              </p:ext>
            </p:extLst>
          </p:nvPr>
        </p:nvGraphicFramePr>
        <p:xfrm>
          <a:off x="549087" y="1476453"/>
          <a:ext cx="10619656" cy="410599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211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0538"/>
                <a:gridCol w="1261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99003"/>
                <a:gridCol w="2236817"/>
                <a:gridCol w="24806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股票分类数据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stellar_ts_security_classification_db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concept_tb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area_tb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sme_tb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gem_tb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hs300s_tb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sz50s_tb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zz500s_tb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suspended_tb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terminated_tb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2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股票分类数据存储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52697"/>
              </p:ext>
            </p:extLst>
          </p:nvPr>
        </p:nvGraphicFramePr>
        <p:xfrm>
          <a:off x="549087" y="1476460"/>
          <a:ext cx="10619655" cy="50321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941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18290"/>
                <a:gridCol w="11981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8083"/>
                <a:gridCol w="1860331"/>
                <a:gridCol w="19406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778">
                <a:tc rowSpan="2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stellar_ts_security_classification_db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（股票分类数据库）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（行业分类数据）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c_name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concept_tb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（概念分类数据）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c_name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area_tb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（地域分类数据）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area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sme_tb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（中小板分类数据）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gem_tb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（创业板分类数据）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（风险提示板分类数据）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hs300s_tb</a:t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成份及权重）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weight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权重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sz50s_tb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（上证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成份股）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股票分类数据存储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475453"/>
              </p:ext>
            </p:extLst>
          </p:nvPr>
        </p:nvGraphicFramePr>
        <p:xfrm>
          <a:off x="549087" y="1476460"/>
          <a:ext cx="10619655" cy="26013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941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18290"/>
                <a:gridCol w="11981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8083"/>
                <a:gridCol w="1860331"/>
                <a:gridCol w="19406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778"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stellar_ts_security_classification_db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（股票分类数据库）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zz500s_tb</a:t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（中证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成份股数据）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suspended_tb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（暂停上市股票数据）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terminated_tb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（终止上市股票数据）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5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基本面数据存储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6002"/>
              </p:ext>
            </p:extLst>
          </p:nvPr>
        </p:nvGraphicFramePr>
        <p:xfrm>
          <a:off x="549087" y="1476470"/>
          <a:ext cx="10619656" cy="27156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9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9783"/>
                <a:gridCol w="1334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63991"/>
                <a:gridCol w="2237913"/>
                <a:gridCol w="237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7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基本面数据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security_basic_tb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security_report_tb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security_profit_tb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security_operation_tb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security_growth_tb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security_dept_pay_tb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security_cashflow_tb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0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基本面数据存储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68363"/>
              </p:ext>
            </p:extLst>
          </p:nvPr>
        </p:nvGraphicFramePr>
        <p:xfrm>
          <a:off x="549087" y="1476460"/>
          <a:ext cx="10619655" cy="3939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82262"/>
                <a:gridCol w="14609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02069"/>
                <a:gridCol w="1618593"/>
                <a:gridCol w="19406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security_basic_tb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（基本信息数据）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所属行业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area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地区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市盈率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outstanding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流通股本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totals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总股本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total_assets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总资产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liquid_assets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流动资产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fixed_assets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固定资产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reserved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公积金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每股公积金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每股收益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bvps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每股净资产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pb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市净率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9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基本面数据存储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98042"/>
              </p:ext>
            </p:extLst>
          </p:nvPr>
        </p:nvGraphicFramePr>
        <p:xfrm>
          <a:off x="549087" y="1476460"/>
          <a:ext cx="10619655" cy="436923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8593"/>
                <a:gridCol w="13137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12883"/>
                <a:gridCol w="1618593"/>
                <a:gridCol w="19406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778">
                <a:tc rowSpan="1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security_report_tb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（业绩报告数据）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每股收益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地每股收益同比百分比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roe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净资产收益率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epcf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每股现金流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net_profits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净利润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distrib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分配方案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report_date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发布日期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security_profit_tb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（盈利能力数据）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roe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净资产收益率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net_profit_ratio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gross_profit_rate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毛利率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net_profits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净利润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每股收益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business_income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营业收入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每股主营业务收入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项目</a:t>
            </a:r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背景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Freeform 79"/>
          <p:cNvSpPr>
            <a:spLocks noEditPoints="1"/>
          </p:cNvSpPr>
          <p:nvPr/>
        </p:nvSpPr>
        <p:spPr bwMode="black">
          <a:xfrm>
            <a:off x="2127855" y="3661196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26169" y="3924849"/>
            <a:ext cx="6216441" cy="47088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项目</a:t>
            </a:r>
            <a:r>
              <a:rPr lang="zh-CN" altLang="en-US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背景</a:t>
            </a:r>
            <a:endParaRPr lang="zh-CN" altLang="en-US" sz="2400" dirty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759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8878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基本面数据存储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81573"/>
              </p:ext>
            </p:extLst>
          </p:nvPr>
        </p:nvGraphicFramePr>
        <p:xfrm>
          <a:off x="549087" y="1476460"/>
          <a:ext cx="10619655" cy="39272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8593"/>
                <a:gridCol w="16396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7062"/>
                <a:gridCol w="1618593"/>
                <a:gridCol w="19406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security_operation_tb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（营运能力数据）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ar_turn_over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应收账款周转率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ar_turn_days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应收账款周转天数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inventory_turn_over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库存周转率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inventory_days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库存周转天数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current_asset_turn_over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流动资产周转率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current_asset_days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流动资产周转天数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security_growth_tb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（成长能力数据）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mbrg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主营业务收入增长率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nprg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净利润增长率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nav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净资产增长率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targ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总资产增长率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每股收益增长率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股东权益增长率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4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基本面数据存储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45623"/>
              </p:ext>
            </p:extLst>
          </p:nvPr>
        </p:nvGraphicFramePr>
        <p:xfrm>
          <a:off x="549087" y="1476460"/>
          <a:ext cx="10619655" cy="37062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8593"/>
                <a:gridCol w="11666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49517"/>
                <a:gridCol w="1629104"/>
                <a:gridCol w="19406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778">
                <a:tc rowSpan="1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security_debt_pay_tb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（偿债能力数据）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current_ratio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流动比率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quickratio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速动比率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cash_ratio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ic_ratio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利息支付背书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sheq_ratio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股东权益比率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ad_ratio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股东权益增长率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security_cashflow_tb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（现金流数据）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cf_sales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经营现金净流量对销售收入比率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rate_of_return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资产的经营现金流量回报率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cf_nm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经营现金净流量与净利润的比率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cf_liabilities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经营现金净流量对负债比率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cashflow_ratio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7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847107"/>
              </p:ext>
            </p:extLst>
          </p:nvPr>
        </p:nvGraphicFramePr>
        <p:xfrm>
          <a:off x="549087" y="1476449"/>
          <a:ext cx="10619657" cy="447175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172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1594"/>
                <a:gridCol w="1583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64567"/>
                <a:gridCol w="1457123"/>
                <a:gridCol w="25552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12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宏观经济数据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deposit_rate_tb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loan_rate_tb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rrr_tb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money_supply_tb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r>
                        <a:rPr lang="zh-CN" altLang="en-US" sz="1000" b="0" i="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货币供应量（年底余额）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money_supply_bal_tb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国内生产总值（年度）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国内生产总值（年度）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gdp_year_tb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国内生产总值（季度）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国内生产总值（季度）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gdp_quarter_tb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gdp_for_tb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gdp_pull_tb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gdp_contribution_tb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ppi_tb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9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88383"/>
              </p:ext>
            </p:extLst>
          </p:nvPr>
        </p:nvGraphicFramePr>
        <p:xfrm>
          <a:off x="549087" y="1476460"/>
          <a:ext cx="10619655" cy="26013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8593"/>
                <a:gridCol w="11666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49517"/>
                <a:gridCol w="1629104"/>
                <a:gridCol w="19406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778"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deposit_rate_tb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（存款利率数据）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deposit_type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存款种类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loan_rate_tb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（贷款利率数据）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执行日期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loan_type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贷款种类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rrr_tb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（存款准备金率数据）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调整前存款准备金率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current_rate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调整后存款准备金率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调整幅度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7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59543"/>
              </p:ext>
            </p:extLst>
          </p:nvPr>
        </p:nvGraphicFramePr>
        <p:xfrm>
          <a:off x="549087" y="1476460"/>
          <a:ext cx="10619655" cy="414825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8593"/>
                <a:gridCol w="11666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49517"/>
                <a:gridCol w="1629104"/>
                <a:gridCol w="19406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778">
                <a:tc rowSpan="1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money_supply_tb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（货币供应量数据）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month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流通现金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流通现金同比增长率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狭义货币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狭义货币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广义货币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广义货币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活期存款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cd_yoy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活期存款同比增长率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qm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准货币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qm_yoy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准货币同比增长率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ftd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定期存款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ftd_yoy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定期存款同比增长率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储蓄存款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sd_yoy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储蓄存款同比增长率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rests_yoy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其他存款同比增长率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5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16732"/>
              </p:ext>
            </p:extLst>
          </p:nvPr>
        </p:nvGraphicFramePr>
        <p:xfrm>
          <a:off x="549087" y="1476460"/>
          <a:ext cx="10619655" cy="48111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8593"/>
                <a:gridCol w="15134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778">
                <a:tc rowSpan="2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money_supply_bal_tb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（货币供应量年底余额）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广义货币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狭义货币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流通现金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活期存款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qm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准货币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ftd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定期存款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储蓄存款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gdp_year_tb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pc_gdp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人均国内生产总值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gnp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国民生产总值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construction_industry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建筑业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trans_industry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交通运输、仓储、邮电通信业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lbdy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批发零售贸易及餐饮业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0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96470"/>
              </p:ext>
            </p:extLst>
          </p:nvPr>
        </p:nvGraphicFramePr>
        <p:xfrm>
          <a:off x="549087" y="1476460"/>
          <a:ext cx="10619655" cy="39272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13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6662"/>
                <a:gridCol w="16606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81352"/>
                <a:gridCol w="1008993"/>
                <a:gridCol w="19406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gdp_quarter_tb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（季度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quarter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统计季度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gdp_yoy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第一产业增加值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第一产业增加值同比增长率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第二产业增加值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第二产业增加值同比增长率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第三产业增加值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第三产业增加值同比增长率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gdp_for_tb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（三大需求对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consumption_for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最终消费支出贡献率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consumption_for_rate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最终消费支出拉动百分比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capital_for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资本形成总额贡献率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capital_for_rate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资本形成总额拉动百分比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export_for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货物和服务净出口贡献率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export_for_rate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货物和服务净出口拉动贡献率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46731"/>
              </p:ext>
            </p:extLst>
          </p:nvPr>
        </p:nvGraphicFramePr>
        <p:xfrm>
          <a:off x="549087" y="1476460"/>
          <a:ext cx="10619655" cy="28223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13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1145"/>
                <a:gridCol w="17447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778"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gdp_pull_tb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（季度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统计季度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gdp_yoy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第一产业拉动率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第二产业拉动率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第二产业中工业拉动率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iti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第三产业拉动率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gdp_contribution_tb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贡献率）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第二产业中工业贡献率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1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73475"/>
              </p:ext>
            </p:extLst>
          </p:nvPr>
        </p:nvGraphicFramePr>
        <p:xfrm>
          <a:off x="549087" y="1476460"/>
          <a:ext cx="10619655" cy="326433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13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2373"/>
                <a:gridCol w="15134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778">
                <a:tc rowSpan="1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（居民消费价格指数）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month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ppi_tb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（工业品出厂价格指数）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month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ppiip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ppi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生产资料价格指数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qm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采掘工业价格指数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rmi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原材料工业价格指数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加工工业价格指数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生活资料价格指数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food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食品类价格指数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clothing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服装类价格指数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roeu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一般日用品价格指数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dcg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耐用消费品价格指数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0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2.4.6.1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新闻事件数据存储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67257"/>
              </p:ext>
            </p:extLst>
          </p:nvPr>
        </p:nvGraphicFramePr>
        <p:xfrm>
          <a:off x="549087" y="1476453"/>
          <a:ext cx="10619657" cy="140380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423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4143"/>
                <a:gridCol w="12721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61190"/>
                <a:gridCol w="2088402"/>
                <a:gridCol w="26714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3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新闻事件数据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stellar_ts_news_db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latest_news_tb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notice_tb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guba_sina_tb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4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项目背景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6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2.4.6.2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新闻事件数据存储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88817"/>
              </p:ext>
            </p:extLst>
          </p:nvPr>
        </p:nvGraphicFramePr>
        <p:xfrm>
          <a:off x="549087" y="1476460"/>
          <a:ext cx="10619655" cy="304335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6455"/>
                <a:gridCol w="19233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778">
                <a:tc rowSpan="1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stellar_ts_news_db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（新闻事件数据库）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latset_news_tb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（即时新闻）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classification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新闻分类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title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新闻标题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发布时间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url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新闻链接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notice_tb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（信息地雷）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信息公布时间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title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信息标题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信息类型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url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信息内容链接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guba_sina_tb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（新浪股吧）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title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消息标题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public_time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发布时间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read_count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阅读次数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6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2.4.7.1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龙虎榜数据存储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48488"/>
              </p:ext>
            </p:extLst>
          </p:nvPr>
        </p:nvGraphicFramePr>
        <p:xfrm>
          <a:off x="549087" y="1476445"/>
          <a:ext cx="10619656" cy="20022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8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7493"/>
                <a:gridCol w="1094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67430"/>
                <a:gridCol w="3098137"/>
                <a:gridCol w="21246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龙虎榜数据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stellar_ts_top_info_db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top_list_tb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top_statistics_tb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broker_top_tb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institution_top_tb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institution_detail_tb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2.4.7.2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龙虎榜数据存储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5965"/>
              </p:ext>
            </p:extLst>
          </p:nvPr>
        </p:nvGraphicFramePr>
        <p:xfrm>
          <a:off x="549087" y="1476460"/>
          <a:ext cx="10619655" cy="45902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5131"/>
                <a:gridCol w="17447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778">
                <a:tc rowSpan="1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stellar_ts_top_info_db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（龙虎榜数据库）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top_lilst_tb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（每日龙虎榜）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price_change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价格变动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buy_ratio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买入占总成交比例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sell_ratio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卖出占总成交比例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reason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上榜原因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top_statistics_tb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（个股上榜统计）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duration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上榜次数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买入席位数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卖出席位数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2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2.4.7.2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龙虎榜数据存储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773663"/>
              </p:ext>
            </p:extLst>
          </p:nvPr>
        </p:nvGraphicFramePr>
        <p:xfrm>
          <a:off x="549087" y="1476460"/>
          <a:ext cx="10619655" cy="50321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75338"/>
                <a:gridCol w="15345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778">
                <a:tc rowSpan="2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stellar_ts_top_info_db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（龙虎榜数据库）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broker_top_tb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（营业部上榜统计）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duration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broker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buy_count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买入席位数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sell_count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卖出席位数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top3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买入前三股票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institution_top_tb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（机构席位追踪）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duration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institution_detail_tb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（机构成交明细）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特征类型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0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6911"/>
              </p:ext>
            </p:extLst>
          </p:nvPr>
        </p:nvGraphicFramePr>
        <p:xfrm>
          <a:off x="549087" y="1476459"/>
          <a:ext cx="10619656" cy="20789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278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7570"/>
                <a:gridCol w="11814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4894"/>
                <a:gridCol w="2171279"/>
                <a:gridCol w="30866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银行间同业拆借利率数据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shibor_quote_tb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shibor_ma_tb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lpr_ma_tb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8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43740"/>
              </p:ext>
            </p:extLst>
          </p:nvPr>
        </p:nvGraphicFramePr>
        <p:xfrm>
          <a:off x="549087" y="1476460"/>
          <a:ext cx="10619655" cy="26013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75338"/>
                <a:gridCol w="15345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778"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0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893068"/>
              </p:ext>
            </p:extLst>
          </p:nvPr>
        </p:nvGraphicFramePr>
        <p:xfrm>
          <a:off x="549087" y="1476460"/>
          <a:ext cx="10619655" cy="45902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75338"/>
                <a:gridCol w="15345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778">
                <a:tc rowSpan="1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shibor_quote_tb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（银行间报价）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5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33884"/>
              </p:ext>
            </p:extLst>
          </p:nvPr>
        </p:nvGraphicFramePr>
        <p:xfrm>
          <a:off x="549087" y="1339830"/>
          <a:ext cx="10619655" cy="54330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53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76249"/>
                <a:gridCol w="22176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631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9184">
                <a:tc rowSpan="2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（银行数据库</a:t>
                      </a:r>
                      <a:r>
                        <a:rPr lang="zh-CN" altLang="en-US" sz="8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shibor_ma_tb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0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41049"/>
              </p:ext>
            </p:extLst>
          </p:nvPr>
        </p:nvGraphicFramePr>
        <p:xfrm>
          <a:off x="549087" y="1476460"/>
          <a:ext cx="10619655" cy="215943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75338"/>
                <a:gridCol w="15345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778"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（贷款基础利率）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lpr_ma_tb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（贷款基础利率均值）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y1_5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y1_10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y1_20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5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44370" y="2921168"/>
            <a:ext cx="5903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 smtClean="0">
                <a:solidFill>
                  <a:schemeClr val="bg1"/>
                </a:solidFill>
              </a:rPr>
              <a:t>End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066180"/>
            <a:ext cx="1075944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项目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背景：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是整个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的第一个版本，力求以尽可能小的代价，聚焦于量化投资的研究实际需要，尽可能快的满足量化投资策略研究的核心需求，建立一个理论验证框架，实现基础研究和回测验证功能，为后续版本提供技术实现的参考。只要存在更为简单和经济的选择，我们就会回避更复杂的技术和架构，把精力集中在量化投资业务本身，而非软件技术。</a:t>
            </a: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希望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除了告诉我们什么是可行的之外，还能告诉我们什么是不可行的。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1222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设计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方案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835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设计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方案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396716"/>
            <a:ext cx="5932361" cy="168967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2.1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整体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框架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建模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2.3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问题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2.4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设计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7" name="文本框 46"/>
          <p:cNvSpPr txBox="1"/>
          <p:nvPr/>
        </p:nvSpPr>
        <p:spPr>
          <a:xfrm>
            <a:off x="133759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68878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5381</TotalTime>
  <Words>8852</Words>
  <Application>Microsoft Macintosh PowerPoint</Application>
  <PresentationFormat>宽屏</PresentationFormat>
  <Paragraphs>2220</Paragraphs>
  <Slides>69</Slides>
  <Notes>69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9" baseType="lpstr">
      <vt:lpstr>Calibri</vt:lpstr>
      <vt:lpstr>Calibri Light</vt:lpstr>
      <vt:lpstr>Segoe UI</vt:lpstr>
      <vt:lpstr>Segoe UI Semibold</vt:lpstr>
      <vt:lpstr>Wingdings</vt:lpstr>
      <vt:lpstr>Yuanti SC</vt:lpstr>
      <vt:lpstr>Yuanti SC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1010</cp:revision>
  <dcterms:created xsi:type="dcterms:W3CDTF">2016-07-16T06:00:02Z</dcterms:created>
  <dcterms:modified xsi:type="dcterms:W3CDTF">2016-08-24T06:38:04Z</dcterms:modified>
</cp:coreProperties>
</file>