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97" r:id="rId75"/>
    <p:sldId id="498" r:id="rId76"/>
    <p:sldId id="499" r:id="rId77"/>
    <p:sldId id="500" r:id="rId78"/>
    <p:sldId id="501" r:id="rId79"/>
    <p:sldId id="349"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p:restoredTop sz="92747" autoAdjust="0"/>
  </p:normalViewPr>
  <p:slideViewPr>
    <p:cSldViewPr snapToGrid="0" snapToObjects="1">
      <p:cViewPr varScale="1">
        <p:scale>
          <a:sx n="123" d="100"/>
          <a:sy n="123" d="100"/>
        </p:scale>
        <p:origin x="1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26145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049297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874296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1369152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png"/><Relationship Id="rId5" Type="http://schemas.openxmlformats.org/officeDocument/2006/relationships/package" Target="../embeddings/Microsoft_Excel____1.xlsx"/><Relationship Id="rId6" Type="http://schemas.openxmlformats.org/officeDocument/2006/relationships/image" Target="../media/image6.emf"/><Relationship Id="rId7" Type="http://schemas.openxmlformats.org/officeDocument/2006/relationships/package" Target="../embeddings/Microsoft_Excel____2.xlsx"/><Relationship Id="rId8"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1.png"/><Relationship Id="rId5" Type="http://schemas.openxmlformats.org/officeDocument/2006/relationships/package" Target="../embeddings/Microsoft_Excel____3.xlsx"/><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2308522">
                  <a:extLst>
                    <a:ext uri="{9D8B030D-6E8A-4147-A177-3AD203B41FA5}">
                      <a16:colId xmlns:a16="http://schemas.microsoft.com/office/drawing/2014/main" xmlns=""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 xmlns:a16="http://schemas.microsoft.com/office/drawing/2014/main" val="20000"/>
                    </a:ext>
                  </a:extLst>
                </a:gridCol>
                <a:gridCol w="1239564"/>
                <a:gridCol w="2533183">
                  <a:extLst>
                    <a:ext uri="{9D8B030D-6E8A-4147-A177-3AD203B41FA5}">
                      <a16:colId xmlns="" xmlns:a16="http://schemas.microsoft.com/office/drawing/2014/main"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072266792"/>
              </p:ext>
            </p:extLst>
          </p:nvPr>
        </p:nvGraphicFramePr>
        <p:xfrm>
          <a:off x="486173" y="4884737"/>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a16="http://schemas.microsoft.com/office/drawing/2014/main" xmlns="" val="20000"/>
                    </a:ext>
                  </a:extLst>
                </a:gridCol>
                <a:gridCol w="1391479">
                  <a:extLst>
                    <a:ext uri="{9D8B030D-6E8A-4147-A177-3AD203B41FA5}">
                      <a16:colId xmlns:a16="http://schemas.microsoft.com/office/drawing/2014/main" xmlns=""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052691167"/>
              </p:ext>
            </p:extLst>
          </p:nvPr>
        </p:nvGraphicFramePr>
        <p:xfrm>
          <a:off x="486173" y="5645848"/>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a16="http://schemas.microsoft.com/office/drawing/2014/main" xmlns="" val="20000"/>
                    </a:ext>
                  </a:extLst>
                </a:gridCol>
                <a:gridCol w="1381540">
                  <a:extLst>
                    <a:ext uri="{9D8B030D-6E8A-4147-A177-3AD203B41FA5}">
                      <a16:colId xmlns:a16="http://schemas.microsoft.com/office/drawing/2014/main" xmlns=""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90931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fundamentals</a:t>
            </a:r>
            <a:r>
              <a:rPr lang="zh-CN" altLang="en-US" sz="1600" dirty="0">
                <a:solidFill>
                  <a:schemeClr val="bg1"/>
                </a:solidFill>
                <a:latin typeface="Yuanti SC Light" charset="-122"/>
                <a:ea typeface="Yuanti SC Light" charset="-122"/>
                <a:cs typeface="Yuanti SC Light" charset="-122"/>
              </a:rPr>
              <a:t>是一个重要的对象，其中包括了股指指标表（</a:t>
            </a:r>
            <a:r>
              <a:rPr lang="en-US" altLang="zh-CN" sz="1600" dirty="0" err="1">
                <a:solidFill>
                  <a:schemeClr val="bg1"/>
                </a:solidFill>
                <a:latin typeface="Yuanti SC Light" charset="-122"/>
                <a:ea typeface="Yuanti SC Light" charset="-122"/>
                <a:cs typeface="Yuanti SC Light" charset="-122"/>
              </a:rPr>
              <a:t>eod_derivative_indicator</a:t>
            </a:r>
            <a:r>
              <a:rPr lang="zh-CN" altLang="en-US" sz="1600" dirty="0">
                <a:solidFill>
                  <a:schemeClr val="bg1"/>
                </a:solidFill>
                <a:latin typeface="Yuanti SC Light" charset="-122"/>
                <a:ea typeface="Yuanti SC Light" charset="-122"/>
                <a:cs typeface="Yuanti SC Light" charset="-122"/>
              </a:rPr>
              <a:t>），财务指标表（</a:t>
            </a:r>
            <a:r>
              <a:rPr lang="en-US" altLang="zh-CN" sz="1600" dirty="0" err="1">
                <a:solidFill>
                  <a:schemeClr val="bg1"/>
                </a:solidFill>
                <a:latin typeface="Yuanti SC Light" charset="-122"/>
                <a:ea typeface="Yuanti SC Light" charset="-122"/>
                <a:cs typeface="Yuanti SC Light" charset="-122"/>
              </a:rPr>
              <a:t>financial_indicator</a:t>
            </a:r>
            <a:r>
              <a:rPr lang="zh-CN" altLang="en-US" sz="1600" dirty="0">
                <a:solidFill>
                  <a:schemeClr val="bg1"/>
                </a:solidFill>
                <a:latin typeface="Yuanti SC Light" charset="-122"/>
                <a:ea typeface="Yuanti SC Light" charset="-122"/>
                <a:cs typeface="Yuanti SC Light" charset="-122"/>
              </a:rPr>
              <a:t>），利润表（</a:t>
            </a:r>
            <a:r>
              <a:rPr lang="en-US" altLang="zh-CN" sz="1600" dirty="0" err="1">
                <a:solidFill>
                  <a:schemeClr val="bg1"/>
                </a:solidFill>
                <a:latin typeface="Yuanti SC Light" charset="-122"/>
                <a:ea typeface="Yuanti SC Light" charset="-122"/>
                <a:cs typeface="Yuanti SC Light" charset="-122"/>
              </a:rPr>
              <a:t>income_statement</a:t>
            </a:r>
            <a:r>
              <a:rPr lang="zh-CN" altLang="en-US" sz="1600" dirty="0">
                <a:solidFill>
                  <a:schemeClr val="bg1"/>
                </a:solidFill>
                <a:latin typeface="Yuanti SC Light" charset="-122"/>
                <a:ea typeface="Yuanti SC Light" charset="-122"/>
                <a:cs typeface="Yuanti SC Light" charset="-122"/>
              </a:rPr>
              <a:t>），资产负债表（</a:t>
            </a:r>
            <a:r>
              <a:rPr lang="en-US" altLang="zh-CN" sz="1600" dirty="0" err="1">
                <a:solidFill>
                  <a:schemeClr val="bg1"/>
                </a:solidFill>
                <a:latin typeface="Yuanti SC Light" charset="-122"/>
                <a:ea typeface="Yuanti SC Light" charset="-122"/>
                <a:cs typeface="Yuanti SC Light" charset="-122"/>
              </a:rPr>
              <a:t>balance_sheet</a:t>
            </a:r>
            <a:r>
              <a:rPr lang="zh-CN" altLang="en-US" sz="1600" dirty="0">
                <a:solidFill>
                  <a:schemeClr val="bg1"/>
                </a:solidFill>
                <a:latin typeface="Yuanti SC Light" charset="-122"/>
                <a:ea typeface="Yuanti SC Light" charset="-122"/>
                <a:cs typeface="Yuanti SC Light" charset="-122"/>
              </a:rPr>
              <a:t>），现金流量表（</a:t>
            </a:r>
            <a:r>
              <a:rPr lang="en-US" altLang="zh-CN" sz="1600" dirty="0" err="1">
                <a:solidFill>
                  <a:schemeClr val="bg1"/>
                </a:solidFill>
                <a:latin typeface="Yuanti SC Light" charset="-122"/>
                <a:ea typeface="Yuanti SC Light" charset="-122"/>
                <a:cs typeface="Yuanti SC Light" charset="-122"/>
              </a:rPr>
              <a:t>cash_flow_statement</a:t>
            </a:r>
            <a:r>
              <a:rPr lang="zh-CN" altLang="en-US" sz="1600" dirty="0">
                <a:solidFill>
                  <a:schemeClr val="bg1"/>
                </a:solidFill>
                <a:latin typeface="Yuanti SC Light" charset="-122"/>
                <a:ea typeface="Yuanti SC Light" charset="-122"/>
                <a:cs typeface="Yuanti SC Light" charset="-122"/>
              </a:rPr>
              <a:t>）以及股票列表（</a:t>
            </a:r>
            <a:r>
              <a:rPr lang="en-US" altLang="zh-CN" sz="1600" dirty="0" err="1">
                <a:solidFill>
                  <a:schemeClr val="bg1"/>
                </a:solidFill>
                <a:latin typeface="Yuanti SC Light" charset="-122"/>
                <a:ea typeface="Yuanti SC Light" charset="-122"/>
                <a:cs typeface="Yuanti SC Light" charset="-122"/>
              </a:rPr>
              <a:t>stock_code</a:t>
            </a:r>
            <a:r>
              <a:rPr lang="zh-CN" altLang="en-US" sz="1600" dirty="0">
                <a:solidFill>
                  <a:schemeClr val="bg1"/>
                </a:solidFill>
                <a:latin typeface="Yuanti SC Light" charset="-122"/>
                <a:ea typeface="Yuanti SC Light" charset="-122"/>
                <a:cs typeface="Yuanti SC Light" charset="-122"/>
              </a:rPr>
              <a:t>）等内容。结合</a:t>
            </a:r>
            <a:r>
              <a:rPr lang="en-US" altLang="zh-CN" sz="1600" dirty="0" err="1">
                <a:solidFill>
                  <a:schemeClr val="bg1"/>
                </a:solidFill>
                <a:latin typeface="Yuanti SC Light" charset="-122"/>
                <a:ea typeface="Yuanti SC Light" charset="-122"/>
                <a:cs typeface="Yuanti SC Light" charset="-122"/>
              </a:rPr>
              <a:t>SQLAlchemy</a:t>
            </a:r>
            <a:r>
              <a:rPr lang="zh-CN" altLang="en-US" sz="1600" dirty="0">
                <a:solidFill>
                  <a:schemeClr val="bg1"/>
                </a:solidFill>
                <a:latin typeface="Yuanti SC Light" charset="-122"/>
                <a:ea typeface="Yuanti SC Light" charset="-122"/>
                <a:cs typeface="Yuanti SC Light" charset="-122"/>
              </a:rPr>
              <a:t>的查找方式，能够满足用户多种查找</a:t>
            </a:r>
            <a:r>
              <a:rPr lang="zh-CN" altLang="en-US" sz="1600" dirty="0" smtClean="0">
                <a:solidFill>
                  <a:schemeClr val="bg1"/>
                </a:solidFill>
                <a:latin typeface="Yuanti SC Light" charset="-122"/>
                <a:ea typeface="Yuanti SC Light" charset="-122"/>
                <a:cs typeface="Yuanti SC Light" charset="-122"/>
              </a:rPr>
              <a:t>需求</a:t>
            </a:r>
            <a:r>
              <a:rPr lang="zh-CN" altLang="en-US" sz="1600" dirty="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6811540"/>
              </p:ext>
            </p:extLst>
          </p:nvPr>
        </p:nvGraphicFramePr>
        <p:xfrm>
          <a:off x="486173" y="4068690"/>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a16="http://schemas.microsoft.com/office/drawing/2014/main" xmlns="" val="20000"/>
                    </a:ext>
                  </a:extLst>
                </a:gridCol>
                <a:gridCol w="2399248">
                  <a:extLst>
                    <a:ext uri="{9D8B030D-6E8A-4147-A177-3AD203B41FA5}">
                      <a16:colId xmlns:a16="http://schemas.microsoft.com/office/drawing/2014/main" xmlns=""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55697844"/>
              </p:ext>
            </p:extLst>
          </p:nvPr>
        </p:nvGraphicFramePr>
        <p:xfrm>
          <a:off x="486173" y="5403849"/>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a16="http://schemas.microsoft.com/office/drawing/2014/main" xmlns="" val="20000"/>
                    </a:ext>
                  </a:extLst>
                </a:gridCol>
                <a:gridCol w="2415208">
                  <a:extLst>
                    <a:ext uri="{9D8B030D-6E8A-4147-A177-3AD203B41FA5}">
                      <a16:colId xmlns:a16="http://schemas.microsoft.com/office/drawing/2014/main" xmlns=""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a16="http://schemas.microsoft.com/office/drawing/2014/main" xmlns=""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83825647"/>
              </p:ext>
            </p:extLst>
          </p:nvPr>
        </p:nvGraphicFramePr>
        <p:xfrm>
          <a:off x="486172" y="322001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215003"/>
              </p:ext>
            </p:extLst>
          </p:nvPr>
        </p:nvGraphicFramePr>
        <p:xfrm>
          <a:off x="486173" y="4809214"/>
          <a:ext cx="10500074" cy="16611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除权除息日</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证券代码，证券的独特的标识符</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复权因子，考虑了分红派息与拆分的影响，为一段时间内的股价调整乘数。举例来说，平安银行（</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）在</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股派发现金股利人民币 </a:t>
                      </a:r>
                      <a:r>
                        <a:rPr lang="en-US" altLang="zh-CN" sz="1000" b="0" i="0" dirty="0" smtClean="0">
                          <a:solidFill>
                            <a:srgbClr val="FFFF00"/>
                          </a:solidFill>
                          <a:latin typeface="Yuanti SC" charset="-122"/>
                          <a:ea typeface="Yuanti SC" charset="-122"/>
                          <a:cs typeface="Yuanti SC" charset="-122"/>
                        </a:rPr>
                        <a:t>1.53</a:t>
                      </a:r>
                      <a:r>
                        <a:rPr lang="zh-CN" altLang="en-US" sz="1000" b="0" i="0" dirty="0" smtClean="0">
                          <a:solidFill>
                            <a:srgbClr val="FFFF00"/>
                          </a:solidFill>
                          <a:latin typeface="Yuanti SC" charset="-122"/>
                          <a:ea typeface="Yuanti SC" charset="-122"/>
                          <a:cs typeface="Yuanti SC" charset="-122"/>
                        </a:rPr>
                        <a:t>元（含税），并以资本公积转增股本每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股转增</a:t>
                      </a:r>
                      <a:r>
                        <a:rPr lang="en-US" altLang="zh-CN" sz="1000" b="0" i="0" dirty="0" smtClean="0">
                          <a:solidFill>
                            <a:srgbClr val="FFFF00"/>
                          </a:solidFill>
                          <a:latin typeface="Yuanti SC" charset="-122"/>
                          <a:ea typeface="Yuanti SC" charset="-122"/>
                          <a:cs typeface="Yuanti SC" charset="-122"/>
                        </a:rPr>
                        <a:t>2</a:t>
                      </a:r>
                      <a:r>
                        <a:rPr lang="zh-CN" altLang="en-US" sz="1000" b="0" i="0" dirty="0" smtClean="0">
                          <a:solidFill>
                            <a:srgbClr val="FFFF00"/>
                          </a:solidFill>
                          <a:latin typeface="Yuanti SC" charset="-122"/>
                          <a:ea typeface="Yuanti SC" charset="-122"/>
                          <a:cs typeface="Yuanti SC" charset="-122"/>
                        </a:rPr>
                        <a:t>股。</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日的收盘价为</a:t>
                      </a:r>
                      <a:r>
                        <a:rPr lang="en-US" altLang="zh-CN" sz="1000" b="0" i="0" dirty="0" smtClean="0">
                          <a:solidFill>
                            <a:srgbClr val="FFFF00"/>
                          </a:solidFill>
                          <a:latin typeface="Yuanti SC" charset="-122"/>
                          <a:ea typeface="Yuanti SC" charset="-122"/>
                          <a:cs typeface="Yuanti SC" charset="-122"/>
                        </a:rPr>
                        <a:t>10.44</a:t>
                      </a:r>
                      <a:r>
                        <a:rPr lang="zh-CN" altLang="en-US" sz="1000" b="0" i="0" dirty="0" smtClean="0">
                          <a:solidFill>
                            <a:srgbClr val="FFFF00"/>
                          </a:solidFill>
                          <a:latin typeface="Yuanti SC" charset="-122"/>
                          <a:ea typeface="Yuanti SC" charset="-122"/>
                          <a:cs typeface="Yuanti SC" charset="-122"/>
                        </a:rPr>
                        <a:t>元，其除权除息后的价格应当为 </a:t>
                      </a:r>
                      <a:r>
                        <a:rPr lang="en-US" altLang="zh-CN" sz="1000" b="0" i="0" dirty="0" smtClean="0">
                          <a:solidFill>
                            <a:srgbClr val="FFFF00"/>
                          </a:solidFill>
                          <a:latin typeface="Yuanti SC" charset="-122"/>
                          <a:ea typeface="Yuanti SC" charset="-122"/>
                          <a:cs typeface="Yuanti SC" charset="-122"/>
                        </a:rPr>
                        <a:t>(10.44-1.53/10) / 1.2 = 8.5725.</a:t>
                      </a:r>
                      <a:r>
                        <a:rPr lang="zh-CN" altLang="en-US" sz="1000" b="0" i="0" dirty="0" smtClean="0">
                          <a:solidFill>
                            <a:srgbClr val="FFFF00"/>
                          </a:solidFill>
                          <a:latin typeface="Yuanti SC" charset="-122"/>
                          <a:ea typeface="Yuanti SC" charset="-122"/>
                          <a:cs typeface="Yuanti SC" charset="-122"/>
                        </a:rPr>
                        <a:t>本期复权因子为</a:t>
                      </a:r>
                      <a:r>
                        <a:rPr lang="en-US" altLang="zh-CN" sz="1000" b="0" i="0" dirty="0" smtClean="0">
                          <a:solidFill>
                            <a:srgbClr val="FFFF00"/>
                          </a:solidFill>
                          <a:latin typeface="Yuanti SC" charset="-122"/>
                          <a:ea typeface="Yuanti SC" charset="-122"/>
                          <a:cs typeface="Yuanti SC" charset="-122"/>
                        </a:rPr>
                        <a:t>10.44 / 8.5725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ex_cum_factor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累计复权因子，</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当前最新累计复权因子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截至</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日最新累计复权因子。举例来说，</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05</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122.424143 / 100.525060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ex_end_date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复权因子所在期的截止日期</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a16="http://schemas.microsoft.com/office/drawing/2014/main" xmlns="" val="20000"/>
                    </a:ext>
                  </a:extLst>
                </a:gridCol>
                <a:gridCol w="179166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a16="http://schemas.microsoft.com/office/drawing/2014/main" xmlns="" val="20000"/>
                    </a:ext>
                  </a:extLst>
                </a:gridCol>
                <a:gridCol w="261245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a16="http://schemas.microsoft.com/office/drawing/2014/main" xmlns="" val="20000"/>
                    </a:ext>
                  </a:extLst>
                </a:gridCol>
                <a:gridCol w="1948897">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a16="http://schemas.microsoft.com/office/drawing/2014/main" xmlns="" val="20000"/>
                    </a:ext>
                  </a:extLst>
                </a:gridCol>
                <a:gridCol w="245997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a16="http://schemas.microsoft.com/office/drawing/2014/main" xmlns="" val="20000"/>
                    </a:ext>
                  </a:extLst>
                </a:gridCol>
                <a:gridCol w="1569175">
                  <a:extLst>
                    <a:ext uri="{9D8B030D-6E8A-4147-A177-3AD203B41FA5}">
                      <a16:colId xmlns:a16="http://schemas.microsoft.com/office/drawing/2014/main" xmlns=""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a16="http://schemas.microsoft.com/office/drawing/2014/main" xmlns="" val="20000"/>
                    </a:ext>
                  </a:extLst>
                </a:gridCol>
                <a:gridCol w="242824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a16="http://schemas.microsoft.com/office/drawing/2014/main" xmlns="" val="20000"/>
                    </a:ext>
                  </a:extLst>
                </a:gridCol>
                <a:gridCol w="1026160"/>
                <a:gridCol w="341375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a16="http://schemas.microsoft.com/office/drawing/2014/main" xmlns="" val="20000"/>
                    </a:ext>
                  </a:extLst>
                </a:gridCol>
                <a:gridCol w="879024"/>
                <a:gridCol w="618493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680010"/>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46221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财务数据</a:t>
            </a:r>
            <a:endParaRPr lang="zh-CN" altLang="en-US" sz="2800" dirty="0">
              <a:solidFill>
                <a:schemeClr val="bg1"/>
              </a:solidFill>
              <a:latin typeface="Yuanti SC" charset="-122"/>
              <a:ea typeface="Yuanti SC" charset="-122"/>
              <a:cs typeface="Yuanti SC"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的财务数据：</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的中国指数数据：</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18278025"/>
              </p:ext>
            </p:extLst>
          </p:nvPr>
        </p:nvGraphicFramePr>
        <p:xfrm>
          <a:off x="409303" y="1920816"/>
          <a:ext cx="965200" cy="609600"/>
        </p:xfrm>
        <a:graphic>
          <a:graphicData uri="http://schemas.openxmlformats.org/presentationml/2006/ole">
            <mc:AlternateContent xmlns:mc="http://schemas.openxmlformats.org/markup-compatibility/2006">
              <mc:Choice xmlns:v="urn:schemas-microsoft-com:vml" Requires="v">
                <p:oleObj spid="_x0000_s1059"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409303" y="1920816"/>
                        <a:ext cx="965200" cy="6096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129767"/>
              </p:ext>
            </p:extLst>
          </p:nvPr>
        </p:nvGraphicFramePr>
        <p:xfrm>
          <a:off x="409303" y="3416381"/>
          <a:ext cx="965200" cy="609600"/>
        </p:xfrm>
        <a:graphic>
          <a:graphicData uri="http://schemas.openxmlformats.org/presentationml/2006/ole">
            <mc:AlternateContent xmlns:mc="http://schemas.openxmlformats.org/markup-compatibility/2006">
              <mc:Choice xmlns:v="urn:schemas-microsoft-com:vml" Requires="v">
                <p:oleObj spid="_x0000_s1060" name="工作表" showAsIcon="1" r:id="rId7" imgW="965200" imgH="609600" progId="Excel.Sheet.12">
                  <p:embed/>
                </p:oleObj>
              </mc:Choice>
              <mc:Fallback>
                <p:oleObj name="工作表" showAsIcon="1" r:id="rId7" imgW="965200" imgH="609600" progId="Excel.Sheet.12">
                  <p:embed/>
                  <p:pic>
                    <p:nvPicPr>
                      <p:cNvPr id="0" name=""/>
                      <p:cNvPicPr/>
                      <p:nvPr/>
                    </p:nvPicPr>
                    <p:blipFill>
                      <a:blip r:embed="rId8"/>
                      <a:stretch>
                        <a:fillRect/>
                      </a:stretch>
                    </p:blipFill>
                    <p:spPr>
                      <a:xfrm>
                        <a:off x="409303" y="3416381"/>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2.4</a:t>
            </a:r>
            <a:r>
              <a:rPr kumimoji="1" lang="zh-CN" altLang="en-US" sz="4000" dirty="0" smtClean="0">
                <a:solidFill>
                  <a:schemeClr val="bg1"/>
                </a:solidFill>
                <a:latin typeface="Yuanti SC Light" charset="-122"/>
                <a:ea typeface="Yuanti SC Light" charset="-122"/>
                <a:cs typeface="Yuanti SC Light" charset="-122"/>
              </a:rPr>
              <a:t> 平台使用研究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9542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10909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研究平台是基于</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Notebook</a:t>
            </a:r>
            <a:r>
              <a:rPr lang="zh-CN" altLang="en-US" sz="1600" dirty="0" smtClean="0">
                <a:solidFill>
                  <a:schemeClr val="bg1"/>
                </a:solidFill>
                <a:latin typeface="Yuanti SC Light" charset="-122"/>
                <a:ea typeface="Yuanti SC Light" charset="-122"/>
                <a:cs typeface="Yuanti SC Light" charset="-122"/>
              </a:rPr>
              <a:t>搭建的，平台提供了很多量化研究用的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（是</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提供</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的子集），并且每日更新数据。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每日更新的数据包括：</a:t>
            </a:r>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，中国期货（股指、国债、商品期货），美股、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的所有基本信息</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10</a:t>
            </a:r>
            <a:r>
              <a:rPr lang="zh-CN" altLang="en-US" sz="1600" dirty="0">
                <a:solidFill>
                  <a:schemeClr val="bg1"/>
                </a:solidFill>
                <a:latin typeface="Yuanti SC Light" charset="-122"/>
                <a:ea typeface="Yuanti SC Light" charset="-122"/>
                <a:cs typeface="Yuanti SC Light" charset="-122"/>
              </a:rPr>
              <a:t>多年以来每日市场数据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ETF2005</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20</a:t>
            </a:r>
            <a:r>
              <a:rPr lang="zh-CN" altLang="en-US" sz="1600" dirty="0">
                <a:solidFill>
                  <a:schemeClr val="bg1"/>
                </a:solidFill>
                <a:latin typeface="Yuanti SC Light" charset="-122"/>
                <a:ea typeface="Yuanti SC Light" charset="-122"/>
                <a:cs typeface="Yuanti SC Light" charset="-122"/>
              </a:rPr>
              <a:t>多年以来的所有市场数据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股上市以来的所有财务数据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中国期货从</a:t>
            </a:r>
            <a:r>
              <a:rPr lang="en-US" altLang="zh-CN" sz="1600" dirty="0">
                <a:solidFill>
                  <a:schemeClr val="bg1"/>
                </a:solidFill>
                <a:latin typeface="Yuanti SC Light" charset="-122"/>
                <a:ea typeface="Yuanti SC Light" charset="-122"/>
                <a:cs typeface="Yuanti SC Light" charset="-122"/>
              </a:rPr>
              <a:t>1999</a:t>
            </a:r>
            <a:r>
              <a:rPr lang="zh-CN" altLang="en-US" sz="1600" dirty="0">
                <a:solidFill>
                  <a:schemeClr val="bg1"/>
                </a:solidFill>
                <a:latin typeface="Yuanti SC Light" charset="-122"/>
                <a:ea typeface="Yuanti SC Light" charset="-122"/>
                <a:cs typeface="Yuanti SC Light" charset="-122"/>
              </a:rPr>
              <a:t>年以来的每日行情数据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a:t>
            </a:r>
            <a:r>
              <a:rPr lang="en-US" altLang="zh-CN" sz="1600" dirty="0">
                <a:solidFill>
                  <a:schemeClr val="bg1"/>
                </a:solidFill>
                <a:latin typeface="Yuanti SC Light" charset="-122"/>
                <a:ea typeface="Yuanti SC Light" charset="-122"/>
                <a:cs typeface="Yuanti SC Light" charset="-122"/>
              </a:rPr>
              <a:t>2010</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舆情大数据</a:t>
            </a: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566353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212365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2.4.2</a:t>
            </a:r>
            <a:r>
              <a:rPr lang="zh-CN" altLang="en-US" sz="2800" dirty="0" smtClean="0">
                <a:solidFill>
                  <a:schemeClr val="bg1"/>
                </a:solidFill>
                <a:latin typeface="Yuanti SC" charset="-122"/>
                <a:ea typeface="Yuanti SC" charset="-122"/>
                <a:cs typeface="Yuanti SC" charset="-122"/>
              </a:rPr>
              <a:t> 代码补全</a:t>
            </a: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22251999"/>
              </p:ext>
            </p:extLst>
          </p:nvPr>
        </p:nvGraphicFramePr>
        <p:xfrm>
          <a:off x="5613400" y="3122613"/>
          <a:ext cx="965200" cy="609600"/>
        </p:xfrm>
        <a:graphic>
          <a:graphicData uri="http://schemas.openxmlformats.org/presentationml/2006/ole">
            <mc:AlternateContent xmlns:mc="http://schemas.openxmlformats.org/markup-compatibility/2006">
              <mc:Choice xmlns:v="urn:schemas-microsoft-com:vml" Requires="v">
                <p:oleObj spid="_x0000_s2051" name="工作表" showAsIcon="1" r:id="rId5" imgW="965200" imgH="609600" progId="Excel.Sheet.12">
                  <p:embed/>
                </p:oleObj>
              </mc:Choice>
              <mc:Fallback>
                <p:oleObj name="工作表" showAsIcon="1" r:id="rId5" imgW="965200" imgH="609600" progId="Excel.Sheet.12">
                  <p:embed/>
                  <p:pic>
                    <p:nvPicPr>
                      <p:cNvPr id="0" name=""/>
                      <p:cNvPicPr/>
                      <p:nvPr/>
                    </p:nvPicPr>
                    <p:blipFill>
                      <a:blip r:embed="rId6"/>
                      <a:stretch>
                        <a:fillRect/>
                      </a:stretch>
                    </p:blipFill>
                    <p:spPr>
                      <a:xfrm>
                        <a:off x="5613400" y="312261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77410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2.5</a:t>
            </a:r>
            <a:r>
              <a:rPr kumimoji="1" lang="zh-CN" altLang="en-US" sz="4000" dirty="0" smtClean="0">
                <a:solidFill>
                  <a:schemeClr val="bg1"/>
                </a:solidFill>
                <a:latin typeface="Yuanti SC Light" charset="-122"/>
                <a:ea typeface="Yuanti SC Light" charset="-122"/>
                <a:cs typeface="Yuanti SC Light" charset="-122"/>
              </a:rPr>
              <a:t> 总结</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53582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10912</TotalTime>
  <Words>8162</Words>
  <Application>Microsoft Macintosh PowerPoint</Application>
  <PresentationFormat>宽屏</PresentationFormat>
  <Paragraphs>2097</Paragraphs>
  <Slides>79</Slides>
  <Notes>79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90" baseType="lpstr">
      <vt:lpstr>Calibri</vt:lpstr>
      <vt:lpstr>Calibri Light</vt:lpstr>
      <vt:lpstr>Segoe UI</vt:lpstr>
      <vt:lpstr>Segoe UI Semibold</vt:lpstr>
      <vt:lpstr>Yuanti SC</vt:lpstr>
      <vt:lpstr>Yuanti SC Light</vt:lpstr>
      <vt:lpstr>宋体</vt:lpstr>
      <vt:lpstr>Arial</vt:lpstr>
      <vt:lpstr>Office 主题</vt:lpstr>
      <vt:lpstr>工作表</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1652</cp:revision>
  <dcterms:created xsi:type="dcterms:W3CDTF">2016-07-16T06:00:02Z</dcterms:created>
  <dcterms:modified xsi:type="dcterms:W3CDTF">2016-09-28T02:46:49Z</dcterms:modified>
</cp:coreProperties>
</file>