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76" r:id="rId2"/>
    <p:sldId id="314" r:id="rId3"/>
    <p:sldId id="275" r:id="rId4"/>
    <p:sldId id="258" r:id="rId5"/>
    <p:sldId id="274" r:id="rId6"/>
    <p:sldId id="390" r:id="rId7"/>
    <p:sldId id="269" r:id="rId8"/>
    <p:sldId id="392" r:id="rId9"/>
    <p:sldId id="393" r:id="rId10"/>
    <p:sldId id="263" r:id="rId11"/>
    <p:sldId id="297" r:id="rId12"/>
    <p:sldId id="391" r:id="rId13"/>
    <p:sldId id="321" r:id="rId14"/>
    <p:sldId id="506" r:id="rId15"/>
    <p:sldId id="503" r:id="rId16"/>
    <p:sldId id="504" r:id="rId17"/>
    <p:sldId id="505" r:id="rId18"/>
    <p:sldId id="507" r:id="rId19"/>
    <p:sldId id="508" r:id="rId20"/>
    <p:sldId id="509" r:id="rId21"/>
    <p:sldId id="518" r:id="rId22"/>
    <p:sldId id="519" r:id="rId23"/>
    <p:sldId id="520" r:id="rId24"/>
    <p:sldId id="521" r:id="rId25"/>
    <p:sldId id="522" r:id="rId26"/>
    <p:sldId id="510" r:id="rId27"/>
    <p:sldId id="511" r:id="rId28"/>
    <p:sldId id="523" r:id="rId29"/>
    <p:sldId id="524" r:id="rId30"/>
    <p:sldId id="525" r:id="rId31"/>
    <p:sldId id="512" r:id="rId32"/>
    <p:sldId id="513" r:id="rId33"/>
    <p:sldId id="514" r:id="rId34"/>
    <p:sldId id="515" r:id="rId35"/>
    <p:sldId id="516" r:id="rId36"/>
    <p:sldId id="517" r:id="rId37"/>
    <p:sldId id="349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532B"/>
    <a:srgbClr val="4B89F0"/>
    <a:srgbClr val="0087FF"/>
    <a:srgbClr val="CB4423"/>
    <a:srgbClr val="FF4F69"/>
    <a:srgbClr val="5960FD"/>
    <a:srgbClr val="EAAF07"/>
    <a:srgbClr val="FF621E"/>
    <a:srgbClr val="ED5326"/>
    <a:srgbClr val="D94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主题样式 2 - 个性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主题样式 1 - 个性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23"/>
    <p:restoredTop sz="92716" autoAdjust="0"/>
  </p:normalViewPr>
  <p:slideViewPr>
    <p:cSldViewPr snapToGrid="0" snapToObjects="1">
      <p:cViewPr varScale="1">
        <p:scale>
          <a:sx n="130" d="100"/>
          <a:sy n="130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613DB-8F97-1741-9118-0D4449739394}" type="datetimeFigureOut">
              <a:rPr kumimoji="1" lang="zh-CN" altLang="en-US" smtClean="0"/>
              <a:t>16/10/13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1102C-5B02-9E42-B7BA-D19F32FE70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473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4220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9152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6260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309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6206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8299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384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95682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37002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7559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0527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03096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94899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06205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4073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86885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07566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20614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06221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92594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08862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910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71344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405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06054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7155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77705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62726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12446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06734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0037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9611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2534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9898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3673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4669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0023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16/10/13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26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16/10/13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10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16/10/13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47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16/10/13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16/10/13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102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16/10/13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205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16/10/13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579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16/10/13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130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16/10/13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937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16/10/13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12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16/10/13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710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9D8F7-997B-304D-A0DA-493074199D5A}" type="datetimeFigureOut">
              <a:rPr kumimoji="1" lang="zh-CN" altLang="en-US" smtClean="0"/>
              <a:t>16/10/13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461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97328" y="2844224"/>
            <a:ext cx="112054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dirty="0" err="1" smtClean="0">
                <a:solidFill>
                  <a:schemeClr val="bg1"/>
                </a:solidFill>
              </a:rPr>
              <a:t>EasyX</a:t>
            </a:r>
            <a:r>
              <a:rPr kumimoji="1" lang="zh-CN" altLang="en-US" sz="60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6000" dirty="0" smtClean="0">
                <a:solidFill>
                  <a:schemeClr val="bg1"/>
                </a:solidFill>
              </a:rPr>
              <a:t>Research</a:t>
            </a:r>
            <a:endParaRPr kumimoji="1" lang="zh-CN" altLang="en-US" sz="6000" dirty="0" smtClean="0">
              <a:solidFill>
                <a:schemeClr val="bg1"/>
              </a:solidFill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961799" y="4234820"/>
            <a:ext cx="5454333" cy="18558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2400" kern="1200">
                <a:solidFill>
                  <a:schemeClr val="bg1">
                    <a:alpha val="98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5663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58888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604963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zh-CN" altLang="en-US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98000"/>
                  </a:srgbClr>
                </a:solidFill>
                <a:effectLst/>
                <a:uLnTx/>
                <a:uFillTx/>
                <a:latin typeface="Yuanti SC Light" charset="-122"/>
                <a:ea typeface="Yuanti SC Light" charset="-122"/>
                <a:cs typeface="Yuanti SC Light" charset="-122"/>
              </a:rPr>
              <a:t>李煜煌</a:t>
            </a:r>
            <a:endParaRPr kumimoji="0" lang="en-US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98000"/>
                </a:srgbClr>
              </a:solidFill>
              <a:effectLst/>
              <a:uLnTx/>
              <a:uFillTx/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Leader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"/>
              <a:ea typeface=""/>
              <a:cs typeface="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lang="en-US" altLang="zh-CN" sz="1800" dirty="0"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latin typeface="Segoe UI"/>
                <a:ea typeface=""/>
                <a:cs typeface=""/>
              </a:rPr>
              <a:t>SCITLAS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"/>
              <a:ea typeface=""/>
              <a:cs typeface="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Email: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liyuhuang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@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scitlas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.com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 </a:t>
            </a: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"/>
              <a:ea typeface=""/>
              <a:cs typeface="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en-US" altLang="zh-CN" sz="180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2016.10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 Semibold" charset="0"/>
              <a:ea typeface="Segoe UI Semibold" charset="0"/>
              <a:cs typeface="Segoe UI Semibol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67153" y="6447183"/>
            <a:ext cx="949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4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版本</a:t>
            </a:r>
            <a:r>
              <a:rPr kumimoji="1" lang="zh-CN" altLang="en-US" sz="16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endParaRPr kumimoji="1" lang="zh-CN" altLang="en-US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473549" y="6458069"/>
            <a:ext cx="710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latin typeface="Segoe UI"/>
                <a:ea typeface=""/>
                <a:cs typeface=""/>
              </a:rPr>
              <a:t>0.1.0</a:t>
            </a:r>
            <a:r>
              <a:rPr lang="zh-CN" altLang="en-US" sz="1600" dirty="0" smtClean="0"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latin typeface="Segoe UI"/>
                <a:ea typeface=""/>
                <a:cs typeface=""/>
              </a:rPr>
              <a:t> </a:t>
            </a:r>
            <a:endParaRPr lang="zh-CN" altLang="en-US" sz="1600" dirty="0">
              <a:solidFill>
                <a:srgbClr val="FFFFFF">
                  <a:lumMod val="40000"/>
                  <a:lumOff val="60000"/>
                  <a:alpha val="98000"/>
                </a:srgbClr>
              </a:solidFill>
              <a:latin typeface="Segoe U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06344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2529000"/>
            <a:ext cx="1800000" cy="180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793190" y="2967468"/>
            <a:ext cx="4605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2.</a:t>
            </a:r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整体分析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grpSp>
        <p:nvGrpSpPr>
          <p:cNvPr id="89" name="Group 20"/>
          <p:cNvGrpSpPr/>
          <p:nvPr/>
        </p:nvGrpSpPr>
        <p:grpSpPr>
          <a:xfrm>
            <a:off x="332977" y="2887046"/>
            <a:ext cx="1081792" cy="1083906"/>
            <a:chOff x="6563042" y="1919069"/>
            <a:chExt cx="1134038" cy="1136551"/>
          </a:xfrm>
        </p:grpSpPr>
        <p:grpSp>
          <p:nvGrpSpPr>
            <p:cNvPr id="90" name="Group 21"/>
            <p:cNvGrpSpPr/>
            <p:nvPr/>
          </p:nvGrpSpPr>
          <p:grpSpPr>
            <a:xfrm>
              <a:off x="6851824" y="1919069"/>
              <a:ext cx="845256" cy="916435"/>
              <a:chOff x="7000705" y="1812217"/>
              <a:chExt cx="914400" cy="991402"/>
            </a:xfrm>
          </p:grpSpPr>
          <p:sp>
            <p:nvSpPr>
              <p:cNvPr id="102" name="Oval 33"/>
              <p:cNvSpPr/>
              <p:nvPr/>
            </p:nvSpPr>
            <p:spPr>
              <a:xfrm>
                <a:off x="7192225" y="2251319"/>
                <a:ext cx="155418" cy="147836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103" name="Trapezoid 34"/>
              <p:cNvSpPr/>
              <p:nvPr/>
            </p:nvSpPr>
            <p:spPr>
              <a:xfrm>
                <a:off x="7193281" y="2374325"/>
                <a:ext cx="154362" cy="258385"/>
              </a:xfrm>
              <a:prstGeom prst="trapezoid">
                <a:avLst>
                  <a:gd name="adj" fmla="val 16772"/>
                </a:avLst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104" name="Rectangle 35"/>
              <p:cNvSpPr/>
              <p:nvPr/>
            </p:nvSpPr>
            <p:spPr>
              <a:xfrm rot="900000">
                <a:off x="7000705" y="2157056"/>
                <a:ext cx="914400" cy="646563"/>
              </a:xfrm>
              <a:prstGeom prst="rect">
                <a:avLst/>
              </a:prstGeom>
              <a:noFill/>
              <a:ln w="285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105" name="Straight Connector 36"/>
              <p:cNvCxnSpPr/>
              <p:nvPr/>
            </p:nvCxnSpPr>
            <p:spPr>
              <a:xfrm>
                <a:off x="7147560" y="2514600"/>
                <a:ext cx="547052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106" name="Oval 37"/>
              <p:cNvSpPr/>
              <p:nvPr/>
            </p:nvSpPr>
            <p:spPr>
              <a:xfrm>
                <a:off x="7121576" y="2341282"/>
                <a:ext cx="310345" cy="31034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107" name="Straight Connector 38"/>
              <p:cNvCxnSpPr/>
              <p:nvPr/>
            </p:nvCxnSpPr>
            <p:spPr>
              <a:xfrm flipV="1">
                <a:off x="7574280" y="253809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08" name="Straight Connector 39"/>
              <p:cNvCxnSpPr/>
              <p:nvPr/>
            </p:nvCxnSpPr>
            <p:spPr>
              <a:xfrm flipV="1">
                <a:off x="7685404" y="2569210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09" name="Straight Connector 40"/>
              <p:cNvCxnSpPr/>
              <p:nvPr/>
            </p:nvCxnSpPr>
            <p:spPr>
              <a:xfrm flipV="1">
                <a:off x="7457905" y="250507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10" name="Straight Connector 41"/>
              <p:cNvCxnSpPr/>
              <p:nvPr/>
            </p:nvCxnSpPr>
            <p:spPr>
              <a:xfrm flipV="1">
                <a:off x="7344309" y="2472627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11" name="Straight Connector 42"/>
              <p:cNvCxnSpPr/>
              <p:nvPr/>
            </p:nvCxnSpPr>
            <p:spPr>
              <a:xfrm flipH="1">
                <a:off x="7147560" y="2209800"/>
                <a:ext cx="89852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112" name="Rectangle 43"/>
              <p:cNvSpPr/>
              <p:nvPr/>
            </p:nvSpPr>
            <p:spPr>
              <a:xfrm rot="900000">
                <a:off x="7387126" y="2674459"/>
                <a:ext cx="228600" cy="113155"/>
              </a:xfrm>
              <a:prstGeom prst="rect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113" name="Straight Connector 44"/>
              <p:cNvCxnSpPr/>
              <p:nvPr/>
            </p:nvCxnSpPr>
            <p:spPr>
              <a:xfrm>
                <a:off x="7296845" y="2209800"/>
                <a:ext cx="566995" cy="164525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ysDash"/>
              </a:ln>
              <a:effectLst/>
            </p:spPr>
          </p:cxnSp>
          <p:sp>
            <p:nvSpPr>
              <p:cNvPr id="114" name="Freeform 45"/>
              <p:cNvSpPr/>
              <p:nvPr/>
            </p:nvSpPr>
            <p:spPr>
              <a:xfrm rot="20700000">
                <a:off x="7451777" y="1812217"/>
                <a:ext cx="334954" cy="626744"/>
              </a:xfrm>
              <a:custGeom>
                <a:avLst/>
                <a:gdLst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1137 h 968847"/>
                  <a:gd name="connsiteX1" fmla="*/ 0 w 472440"/>
                  <a:gd name="connsiteY1" fmla="*/ 925032 h 968847"/>
                  <a:gd name="connsiteX2" fmla="*/ 205740 w 472440"/>
                  <a:gd name="connsiteY2" fmla="*/ 376392 h 968847"/>
                  <a:gd name="connsiteX3" fmla="*/ 472440 w 472440"/>
                  <a:gd name="connsiteY3" fmla="*/ 968847 h 968847"/>
                  <a:gd name="connsiteX4" fmla="*/ 228600 w 472440"/>
                  <a:gd name="connsiteY4" fmla="*/ 252567 h 968847"/>
                  <a:gd name="connsiteX5" fmla="*/ 360045 w 472440"/>
                  <a:gd name="connsiteY5" fmla="*/ 126837 h 968847"/>
                  <a:gd name="connsiteX6" fmla="*/ 209550 w 472440"/>
                  <a:gd name="connsiteY6" fmla="*/ 1107 h 968847"/>
                  <a:gd name="connsiteX7" fmla="*/ 49530 w 472440"/>
                  <a:gd name="connsiteY7" fmla="*/ 103977 h 968847"/>
                  <a:gd name="connsiteX8" fmla="*/ 142875 w 472440"/>
                  <a:gd name="connsiteY8" fmla="*/ 241137 h 968847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4480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3850 w 472440"/>
                  <a:gd name="connsiteY4" fmla="*/ 539017 h 969546"/>
                  <a:gd name="connsiteX5" fmla="*/ 228600 w 472440"/>
                  <a:gd name="connsiteY5" fmla="*/ 253266 h 969546"/>
                  <a:gd name="connsiteX6" fmla="*/ 344805 w 472440"/>
                  <a:gd name="connsiteY6" fmla="*/ 127536 h 969546"/>
                  <a:gd name="connsiteX7" fmla="*/ 209550 w 472440"/>
                  <a:gd name="connsiteY7" fmla="*/ 1806 h 969546"/>
                  <a:gd name="connsiteX8" fmla="*/ 49530 w 472440"/>
                  <a:gd name="connsiteY8" fmla="*/ 104676 h 969546"/>
                  <a:gd name="connsiteX9" fmla="*/ 142875 w 472440"/>
                  <a:gd name="connsiteY9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228600 w 472440"/>
                  <a:gd name="connsiteY6" fmla="*/ 253266 h 969546"/>
                  <a:gd name="connsiteX7" fmla="*/ 344805 w 472440"/>
                  <a:gd name="connsiteY7" fmla="*/ 127536 h 969546"/>
                  <a:gd name="connsiteX8" fmla="*/ 209550 w 472440"/>
                  <a:gd name="connsiteY8" fmla="*/ 1806 h 969546"/>
                  <a:gd name="connsiteX9" fmla="*/ 49530 w 472440"/>
                  <a:gd name="connsiteY9" fmla="*/ 104676 h 969546"/>
                  <a:gd name="connsiteX10" fmla="*/ 142875 w 472440"/>
                  <a:gd name="connsiteY10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312420 w 472440"/>
                  <a:gd name="connsiteY6" fmla="*/ 502822 h 969546"/>
                  <a:gd name="connsiteX7" fmla="*/ 228600 w 472440"/>
                  <a:gd name="connsiteY7" fmla="*/ 253266 h 969546"/>
                  <a:gd name="connsiteX8" fmla="*/ 344805 w 472440"/>
                  <a:gd name="connsiteY8" fmla="*/ 127536 h 969546"/>
                  <a:gd name="connsiteX9" fmla="*/ 209550 w 472440"/>
                  <a:gd name="connsiteY9" fmla="*/ 1806 h 969546"/>
                  <a:gd name="connsiteX10" fmla="*/ 49530 w 472440"/>
                  <a:gd name="connsiteY10" fmla="*/ 104676 h 969546"/>
                  <a:gd name="connsiteX11" fmla="*/ 142875 w 472440"/>
                  <a:gd name="connsiteY11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333375 w 472440"/>
                  <a:gd name="connsiteY5" fmla="*/ 573307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1945 w 472440"/>
                  <a:gd name="connsiteY4" fmla="*/ 53330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1485 w 472440"/>
                  <a:gd name="connsiteY6" fmla="*/ 50472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81915 w 472440"/>
                  <a:gd name="connsiteY1" fmla="*/ 537112 h 969546"/>
                  <a:gd name="connsiteX2" fmla="*/ 0 w 472440"/>
                  <a:gd name="connsiteY2" fmla="*/ 925731 h 969546"/>
                  <a:gd name="connsiteX3" fmla="*/ 198120 w 472440"/>
                  <a:gd name="connsiteY3" fmla="*/ 375186 h 969546"/>
                  <a:gd name="connsiteX4" fmla="*/ 472440 w 472440"/>
                  <a:gd name="connsiteY4" fmla="*/ 969546 h 969546"/>
                  <a:gd name="connsiteX5" fmla="*/ 331470 w 472440"/>
                  <a:gd name="connsiteY5" fmla="*/ 537112 h 969546"/>
                  <a:gd name="connsiteX6" fmla="*/ 457200 w 472440"/>
                  <a:gd name="connsiteY6" fmla="*/ 533302 h 969546"/>
                  <a:gd name="connsiteX7" fmla="*/ 451485 w 472440"/>
                  <a:gd name="connsiteY7" fmla="*/ 504727 h 969546"/>
                  <a:gd name="connsiteX8" fmla="*/ 312420 w 472440"/>
                  <a:gd name="connsiteY8" fmla="*/ 502822 h 969546"/>
                  <a:gd name="connsiteX9" fmla="*/ 228600 w 472440"/>
                  <a:gd name="connsiteY9" fmla="*/ 253266 h 969546"/>
                  <a:gd name="connsiteX10" fmla="*/ 344805 w 472440"/>
                  <a:gd name="connsiteY10" fmla="*/ 127536 h 969546"/>
                  <a:gd name="connsiteX11" fmla="*/ 209550 w 472440"/>
                  <a:gd name="connsiteY11" fmla="*/ 1806 h 969546"/>
                  <a:gd name="connsiteX12" fmla="*/ 49530 w 472440"/>
                  <a:gd name="connsiteY12" fmla="*/ 104676 h 969546"/>
                  <a:gd name="connsiteX13" fmla="*/ 142875 w 472440"/>
                  <a:gd name="connsiteY13" fmla="*/ 241836 h 969546"/>
                  <a:gd name="connsiteX0" fmla="*/ 142875 w 472440"/>
                  <a:gd name="connsiteY0" fmla="*/ 241836 h 969546"/>
                  <a:gd name="connsiteX1" fmla="*/ 83820 w 472440"/>
                  <a:gd name="connsiteY1" fmla="*/ 512347 h 969546"/>
                  <a:gd name="connsiteX2" fmla="*/ 81915 w 472440"/>
                  <a:gd name="connsiteY2" fmla="*/ 537112 h 969546"/>
                  <a:gd name="connsiteX3" fmla="*/ 0 w 472440"/>
                  <a:gd name="connsiteY3" fmla="*/ 925731 h 969546"/>
                  <a:gd name="connsiteX4" fmla="*/ 198120 w 472440"/>
                  <a:gd name="connsiteY4" fmla="*/ 375186 h 969546"/>
                  <a:gd name="connsiteX5" fmla="*/ 472440 w 472440"/>
                  <a:gd name="connsiteY5" fmla="*/ 969546 h 969546"/>
                  <a:gd name="connsiteX6" fmla="*/ 331470 w 472440"/>
                  <a:gd name="connsiteY6" fmla="*/ 537112 h 969546"/>
                  <a:gd name="connsiteX7" fmla="*/ 457200 w 472440"/>
                  <a:gd name="connsiteY7" fmla="*/ 533302 h 969546"/>
                  <a:gd name="connsiteX8" fmla="*/ 451485 w 472440"/>
                  <a:gd name="connsiteY8" fmla="*/ 504727 h 969546"/>
                  <a:gd name="connsiteX9" fmla="*/ 312420 w 472440"/>
                  <a:gd name="connsiteY9" fmla="*/ 502822 h 969546"/>
                  <a:gd name="connsiteX10" fmla="*/ 228600 w 472440"/>
                  <a:gd name="connsiteY10" fmla="*/ 253266 h 969546"/>
                  <a:gd name="connsiteX11" fmla="*/ 344805 w 472440"/>
                  <a:gd name="connsiteY11" fmla="*/ 127536 h 969546"/>
                  <a:gd name="connsiteX12" fmla="*/ 209550 w 472440"/>
                  <a:gd name="connsiteY12" fmla="*/ 1806 h 969546"/>
                  <a:gd name="connsiteX13" fmla="*/ 49530 w 472440"/>
                  <a:gd name="connsiteY13" fmla="*/ 104676 h 969546"/>
                  <a:gd name="connsiteX14" fmla="*/ 142875 w 472440"/>
                  <a:gd name="connsiteY14" fmla="*/ 241836 h 969546"/>
                  <a:gd name="connsiteX0" fmla="*/ 142875 w 472440"/>
                  <a:gd name="connsiteY0" fmla="*/ 241836 h 969546"/>
                  <a:gd name="connsiteX1" fmla="*/ 85725 w 472440"/>
                  <a:gd name="connsiteY1" fmla="*/ 495202 h 969546"/>
                  <a:gd name="connsiteX2" fmla="*/ 83820 w 472440"/>
                  <a:gd name="connsiteY2" fmla="*/ 512347 h 969546"/>
                  <a:gd name="connsiteX3" fmla="*/ 81915 w 472440"/>
                  <a:gd name="connsiteY3" fmla="*/ 537112 h 969546"/>
                  <a:gd name="connsiteX4" fmla="*/ 0 w 472440"/>
                  <a:gd name="connsiteY4" fmla="*/ 925731 h 969546"/>
                  <a:gd name="connsiteX5" fmla="*/ 198120 w 472440"/>
                  <a:gd name="connsiteY5" fmla="*/ 375186 h 969546"/>
                  <a:gd name="connsiteX6" fmla="*/ 472440 w 472440"/>
                  <a:gd name="connsiteY6" fmla="*/ 969546 h 969546"/>
                  <a:gd name="connsiteX7" fmla="*/ 331470 w 472440"/>
                  <a:gd name="connsiteY7" fmla="*/ 537112 h 969546"/>
                  <a:gd name="connsiteX8" fmla="*/ 457200 w 472440"/>
                  <a:gd name="connsiteY8" fmla="*/ 533302 h 969546"/>
                  <a:gd name="connsiteX9" fmla="*/ 451485 w 472440"/>
                  <a:gd name="connsiteY9" fmla="*/ 504727 h 969546"/>
                  <a:gd name="connsiteX10" fmla="*/ 312420 w 472440"/>
                  <a:gd name="connsiteY10" fmla="*/ 502822 h 969546"/>
                  <a:gd name="connsiteX11" fmla="*/ 228600 w 472440"/>
                  <a:gd name="connsiteY11" fmla="*/ 253266 h 969546"/>
                  <a:gd name="connsiteX12" fmla="*/ 344805 w 472440"/>
                  <a:gd name="connsiteY12" fmla="*/ 127536 h 969546"/>
                  <a:gd name="connsiteX13" fmla="*/ 209550 w 472440"/>
                  <a:gd name="connsiteY13" fmla="*/ 1806 h 969546"/>
                  <a:gd name="connsiteX14" fmla="*/ 49530 w 472440"/>
                  <a:gd name="connsiteY14" fmla="*/ 104676 h 969546"/>
                  <a:gd name="connsiteX15" fmla="*/ 142875 w 472440"/>
                  <a:gd name="connsiteY15" fmla="*/ 241836 h 969546"/>
                  <a:gd name="connsiteX0" fmla="*/ 142875 w 472440"/>
                  <a:gd name="connsiteY0" fmla="*/ 241836 h 969546"/>
                  <a:gd name="connsiteX1" fmla="*/ 91440 w 472440"/>
                  <a:gd name="connsiteY1" fmla="*/ 468532 h 969546"/>
                  <a:gd name="connsiteX2" fmla="*/ 85725 w 472440"/>
                  <a:gd name="connsiteY2" fmla="*/ 495202 h 969546"/>
                  <a:gd name="connsiteX3" fmla="*/ 83820 w 472440"/>
                  <a:gd name="connsiteY3" fmla="*/ 512347 h 969546"/>
                  <a:gd name="connsiteX4" fmla="*/ 81915 w 472440"/>
                  <a:gd name="connsiteY4" fmla="*/ 537112 h 969546"/>
                  <a:gd name="connsiteX5" fmla="*/ 0 w 472440"/>
                  <a:gd name="connsiteY5" fmla="*/ 925731 h 969546"/>
                  <a:gd name="connsiteX6" fmla="*/ 198120 w 472440"/>
                  <a:gd name="connsiteY6" fmla="*/ 375186 h 969546"/>
                  <a:gd name="connsiteX7" fmla="*/ 472440 w 472440"/>
                  <a:gd name="connsiteY7" fmla="*/ 969546 h 969546"/>
                  <a:gd name="connsiteX8" fmla="*/ 331470 w 472440"/>
                  <a:gd name="connsiteY8" fmla="*/ 537112 h 969546"/>
                  <a:gd name="connsiteX9" fmla="*/ 457200 w 472440"/>
                  <a:gd name="connsiteY9" fmla="*/ 533302 h 969546"/>
                  <a:gd name="connsiteX10" fmla="*/ 451485 w 472440"/>
                  <a:gd name="connsiteY10" fmla="*/ 504727 h 969546"/>
                  <a:gd name="connsiteX11" fmla="*/ 312420 w 472440"/>
                  <a:gd name="connsiteY11" fmla="*/ 502822 h 969546"/>
                  <a:gd name="connsiteX12" fmla="*/ 228600 w 472440"/>
                  <a:gd name="connsiteY12" fmla="*/ 253266 h 969546"/>
                  <a:gd name="connsiteX13" fmla="*/ 344805 w 472440"/>
                  <a:gd name="connsiteY13" fmla="*/ 127536 h 969546"/>
                  <a:gd name="connsiteX14" fmla="*/ 209550 w 472440"/>
                  <a:gd name="connsiteY14" fmla="*/ 1806 h 969546"/>
                  <a:gd name="connsiteX15" fmla="*/ 49530 w 472440"/>
                  <a:gd name="connsiteY15" fmla="*/ 104676 h 969546"/>
                  <a:gd name="connsiteX16" fmla="*/ 142875 w 47244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56210 w 544830"/>
                  <a:gd name="connsiteY3" fmla="*/ 51234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14252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196215 w 525780"/>
                  <a:gd name="connsiteY0" fmla="*/ 241836 h 969546"/>
                  <a:gd name="connsiteX1" fmla="*/ 146685 w 525780"/>
                  <a:gd name="connsiteY1" fmla="*/ 499012 h 969546"/>
                  <a:gd name="connsiteX2" fmla="*/ 7620 w 525780"/>
                  <a:gd name="connsiteY2" fmla="*/ 487582 h 969546"/>
                  <a:gd name="connsiteX3" fmla="*/ 0 w 525780"/>
                  <a:gd name="connsiteY3" fmla="*/ 514252 h 969546"/>
                  <a:gd name="connsiteX4" fmla="*/ 139065 w 525780"/>
                  <a:gd name="connsiteY4" fmla="*/ 529492 h 969546"/>
                  <a:gd name="connsiteX5" fmla="*/ 53340 w 525780"/>
                  <a:gd name="connsiteY5" fmla="*/ 925731 h 969546"/>
                  <a:gd name="connsiteX6" fmla="*/ 251460 w 525780"/>
                  <a:gd name="connsiteY6" fmla="*/ 375186 h 969546"/>
                  <a:gd name="connsiteX7" fmla="*/ 525780 w 525780"/>
                  <a:gd name="connsiteY7" fmla="*/ 969546 h 969546"/>
                  <a:gd name="connsiteX8" fmla="*/ 384810 w 525780"/>
                  <a:gd name="connsiteY8" fmla="*/ 537112 h 969546"/>
                  <a:gd name="connsiteX9" fmla="*/ 510540 w 525780"/>
                  <a:gd name="connsiteY9" fmla="*/ 533302 h 969546"/>
                  <a:gd name="connsiteX10" fmla="*/ 504825 w 525780"/>
                  <a:gd name="connsiteY10" fmla="*/ 504727 h 969546"/>
                  <a:gd name="connsiteX11" fmla="*/ 365760 w 525780"/>
                  <a:gd name="connsiteY11" fmla="*/ 502822 h 969546"/>
                  <a:gd name="connsiteX12" fmla="*/ 281940 w 525780"/>
                  <a:gd name="connsiteY12" fmla="*/ 253266 h 969546"/>
                  <a:gd name="connsiteX13" fmla="*/ 398145 w 525780"/>
                  <a:gd name="connsiteY13" fmla="*/ 127536 h 969546"/>
                  <a:gd name="connsiteX14" fmla="*/ 262890 w 525780"/>
                  <a:gd name="connsiteY14" fmla="*/ 1806 h 969546"/>
                  <a:gd name="connsiteX15" fmla="*/ 102870 w 525780"/>
                  <a:gd name="connsiteY15" fmla="*/ 104676 h 969546"/>
                  <a:gd name="connsiteX16" fmla="*/ 196215 w 52578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0 w 518160"/>
                  <a:gd name="connsiteY2" fmla="*/ 48758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3810 w 518160"/>
                  <a:gd name="connsiteY2" fmla="*/ 49901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8160" h="969546">
                    <a:moveTo>
                      <a:pt x="188595" y="241836"/>
                    </a:moveTo>
                    <a:lnTo>
                      <a:pt x="139065" y="499012"/>
                    </a:lnTo>
                    <a:lnTo>
                      <a:pt x="3810" y="499012"/>
                    </a:lnTo>
                    <a:lnTo>
                      <a:pt x="0" y="527587"/>
                    </a:lnTo>
                    <a:lnTo>
                      <a:pt x="131445" y="529492"/>
                    </a:lnTo>
                    <a:lnTo>
                      <a:pt x="45720" y="925731"/>
                    </a:lnTo>
                    <a:lnTo>
                      <a:pt x="243840" y="375186"/>
                    </a:lnTo>
                    <a:lnTo>
                      <a:pt x="518160" y="969546"/>
                    </a:lnTo>
                    <a:lnTo>
                      <a:pt x="377190" y="537112"/>
                    </a:lnTo>
                    <a:lnTo>
                      <a:pt x="502920" y="533302"/>
                    </a:lnTo>
                    <a:lnTo>
                      <a:pt x="497205" y="504727"/>
                    </a:lnTo>
                    <a:lnTo>
                      <a:pt x="358140" y="502822"/>
                    </a:lnTo>
                    <a:lnTo>
                      <a:pt x="274320" y="253266"/>
                    </a:lnTo>
                    <a:cubicBezTo>
                      <a:pt x="340995" y="249456"/>
                      <a:pt x="382905" y="182781"/>
                      <a:pt x="390525" y="127536"/>
                    </a:cubicBezTo>
                    <a:cubicBezTo>
                      <a:pt x="386080" y="38001"/>
                      <a:pt x="307340" y="7521"/>
                      <a:pt x="255270" y="1806"/>
                    </a:cubicBezTo>
                    <a:cubicBezTo>
                      <a:pt x="203835" y="-9624"/>
                      <a:pt x="106680" y="34191"/>
                      <a:pt x="95250" y="104676"/>
                    </a:cubicBezTo>
                    <a:cubicBezTo>
                      <a:pt x="78740" y="171351"/>
                      <a:pt x="130810" y="222786"/>
                      <a:pt x="188595" y="241836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91" name="Freeform 22"/>
            <p:cNvSpPr/>
            <p:nvPr/>
          </p:nvSpPr>
          <p:spPr>
            <a:xfrm>
              <a:off x="6563042" y="2228850"/>
              <a:ext cx="605790" cy="826770"/>
            </a:xfrm>
            <a:custGeom>
              <a:avLst/>
              <a:gdLst>
                <a:gd name="connsiteX0" fmla="*/ 163830 w 617220"/>
                <a:gd name="connsiteY0" fmla="*/ 114300 h 815340"/>
                <a:gd name="connsiteX1" fmla="*/ 521970 w 617220"/>
                <a:gd name="connsiteY1" fmla="*/ 815340 h 815340"/>
                <a:gd name="connsiteX2" fmla="*/ 617220 w 617220"/>
                <a:gd name="connsiteY2" fmla="*/ 765810 h 815340"/>
                <a:gd name="connsiteX3" fmla="*/ 266700 w 617220"/>
                <a:gd name="connsiteY3" fmla="*/ 102870 h 815340"/>
                <a:gd name="connsiteX4" fmla="*/ 434340 w 617220"/>
                <a:gd name="connsiteY4" fmla="*/ 45720 h 815340"/>
                <a:gd name="connsiteX5" fmla="*/ 300990 w 617220"/>
                <a:gd name="connsiteY5" fmla="*/ 0 h 815340"/>
                <a:gd name="connsiteX6" fmla="*/ 45720 w 617220"/>
                <a:gd name="connsiteY6" fmla="*/ 76200 h 815340"/>
                <a:gd name="connsiteX7" fmla="*/ 0 w 617220"/>
                <a:gd name="connsiteY7" fmla="*/ 160020 h 815340"/>
                <a:gd name="connsiteX8" fmla="*/ 163830 w 617220"/>
                <a:gd name="connsiteY8" fmla="*/ 114300 h 815340"/>
                <a:gd name="connsiteX0" fmla="*/ 160020 w 613410"/>
                <a:gd name="connsiteY0" fmla="*/ 11430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60020 w 613410"/>
                <a:gd name="connsiteY8" fmla="*/ 114300 h 815340"/>
                <a:gd name="connsiteX0" fmla="*/ 179070 w 613410"/>
                <a:gd name="connsiteY0" fmla="*/ 13716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79070 w 61341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7620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9144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8382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10668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9525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22960"/>
                <a:gd name="connsiteX1" fmla="*/ 502920 w 605790"/>
                <a:gd name="connsiteY1" fmla="*/ 822960 h 822960"/>
                <a:gd name="connsiteX2" fmla="*/ 605790 w 605790"/>
                <a:gd name="connsiteY2" fmla="*/ 765810 h 822960"/>
                <a:gd name="connsiteX3" fmla="*/ 255270 w 605790"/>
                <a:gd name="connsiteY3" fmla="*/ 102870 h 822960"/>
                <a:gd name="connsiteX4" fmla="*/ 422910 w 605790"/>
                <a:gd name="connsiteY4" fmla="*/ 45720 h 822960"/>
                <a:gd name="connsiteX5" fmla="*/ 289560 w 605790"/>
                <a:gd name="connsiteY5" fmla="*/ 0 h 822960"/>
                <a:gd name="connsiteX6" fmla="*/ 11430 w 605790"/>
                <a:gd name="connsiteY6" fmla="*/ 95250 h 822960"/>
                <a:gd name="connsiteX7" fmla="*/ 0 w 605790"/>
                <a:gd name="connsiteY7" fmla="*/ 190500 h 822960"/>
                <a:gd name="connsiteX8" fmla="*/ 171450 w 605790"/>
                <a:gd name="connsiteY8" fmla="*/ 137160 h 82296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3147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2004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5790" h="826770">
                  <a:moveTo>
                    <a:pt x="171450" y="140970"/>
                  </a:moveTo>
                  <a:lnTo>
                    <a:pt x="502920" y="826770"/>
                  </a:lnTo>
                  <a:lnTo>
                    <a:pt x="605790" y="769620"/>
                  </a:lnTo>
                  <a:lnTo>
                    <a:pt x="255270" y="106680"/>
                  </a:lnTo>
                  <a:lnTo>
                    <a:pt x="422910" y="49530"/>
                  </a:lnTo>
                  <a:lnTo>
                    <a:pt x="320040" y="0"/>
                  </a:lnTo>
                  <a:lnTo>
                    <a:pt x="11430" y="99060"/>
                  </a:lnTo>
                  <a:lnTo>
                    <a:pt x="0" y="194310"/>
                  </a:lnTo>
                  <a:lnTo>
                    <a:pt x="171450" y="140970"/>
                  </a:lnTo>
                  <a:close/>
                </a:path>
              </a:pathLst>
            </a:cu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cxnSp>
          <p:nvCxnSpPr>
            <p:cNvPr id="92" name="Straight Connector 23"/>
            <p:cNvCxnSpPr/>
            <p:nvPr/>
          </p:nvCxnSpPr>
          <p:spPr>
            <a:xfrm flipH="1">
              <a:off x="6788880" y="236300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3" name="Straight Connector 24"/>
            <p:cNvCxnSpPr/>
            <p:nvPr/>
          </p:nvCxnSpPr>
          <p:spPr>
            <a:xfrm flipH="1">
              <a:off x="6820997" y="2424456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4" name="Straight Connector 25"/>
            <p:cNvCxnSpPr/>
            <p:nvPr/>
          </p:nvCxnSpPr>
          <p:spPr>
            <a:xfrm flipH="1">
              <a:off x="6854162" y="2487153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5" name="Straight Connector 26"/>
            <p:cNvCxnSpPr/>
            <p:nvPr/>
          </p:nvCxnSpPr>
          <p:spPr>
            <a:xfrm flipH="1">
              <a:off x="6896072" y="255156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6" name="Straight Connector 27"/>
            <p:cNvCxnSpPr/>
            <p:nvPr/>
          </p:nvCxnSpPr>
          <p:spPr>
            <a:xfrm flipH="1">
              <a:off x="6925500" y="261024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7" name="Straight Connector 28"/>
            <p:cNvCxnSpPr/>
            <p:nvPr/>
          </p:nvCxnSpPr>
          <p:spPr>
            <a:xfrm flipH="1">
              <a:off x="6949725" y="2667185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8" name="Straight Connector 29"/>
            <p:cNvCxnSpPr/>
            <p:nvPr/>
          </p:nvCxnSpPr>
          <p:spPr>
            <a:xfrm flipH="1">
              <a:off x="6981285" y="272495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9" name="Straight Connector 30"/>
            <p:cNvCxnSpPr/>
            <p:nvPr/>
          </p:nvCxnSpPr>
          <p:spPr>
            <a:xfrm flipH="1">
              <a:off x="7004145" y="278019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100" name="Straight Connector 31"/>
            <p:cNvCxnSpPr/>
            <p:nvPr/>
          </p:nvCxnSpPr>
          <p:spPr>
            <a:xfrm flipH="1">
              <a:off x="7032720" y="284115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101" name="Straight Connector 32"/>
            <p:cNvCxnSpPr/>
            <p:nvPr/>
          </p:nvCxnSpPr>
          <p:spPr>
            <a:xfrm flipH="1">
              <a:off x="7068915" y="290211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  <p:sp>
        <p:nvSpPr>
          <p:cNvPr id="35" name="文本框 34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55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EAA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3" y="1438570"/>
            <a:ext cx="42519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2.</a:t>
            </a:r>
            <a:r>
              <a:rPr kumimoji="1" lang="zh-CN" altLang="en-US" sz="4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整体分析</a:t>
            </a:r>
            <a:endParaRPr kumimoji="1" lang="zh-CN" altLang="en-US" sz="4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EAA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TextBox 5"/>
          <p:cNvSpPr txBox="1"/>
          <p:nvPr/>
        </p:nvSpPr>
        <p:spPr>
          <a:xfrm>
            <a:off x="4415406" y="3762496"/>
            <a:ext cx="5932361" cy="759549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2.1</a:t>
            </a:r>
            <a:r>
              <a:rPr lang="zh-CN" altLang="en-US" sz="20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项目依赖</a:t>
            </a:r>
            <a:endParaRPr lang="en-US" altLang="zh-CN" sz="2000" dirty="0" smtClean="0">
              <a:solidFill>
                <a:srgbClr val="EAAF07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2.2</a:t>
            </a:r>
            <a:r>
              <a:rPr lang="zh-CN" altLang="en-US" sz="20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项目用途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980427" y="3585460"/>
            <a:ext cx="1081792" cy="1083906"/>
            <a:chOff x="6563042" y="1919069"/>
            <a:chExt cx="1134038" cy="1136551"/>
          </a:xfrm>
        </p:grpSpPr>
        <p:grpSp>
          <p:nvGrpSpPr>
            <p:cNvPr id="22" name="Group 21"/>
            <p:cNvGrpSpPr/>
            <p:nvPr/>
          </p:nvGrpSpPr>
          <p:grpSpPr>
            <a:xfrm>
              <a:off x="6851824" y="1919069"/>
              <a:ext cx="845256" cy="916435"/>
              <a:chOff x="7000705" y="1812217"/>
              <a:chExt cx="914400" cy="991402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7192225" y="2251319"/>
                <a:ext cx="155418" cy="147836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5" name="Trapezoid 34"/>
              <p:cNvSpPr/>
              <p:nvPr/>
            </p:nvSpPr>
            <p:spPr>
              <a:xfrm>
                <a:off x="7193281" y="2374325"/>
                <a:ext cx="154362" cy="258385"/>
              </a:xfrm>
              <a:prstGeom prst="trapezoid">
                <a:avLst>
                  <a:gd name="adj" fmla="val 16772"/>
                </a:avLst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900000">
                <a:off x="7000705" y="2157056"/>
                <a:ext cx="914400" cy="646563"/>
              </a:xfrm>
              <a:prstGeom prst="rect">
                <a:avLst/>
              </a:prstGeom>
              <a:noFill/>
              <a:ln w="285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7147560" y="2514600"/>
                <a:ext cx="547052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38" name="Oval 37"/>
              <p:cNvSpPr/>
              <p:nvPr/>
            </p:nvSpPr>
            <p:spPr>
              <a:xfrm>
                <a:off x="7121576" y="2341282"/>
                <a:ext cx="310345" cy="31034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V="1">
                <a:off x="7574280" y="253809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7685404" y="2569210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7457905" y="250507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7344309" y="2472627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7147560" y="2209800"/>
                <a:ext cx="89852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44" name="Rectangle 43"/>
              <p:cNvSpPr/>
              <p:nvPr/>
            </p:nvSpPr>
            <p:spPr>
              <a:xfrm rot="900000">
                <a:off x="7387126" y="2674459"/>
                <a:ext cx="228600" cy="113155"/>
              </a:xfrm>
              <a:prstGeom prst="rect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7296845" y="2209800"/>
                <a:ext cx="566995" cy="164525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ysDash"/>
              </a:ln>
              <a:effectLst/>
            </p:spPr>
          </p:cxnSp>
          <p:sp>
            <p:nvSpPr>
              <p:cNvPr id="46" name="Freeform 45"/>
              <p:cNvSpPr/>
              <p:nvPr/>
            </p:nvSpPr>
            <p:spPr>
              <a:xfrm rot="20700000">
                <a:off x="7451777" y="1812217"/>
                <a:ext cx="334954" cy="626744"/>
              </a:xfrm>
              <a:custGeom>
                <a:avLst/>
                <a:gdLst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1137 h 968847"/>
                  <a:gd name="connsiteX1" fmla="*/ 0 w 472440"/>
                  <a:gd name="connsiteY1" fmla="*/ 925032 h 968847"/>
                  <a:gd name="connsiteX2" fmla="*/ 205740 w 472440"/>
                  <a:gd name="connsiteY2" fmla="*/ 376392 h 968847"/>
                  <a:gd name="connsiteX3" fmla="*/ 472440 w 472440"/>
                  <a:gd name="connsiteY3" fmla="*/ 968847 h 968847"/>
                  <a:gd name="connsiteX4" fmla="*/ 228600 w 472440"/>
                  <a:gd name="connsiteY4" fmla="*/ 252567 h 968847"/>
                  <a:gd name="connsiteX5" fmla="*/ 360045 w 472440"/>
                  <a:gd name="connsiteY5" fmla="*/ 126837 h 968847"/>
                  <a:gd name="connsiteX6" fmla="*/ 209550 w 472440"/>
                  <a:gd name="connsiteY6" fmla="*/ 1107 h 968847"/>
                  <a:gd name="connsiteX7" fmla="*/ 49530 w 472440"/>
                  <a:gd name="connsiteY7" fmla="*/ 103977 h 968847"/>
                  <a:gd name="connsiteX8" fmla="*/ 142875 w 472440"/>
                  <a:gd name="connsiteY8" fmla="*/ 241137 h 968847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4480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3850 w 472440"/>
                  <a:gd name="connsiteY4" fmla="*/ 539017 h 969546"/>
                  <a:gd name="connsiteX5" fmla="*/ 228600 w 472440"/>
                  <a:gd name="connsiteY5" fmla="*/ 253266 h 969546"/>
                  <a:gd name="connsiteX6" fmla="*/ 344805 w 472440"/>
                  <a:gd name="connsiteY6" fmla="*/ 127536 h 969546"/>
                  <a:gd name="connsiteX7" fmla="*/ 209550 w 472440"/>
                  <a:gd name="connsiteY7" fmla="*/ 1806 h 969546"/>
                  <a:gd name="connsiteX8" fmla="*/ 49530 w 472440"/>
                  <a:gd name="connsiteY8" fmla="*/ 104676 h 969546"/>
                  <a:gd name="connsiteX9" fmla="*/ 142875 w 472440"/>
                  <a:gd name="connsiteY9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228600 w 472440"/>
                  <a:gd name="connsiteY6" fmla="*/ 253266 h 969546"/>
                  <a:gd name="connsiteX7" fmla="*/ 344805 w 472440"/>
                  <a:gd name="connsiteY7" fmla="*/ 127536 h 969546"/>
                  <a:gd name="connsiteX8" fmla="*/ 209550 w 472440"/>
                  <a:gd name="connsiteY8" fmla="*/ 1806 h 969546"/>
                  <a:gd name="connsiteX9" fmla="*/ 49530 w 472440"/>
                  <a:gd name="connsiteY9" fmla="*/ 104676 h 969546"/>
                  <a:gd name="connsiteX10" fmla="*/ 142875 w 472440"/>
                  <a:gd name="connsiteY10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312420 w 472440"/>
                  <a:gd name="connsiteY6" fmla="*/ 502822 h 969546"/>
                  <a:gd name="connsiteX7" fmla="*/ 228600 w 472440"/>
                  <a:gd name="connsiteY7" fmla="*/ 253266 h 969546"/>
                  <a:gd name="connsiteX8" fmla="*/ 344805 w 472440"/>
                  <a:gd name="connsiteY8" fmla="*/ 127536 h 969546"/>
                  <a:gd name="connsiteX9" fmla="*/ 209550 w 472440"/>
                  <a:gd name="connsiteY9" fmla="*/ 1806 h 969546"/>
                  <a:gd name="connsiteX10" fmla="*/ 49530 w 472440"/>
                  <a:gd name="connsiteY10" fmla="*/ 104676 h 969546"/>
                  <a:gd name="connsiteX11" fmla="*/ 142875 w 472440"/>
                  <a:gd name="connsiteY11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333375 w 472440"/>
                  <a:gd name="connsiteY5" fmla="*/ 573307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1945 w 472440"/>
                  <a:gd name="connsiteY4" fmla="*/ 53330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1485 w 472440"/>
                  <a:gd name="connsiteY6" fmla="*/ 50472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81915 w 472440"/>
                  <a:gd name="connsiteY1" fmla="*/ 537112 h 969546"/>
                  <a:gd name="connsiteX2" fmla="*/ 0 w 472440"/>
                  <a:gd name="connsiteY2" fmla="*/ 925731 h 969546"/>
                  <a:gd name="connsiteX3" fmla="*/ 198120 w 472440"/>
                  <a:gd name="connsiteY3" fmla="*/ 375186 h 969546"/>
                  <a:gd name="connsiteX4" fmla="*/ 472440 w 472440"/>
                  <a:gd name="connsiteY4" fmla="*/ 969546 h 969546"/>
                  <a:gd name="connsiteX5" fmla="*/ 331470 w 472440"/>
                  <a:gd name="connsiteY5" fmla="*/ 537112 h 969546"/>
                  <a:gd name="connsiteX6" fmla="*/ 457200 w 472440"/>
                  <a:gd name="connsiteY6" fmla="*/ 533302 h 969546"/>
                  <a:gd name="connsiteX7" fmla="*/ 451485 w 472440"/>
                  <a:gd name="connsiteY7" fmla="*/ 504727 h 969546"/>
                  <a:gd name="connsiteX8" fmla="*/ 312420 w 472440"/>
                  <a:gd name="connsiteY8" fmla="*/ 502822 h 969546"/>
                  <a:gd name="connsiteX9" fmla="*/ 228600 w 472440"/>
                  <a:gd name="connsiteY9" fmla="*/ 253266 h 969546"/>
                  <a:gd name="connsiteX10" fmla="*/ 344805 w 472440"/>
                  <a:gd name="connsiteY10" fmla="*/ 127536 h 969546"/>
                  <a:gd name="connsiteX11" fmla="*/ 209550 w 472440"/>
                  <a:gd name="connsiteY11" fmla="*/ 1806 h 969546"/>
                  <a:gd name="connsiteX12" fmla="*/ 49530 w 472440"/>
                  <a:gd name="connsiteY12" fmla="*/ 104676 h 969546"/>
                  <a:gd name="connsiteX13" fmla="*/ 142875 w 472440"/>
                  <a:gd name="connsiteY13" fmla="*/ 241836 h 969546"/>
                  <a:gd name="connsiteX0" fmla="*/ 142875 w 472440"/>
                  <a:gd name="connsiteY0" fmla="*/ 241836 h 969546"/>
                  <a:gd name="connsiteX1" fmla="*/ 83820 w 472440"/>
                  <a:gd name="connsiteY1" fmla="*/ 512347 h 969546"/>
                  <a:gd name="connsiteX2" fmla="*/ 81915 w 472440"/>
                  <a:gd name="connsiteY2" fmla="*/ 537112 h 969546"/>
                  <a:gd name="connsiteX3" fmla="*/ 0 w 472440"/>
                  <a:gd name="connsiteY3" fmla="*/ 925731 h 969546"/>
                  <a:gd name="connsiteX4" fmla="*/ 198120 w 472440"/>
                  <a:gd name="connsiteY4" fmla="*/ 375186 h 969546"/>
                  <a:gd name="connsiteX5" fmla="*/ 472440 w 472440"/>
                  <a:gd name="connsiteY5" fmla="*/ 969546 h 969546"/>
                  <a:gd name="connsiteX6" fmla="*/ 331470 w 472440"/>
                  <a:gd name="connsiteY6" fmla="*/ 537112 h 969546"/>
                  <a:gd name="connsiteX7" fmla="*/ 457200 w 472440"/>
                  <a:gd name="connsiteY7" fmla="*/ 533302 h 969546"/>
                  <a:gd name="connsiteX8" fmla="*/ 451485 w 472440"/>
                  <a:gd name="connsiteY8" fmla="*/ 504727 h 969546"/>
                  <a:gd name="connsiteX9" fmla="*/ 312420 w 472440"/>
                  <a:gd name="connsiteY9" fmla="*/ 502822 h 969546"/>
                  <a:gd name="connsiteX10" fmla="*/ 228600 w 472440"/>
                  <a:gd name="connsiteY10" fmla="*/ 253266 h 969546"/>
                  <a:gd name="connsiteX11" fmla="*/ 344805 w 472440"/>
                  <a:gd name="connsiteY11" fmla="*/ 127536 h 969546"/>
                  <a:gd name="connsiteX12" fmla="*/ 209550 w 472440"/>
                  <a:gd name="connsiteY12" fmla="*/ 1806 h 969546"/>
                  <a:gd name="connsiteX13" fmla="*/ 49530 w 472440"/>
                  <a:gd name="connsiteY13" fmla="*/ 104676 h 969546"/>
                  <a:gd name="connsiteX14" fmla="*/ 142875 w 472440"/>
                  <a:gd name="connsiteY14" fmla="*/ 241836 h 969546"/>
                  <a:gd name="connsiteX0" fmla="*/ 142875 w 472440"/>
                  <a:gd name="connsiteY0" fmla="*/ 241836 h 969546"/>
                  <a:gd name="connsiteX1" fmla="*/ 85725 w 472440"/>
                  <a:gd name="connsiteY1" fmla="*/ 495202 h 969546"/>
                  <a:gd name="connsiteX2" fmla="*/ 83820 w 472440"/>
                  <a:gd name="connsiteY2" fmla="*/ 512347 h 969546"/>
                  <a:gd name="connsiteX3" fmla="*/ 81915 w 472440"/>
                  <a:gd name="connsiteY3" fmla="*/ 537112 h 969546"/>
                  <a:gd name="connsiteX4" fmla="*/ 0 w 472440"/>
                  <a:gd name="connsiteY4" fmla="*/ 925731 h 969546"/>
                  <a:gd name="connsiteX5" fmla="*/ 198120 w 472440"/>
                  <a:gd name="connsiteY5" fmla="*/ 375186 h 969546"/>
                  <a:gd name="connsiteX6" fmla="*/ 472440 w 472440"/>
                  <a:gd name="connsiteY6" fmla="*/ 969546 h 969546"/>
                  <a:gd name="connsiteX7" fmla="*/ 331470 w 472440"/>
                  <a:gd name="connsiteY7" fmla="*/ 537112 h 969546"/>
                  <a:gd name="connsiteX8" fmla="*/ 457200 w 472440"/>
                  <a:gd name="connsiteY8" fmla="*/ 533302 h 969546"/>
                  <a:gd name="connsiteX9" fmla="*/ 451485 w 472440"/>
                  <a:gd name="connsiteY9" fmla="*/ 504727 h 969546"/>
                  <a:gd name="connsiteX10" fmla="*/ 312420 w 472440"/>
                  <a:gd name="connsiteY10" fmla="*/ 502822 h 969546"/>
                  <a:gd name="connsiteX11" fmla="*/ 228600 w 472440"/>
                  <a:gd name="connsiteY11" fmla="*/ 253266 h 969546"/>
                  <a:gd name="connsiteX12" fmla="*/ 344805 w 472440"/>
                  <a:gd name="connsiteY12" fmla="*/ 127536 h 969546"/>
                  <a:gd name="connsiteX13" fmla="*/ 209550 w 472440"/>
                  <a:gd name="connsiteY13" fmla="*/ 1806 h 969546"/>
                  <a:gd name="connsiteX14" fmla="*/ 49530 w 472440"/>
                  <a:gd name="connsiteY14" fmla="*/ 104676 h 969546"/>
                  <a:gd name="connsiteX15" fmla="*/ 142875 w 472440"/>
                  <a:gd name="connsiteY15" fmla="*/ 241836 h 969546"/>
                  <a:gd name="connsiteX0" fmla="*/ 142875 w 472440"/>
                  <a:gd name="connsiteY0" fmla="*/ 241836 h 969546"/>
                  <a:gd name="connsiteX1" fmla="*/ 91440 w 472440"/>
                  <a:gd name="connsiteY1" fmla="*/ 468532 h 969546"/>
                  <a:gd name="connsiteX2" fmla="*/ 85725 w 472440"/>
                  <a:gd name="connsiteY2" fmla="*/ 495202 h 969546"/>
                  <a:gd name="connsiteX3" fmla="*/ 83820 w 472440"/>
                  <a:gd name="connsiteY3" fmla="*/ 512347 h 969546"/>
                  <a:gd name="connsiteX4" fmla="*/ 81915 w 472440"/>
                  <a:gd name="connsiteY4" fmla="*/ 537112 h 969546"/>
                  <a:gd name="connsiteX5" fmla="*/ 0 w 472440"/>
                  <a:gd name="connsiteY5" fmla="*/ 925731 h 969546"/>
                  <a:gd name="connsiteX6" fmla="*/ 198120 w 472440"/>
                  <a:gd name="connsiteY6" fmla="*/ 375186 h 969546"/>
                  <a:gd name="connsiteX7" fmla="*/ 472440 w 472440"/>
                  <a:gd name="connsiteY7" fmla="*/ 969546 h 969546"/>
                  <a:gd name="connsiteX8" fmla="*/ 331470 w 472440"/>
                  <a:gd name="connsiteY8" fmla="*/ 537112 h 969546"/>
                  <a:gd name="connsiteX9" fmla="*/ 457200 w 472440"/>
                  <a:gd name="connsiteY9" fmla="*/ 533302 h 969546"/>
                  <a:gd name="connsiteX10" fmla="*/ 451485 w 472440"/>
                  <a:gd name="connsiteY10" fmla="*/ 504727 h 969546"/>
                  <a:gd name="connsiteX11" fmla="*/ 312420 w 472440"/>
                  <a:gd name="connsiteY11" fmla="*/ 502822 h 969546"/>
                  <a:gd name="connsiteX12" fmla="*/ 228600 w 472440"/>
                  <a:gd name="connsiteY12" fmla="*/ 253266 h 969546"/>
                  <a:gd name="connsiteX13" fmla="*/ 344805 w 472440"/>
                  <a:gd name="connsiteY13" fmla="*/ 127536 h 969546"/>
                  <a:gd name="connsiteX14" fmla="*/ 209550 w 472440"/>
                  <a:gd name="connsiteY14" fmla="*/ 1806 h 969546"/>
                  <a:gd name="connsiteX15" fmla="*/ 49530 w 472440"/>
                  <a:gd name="connsiteY15" fmla="*/ 104676 h 969546"/>
                  <a:gd name="connsiteX16" fmla="*/ 142875 w 47244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56210 w 544830"/>
                  <a:gd name="connsiteY3" fmla="*/ 51234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14252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196215 w 525780"/>
                  <a:gd name="connsiteY0" fmla="*/ 241836 h 969546"/>
                  <a:gd name="connsiteX1" fmla="*/ 146685 w 525780"/>
                  <a:gd name="connsiteY1" fmla="*/ 499012 h 969546"/>
                  <a:gd name="connsiteX2" fmla="*/ 7620 w 525780"/>
                  <a:gd name="connsiteY2" fmla="*/ 487582 h 969546"/>
                  <a:gd name="connsiteX3" fmla="*/ 0 w 525780"/>
                  <a:gd name="connsiteY3" fmla="*/ 514252 h 969546"/>
                  <a:gd name="connsiteX4" fmla="*/ 139065 w 525780"/>
                  <a:gd name="connsiteY4" fmla="*/ 529492 h 969546"/>
                  <a:gd name="connsiteX5" fmla="*/ 53340 w 525780"/>
                  <a:gd name="connsiteY5" fmla="*/ 925731 h 969546"/>
                  <a:gd name="connsiteX6" fmla="*/ 251460 w 525780"/>
                  <a:gd name="connsiteY6" fmla="*/ 375186 h 969546"/>
                  <a:gd name="connsiteX7" fmla="*/ 525780 w 525780"/>
                  <a:gd name="connsiteY7" fmla="*/ 969546 h 969546"/>
                  <a:gd name="connsiteX8" fmla="*/ 384810 w 525780"/>
                  <a:gd name="connsiteY8" fmla="*/ 537112 h 969546"/>
                  <a:gd name="connsiteX9" fmla="*/ 510540 w 525780"/>
                  <a:gd name="connsiteY9" fmla="*/ 533302 h 969546"/>
                  <a:gd name="connsiteX10" fmla="*/ 504825 w 525780"/>
                  <a:gd name="connsiteY10" fmla="*/ 504727 h 969546"/>
                  <a:gd name="connsiteX11" fmla="*/ 365760 w 525780"/>
                  <a:gd name="connsiteY11" fmla="*/ 502822 h 969546"/>
                  <a:gd name="connsiteX12" fmla="*/ 281940 w 525780"/>
                  <a:gd name="connsiteY12" fmla="*/ 253266 h 969546"/>
                  <a:gd name="connsiteX13" fmla="*/ 398145 w 525780"/>
                  <a:gd name="connsiteY13" fmla="*/ 127536 h 969546"/>
                  <a:gd name="connsiteX14" fmla="*/ 262890 w 525780"/>
                  <a:gd name="connsiteY14" fmla="*/ 1806 h 969546"/>
                  <a:gd name="connsiteX15" fmla="*/ 102870 w 525780"/>
                  <a:gd name="connsiteY15" fmla="*/ 104676 h 969546"/>
                  <a:gd name="connsiteX16" fmla="*/ 196215 w 52578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0 w 518160"/>
                  <a:gd name="connsiteY2" fmla="*/ 48758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3810 w 518160"/>
                  <a:gd name="connsiteY2" fmla="*/ 49901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8160" h="969546">
                    <a:moveTo>
                      <a:pt x="188595" y="241836"/>
                    </a:moveTo>
                    <a:lnTo>
                      <a:pt x="139065" y="499012"/>
                    </a:lnTo>
                    <a:lnTo>
                      <a:pt x="3810" y="499012"/>
                    </a:lnTo>
                    <a:lnTo>
                      <a:pt x="0" y="527587"/>
                    </a:lnTo>
                    <a:lnTo>
                      <a:pt x="131445" y="529492"/>
                    </a:lnTo>
                    <a:lnTo>
                      <a:pt x="45720" y="925731"/>
                    </a:lnTo>
                    <a:lnTo>
                      <a:pt x="243840" y="375186"/>
                    </a:lnTo>
                    <a:lnTo>
                      <a:pt x="518160" y="969546"/>
                    </a:lnTo>
                    <a:lnTo>
                      <a:pt x="377190" y="537112"/>
                    </a:lnTo>
                    <a:lnTo>
                      <a:pt x="502920" y="533302"/>
                    </a:lnTo>
                    <a:lnTo>
                      <a:pt x="497205" y="504727"/>
                    </a:lnTo>
                    <a:lnTo>
                      <a:pt x="358140" y="502822"/>
                    </a:lnTo>
                    <a:lnTo>
                      <a:pt x="274320" y="253266"/>
                    </a:lnTo>
                    <a:cubicBezTo>
                      <a:pt x="340995" y="249456"/>
                      <a:pt x="382905" y="182781"/>
                      <a:pt x="390525" y="127536"/>
                    </a:cubicBezTo>
                    <a:cubicBezTo>
                      <a:pt x="386080" y="38001"/>
                      <a:pt x="307340" y="7521"/>
                      <a:pt x="255270" y="1806"/>
                    </a:cubicBezTo>
                    <a:cubicBezTo>
                      <a:pt x="203835" y="-9624"/>
                      <a:pt x="106680" y="34191"/>
                      <a:pt x="95250" y="104676"/>
                    </a:cubicBezTo>
                    <a:cubicBezTo>
                      <a:pt x="78740" y="171351"/>
                      <a:pt x="130810" y="222786"/>
                      <a:pt x="188595" y="241836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23" name="Freeform 22"/>
            <p:cNvSpPr/>
            <p:nvPr/>
          </p:nvSpPr>
          <p:spPr>
            <a:xfrm>
              <a:off x="6563042" y="2228850"/>
              <a:ext cx="605790" cy="826770"/>
            </a:xfrm>
            <a:custGeom>
              <a:avLst/>
              <a:gdLst>
                <a:gd name="connsiteX0" fmla="*/ 163830 w 617220"/>
                <a:gd name="connsiteY0" fmla="*/ 114300 h 815340"/>
                <a:gd name="connsiteX1" fmla="*/ 521970 w 617220"/>
                <a:gd name="connsiteY1" fmla="*/ 815340 h 815340"/>
                <a:gd name="connsiteX2" fmla="*/ 617220 w 617220"/>
                <a:gd name="connsiteY2" fmla="*/ 765810 h 815340"/>
                <a:gd name="connsiteX3" fmla="*/ 266700 w 617220"/>
                <a:gd name="connsiteY3" fmla="*/ 102870 h 815340"/>
                <a:gd name="connsiteX4" fmla="*/ 434340 w 617220"/>
                <a:gd name="connsiteY4" fmla="*/ 45720 h 815340"/>
                <a:gd name="connsiteX5" fmla="*/ 300990 w 617220"/>
                <a:gd name="connsiteY5" fmla="*/ 0 h 815340"/>
                <a:gd name="connsiteX6" fmla="*/ 45720 w 617220"/>
                <a:gd name="connsiteY6" fmla="*/ 76200 h 815340"/>
                <a:gd name="connsiteX7" fmla="*/ 0 w 617220"/>
                <a:gd name="connsiteY7" fmla="*/ 160020 h 815340"/>
                <a:gd name="connsiteX8" fmla="*/ 163830 w 617220"/>
                <a:gd name="connsiteY8" fmla="*/ 114300 h 815340"/>
                <a:gd name="connsiteX0" fmla="*/ 160020 w 613410"/>
                <a:gd name="connsiteY0" fmla="*/ 11430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60020 w 613410"/>
                <a:gd name="connsiteY8" fmla="*/ 114300 h 815340"/>
                <a:gd name="connsiteX0" fmla="*/ 179070 w 613410"/>
                <a:gd name="connsiteY0" fmla="*/ 13716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79070 w 61341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7620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9144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8382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10668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9525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22960"/>
                <a:gd name="connsiteX1" fmla="*/ 502920 w 605790"/>
                <a:gd name="connsiteY1" fmla="*/ 822960 h 822960"/>
                <a:gd name="connsiteX2" fmla="*/ 605790 w 605790"/>
                <a:gd name="connsiteY2" fmla="*/ 765810 h 822960"/>
                <a:gd name="connsiteX3" fmla="*/ 255270 w 605790"/>
                <a:gd name="connsiteY3" fmla="*/ 102870 h 822960"/>
                <a:gd name="connsiteX4" fmla="*/ 422910 w 605790"/>
                <a:gd name="connsiteY4" fmla="*/ 45720 h 822960"/>
                <a:gd name="connsiteX5" fmla="*/ 289560 w 605790"/>
                <a:gd name="connsiteY5" fmla="*/ 0 h 822960"/>
                <a:gd name="connsiteX6" fmla="*/ 11430 w 605790"/>
                <a:gd name="connsiteY6" fmla="*/ 95250 h 822960"/>
                <a:gd name="connsiteX7" fmla="*/ 0 w 605790"/>
                <a:gd name="connsiteY7" fmla="*/ 190500 h 822960"/>
                <a:gd name="connsiteX8" fmla="*/ 171450 w 605790"/>
                <a:gd name="connsiteY8" fmla="*/ 137160 h 82296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3147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2004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5790" h="826770">
                  <a:moveTo>
                    <a:pt x="171450" y="140970"/>
                  </a:moveTo>
                  <a:lnTo>
                    <a:pt x="502920" y="826770"/>
                  </a:lnTo>
                  <a:lnTo>
                    <a:pt x="605790" y="769620"/>
                  </a:lnTo>
                  <a:lnTo>
                    <a:pt x="255270" y="106680"/>
                  </a:lnTo>
                  <a:lnTo>
                    <a:pt x="422910" y="49530"/>
                  </a:lnTo>
                  <a:lnTo>
                    <a:pt x="320040" y="0"/>
                  </a:lnTo>
                  <a:lnTo>
                    <a:pt x="11430" y="99060"/>
                  </a:lnTo>
                  <a:lnTo>
                    <a:pt x="0" y="194310"/>
                  </a:lnTo>
                  <a:lnTo>
                    <a:pt x="171450" y="140970"/>
                  </a:lnTo>
                  <a:close/>
                </a:path>
              </a:pathLst>
            </a:cu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6788880" y="236300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>
            <a:xfrm flipH="1">
              <a:off x="6820997" y="2424456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>
            <a:xfrm flipH="1">
              <a:off x="6854162" y="2487153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>
            <a:xfrm flipH="1">
              <a:off x="6896072" y="255156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>
            <a:xfrm flipH="1">
              <a:off x="6925500" y="261024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>
            <a:xfrm flipH="1">
              <a:off x="6949725" y="2667185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>
            <a:xfrm flipH="1">
              <a:off x="6981285" y="272495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>
            <a:xfrm flipH="1">
              <a:off x="7004145" y="278019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>
            <a:xfrm flipH="1">
              <a:off x="7032720" y="284115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>
            <a:xfrm flipH="1">
              <a:off x="7068915" y="290211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  <p:sp>
        <p:nvSpPr>
          <p:cNvPr id="49" name="矩形 48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1704857" y="1834257"/>
            <a:ext cx="199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0070C0"/>
                </a:solidFill>
              </a:rPr>
              <a:t>EasyX</a:t>
            </a:r>
            <a:r>
              <a:rPr kumimoji="1" lang="en-US" altLang="zh-CN" dirty="0" smtClean="0">
                <a:solidFill>
                  <a:srgbClr val="0070C0"/>
                </a:solidFill>
              </a:rPr>
              <a:t> Research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712498" y="1496146"/>
            <a:ext cx="156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13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40458" y="3075057"/>
            <a:ext cx="6226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</a:t>
            </a:r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.1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项目依赖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6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03" y="828209"/>
            <a:ext cx="107594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2.1.1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项目依赖</a:t>
            </a:r>
          </a:p>
          <a:p>
            <a:endParaRPr lang="en-US" altLang="zh-CN" sz="1600" dirty="0" smtClean="0">
              <a:solidFill>
                <a:srgbClr val="92D05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92D05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35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564043"/>
              </p:ext>
            </p:extLst>
          </p:nvPr>
        </p:nvGraphicFramePr>
        <p:xfrm>
          <a:off x="3085268" y="5337705"/>
          <a:ext cx="3034281" cy="5029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212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13065"/>
              </a:tblGrid>
              <a:tr h="2111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项目名称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项目依赖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easyutils</a:t>
                      </a:r>
                      <a:endParaRPr lang="en-US" sz="12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requests </a:t>
                      </a:r>
                      <a:r>
                        <a:rPr lang="en-US" altLang="zh-CN" sz="1200" kern="1200" dirty="0" err="1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pyquery</a:t>
                      </a:r>
                      <a:endParaRPr lang="en-US" altLang="zh-CN" sz="1200" kern="1200" dirty="0" smtClean="0">
                        <a:solidFill>
                          <a:schemeClr val="bg1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00851"/>
              </p:ext>
            </p:extLst>
          </p:nvPr>
        </p:nvGraphicFramePr>
        <p:xfrm>
          <a:off x="501447" y="3940745"/>
          <a:ext cx="2979173" cy="5029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83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5949"/>
              </a:tblGrid>
              <a:tr h="1072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项目名称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项目依赖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72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easyhistory</a:t>
                      </a:r>
                      <a:endParaRPr lang="en-US" sz="12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requests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 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pandas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 </a:t>
                      </a:r>
                      <a:r>
                        <a:rPr lang="en-US" altLang="zh-CN" sz="1200" dirty="0" err="1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easyutils</a:t>
                      </a:r>
                      <a:endParaRPr lang="en-US" altLang="zh-CN" sz="1200" dirty="0" smtClean="0">
                        <a:solidFill>
                          <a:srgbClr val="FFFF00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674958"/>
              </p:ext>
            </p:extLst>
          </p:nvPr>
        </p:nvGraphicFramePr>
        <p:xfrm>
          <a:off x="3883746" y="3947769"/>
          <a:ext cx="3441288" cy="5029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503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90918"/>
              </a:tblGrid>
              <a:tr h="16855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项目名称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项目依赖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5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easyquotation</a:t>
                      </a:r>
                      <a:endParaRPr lang="en-US" sz="12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six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 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requests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 </a:t>
                      </a:r>
                      <a:r>
                        <a:rPr lang="en-US" altLang="zh-CN" sz="1200" dirty="0" err="1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aiohttp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 </a:t>
                      </a:r>
                      <a:r>
                        <a:rPr lang="en-US" altLang="zh-CN" sz="1200" dirty="0" err="1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easyutils</a:t>
                      </a:r>
                      <a:endParaRPr lang="en-US" altLang="zh-CN" sz="1200" dirty="0" smtClean="0">
                        <a:solidFill>
                          <a:srgbClr val="FFFF00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543464"/>
              </p:ext>
            </p:extLst>
          </p:nvPr>
        </p:nvGraphicFramePr>
        <p:xfrm>
          <a:off x="7529560" y="3823882"/>
          <a:ext cx="3963704" cy="6858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293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34358"/>
              </a:tblGrid>
              <a:tr h="1768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项目名称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项目依赖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easytrader</a:t>
                      </a:r>
                      <a:endParaRPr lang="en-US" sz="12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requests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 </a:t>
                      </a:r>
                      <a:r>
                        <a:rPr lang="en-US" altLang="zh-CN" sz="1200" dirty="0" err="1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demjson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 </a:t>
                      </a:r>
                      <a:r>
                        <a:rPr lang="en-US" altLang="zh-CN" sz="1200" dirty="0" err="1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anyjson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 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dill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 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click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 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six</a:t>
                      </a:r>
                      <a:br>
                        <a:rPr lang="en-US" altLang="zh-CN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</a:b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flask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 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Pillow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 </a:t>
                      </a:r>
                      <a:r>
                        <a:rPr lang="en-US" altLang="zh-CN" sz="1200" dirty="0" err="1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pytesseract</a:t>
                      </a:r>
                      <a:endParaRPr lang="en-US" altLang="zh-CN" sz="1200" dirty="0" smtClean="0">
                        <a:solidFill>
                          <a:schemeClr val="bg1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558521"/>
              </p:ext>
            </p:extLst>
          </p:nvPr>
        </p:nvGraphicFramePr>
        <p:xfrm>
          <a:off x="2998839" y="1992566"/>
          <a:ext cx="4978812" cy="868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911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7672"/>
              </a:tblGrid>
              <a:tr h="1768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项目名称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项目依赖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easyquant</a:t>
                      </a:r>
                      <a:endParaRPr lang="en-US" sz="12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numpy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 </a:t>
                      </a:r>
                      <a:r>
                        <a:rPr lang="en-US" altLang="zh-CN" sz="1200" dirty="0" err="1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python_dateutil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 </a:t>
                      </a:r>
                      <a:r>
                        <a:rPr lang="en-US" altLang="zh-CN" sz="1200" dirty="0" err="1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pytz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 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pandas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 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requests</a:t>
                      </a:r>
                    </a:p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logbook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 </a:t>
                      </a:r>
                      <a:r>
                        <a:rPr lang="en-US" altLang="zh-CN" sz="1200" dirty="0" err="1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anyjson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 </a:t>
                      </a:r>
                      <a:r>
                        <a:rPr lang="en-US" altLang="zh-CN" sz="1200" dirty="0" err="1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aiohttp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 </a:t>
                      </a:r>
                      <a:r>
                        <a:rPr lang="en-US" altLang="zh-CN" sz="1200" dirty="0" err="1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easytrader</a:t>
                      </a:r>
                      <a:r>
                        <a:rPr lang="zh-CN" altLang="en-US" sz="1200" dirty="0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 </a:t>
                      </a:r>
                      <a:r>
                        <a:rPr lang="en-US" altLang="zh-CN" sz="1200" dirty="0" err="1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easyquotation</a:t>
                      </a:r>
                      <a:r>
                        <a:rPr lang="zh-CN" altLang="en-US" sz="1200" dirty="0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 </a:t>
                      </a:r>
                      <a:endParaRPr lang="en-US" altLang="zh-CN" sz="1200" dirty="0" smtClean="0">
                        <a:solidFill>
                          <a:srgbClr val="FFFF00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arrow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 </a:t>
                      </a:r>
                      <a:r>
                        <a:rPr lang="en-US" altLang="zh-CN" sz="1200" dirty="0" err="1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tushare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 </a:t>
                      </a:r>
                      <a:r>
                        <a:rPr lang="en-US" altLang="zh-CN" sz="1200" dirty="0" err="1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xlrd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  <p:cxnSp>
        <p:nvCxnSpPr>
          <p:cNvPr id="41" name="直线箭头连接符 40"/>
          <p:cNvCxnSpPr>
            <a:stCxn id="36" idx="2"/>
            <a:endCxn id="35" idx="0"/>
          </p:cNvCxnSpPr>
          <p:nvPr/>
        </p:nvCxnSpPr>
        <p:spPr>
          <a:xfrm>
            <a:off x="1991033" y="4443665"/>
            <a:ext cx="2611375" cy="8940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>
            <a:stCxn id="37" idx="2"/>
            <a:endCxn id="35" idx="0"/>
          </p:cNvCxnSpPr>
          <p:nvPr/>
        </p:nvCxnSpPr>
        <p:spPr>
          <a:xfrm flipH="1">
            <a:off x="4602408" y="4450689"/>
            <a:ext cx="1001982" cy="88701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39" idx="2"/>
            <a:endCxn id="37" idx="0"/>
          </p:cNvCxnSpPr>
          <p:nvPr/>
        </p:nvCxnSpPr>
        <p:spPr>
          <a:xfrm>
            <a:off x="5488245" y="2861246"/>
            <a:ext cx="116145" cy="108652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>
            <a:stCxn id="39" idx="2"/>
            <a:endCxn id="38" idx="0"/>
          </p:cNvCxnSpPr>
          <p:nvPr/>
        </p:nvCxnSpPr>
        <p:spPr>
          <a:xfrm>
            <a:off x="5488245" y="2861246"/>
            <a:ext cx="4023167" cy="96263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68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03" y="828209"/>
            <a:ext cx="1075944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2.1.1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项目用途</a:t>
            </a:r>
          </a:p>
          <a:p>
            <a:endParaRPr lang="en-US" altLang="zh-CN" sz="1600" dirty="0" smtClean="0">
              <a:solidFill>
                <a:srgbClr val="92D05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easyutils</a:t>
            </a:r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提供交易时间和股票分类、代码相关的工具。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easyhistory</a:t>
            </a:r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用于获取维护股票的历史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数据，可以：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原始数据下载、保存到</a:t>
            </a:r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csv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文件；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使用</a:t>
            </a:r>
            <a:r>
              <a:rPr lang="en-US" altLang="zh-CN" sz="1600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talib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进行指标计算。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easyquotation</a:t>
            </a:r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获取免费的实时行情数据，数据来源有新浪、腾讯、</a:t>
            </a:r>
            <a:r>
              <a:rPr lang="en-US" altLang="zh-CN" sz="1600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leverfun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、集思路。</a:t>
            </a:r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easytrader</a:t>
            </a:r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进行程序化交易，实现自动登录、买卖、撤单等操作。支持券商：华泰证券、佣金宝、广发证券、银行证券。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easyquant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依赖</a:t>
            </a:r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基于 </a:t>
            </a:r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easytrader</a:t>
            </a:r>
            <a:r>
              <a:rPr lang="en-US" altLang="zh-CN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和 </a:t>
            </a:r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easyquotation</a:t>
            </a:r>
            <a:r>
              <a:rPr lang="en-US" altLang="zh-CN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zh-CN" altLang="en-US" sz="16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的量化交易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框架。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交易</a:t>
            </a:r>
            <a:r>
              <a:rPr lang="en-US" altLang="zh-CN" sz="16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:</a:t>
            </a:r>
            <a:r>
              <a:rPr lang="zh-CN" altLang="en-US" sz="16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支持华泰、佣金宝、银河以及雪球模拟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盘。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行情</a:t>
            </a:r>
            <a:r>
              <a:rPr lang="en-US" altLang="zh-CN" sz="16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:</a:t>
            </a:r>
            <a:r>
              <a:rPr lang="zh-CN" altLang="en-US" sz="16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支持新浪免费实时行情，集思路分级基金以及 </a:t>
            </a:r>
            <a:r>
              <a:rPr lang="en-US" altLang="zh-CN" sz="1600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leverfun</a:t>
            </a:r>
            <a:r>
              <a:rPr lang="en-US" altLang="zh-CN" sz="16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zh-CN" altLang="en-US" sz="16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的免费十档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行情。</a:t>
            </a:r>
            <a:endParaRPr lang="zh-CN" altLang="en-US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49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EAA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3" y="1448402"/>
            <a:ext cx="55859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3</a:t>
            </a:r>
            <a:r>
              <a:rPr kumimoji="1" lang="en-US" altLang="zh-CN" sz="4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.</a:t>
            </a:r>
            <a:r>
              <a:rPr kumimoji="1" lang="zh-CN" altLang="en-US" sz="4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kumimoji="1" lang="nb-NO" altLang="zh-CN" sz="4400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easyutils</a:t>
            </a:r>
            <a:r>
              <a:rPr kumimoji="1" lang="zh-CN" altLang="nb-NO" sz="4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研究</a:t>
            </a:r>
            <a:endParaRPr kumimoji="1" lang="zh-CN" altLang="en-US" sz="4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EAA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TextBox 5"/>
          <p:cNvSpPr txBox="1"/>
          <p:nvPr/>
        </p:nvSpPr>
        <p:spPr>
          <a:xfrm>
            <a:off x="4415406" y="3988638"/>
            <a:ext cx="5932361" cy="420995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3.1</a:t>
            </a:r>
            <a:r>
              <a:rPr lang="zh-CN" altLang="en-US" sz="20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代码分析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980427" y="3585460"/>
            <a:ext cx="1081792" cy="1083906"/>
            <a:chOff x="6563042" y="1919069"/>
            <a:chExt cx="1134038" cy="1136551"/>
          </a:xfrm>
        </p:grpSpPr>
        <p:grpSp>
          <p:nvGrpSpPr>
            <p:cNvPr id="22" name="Group 21"/>
            <p:cNvGrpSpPr/>
            <p:nvPr/>
          </p:nvGrpSpPr>
          <p:grpSpPr>
            <a:xfrm>
              <a:off x="6851824" y="1919069"/>
              <a:ext cx="845256" cy="916435"/>
              <a:chOff x="7000705" y="1812217"/>
              <a:chExt cx="914400" cy="991402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7192225" y="2251319"/>
                <a:ext cx="155418" cy="147836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5" name="Trapezoid 34"/>
              <p:cNvSpPr/>
              <p:nvPr/>
            </p:nvSpPr>
            <p:spPr>
              <a:xfrm>
                <a:off x="7193281" y="2374325"/>
                <a:ext cx="154362" cy="258385"/>
              </a:xfrm>
              <a:prstGeom prst="trapezoid">
                <a:avLst>
                  <a:gd name="adj" fmla="val 16772"/>
                </a:avLst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900000">
                <a:off x="7000705" y="2157056"/>
                <a:ext cx="914400" cy="646563"/>
              </a:xfrm>
              <a:prstGeom prst="rect">
                <a:avLst/>
              </a:prstGeom>
              <a:noFill/>
              <a:ln w="285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7147560" y="2514600"/>
                <a:ext cx="547052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38" name="Oval 37"/>
              <p:cNvSpPr/>
              <p:nvPr/>
            </p:nvSpPr>
            <p:spPr>
              <a:xfrm>
                <a:off x="7121576" y="2341282"/>
                <a:ext cx="310345" cy="31034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V="1">
                <a:off x="7574280" y="253809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7685404" y="2569210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7457905" y="250507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7344309" y="2472627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7147560" y="2209800"/>
                <a:ext cx="89852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44" name="Rectangle 43"/>
              <p:cNvSpPr/>
              <p:nvPr/>
            </p:nvSpPr>
            <p:spPr>
              <a:xfrm rot="900000">
                <a:off x="7387126" y="2674459"/>
                <a:ext cx="228600" cy="113155"/>
              </a:xfrm>
              <a:prstGeom prst="rect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7296845" y="2209800"/>
                <a:ext cx="566995" cy="164525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ysDash"/>
              </a:ln>
              <a:effectLst/>
            </p:spPr>
          </p:cxnSp>
          <p:sp>
            <p:nvSpPr>
              <p:cNvPr id="46" name="Freeform 45"/>
              <p:cNvSpPr/>
              <p:nvPr/>
            </p:nvSpPr>
            <p:spPr>
              <a:xfrm rot="20700000">
                <a:off x="7451777" y="1812217"/>
                <a:ext cx="334954" cy="626744"/>
              </a:xfrm>
              <a:custGeom>
                <a:avLst/>
                <a:gdLst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1137 h 968847"/>
                  <a:gd name="connsiteX1" fmla="*/ 0 w 472440"/>
                  <a:gd name="connsiteY1" fmla="*/ 925032 h 968847"/>
                  <a:gd name="connsiteX2" fmla="*/ 205740 w 472440"/>
                  <a:gd name="connsiteY2" fmla="*/ 376392 h 968847"/>
                  <a:gd name="connsiteX3" fmla="*/ 472440 w 472440"/>
                  <a:gd name="connsiteY3" fmla="*/ 968847 h 968847"/>
                  <a:gd name="connsiteX4" fmla="*/ 228600 w 472440"/>
                  <a:gd name="connsiteY4" fmla="*/ 252567 h 968847"/>
                  <a:gd name="connsiteX5" fmla="*/ 360045 w 472440"/>
                  <a:gd name="connsiteY5" fmla="*/ 126837 h 968847"/>
                  <a:gd name="connsiteX6" fmla="*/ 209550 w 472440"/>
                  <a:gd name="connsiteY6" fmla="*/ 1107 h 968847"/>
                  <a:gd name="connsiteX7" fmla="*/ 49530 w 472440"/>
                  <a:gd name="connsiteY7" fmla="*/ 103977 h 968847"/>
                  <a:gd name="connsiteX8" fmla="*/ 142875 w 472440"/>
                  <a:gd name="connsiteY8" fmla="*/ 241137 h 968847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4480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3850 w 472440"/>
                  <a:gd name="connsiteY4" fmla="*/ 539017 h 969546"/>
                  <a:gd name="connsiteX5" fmla="*/ 228600 w 472440"/>
                  <a:gd name="connsiteY5" fmla="*/ 253266 h 969546"/>
                  <a:gd name="connsiteX6" fmla="*/ 344805 w 472440"/>
                  <a:gd name="connsiteY6" fmla="*/ 127536 h 969546"/>
                  <a:gd name="connsiteX7" fmla="*/ 209550 w 472440"/>
                  <a:gd name="connsiteY7" fmla="*/ 1806 h 969546"/>
                  <a:gd name="connsiteX8" fmla="*/ 49530 w 472440"/>
                  <a:gd name="connsiteY8" fmla="*/ 104676 h 969546"/>
                  <a:gd name="connsiteX9" fmla="*/ 142875 w 472440"/>
                  <a:gd name="connsiteY9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228600 w 472440"/>
                  <a:gd name="connsiteY6" fmla="*/ 253266 h 969546"/>
                  <a:gd name="connsiteX7" fmla="*/ 344805 w 472440"/>
                  <a:gd name="connsiteY7" fmla="*/ 127536 h 969546"/>
                  <a:gd name="connsiteX8" fmla="*/ 209550 w 472440"/>
                  <a:gd name="connsiteY8" fmla="*/ 1806 h 969546"/>
                  <a:gd name="connsiteX9" fmla="*/ 49530 w 472440"/>
                  <a:gd name="connsiteY9" fmla="*/ 104676 h 969546"/>
                  <a:gd name="connsiteX10" fmla="*/ 142875 w 472440"/>
                  <a:gd name="connsiteY10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312420 w 472440"/>
                  <a:gd name="connsiteY6" fmla="*/ 502822 h 969546"/>
                  <a:gd name="connsiteX7" fmla="*/ 228600 w 472440"/>
                  <a:gd name="connsiteY7" fmla="*/ 253266 h 969546"/>
                  <a:gd name="connsiteX8" fmla="*/ 344805 w 472440"/>
                  <a:gd name="connsiteY8" fmla="*/ 127536 h 969546"/>
                  <a:gd name="connsiteX9" fmla="*/ 209550 w 472440"/>
                  <a:gd name="connsiteY9" fmla="*/ 1806 h 969546"/>
                  <a:gd name="connsiteX10" fmla="*/ 49530 w 472440"/>
                  <a:gd name="connsiteY10" fmla="*/ 104676 h 969546"/>
                  <a:gd name="connsiteX11" fmla="*/ 142875 w 472440"/>
                  <a:gd name="connsiteY11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333375 w 472440"/>
                  <a:gd name="connsiteY5" fmla="*/ 573307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1945 w 472440"/>
                  <a:gd name="connsiteY4" fmla="*/ 53330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1485 w 472440"/>
                  <a:gd name="connsiteY6" fmla="*/ 50472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81915 w 472440"/>
                  <a:gd name="connsiteY1" fmla="*/ 537112 h 969546"/>
                  <a:gd name="connsiteX2" fmla="*/ 0 w 472440"/>
                  <a:gd name="connsiteY2" fmla="*/ 925731 h 969546"/>
                  <a:gd name="connsiteX3" fmla="*/ 198120 w 472440"/>
                  <a:gd name="connsiteY3" fmla="*/ 375186 h 969546"/>
                  <a:gd name="connsiteX4" fmla="*/ 472440 w 472440"/>
                  <a:gd name="connsiteY4" fmla="*/ 969546 h 969546"/>
                  <a:gd name="connsiteX5" fmla="*/ 331470 w 472440"/>
                  <a:gd name="connsiteY5" fmla="*/ 537112 h 969546"/>
                  <a:gd name="connsiteX6" fmla="*/ 457200 w 472440"/>
                  <a:gd name="connsiteY6" fmla="*/ 533302 h 969546"/>
                  <a:gd name="connsiteX7" fmla="*/ 451485 w 472440"/>
                  <a:gd name="connsiteY7" fmla="*/ 504727 h 969546"/>
                  <a:gd name="connsiteX8" fmla="*/ 312420 w 472440"/>
                  <a:gd name="connsiteY8" fmla="*/ 502822 h 969546"/>
                  <a:gd name="connsiteX9" fmla="*/ 228600 w 472440"/>
                  <a:gd name="connsiteY9" fmla="*/ 253266 h 969546"/>
                  <a:gd name="connsiteX10" fmla="*/ 344805 w 472440"/>
                  <a:gd name="connsiteY10" fmla="*/ 127536 h 969546"/>
                  <a:gd name="connsiteX11" fmla="*/ 209550 w 472440"/>
                  <a:gd name="connsiteY11" fmla="*/ 1806 h 969546"/>
                  <a:gd name="connsiteX12" fmla="*/ 49530 w 472440"/>
                  <a:gd name="connsiteY12" fmla="*/ 104676 h 969546"/>
                  <a:gd name="connsiteX13" fmla="*/ 142875 w 472440"/>
                  <a:gd name="connsiteY13" fmla="*/ 241836 h 969546"/>
                  <a:gd name="connsiteX0" fmla="*/ 142875 w 472440"/>
                  <a:gd name="connsiteY0" fmla="*/ 241836 h 969546"/>
                  <a:gd name="connsiteX1" fmla="*/ 83820 w 472440"/>
                  <a:gd name="connsiteY1" fmla="*/ 512347 h 969546"/>
                  <a:gd name="connsiteX2" fmla="*/ 81915 w 472440"/>
                  <a:gd name="connsiteY2" fmla="*/ 537112 h 969546"/>
                  <a:gd name="connsiteX3" fmla="*/ 0 w 472440"/>
                  <a:gd name="connsiteY3" fmla="*/ 925731 h 969546"/>
                  <a:gd name="connsiteX4" fmla="*/ 198120 w 472440"/>
                  <a:gd name="connsiteY4" fmla="*/ 375186 h 969546"/>
                  <a:gd name="connsiteX5" fmla="*/ 472440 w 472440"/>
                  <a:gd name="connsiteY5" fmla="*/ 969546 h 969546"/>
                  <a:gd name="connsiteX6" fmla="*/ 331470 w 472440"/>
                  <a:gd name="connsiteY6" fmla="*/ 537112 h 969546"/>
                  <a:gd name="connsiteX7" fmla="*/ 457200 w 472440"/>
                  <a:gd name="connsiteY7" fmla="*/ 533302 h 969546"/>
                  <a:gd name="connsiteX8" fmla="*/ 451485 w 472440"/>
                  <a:gd name="connsiteY8" fmla="*/ 504727 h 969546"/>
                  <a:gd name="connsiteX9" fmla="*/ 312420 w 472440"/>
                  <a:gd name="connsiteY9" fmla="*/ 502822 h 969546"/>
                  <a:gd name="connsiteX10" fmla="*/ 228600 w 472440"/>
                  <a:gd name="connsiteY10" fmla="*/ 253266 h 969546"/>
                  <a:gd name="connsiteX11" fmla="*/ 344805 w 472440"/>
                  <a:gd name="connsiteY11" fmla="*/ 127536 h 969546"/>
                  <a:gd name="connsiteX12" fmla="*/ 209550 w 472440"/>
                  <a:gd name="connsiteY12" fmla="*/ 1806 h 969546"/>
                  <a:gd name="connsiteX13" fmla="*/ 49530 w 472440"/>
                  <a:gd name="connsiteY13" fmla="*/ 104676 h 969546"/>
                  <a:gd name="connsiteX14" fmla="*/ 142875 w 472440"/>
                  <a:gd name="connsiteY14" fmla="*/ 241836 h 969546"/>
                  <a:gd name="connsiteX0" fmla="*/ 142875 w 472440"/>
                  <a:gd name="connsiteY0" fmla="*/ 241836 h 969546"/>
                  <a:gd name="connsiteX1" fmla="*/ 85725 w 472440"/>
                  <a:gd name="connsiteY1" fmla="*/ 495202 h 969546"/>
                  <a:gd name="connsiteX2" fmla="*/ 83820 w 472440"/>
                  <a:gd name="connsiteY2" fmla="*/ 512347 h 969546"/>
                  <a:gd name="connsiteX3" fmla="*/ 81915 w 472440"/>
                  <a:gd name="connsiteY3" fmla="*/ 537112 h 969546"/>
                  <a:gd name="connsiteX4" fmla="*/ 0 w 472440"/>
                  <a:gd name="connsiteY4" fmla="*/ 925731 h 969546"/>
                  <a:gd name="connsiteX5" fmla="*/ 198120 w 472440"/>
                  <a:gd name="connsiteY5" fmla="*/ 375186 h 969546"/>
                  <a:gd name="connsiteX6" fmla="*/ 472440 w 472440"/>
                  <a:gd name="connsiteY6" fmla="*/ 969546 h 969546"/>
                  <a:gd name="connsiteX7" fmla="*/ 331470 w 472440"/>
                  <a:gd name="connsiteY7" fmla="*/ 537112 h 969546"/>
                  <a:gd name="connsiteX8" fmla="*/ 457200 w 472440"/>
                  <a:gd name="connsiteY8" fmla="*/ 533302 h 969546"/>
                  <a:gd name="connsiteX9" fmla="*/ 451485 w 472440"/>
                  <a:gd name="connsiteY9" fmla="*/ 504727 h 969546"/>
                  <a:gd name="connsiteX10" fmla="*/ 312420 w 472440"/>
                  <a:gd name="connsiteY10" fmla="*/ 502822 h 969546"/>
                  <a:gd name="connsiteX11" fmla="*/ 228600 w 472440"/>
                  <a:gd name="connsiteY11" fmla="*/ 253266 h 969546"/>
                  <a:gd name="connsiteX12" fmla="*/ 344805 w 472440"/>
                  <a:gd name="connsiteY12" fmla="*/ 127536 h 969546"/>
                  <a:gd name="connsiteX13" fmla="*/ 209550 w 472440"/>
                  <a:gd name="connsiteY13" fmla="*/ 1806 h 969546"/>
                  <a:gd name="connsiteX14" fmla="*/ 49530 w 472440"/>
                  <a:gd name="connsiteY14" fmla="*/ 104676 h 969546"/>
                  <a:gd name="connsiteX15" fmla="*/ 142875 w 472440"/>
                  <a:gd name="connsiteY15" fmla="*/ 241836 h 969546"/>
                  <a:gd name="connsiteX0" fmla="*/ 142875 w 472440"/>
                  <a:gd name="connsiteY0" fmla="*/ 241836 h 969546"/>
                  <a:gd name="connsiteX1" fmla="*/ 91440 w 472440"/>
                  <a:gd name="connsiteY1" fmla="*/ 468532 h 969546"/>
                  <a:gd name="connsiteX2" fmla="*/ 85725 w 472440"/>
                  <a:gd name="connsiteY2" fmla="*/ 495202 h 969546"/>
                  <a:gd name="connsiteX3" fmla="*/ 83820 w 472440"/>
                  <a:gd name="connsiteY3" fmla="*/ 512347 h 969546"/>
                  <a:gd name="connsiteX4" fmla="*/ 81915 w 472440"/>
                  <a:gd name="connsiteY4" fmla="*/ 537112 h 969546"/>
                  <a:gd name="connsiteX5" fmla="*/ 0 w 472440"/>
                  <a:gd name="connsiteY5" fmla="*/ 925731 h 969546"/>
                  <a:gd name="connsiteX6" fmla="*/ 198120 w 472440"/>
                  <a:gd name="connsiteY6" fmla="*/ 375186 h 969546"/>
                  <a:gd name="connsiteX7" fmla="*/ 472440 w 472440"/>
                  <a:gd name="connsiteY7" fmla="*/ 969546 h 969546"/>
                  <a:gd name="connsiteX8" fmla="*/ 331470 w 472440"/>
                  <a:gd name="connsiteY8" fmla="*/ 537112 h 969546"/>
                  <a:gd name="connsiteX9" fmla="*/ 457200 w 472440"/>
                  <a:gd name="connsiteY9" fmla="*/ 533302 h 969546"/>
                  <a:gd name="connsiteX10" fmla="*/ 451485 w 472440"/>
                  <a:gd name="connsiteY10" fmla="*/ 504727 h 969546"/>
                  <a:gd name="connsiteX11" fmla="*/ 312420 w 472440"/>
                  <a:gd name="connsiteY11" fmla="*/ 502822 h 969546"/>
                  <a:gd name="connsiteX12" fmla="*/ 228600 w 472440"/>
                  <a:gd name="connsiteY12" fmla="*/ 253266 h 969546"/>
                  <a:gd name="connsiteX13" fmla="*/ 344805 w 472440"/>
                  <a:gd name="connsiteY13" fmla="*/ 127536 h 969546"/>
                  <a:gd name="connsiteX14" fmla="*/ 209550 w 472440"/>
                  <a:gd name="connsiteY14" fmla="*/ 1806 h 969546"/>
                  <a:gd name="connsiteX15" fmla="*/ 49530 w 472440"/>
                  <a:gd name="connsiteY15" fmla="*/ 104676 h 969546"/>
                  <a:gd name="connsiteX16" fmla="*/ 142875 w 47244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56210 w 544830"/>
                  <a:gd name="connsiteY3" fmla="*/ 51234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14252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196215 w 525780"/>
                  <a:gd name="connsiteY0" fmla="*/ 241836 h 969546"/>
                  <a:gd name="connsiteX1" fmla="*/ 146685 w 525780"/>
                  <a:gd name="connsiteY1" fmla="*/ 499012 h 969546"/>
                  <a:gd name="connsiteX2" fmla="*/ 7620 w 525780"/>
                  <a:gd name="connsiteY2" fmla="*/ 487582 h 969546"/>
                  <a:gd name="connsiteX3" fmla="*/ 0 w 525780"/>
                  <a:gd name="connsiteY3" fmla="*/ 514252 h 969546"/>
                  <a:gd name="connsiteX4" fmla="*/ 139065 w 525780"/>
                  <a:gd name="connsiteY4" fmla="*/ 529492 h 969546"/>
                  <a:gd name="connsiteX5" fmla="*/ 53340 w 525780"/>
                  <a:gd name="connsiteY5" fmla="*/ 925731 h 969546"/>
                  <a:gd name="connsiteX6" fmla="*/ 251460 w 525780"/>
                  <a:gd name="connsiteY6" fmla="*/ 375186 h 969546"/>
                  <a:gd name="connsiteX7" fmla="*/ 525780 w 525780"/>
                  <a:gd name="connsiteY7" fmla="*/ 969546 h 969546"/>
                  <a:gd name="connsiteX8" fmla="*/ 384810 w 525780"/>
                  <a:gd name="connsiteY8" fmla="*/ 537112 h 969546"/>
                  <a:gd name="connsiteX9" fmla="*/ 510540 w 525780"/>
                  <a:gd name="connsiteY9" fmla="*/ 533302 h 969546"/>
                  <a:gd name="connsiteX10" fmla="*/ 504825 w 525780"/>
                  <a:gd name="connsiteY10" fmla="*/ 504727 h 969546"/>
                  <a:gd name="connsiteX11" fmla="*/ 365760 w 525780"/>
                  <a:gd name="connsiteY11" fmla="*/ 502822 h 969546"/>
                  <a:gd name="connsiteX12" fmla="*/ 281940 w 525780"/>
                  <a:gd name="connsiteY12" fmla="*/ 253266 h 969546"/>
                  <a:gd name="connsiteX13" fmla="*/ 398145 w 525780"/>
                  <a:gd name="connsiteY13" fmla="*/ 127536 h 969546"/>
                  <a:gd name="connsiteX14" fmla="*/ 262890 w 525780"/>
                  <a:gd name="connsiteY14" fmla="*/ 1806 h 969546"/>
                  <a:gd name="connsiteX15" fmla="*/ 102870 w 525780"/>
                  <a:gd name="connsiteY15" fmla="*/ 104676 h 969546"/>
                  <a:gd name="connsiteX16" fmla="*/ 196215 w 52578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0 w 518160"/>
                  <a:gd name="connsiteY2" fmla="*/ 48758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3810 w 518160"/>
                  <a:gd name="connsiteY2" fmla="*/ 49901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8160" h="969546">
                    <a:moveTo>
                      <a:pt x="188595" y="241836"/>
                    </a:moveTo>
                    <a:lnTo>
                      <a:pt x="139065" y="499012"/>
                    </a:lnTo>
                    <a:lnTo>
                      <a:pt x="3810" y="499012"/>
                    </a:lnTo>
                    <a:lnTo>
                      <a:pt x="0" y="527587"/>
                    </a:lnTo>
                    <a:lnTo>
                      <a:pt x="131445" y="529492"/>
                    </a:lnTo>
                    <a:lnTo>
                      <a:pt x="45720" y="925731"/>
                    </a:lnTo>
                    <a:lnTo>
                      <a:pt x="243840" y="375186"/>
                    </a:lnTo>
                    <a:lnTo>
                      <a:pt x="518160" y="969546"/>
                    </a:lnTo>
                    <a:lnTo>
                      <a:pt x="377190" y="537112"/>
                    </a:lnTo>
                    <a:lnTo>
                      <a:pt x="502920" y="533302"/>
                    </a:lnTo>
                    <a:lnTo>
                      <a:pt x="497205" y="504727"/>
                    </a:lnTo>
                    <a:lnTo>
                      <a:pt x="358140" y="502822"/>
                    </a:lnTo>
                    <a:lnTo>
                      <a:pt x="274320" y="253266"/>
                    </a:lnTo>
                    <a:cubicBezTo>
                      <a:pt x="340995" y="249456"/>
                      <a:pt x="382905" y="182781"/>
                      <a:pt x="390525" y="127536"/>
                    </a:cubicBezTo>
                    <a:cubicBezTo>
                      <a:pt x="386080" y="38001"/>
                      <a:pt x="307340" y="7521"/>
                      <a:pt x="255270" y="1806"/>
                    </a:cubicBezTo>
                    <a:cubicBezTo>
                      <a:pt x="203835" y="-9624"/>
                      <a:pt x="106680" y="34191"/>
                      <a:pt x="95250" y="104676"/>
                    </a:cubicBezTo>
                    <a:cubicBezTo>
                      <a:pt x="78740" y="171351"/>
                      <a:pt x="130810" y="222786"/>
                      <a:pt x="188595" y="241836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23" name="Freeform 22"/>
            <p:cNvSpPr/>
            <p:nvPr/>
          </p:nvSpPr>
          <p:spPr>
            <a:xfrm>
              <a:off x="6563042" y="2228850"/>
              <a:ext cx="605790" cy="826770"/>
            </a:xfrm>
            <a:custGeom>
              <a:avLst/>
              <a:gdLst>
                <a:gd name="connsiteX0" fmla="*/ 163830 w 617220"/>
                <a:gd name="connsiteY0" fmla="*/ 114300 h 815340"/>
                <a:gd name="connsiteX1" fmla="*/ 521970 w 617220"/>
                <a:gd name="connsiteY1" fmla="*/ 815340 h 815340"/>
                <a:gd name="connsiteX2" fmla="*/ 617220 w 617220"/>
                <a:gd name="connsiteY2" fmla="*/ 765810 h 815340"/>
                <a:gd name="connsiteX3" fmla="*/ 266700 w 617220"/>
                <a:gd name="connsiteY3" fmla="*/ 102870 h 815340"/>
                <a:gd name="connsiteX4" fmla="*/ 434340 w 617220"/>
                <a:gd name="connsiteY4" fmla="*/ 45720 h 815340"/>
                <a:gd name="connsiteX5" fmla="*/ 300990 w 617220"/>
                <a:gd name="connsiteY5" fmla="*/ 0 h 815340"/>
                <a:gd name="connsiteX6" fmla="*/ 45720 w 617220"/>
                <a:gd name="connsiteY6" fmla="*/ 76200 h 815340"/>
                <a:gd name="connsiteX7" fmla="*/ 0 w 617220"/>
                <a:gd name="connsiteY7" fmla="*/ 160020 h 815340"/>
                <a:gd name="connsiteX8" fmla="*/ 163830 w 617220"/>
                <a:gd name="connsiteY8" fmla="*/ 114300 h 815340"/>
                <a:gd name="connsiteX0" fmla="*/ 160020 w 613410"/>
                <a:gd name="connsiteY0" fmla="*/ 11430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60020 w 613410"/>
                <a:gd name="connsiteY8" fmla="*/ 114300 h 815340"/>
                <a:gd name="connsiteX0" fmla="*/ 179070 w 613410"/>
                <a:gd name="connsiteY0" fmla="*/ 13716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79070 w 61341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7620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9144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8382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10668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9525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22960"/>
                <a:gd name="connsiteX1" fmla="*/ 502920 w 605790"/>
                <a:gd name="connsiteY1" fmla="*/ 822960 h 822960"/>
                <a:gd name="connsiteX2" fmla="*/ 605790 w 605790"/>
                <a:gd name="connsiteY2" fmla="*/ 765810 h 822960"/>
                <a:gd name="connsiteX3" fmla="*/ 255270 w 605790"/>
                <a:gd name="connsiteY3" fmla="*/ 102870 h 822960"/>
                <a:gd name="connsiteX4" fmla="*/ 422910 w 605790"/>
                <a:gd name="connsiteY4" fmla="*/ 45720 h 822960"/>
                <a:gd name="connsiteX5" fmla="*/ 289560 w 605790"/>
                <a:gd name="connsiteY5" fmla="*/ 0 h 822960"/>
                <a:gd name="connsiteX6" fmla="*/ 11430 w 605790"/>
                <a:gd name="connsiteY6" fmla="*/ 95250 h 822960"/>
                <a:gd name="connsiteX7" fmla="*/ 0 w 605790"/>
                <a:gd name="connsiteY7" fmla="*/ 190500 h 822960"/>
                <a:gd name="connsiteX8" fmla="*/ 171450 w 605790"/>
                <a:gd name="connsiteY8" fmla="*/ 137160 h 82296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3147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2004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5790" h="826770">
                  <a:moveTo>
                    <a:pt x="171450" y="140970"/>
                  </a:moveTo>
                  <a:lnTo>
                    <a:pt x="502920" y="826770"/>
                  </a:lnTo>
                  <a:lnTo>
                    <a:pt x="605790" y="769620"/>
                  </a:lnTo>
                  <a:lnTo>
                    <a:pt x="255270" y="106680"/>
                  </a:lnTo>
                  <a:lnTo>
                    <a:pt x="422910" y="49530"/>
                  </a:lnTo>
                  <a:lnTo>
                    <a:pt x="320040" y="0"/>
                  </a:lnTo>
                  <a:lnTo>
                    <a:pt x="11430" y="99060"/>
                  </a:lnTo>
                  <a:lnTo>
                    <a:pt x="0" y="194310"/>
                  </a:lnTo>
                  <a:lnTo>
                    <a:pt x="171450" y="140970"/>
                  </a:lnTo>
                  <a:close/>
                </a:path>
              </a:pathLst>
            </a:cu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6788880" y="236300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>
            <a:xfrm flipH="1">
              <a:off x="6820997" y="2424456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>
            <a:xfrm flipH="1">
              <a:off x="6854162" y="2487153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>
            <a:xfrm flipH="1">
              <a:off x="6896072" y="255156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>
            <a:xfrm flipH="1">
              <a:off x="6925500" y="261024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>
            <a:xfrm flipH="1">
              <a:off x="6949725" y="2667185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>
            <a:xfrm flipH="1">
              <a:off x="6981285" y="272495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>
            <a:xfrm flipH="1">
              <a:off x="7004145" y="278019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>
            <a:xfrm flipH="1">
              <a:off x="7032720" y="284115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>
            <a:xfrm flipH="1">
              <a:off x="7068915" y="290211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  <p:sp>
        <p:nvSpPr>
          <p:cNvPr id="49" name="矩形 48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1704857" y="1834257"/>
            <a:ext cx="199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0070C0"/>
                </a:solidFill>
              </a:rPr>
              <a:t>EasyX</a:t>
            </a:r>
            <a:r>
              <a:rPr kumimoji="1" lang="en-US" altLang="zh-CN" dirty="0" smtClean="0">
                <a:solidFill>
                  <a:srgbClr val="0070C0"/>
                </a:solidFill>
              </a:rPr>
              <a:t> Research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712498" y="1496146"/>
            <a:ext cx="156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85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40458" y="3075057"/>
            <a:ext cx="6226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3</a:t>
            </a:r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.1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代码分析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61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03" y="828209"/>
            <a:ext cx="1075944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3.1.1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代码分析</a:t>
            </a: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easyutils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包含</a:t>
            </a:r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个逻辑实现文件：</a:t>
            </a:r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timeutils.py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</a:t>
            </a:r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stork.py</a:t>
            </a:r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timeutils.py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（时间相关工具）</a:t>
            </a:r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stock.py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（股票代码相关工具）</a:t>
            </a:r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671670"/>
              </p:ext>
            </p:extLst>
          </p:nvPr>
        </p:nvGraphicFramePr>
        <p:xfrm>
          <a:off x="486173" y="2387374"/>
          <a:ext cx="10500074" cy="11049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618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827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12491"/>
                <a:gridCol w="4142995"/>
              </a:tblGrid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函数原型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函数参数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函数返回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函数说明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def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is_holiday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(day)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日期</a:t>
                      </a:r>
                      <a:r>
                        <a:rPr lang="tr-TR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， </a:t>
                      </a:r>
                      <a:r>
                        <a:rPr lang="tr-TR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格式为</a:t>
                      </a:r>
                      <a:r>
                        <a:rPr lang="tr-TR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'20160404'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bool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判断是否节假日。通过 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http://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www.easybots.cn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/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api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/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holiday.php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判断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def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is_holiday_today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bool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判断今天是否时节假日。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def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is_tradetime_now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bool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判断目前是不是交易时间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, 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并没有对节假日做处理。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def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calc_next_trade_time_delta_seconds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float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计算离下一个交易日还有多少秒。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837120"/>
              </p:ext>
            </p:extLst>
          </p:nvPr>
        </p:nvGraphicFramePr>
        <p:xfrm>
          <a:off x="486173" y="4063191"/>
          <a:ext cx="10500074" cy="11201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618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827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12491"/>
                <a:gridCol w="4142995"/>
              </a:tblGrid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函数原型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函数参数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函数返回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函数说明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def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get_stock_type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ID, 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若以 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'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sz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', '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' 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开头直接返回对应类型，否则使用内置规则判断。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’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’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或者 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‘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sz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’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判断股票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ID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对应的证券市场。</a:t>
                      </a:r>
                      <a:r>
                        <a:rPr lang="tr-TR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匹配规则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</a:t>
                      </a:r>
                      <a:r>
                        <a:rPr lang="tr-TR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tr-TR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tr-TR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['50', '51', '60', '90', '110'] </a:t>
                      </a:r>
                      <a:r>
                        <a:rPr lang="tr-TR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为</a:t>
                      </a:r>
                      <a:r>
                        <a:rPr lang="tr-TR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tr-TR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</a:t>
                      </a:r>
                      <a:r>
                        <a:rPr lang="tr-TR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tr-TR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tr-TR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['00', '13', '18', '15', '16', '18', '20', '30', '39', '115'] </a:t>
                      </a:r>
                      <a:r>
                        <a:rPr lang="tr-TR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为</a:t>
                      </a:r>
                      <a:r>
                        <a:rPr lang="tr-TR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tr-TR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sz</a:t>
                      </a:r>
                      <a:r>
                        <a:rPr lang="tr-TR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tr-TR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tr-TR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['5', '6', '9'] </a:t>
                      </a:r>
                      <a:r>
                        <a:rPr lang="tr-TR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开头的为</a:t>
                      </a:r>
                      <a:r>
                        <a:rPr lang="tr-TR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tr-TR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</a:t>
                      </a:r>
                      <a:r>
                        <a:rPr lang="tr-TR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， </a:t>
                      </a:r>
                      <a:r>
                        <a:rPr lang="tr-TR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其余为</a:t>
                      </a:r>
                      <a:r>
                        <a:rPr lang="tr-TR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tr-TR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sz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def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get_all_stock_codes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list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获取所有股票 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ID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，从 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http://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www.shdjt.com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/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js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/lib/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astock.js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抓数据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65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EAA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3" y="1448402"/>
            <a:ext cx="59438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4.</a:t>
            </a:r>
            <a:r>
              <a:rPr kumimoji="1" lang="zh-CN" altLang="en-US" sz="4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kumimoji="1" lang="en-US" altLang="zh-CN" sz="4400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easyhistory</a:t>
            </a:r>
            <a:r>
              <a:rPr kumimoji="1" lang="zh-CN" altLang="nb-NO" sz="4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研究</a:t>
            </a:r>
            <a:endParaRPr kumimoji="1" lang="zh-CN" altLang="en-US" sz="4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EAA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TextBox 5"/>
          <p:cNvSpPr txBox="1"/>
          <p:nvPr/>
        </p:nvSpPr>
        <p:spPr>
          <a:xfrm>
            <a:off x="4415406" y="3988638"/>
            <a:ext cx="5932361" cy="420995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000" dirty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4</a:t>
            </a:r>
            <a:r>
              <a:rPr lang="en-US" altLang="zh-CN" sz="20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.1</a:t>
            </a:r>
            <a:r>
              <a:rPr lang="zh-CN" altLang="en-US" sz="20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代码分析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980427" y="3585460"/>
            <a:ext cx="1081792" cy="1083906"/>
            <a:chOff x="6563042" y="1919069"/>
            <a:chExt cx="1134038" cy="1136551"/>
          </a:xfrm>
        </p:grpSpPr>
        <p:grpSp>
          <p:nvGrpSpPr>
            <p:cNvPr id="22" name="Group 21"/>
            <p:cNvGrpSpPr/>
            <p:nvPr/>
          </p:nvGrpSpPr>
          <p:grpSpPr>
            <a:xfrm>
              <a:off x="6851824" y="1919069"/>
              <a:ext cx="845256" cy="916435"/>
              <a:chOff x="7000705" y="1812217"/>
              <a:chExt cx="914400" cy="991402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7192225" y="2251319"/>
                <a:ext cx="155418" cy="147836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5" name="Trapezoid 34"/>
              <p:cNvSpPr/>
              <p:nvPr/>
            </p:nvSpPr>
            <p:spPr>
              <a:xfrm>
                <a:off x="7193281" y="2374325"/>
                <a:ext cx="154362" cy="258385"/>
              </a:xfrm>
              <a:prstGeom prst="trapezoid">
                <a:avLst>
                  <a:gd name="adj" fmla="val 16772"/>
                </a:avLst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900000">
                <a:off x="7000705" y="2157056"/>
                <a:ext cx="914400" cy="646563"/>
              </a:xfrm>
              <a:prstGeom prst="rect">
                <a:avLst/>
              </a:prstGeom>
              <a:noFill/>
              <a:ln w="285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7147560" y="2514600"/>
                <a:ext cx="547052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38" name="Oval 37"/>
              <p:cNvSpPr/>
              <p:nvPr/>
            </p:nvSpPr>
            <p:spPr>
              <a:xfrm>
                <a:off x="7121576" y="2341282"/>
                <a:ext cx="310345" cy="31034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V="1">
                <a:off x="7574280" y="253809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7685404" y="2569210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7457905" y="250507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7344309" y="2472627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7147560" y="2209800"/>
                <a:ext cx="89852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44" name="Rectangle 43"/>
              <p:cNvSpPr/>
              <p:nvPr/>
            </p:nvSpPr>
            <p:spPr>
              <a:xfrm rot="900000">
                <a:off x="7387126" y="2674459"/>
                <a:ext cx="228600" cy="113155"/>
              </a:xfrm>
              <a:prstGeom prst="rect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7296845" y="2209800"/>
                <a:ext cx="566995" cy="164525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ysDash"/>
              </a:ln>
              <a:effectLst/>
            </p:spPr>
          </p:cxnSp>
          <p:sp>
            <p:nvSpPr>
              <p:cNvPr id="46" name="Freeform 45"/>
              <p:cNvSpPr/>
              <p:nvPr/>
            </p:nvSpPr>
            <p:spPr>
              <a:xfrm rot="20700000">
                <a:off x="7451777" y="1812217"/>
                <a:ext cx="334954" cy="626744"/>
              </a:xfrm>
              <a:custGeom>
                <a:avLst/>
                <a:gdLst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1137 h 968847"/>
                  <a:gd name="connsiteX1" fmla="*/ 0 w 472440"/>
                  <a:gd name="connsiteY1" fmla="*/ 925032 h 968847"/>
                  <a:gd name="connsiteX2" fmla="*/ 205740 w 472440"/>
                  <a:gd name="connsiteY2" fmla="*/ 376392 h 968847"/>
                  <a:gd name="connsiteX3" fmla="*/ 472440 w 472440"/>
                  <a:gd name="connsiteY3" fmla="*/ 968847 h 968847"/>
                  <a:gd name="connsiteX4" fmla="*/ 228600 w 472440"/>
                  <a:gd name="connsiteY4" fmla="*/ 252567 h 968847"/>
                  <a:gd name="connsiteX5" fmla="*/ 360045 w 472440"/>
                  <a:gd name="connsiteY5" fmla="*/ 126837 h 968847"/>
                  <a:gd name="connsiteX6" fmla="*/ 209550 w 472440"/>
                  <a:gd name="connsiteY6" fmla="*/ 1107 h 968847"/>
                  <a:gd name="connsiteX7" fmla="*/ 49530 w 472440"/>
                  <a:gd name="connsiteY7" fmla="*/ 103977 h 968847"/>
                  <a:gd name="connsiteX8" fmla="*/ 142875 w 472440"/>
                  <a:gd name="connsiteY8" fmla="*/ 241137 h 968847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4480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3850 w 472440"/>
                  <a:gd name="connsiteY4" fmla="*/ 539017 h 969546"/>
                  <a:gd name="connsiteX5" fmla="*/ 228600 w 472440"/>
                  <a:gd name="connsiteY5" fmla="*/ 253266 h 969546"/>
                  <a:gd name="connsiteX6" fmla="*/ 344805 w 472440"/>
                  <a:gd name="connsiteY6" fmla="*/ 127536 h 969546"/>
                  <a:gd name="connsiteX7" fmla="*/ 209550 w 472440"/>
                  <a:gd name="connsiteY7" fmla="*/ 1806 h 969546"/>
                  <a:gd name="connsiteX8" fmla="*/ 49530 w 472440"/>
                  <a:gd name="connsiteY8" fmla="*/ 104676 h 969546"/>
                  <a:gd name="connsiteX9" fmla="*/ 142875 w 472440"/>
                  <a:gd name="connsiteY9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228600 w 472440"/>
                  <a:gd name="connsiteY6" fmla="*/ 253266 h 969546"/>
                  <a:gd name="connsiteX7" fmla="*/ 344805 w 472440"/>
                  <a:gd name="connsiteY7" fmla="*/ 127536 h 969546"/>
                  <a:gd name="connsiteX8" fmla="*/ 209550 w 472440"/>
                  <a:gd name="connsiteY8" fmla="*/ 1806 h 969546"/>
                  <a:gd name="connsiteX9" fmla="*/ 49530 w 472440"/>
                  <a:gd name="connsiteY9" fmla="*/ 104676 h 969546"/>
                  <a:gd name="connsiteX10" fmla="*/ 142875 w 472440"/>
                  <a:gd name="connsiteY10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312420 w 472440"/>
                  <a:gd name="connsiteY6" fmla="*/ 502822 h 969546"/>
                  <a:gd name="connsiteX7" fmla="*/ 228600 w 472440"/>
                  <a:gd name="connsiteY7" fmla="*/ 253266 h 969546"/>
                  <a:gd name="connsiteX8" fmla="*/ 344805 w 472440"/>
                  <a:gd name="connsiteY8" fmla="*/ 127536 h 969546"/>
                  <a:gd name="connsiteX9" fmla="*/ 209550 w 472440"/>
                  <a:gd name="connsiteY9" fmla="*/ 1806 h 969546"/>
                  <a:gd name="connsiteX10" fmla="*/ 49530 w 472440"/>
                  <a:gd name="connsiteY10" fmla="*/ 104676 h 969546"/>
                  <a:gd name="connsiteX11" fmla="*/ 142875 w 472440"/>
                  <a:gd name="connsiteY11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333375 w 472440"/>
                  <a:gd name="connsiteY5" fmla="*/ 573307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1945 w 472440"/>
                  <a:gd name="connsiteY4" fmla="*/ 53330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1485 w 472440"/>
                  <a:gd name="connsiteY6" fmla="*/ 50472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81915 w 472440"/>
                  <a:gd name="connsiteY1" fmla="*/ 537112 h 969546"/>
                  <a:gd name="connsiteX2" fmla="*/ 0 w 472440"/>
                  <a:gd name="connsiteY2" fmla="*/ 925731 h 969546"/>
                  <a:gd name="connsiteX3" fmla="*/ 198120 w 472440"/>
                  <a:gd name="connsiteY3" fmla="*/ 375186 h 969546"/>
                  <a:gd name="connsiteX4" fmla="*/ 472440 w 472440"/>
                  <a:gd name="connsiteY4" fmla="*/ 969546 h 969546"/>
                  <a:gd name="connsiteX5" fmla="*/ 331470 w 472440"/>
                  <a:gd name="connsiteY5" fmla="*/ 537112 h 969546"/>
                  <a:gd name="connsiteX6" fmla="*/ 457200 w 472440"/>
                  <a:gd name="connsiteY6" fmla="*/ 533302 h 969546"/>
                  <a:gd name="connsiteX7" fmla="*/ 451485 w 472440"/>
                  <a:gd name="connsiteY7" fmla="*/ 504727 h 969546"/>
                  <a:gd name="connsiteX8" fmla="*/ 312420 w 472440"/>
                  <a:gd name="connsiteY8" fmla="*/ 502822 h 969546"/>
                  <a:gd name="connsiteX9" fmla="*/ 228600 w 472440"/>
                  <a:gd name="connsiteY9" fmla="*/ 253266 h 969546"/>
                  <a:gd name="connsiteX10" fmla="*/ 344805 w 472440"/>
                  <a:gd name="connsiteY10" fmla="*/ 127536 h 969546"/>
                  <a:gd name="connsiteX11" fmla="*/ 209550 w 472440"/>
                  <a:gd name="connsiteY11" fmla="*/ 1806 h 969546"/>
                  <a:gd name="connsiteX12" fmla="*/ 49530 w 472440"/>
                  <a:gd name="connsiteY12" fmla="*/ 104676 h 969546"/>
                  <a:gd name="connsiteX13" fmla="*/ 142875 w 472440"/>
                  <a:gd name="connsiteY13" fmla="*/ 241836 h 969546"/>
                  <a:gd name="connsiteX0" fmla="*/ 142875 w 472440"/>
                  <a:gd name="connsiteY0" fmla="*/ 241836 h 969546"/>
                  <a:gd name="connsiteX1" fmla="*/ 83820 w 472440"/>
                  <a:gd name="connsiteY1" fmla="*/ 512347 h 969546"/>
                  <a:gd name="connsiteX2" fmla="*/ 81915 w 472440"/>
                  <a:gd name="connsiteY2" fmla="*/ 537112 h 969546"/>
                  <a:gd name="connsiteX3" fmla="*/ 0 w 472440"/>
                  <a:gd name="connsiteY3" fmla="*/ 925731 h 969546"/>
                  <a:gd name="connsiteX4" fmla="*/ 198120 w 472440"/>
                  <a:gd name="connsiteY4" fmla="*/ 375186 h 969546"/>
                  <a:gd name="connsiteX5" fmla="*/ 472440 w 472440"/>
                  <a:gd name="connsiteY5" fmla="*/ 969546 h 969546"/>
                  <a:gd name="connsiteX6" fmla="*/ 331470 w 472440"/>
                  <a:gd name="connsiteY6" fmla="*/ 537112 h 969546"/>
                  <a:gd name="connsiteX7" fmla="*/ 457200 w 472440"/>
                  <a:gd name="connsiteY7" fmla="*/ 533302 h 969546"/>
                  <a:gd name="connsiteX8" fmla="*/ 451485 w 472440"/>
                  <a:gd name="connsiteY8" fmla="*/ 504727 h 969546"/>
                  <a:gd name="connsiteX9" fmla="*/ 312420 w 472440"/>
                  <a:gd name="connsiteY9" fmla="*/ 502822 h 969546"/>
                  <a:gd name="connsiteX10" fmla="*/ 228600 w 472440"/>
                  <a:gd name="connsiteY10" fmla="*/ 253266 h 969546"/>
                  <a:gd name="connsiteX11" fmla="*/ 344805 w 472440"/>
                  <a:gd name="connsiteY11" fmla="*/ 127536 h 969546"/>
                  <a:gd name="connsiteX12" fmla="*/ 209550 w 472440"/>
                  <a:gd name="connsiteY12" fmla="*/ 1806 h 969546"/>
                  <a:gd name="connsiteX13" fmla="*/ 49530 w 472440"/>
                  <a:gd name="connsiteY13" fmla="*/ 104676 h 969546"/>
                  <a:gd name="connsiteX14" fmla="*/ 142875 w 472440"/>
                  <a:gd name="connsiteY14" fmla="*/ 241836 h 969546"/>
                  <a:gd name="connsiteX0" fmla="*/ 142875 w 472440"/>
                  <a:gd name="connsiteY0" fmla="*/ 241836 h 969546"/>
                  <a:gd name="connsiteX1" fmla="*/ 85725 w 472440"/>
                  <a:gd name="connsiteY1" fmla="*/ 495202 h 969546"/>
                  <a:gd name="connsiteX2" fmla="*/ 83820 w 472440"/>
                  <a:gd name="connsiteY2" fmla="*/ 512347 h 969546"/>
                  <a:gd name="connsiteX3" fmla="*/ 81915 w 472440"/>
                  <a:gd name="connsiteY3" fmla="*/ 537112 h 969546"/>
                  <a:gd name="connsiteX4" fmla="*/ 0 w 472440"/>
                  <a:gd name="connsiteY4" fmla="*/ 925731 h 969546"/>
                  <a:gd name="connsiteX5" fmla="*/ 198120 w 472440"/>
                  <a:gd name="connsiteY5" fmla="*/ 375186 h 969546"/>
                  <a:gd name="connsiteX6" fmla="*/ 472440 w 472440"/>
                  <a:gd name="connsiteY6" fmla="*/ 969546 h 969546"/>
                  <a:gd name="connsiteX7" fmla="*/ 331470 w 472440"/>
                  <a:gd name="connsiteY7" fmla="*/ 537112 h 969546"/>
                  <a:gd name="connsiteX8" fmla="*/ 457200 w 472440"/>
                  <a:gd name="connsiteY8" fmla="*/ 533302 h 969546"/>
                  <a:gd name="connsiteX9" fmla="*/ 451485 w 472440"/>
                  <a:gd name="connsiteY9" fmla="*/ 504727 h 969546"/>
                  <a:gd name="connsiteX10" fmla="*/ 312420 w 472440"/>
                  <a:gd name="connsiteY10" fmla="*/ 502822 h 969546"/>
                  <a:gd name="connsiteX11" fmla="*/ 228600 w 472440"/>
                  <a:gd name="connsiteY11" fmla="*/ 253266 h 969546"/>
                  <a:gd name="connsiteX12" fmla="*/ 344805 w 472440"/>
                  <a:gd name="connsiteY12" fmla="*/ 127536 h 969546"/>
                  <a:gd name="connsiteX13" fmla="*/ 209550 w 472440"/>
                  <a:gd name="connsiteY13" fmla="*/ 1806 h 969546"/>
                  <a:gd name="connsiteX14" fmla="*/ 49530 w 472440"/>
                  <a:gd name="connsiteY14" fmla="*/ 104676 h 969546"/>
                  <a:gd name="connsiteX15" fmla="*/ 142875 w 472440"/>
                  <a:gd name="connsiteY15" fmla="*/ 241836 h 969546"/>
                  <a:gd name="connsiteX0" fmla="*/ 142875 w 472440"/>
                  <a:gd name="connsiteY0" fmla="*/ 241836 h 969546"/>
                  <a:gd name="connsiteX1" fmla="*/ 91440 w 472440"/>
                  <a:gd name="connsiteY1" fmla="*/ 468532 h 969546"/>
                  <a:gd name="connsiteX2" fmla="*/ 85725 w 472440"/>
                  <a:gd name="connsiteY2" fmla="*/ 495202 h 969546"/>
                  <a:gd name="connsiteX3" fmla="*/ 83820 w 472440"/>
                  <a:gd name="connsiteY3" fmla="*/ 512347 h 969546"/>
                  <a:gd name="connsiteX4" fmla="*/ 81915 w 472440"/>
                  <a:gd name="connsiteY4" fmla="*/ 537112 h 969546"/>
                  <a:gd name="connsiteX5" fmla="*/ 0 w 472440"/>
                  <a:gd name="connsiteY5" fmla="*/ 925731 h 969546"/>
                  <a:gd name="connsiteX6" fmla="*/ 198120 w 472440"/>
                  <a:gd name="connsiteY6" fmla="*/ 375186 h 969546"/>
                  <a:gd name="connsiteX7" fmla="*/ 472440 w 472440"/>
                  <a:gd name="connsiteY7" fmla="*/ 969546 h 969546"/>
                  <a:gd name="connsiteX8" fmla="*/ 331470 w 472440"/>
                  <a:gd name="connsiteY8" fmla="*/ 537112 h 969546"/>
                  <a:gd name="connsiteX9" fmla="*/ 457200 w 472440"/>
                  <a:gd name="connsiteY9" fmla="*/ 533302 h 969546"/>
                  <a:gd name="connsiteX10" fmla="*/ 451485 w 472440"/>
                  <a:gd name="connsiteY10" fmla="*/ 504727 h 969546"/>
                  <a:gd name="connsiteX11" fmla="*/ 312420 w 472440"/>
                  <a:gd name="connsiteY11" fmla="*/ 502822 h 969546"/>
                  <a:gd name="connsiteX12" fmla="*/ 228600 w 472440"/>
                  <a:gd name="connsiteY12" fmla="*/ 253266 h 969546"/>
                  <a:gd name="connsiteX13" fmla="*/ 344805 w 472440"/>
                  <a:gd name="connsiteY13" fmla="*/ 127536 h 969546"/>
                  <a:gd name="connsiteX14" fmla="*/ 209550 w 472440"/>
                  <a:gd name="connsiteY14" fmla="*/ 1806 h 969546"/>
                  <a:gd name="connsiteX15" fmla="*/ 49530 w 472440"/>
                  <a:gd name="connsiteY15" fmla="*/ 104676 h 969546"/>
                  <a:gd name="connsiteX16" fmla="*/ 142875 w 47244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56210 w 544830"/>
                  <a:gd name="connsiteY3" fmla="*/ 51234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14252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196215 w 525780"/>
                  <a:gd name="connsiteY0" fmla="*/ 241836 h 969546"/>
                  <a:gd name="connsiteX1" fmla="*/ 146685 w 525780"/>
                  <a:gd name="connsiteY1" fmla="*/ 499012 h 969546"/>
                  <a:gd name="connsiteX2" fmla="*/ 7620 w 525780"/>
                  <a:gd name="connsiteY2" fmla="*/ 487582 h 969546"/>
                  <a:gd name="connsiteX3" fmla="*/ 0 w 525780"/>
                  <a:gd name="connsiteY3" fmla="*/ 514252 h 969546"/>
                  <a:gd name="connsiteX4" fmla="*/ 139065 w 525780"/>
                  <a:gd name="connsiteY4" fmla="*/ 529492 h 969546"/>
                  <a:gd name="connsiteX5" fmla="*/ 53340 w 525780"/>
                  <a:gd name="connsiteY5" fmla="*/ 925731 h 969546"/>
                  <a:gd name="connsiteX6" fmla="*/ 251460 w 525780"/>
                  <a:gd name="connsiteY6" fmla="*/ 375186 h 969546"/>
                  <a:gd name="connsiteX7" fmla="*/ 525780 w 525780"/>
                  <a:gd name="connsiteY7" fmla="*/ 969546 h 969546"/>
                  <a:gd name="connsiteX8" fmla="*/ 384810 w 525780"/>
                  <a:gd name="connsiteY8" fmla="*/ 537112 h 969546"/>
                  <a:gd name="connsiteX9" fmla="*/ 510540 w 525780"/>
                  <a:gd name="connsiteY9" fmla="*/ 533302 h 969546"/>
                  <a:gd name="connsiteX10" fmla="*/ 504825 w 525780"/>
                  <a:gd name="connsiteY10" fmla="*/ 504727 h 969546"/>
                  <a:gd name="connsiteX11" fmla="*/ 365760 w 525780"/>
                  <a:gd name="connsiteY11" fmla="*/ 502822 h 969546"/>
                  <a:gd name="connsiteX12" fmla="*/ 281940 w 525780"/>
                  <a:gd name="connsiteY12" fmla="*/ 253266 h 969546"/>
                  <a:gd name="connsiteX13" fmla="*/ 398145 w 525780"/>
                  <a:gd name="connsiteY13" fmla="*/ 127536 h 969546"/>
                  <a:gd name="connsiteX14" fmla="*/ 262890 w 525780"/>
                  <a:gd name="connsiteY14" fmla="*/ 1806 h 969546"/>
                  <a:gd name="connsiteX15" fmla="*/ 102870 w 525780"/>
                  <a:gd name="connsiteY15" fmla="*/ 104676 h 969546"/>
                  <a:gd name="connsiteX16" fmla="*/ 196215 w 52578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0 w 518160"/>
                  <a:gd name="connsiteY2" fmla="*/ 48758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3810 w 518160"/>
                  <a:gd name="connsiteY2" fmla="*/ 49901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8160" h="969546">
                    <a:moveTo>
                      <a:pt x="188595" y="241836"/>
                    </a:moveTo>
                    <a:lnTo>
                      <a:pt x="139065" y="499012"/>
                    </a:lnTo>
                    <a:lnTo>
                      <a:pt x="3810" y="499012"/>
                    </a:lnTo>
                    <a:lnTo>
                      <a:pt x="0" y="527587"/>
                    </a:lnTo>
                    <a:lnTo>
                      <a:pt x="131445" y="529492"/>
                    </a:lnTo>
                    <a:lnTo>
                      <a:pt x="45720" y="925731"/>
                    </a:lnTo>
                    <a:lnTo>
                      <a:pt x="243840" y="375186"/>
                    </a:lnTo>
                    <a:lnTo>
                      <a:pt x="518160" y="969546"/>
                    </a:lnTo>
                    <a:lnTo>
                      <a:pt x="377190" y="537112"/>
                    </a:lnTo>
                    <a:lnTo>
                      <a:pt x="502920" y="533302"/>
                    </a:lnTo>
                    <a:lnTo>
                      <a:pt x="497205" y="504727"/>
                    </a:lnTo>
                    <a:lnTo>
                      <a:pt x="358140" y="502822"/>
                    </a:lnTo>
                    <a:lnTo>
                      <a:pt x="274320" y="253266"/>
                    </a:lnTo>
                    <a:cubicBezTo>
                      <a:pt x="340995" y="249456"/>
                      <a:pt x="382905" y="182781"/>
                      <a:pt x="390525" y="127536"/>
                    </a:cubicBezTo>
                    <a:cubicBezTo>
                      <a:pt x="386080" y="38001"/>
                      <a:pt x="307340" y="7521"/>
                      <a:pt x="255270" y="1806"/>
                    </a:cubicBezTo>
                    <a:cubicBezTo>
                      <a:pt x="203835" y="-9624"/>
                      <a:pt x="106680" y="34191"/>
                      <a:pt x="95250" y="104676"/>
                    </a:cubicBezTo>
                    <a:cubicBezTo>
                      <a:pt x="78740" y="171351"/>
                      <a:pt x="130810" y="222786"/>
                      <a:pt x="188595" y="241836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23" name="Freeform 22"/>
            <p:cNvSpPr/>
            <p:nvPr/>
          </p:nvSpPr>
          <p:spPr>
            <a:xfrm>
              <a:off x="6563042" y="2228850"/>
              <a:ext cx="605790" cy="826770"/>
            </a:xfrm>
            <a:custGeom>
              <a:avLst/>
              <a:gdLst>
                <a:gd name="connsiteX0" fmla="*/ 163830 w 617220"/>
                <a:gd name="connsiteY0" fmla="*/ 114300 h 815340"/>
                <a:gd name="connsiteX1" fmla="*/ 521970 w 617220"/>
                <a:gd name="connsiteY1" fmla="*/ 815340 h 815340"/>
                <a:gd name="connsiteX2" fmla="*/ 617220 w 617220"/>
                <a:gd name="connsiteY2" fmla="*/ 765810 h 815340"/>
                <a:gd name="connsiteX3" fmla="*/ 266700 w 617220"/>
                <a:gd name="connsiteY3" fmla="*/ 102870 h 815340"/>
                <a:gd name="connsiteX4" fmla="*/ 434340 w 617220"/>
                <a:gd name="connsiteY4" fmla="*/ 45720 h 815340"/>
                <a:gd name="connsiteX5" fmla="*/ 300990 w 617220"/>
                <a:gd name="connsiteY5" fmla="*/ 0 h 815340"/>
                <a:gd name="connsiteX6" fmla="*/ 45720 w 617220"/>
                <a:gd name="connsiteY6" fmla="*/ 76200 h 815340"/>
                <a:gd name="connsiteX7" fmla="*/ 0 w 617220"/>
                <a:gd name="connsiteY7" fmla="*/ 160020 h 815340"/>
                <a:gd name="connsiteX8" fmla="*/ 163830 w 617220"/>
                <a:gd name="connsiteY8" fmla="*/ 114300 h 815340"/>
                <a:gd name="connsiteX0" fmla="*/ 160020 w 613410"/>
                <a:gd name="connsiteY0" fmla="*/ 11430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60020 w 613410"/>
                <a:gd name="connsiteY8" fmla="*/ 114300 h 815340"/>
                <a:gd name="connsiteX0" fmla="*/ 179070 w 613410"/>
                <a:gd name="connsiteY0" fmla="*/ 13716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79070 w 61341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7620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9144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8382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10668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9525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22960"/>
                <a:gd name="connsiteX1" fmla="*/ 502920 w 605790"/>
                <a:gd name="connsiteY1" fmla="*/ 822960 h 822960"/>
                <a:gd name="connsiteX2" fmla="*/ 605790 w 605790"/>
                <a:gd name="connsiteY2" fmla="*/ 765810 h 822960"/>
                <a:gd name="connsiteX3" fmla="*/ 255270 w 605790"/>
                <a:gd name="connsiteY3" fmla="*/ 102870 h 822960"/>
                <a:gd name="connsiteX4" fmla="*/ 422910 w 605790"/>
                <a:gd name="connsiteY4" fmla="*/ 45720 h 822960"/>
                <a:gd name="connsiteX5" fmla="*/ 289560 w 605790"/>
                <a:gd name="connsiteY5" fmla="*/ 0 h 822960"/>
                <a:gd name="connsiteX6" fmla="*/ 11430 w 605790"/>
                <a:gd name="connsiteY6" fmla="*/ 95250 h 822960"/>
                <a:gd name="connsiteX7" fmla="*/ 0 w 605790"/>
                <a:gd name="connsiteY7" fmla="*/ 190500 h 822960"/>
                <a:gd name="connsiteX8" fmla="*/ 171450 w 605790"/>
                <a:gd name="connsiteY8" fmla="*/ 137160 h 82296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3147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2004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5790" h="826770">
                  <a:moveTo>
                    <a:pt x="171450" y="140970"/>
                  </a:moveTo>
                  <a:lnTo>
                    <a:pt x="502920" y="826770"/>
                  </a:lnTo>
                  <a:lnTo>
                    <a:pt x="605790" y="769620"/>
                  </a:lnTo>
                  <a:lnTo>
                    <a:pt x="255270" y="106680"/>
                  </a:lnTo>
                  <a:lnTo>
                    <a:pt x="422910" y="49530"/>
                  </a:lnTo>
                  <a:lnTo>
                    <a:pt x="320040" y="0"/>
                  </a:lnTo>
                  <a:lnTo>
                    <a:pt x="11430" y="99060"/>
                  </a:lnTo>
                  <a:lnTo>
                    <a:pt x="0" y="194310"/>
                  </a:lnTo>
                  <a:lnTo>
                    <a:pt x="171450" y="140970"/>
                  </a:lnTo>
                  <a:close/>
                </a:path>
              </a:pathLst>
            </a:cu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6788880" y="236300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>
            <a:xfrm flipH="1">
              <a:off x="6820997" y="2424456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>
            <a:xfrm flipH="1">
              <a:off x="6854162" y="2487153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>
            <a:xfrm flipH="1">
              <a:off x="6896072" y="255156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>
            <a:xfrm flipH="1">
              <a:off x="6925500" y="261024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>
            <a:xfrm flipH="1">
              <a:off x="6949725" y="2667185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>
            <a:xfrm flipH="1">
              <a:off x="6981285" y="272495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>
            <a:xfrm flipH="1">
              <a:off x="7004145" y="278019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>
            <a:xfrm flipH="1">
              <a:off x="7032720" y="284115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>
            <a:xfrm flipH="1">
              <a:off x="7068915" y="290211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  <p:sp>
        <p:nvSpPr>
          <p:cNvPr id="49" name="矩形 48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1704857" y="1834257"/>
            <a:ext cx="199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0070C0"/>
                </a:solidFill>
              </a:rPr>
              <a:t>EasyX</a:t>
            </a:r>
            <a:r>
              <a:rPr kumimoji="1" lang="en-US" altLang="zh-CN" dirty="0" smtClean="0">
                <a:solidFill>
                  <a:srgbClr val="0070C0"/>
                </a:solidFill>
              </a:rPr>
              <a:t> Research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712498" y="1496146"/>
            <a:ext cx="156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58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40458" y="3075057"/>
            <a:ext cx="6226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4</a:t>
            </a:r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.1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代码分析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05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9303" y="117504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修订记录：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graphicFrame>
        <p:nvGraphicFramePr>
          <p:cNvPr id="1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694423"/>
              </p:ext>
            </p:extLst>
          </p:nvPr>
        </p:nvGraphicFramePr>
        <p:xfrm>
          <a:off x="494657" y="1836498"/>
          <a:ext cx="11065972" cy="270603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535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61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511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743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时间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版本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说明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1302">
                <a:tc>
                  <a:txBody>
                    <a:bodyPr/>
                    <a:lstStyle/>
                    <a:p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2016.10.20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版本  </a:t>
                      </a:r>
                      <a:r>
                        <a:rPr lang="en-US" altLang="zh-CN" sz="11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0.1.0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初稿</a:t>
                      </a: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完成。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3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82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02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0267"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0267"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38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03" y="828209"/>
            <a:ext cx="1075944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4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.1.1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代码分析</a:t>
            </a: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easyhistory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包含</a:t>
            </a:r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5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个逻辑实现文件：</a:t>
            </a:r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api.py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</a:t>
            </a:r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day.py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</a:t>
            </a:r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helper.py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</a:t>
            </a:r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history.py</a:t>
            </a:r>
            <a:r>
              <a:rPr lang="zh-CN" altLang="en-US" sz="16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store.py</a:t>
            </a:r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api.py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（对外接口）</a:t>
            </a:r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helper.py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（帮助工具）</a:t>
            </a:r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73305"/>
              </p:ext>
            </p:extLst>
          </p:nvPr>
        </p:nvGraphicFramePr>
        <p:xfrm>
          <a:off x="486173" y="2387374"/>
          <a:ext cx="10500074" cy="19507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9256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777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6412"/>
                <a:gridCol w="4300312"/>
              </a:tblGrid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函数原型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函数参数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函数返回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函数说明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def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init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</a:t>
                      </a: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dtype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='D', export='csv', path='history')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dtype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：数据类型，现在只支持日线“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”。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export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：导出类型，现在只支持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csv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文件。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path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：导出数据路径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无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初始化日线历史数据，下载后的原始数据在 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`path/day/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raw_data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` 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下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, 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复权后数据在  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`path/day/data` 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下。实现是调用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Day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对象的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init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方法。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def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update_single_code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</a:t>
                      </a: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dtype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='D', </a:t>
                      </a: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=None, path='history', export='csv')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dtype</a:t>
                      </a:r>
                      <a:r>
                        <a:rPr lang="zh-CN" altLang="en-US" sz="1000" b="0" i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：数据类型，现在只支持日线“</a:t>
                      </a:r>
                      <a:r>
                        <a:rPr lang="en-US" altLang="zh-CN" sz="1000" b="0" i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D”</a:t>
                      </a:r>
                      <a:r>
                        <a:rPr lang="zh-CN" altLang="en-US" sz="1000" b="0" i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。</a:t>
                      </a:r>
                      <a:endParaRPr lang="en-US" altLang="zh-CN" sz="1000" b="0" i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zh-CN" altLang="en-US" sz="1000" b="0" i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：股票代码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export</a:t>
                      </a:r>
                      <a:r>
                        <a:rPr lang="zh-CN" altLang="en-US" sz="1000" b="0" i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：导出类型，现在只支持</a:t>
                      </a:r>
                      <a:r>
                        <a:rPr lang="en-US" altLang="zh-CN" sz="1000" b="0" i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csv</a:t>
                      </a:r>
                      <a:r>
                        <a:rPr lang="zh-CN" altLang="en-US" sz="1000" b="0" i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文件。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path</a:t>
                      </a:r>
                      <a:r>
                        <a:rPr lang="zh-CN" altLang="en-US" sz="1000" b="0" i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：导出数据路径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无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更新指定一支股票的日线历史数据，下载后的原始数据在 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`path/day/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raw_data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` 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下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, 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复权后数据在  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`path/day/data` 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下。实现是调用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Day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对象的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update_single_code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方法。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def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update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</a:t>
                      </a: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dtype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='D', export='csv', path='history')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dtype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：数据类型，现在只支持日线“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”。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export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：导出类型，现在只支持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csv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文件。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path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：导出数据路径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无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更新所有日线历史数据，下载后的原始数据在 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`path/day/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raw_data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` 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下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, 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复权后数据在  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`path/day/data` 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下。实现是调用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Day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对象的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update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方法。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530225"/>
              </p:ext>
            </p:extLst>
          </p:nvPr>
        </p:nvGraphicFramePr>
        <p:xfrm>
          <a:off x="486173" y="4879275"/>
          <a:ext cx="10500074" cy="4419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618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827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12491"/>
                <a:gridCol w="4142995"/>
              </a:tblGrid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函数原型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函数参数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函数返回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函数说明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def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get_quarter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(month)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month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：月份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int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计算指定月份所属的季度。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49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03" y="828209"/>
            <a:ext cx="107594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4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.1.1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代码分析</a:t>
            </a: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day.py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（日线数据类定义文件）</a:t>
            </a:r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使用的新浪接口：</a:t>
            </a:r>
            <a:r>
              <a:rPr lang="en-US" altLang="zh-CN" sz="12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SINA_API</a:t>
            </a:r>
            <a:r>
              <a:rPr lang="en-US" altLang="zh-CN" sz="12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= </a:t>
            </a:r>
            <a:r>
              <a:rPr lang="en-US" altLang="zh-CN" sz="12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'http</a:t>
            </a:r>
            <a:r>
              <a:rPr lang="en-US" altLang="zh-CN" sz="12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://</a:t>
            </a:r>
            <a:r>
              <a:rPr lang="en-US" altLang="zh-CN" sz="12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vip.stock.finance.sina.com.cn</a:t>
            </a:r>
            <a:r>
              <a:rPr lang="en-US" altLang="zh-CN" sz="12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</a:t>
            </a:r>
            <a:r>
              <a:rPr lang="en-US" altLang="zh-CN" sz="12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corp</a:t>
            </a:r>
            <a:r>
              <a:rPr lang="en-US" altLang="zh-CN" sz="12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</a:t>
            </a:r>
            <a:r>
              <a:rPr lang="en-US" altLang="zh-CN" sz="12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go.php</a:t>
            </a:r>
            <a:r>
              <a:rPr lang="en-US" altLang="zh-CN" sz="12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</a:t>
            </a:r>
            <a:r>
              <a:rPr lang="en-US" altLang="zh-CN" sz="12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vMS_FuQuanMarketHistory</a:t>
            </a:r>
            <a:r>
              <a:rPr lang="en-US" altLang="zh-CN" sz="12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</a:t>
            </a:r>
            <a:r>
              <a:rPr lang="en-US" altLang="zh-CN" sz="12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stockid</a:t>
            </a:r>
            <a:r>
              <a:rPr lang="en-US" altLang="zh-CN" sz="12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/{</a:t>
            </a:r>
            <a:r>
              <a:rPr lang="en-US" altLang="zh-CN" sz="12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stock_code</a:t>
            </a:r>
            <a:r>
              <a:rPr lang="en-US" altLang="zh-CN" sz="12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}.</a:t>
            </a:r>
            <a:r>
              <a:rPr lang="en-US" altLang="zh-CN" sz="12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phtml</a:t>
            </a:r>
            <a:r>
              <a:rPr lang="en-US" altLang="zh-CN" sz="12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'</a:t>
            </a:r>
            <a:endParaRPr lang="en-US" altLang="zh-CN" sz="12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2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762245"/>
              </p:ext>
            </p:extLst>
          </p:nvPr>
        </p:nvGraphicFramePr>
        <p:xfrm>
          <a:off x="486173" y="2357888"/>
          <a:ext cx="11194550" cy="35585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7879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89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88258"/>
                <a:gridCol w="5309420"/>
              </a:tblGrid>
              <a:tr h="162565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Class</a:t>
                      </a:r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Day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532B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函数原型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函数参数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函数返回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函数说明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Day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.</a:t>
                      </a:r>
                      <a:r>
                        <a:rPr 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__</a:t>
                      </a:r>
                      <a:r>
                        <a:rPr lang="en-US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init</a:t>
                      </a:r>
                      <a:r>
                        <a:rPr 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__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(self, path='history', export='csv')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export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：导出类型，现在只支持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csv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文件。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path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：导出数据路径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无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Day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类的构造方法，实现：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self.store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= 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store.use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(export=export, path=path, 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dtype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='D')</a:t>
                      </a:r>
                      <a:endParaRPr 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Day.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init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初始化日线历史数据，实现是起一个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线程的线程池调用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init_stock_history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方法。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Day.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init_stock_history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(self, 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：股票代码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初始化自定股票的历史数据，实现是调用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get_all_history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和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store.write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方法。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Day.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get_all_history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(self, 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：股票代码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list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获取指定股票的历史数据，实现是调用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get_stock_time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获取需要查询的年份列表，然后遍历年份列表调用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get_year_history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方法获取指定年份的数据。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Day.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get_stock_time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(self, 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：股票代码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list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获取指定股票历史数据所经过所有年份，实现是用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PyQuery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调用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SINA_API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获取股票数据，然后从结果中截取年份数据，放到列表中返回。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Day.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get_year_history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(self, 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, year)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：股票代码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：获取数据的年份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list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获取指定股票指定年份的历史数据，实现是遍历所有季度调用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get_quarter_history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方法获取季度数据，再累加到一个列表中，最终返回累加列表数据。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Day. 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get_quarter_history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(self, 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, year, quarter)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：股票代码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：获取数据的年份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quarter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：获取数据的季度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list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获取指定股票指定年份指定季度的历史数据，编造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headers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，以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year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和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quarter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为参数，循环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次调用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SINA_API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获取股票数据，成功了就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break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，不成功如果是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requests.ConnectionError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就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sleep(60)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再次循环。检查结果，如果不为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None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就调用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handle_quarter_history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方法处理结果。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Day.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handle_quarter_history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(self, 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rep_html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rep_html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处理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SINA_API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返回的数据，实现是用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PyQuery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处理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SINA_API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返回数据，然后遍历数据调用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convert_stock_data_type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方法处理数据，最后返回累计列表。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Day.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convert_stock_data_type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(self, 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day_data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day_data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：待处理的数据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将获取的对应日期股票数据除了日期之外，转换为正确的 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float / 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int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类型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.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83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03" y="828209"/>
            <a:ext cx="107594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4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.1.1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代码分析</a:t>
            </a: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day.py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（日线数据类定义文件）</a:t>
            </a:r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使用的新浪接口：</a:t>
            </a:r>
            <a:r>
              <a:rPr lang="en-US" altLang="zh-CN" sz="12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SINA_API</a:t>
            </a:r>
            <a:r>
              <a:rPr lang="en-US" altLang="zh-CN" sz="12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= </a:t>
            </a:r>
            <a:r>
              <a:rPr lang="en-US" altLang="zh-CN" sz="12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'http</a:t>
            </a:r>
            <a:r>
              <a:rPr lang="en-US" altLang="zh-CN" sz="12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://</a:t>
            </a:r>
            <a:r>
              <a:rPr lang="en-US" altLang="zh-CN" sz="12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vip.stock.finance.sina.com.cn</a:t>
            </a:r>
            <a:r>
              <a:rPr lang="en-US" altLang="zh-CN" sz="12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</a:t>
            </a:r>
            <a:r>
              <a:rPr lang="en-US" altLang="zh-CN" sz="12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corp</a:t>
            </a:r>
            <a:r>
              <a:rPr lang="en-US" altLang="zh-CN" sz="12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</a:t>
            </a:r>
            <a:r>
              <a:rPr lang="en-US" altLang="zh-CN" sz="12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go.php</a:t>
            </a:r>
            <a:r>
              <a:rPr lang="en-US" altLang="zh-CN" sz="12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</a:t>
            </a:r>
            <a:r>
              <a:rPr lang="en-US" altLang="zh-CN" sz="12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vMS_FuQuanMarketHistory</a:t>
            </a:r>
            <a:r>
              <a:rPr lang="en-US" altLang="zh-CN" sz="12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</a:t>
            </a:r>
            <a:r>
              <a:rPr lang="en-US" altLang="zh-CN" sz="12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stockid</a:t>
            </a:r>
            <a:r>
              <a:rPr lang="en-US" altLang="zh-CN" sz="12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/{</a:t>
            </a:r>
            <a:r>
              <a:rPr lang="en-US" altLang="zh-CN" sz="12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stock_code</a:t>
            </a:r>
            <a:r>
              <a:rPr lang="en-US" altLang="zh-CN" sz="12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}.</a:t>
            </a:r>
            <a:r>
              <a:rPr lang="en-US" altLang="zh-CN" sz="12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phtml</a:t>
            </a:r>
            <a:r>
              <a:rPr lang="en-US" altLang="zh-CN" sz="12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'</a:t>
            </a:r>
            <a:endParaRPr lang="en-US" altLang="zh-CN" sz="12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2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632309"/>
              </p:ext>
            </p:extLst>
          </p:nvPr>
        </p:nvGraphicFramePr>
        <p:xfrm>
          <a:off x="486173" y="2357876"/>
          <a:ext cx="11194550" cy="13182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7879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89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88258"/>
                <a:gridCol w="5309420"/>
              </a:tblGrid>
              <a:tr h="162565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Class</a:t>
                      </a:r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Day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532B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函数原型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函数参数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函数返回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函数说明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Day.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update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更新已经下载日线历史数据，实现是起一个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线程的线程池调用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update_single_code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方法。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Day.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update_single_code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(self, 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：股票代码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更新指定股票的日线历史数据，实现是调用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get_update_day_history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和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store.write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方法。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Day.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get_update_day_history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(self, 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, 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latest_date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：股票代码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latest_date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：现存最新数据的时间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list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更新指定股票指定日期的历史数据，实现是按季度调用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get_quarter_history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方法。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87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03" y="828209"/>
            <a:ext cx="1075944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4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.1.1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代码分析</a:t>
            </a: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history.py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（历史数据和指标类定义文件）</a:t>
            </a:r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2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048547"/>
              </p:ext>
            </p:extLst>
          </p:nvPr>
        </p:nvGraphicFramePr>
        <p:xfrm>
          <a:off x="486173" y="2023583"/>
          <a:ext cx="11194550" cy="1402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7879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89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88258"/>
                <a:gridCol w="5309420"/>
              </a:tblGrid>
              <a:tr h="162565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Class</a:t>
                      </a:r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History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532B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函数原型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函数参数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函数返回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函数说明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History.</a:t>
                      </a:r>
                      <a:r>
                        <a:rPr 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__</a:t>
                      </a:r>
                      <a:r>
                        <a:rPr lang="en-US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init</a:t>
                      </a:r>
                      <a:r>
                        <a:rPr 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__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(self, </a:t>
                      </a: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dtype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='D', path='history', stock=None)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dtype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：数据类型，现在只支持日线“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”。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path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：导出数据路径。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：股票。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无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History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类的构造方法，实现是构造一个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dict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成员属性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market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，用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path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参数构造数据路径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data_path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，以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data_path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和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为参数调用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load_csv_files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方法。</a:t>
                      </a:r>
                      <a:endParaRPr 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History.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load_csv_files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(self, path, stock=None)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path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：导出数据路径。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：股票。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无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读取指定股票对应的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csv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文件，构造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Indicator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对象，存入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market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字典中。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938673"/>
              </p:ext>
            </p:extLst>
          </p:nvPr>
        </p:nvGraphicFramePr>
        <p:xfrm>
          <a:off x="485822" y="3726843"/>
          <a:ext cx="11194550" cy="1402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7879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89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88258"/>
                <a:gridCol w="5309420"/>
              </a:tblGrid>
              <a:tr h="162565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Class</a:t>
                      </a:r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Indicator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532B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函数原型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函数参数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函数返回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函数说明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Indicator.</a:t>
                      </a:r>
                      <a:r>
                        <a:rPr 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__</a:t>
                      </a:r>
                      <a:r>
                        <a:rPr lang="en-US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init</a:t>
                      </a:r>
                      <a:r>
                        <a:rPr 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__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(self, </a:t>
                      </a: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, history)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：股票代码。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history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：股票历史数据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History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对象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无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Indicator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类的构造方法，属性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和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history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用参数赋值，构造一个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dict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属性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hisarg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。</a:t>
                      </a:r>
                      <a:endParaRPr 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Indicator.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load_csv_files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(self, path)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path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：导出数据路径。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无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读取指定股票对应的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csv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文件，把数据存入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market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字典中。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rgbClr val="FF00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感觉实现还没做完的样子。。。</a:t>
                      </a:r>
                      <a:endParaRPr lang="en-US" altLang="zh-CN" sz="1000" b="0" i="0" dirty="0" smtClean="0">
                        <a:solidFill>
                          <a:srgbClr val="FF00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7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03" y="828209"/>
            <a:ext cx="1075944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4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.1.1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代码分析</a:t>
            </a: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store.py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（数据持久化文件）</a:t>
            </a:r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2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023770"/>
              </p:ext>
            </p:extLst>
          </p:nvPr>
        </p:nvGraphicFramePr>
        <p:xfrm>
          <a:off x="486173" y="2023583"/>
          <a:ext cx="11194550" cy="1097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8961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007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6749"/>
                <a:gridCol w="5220929"/>
              </a:tblGrid>
              <a:tr h="162565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Class</a:t>
                      </a:r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Store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532B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函数原型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函数参数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函数返回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函数说明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Store.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load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(self, 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stock_data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：数据读取保存的对象</a:t>
                      </a:r>
                      <a:r>
                        <a:rPr lang="zh-CN" altLang="en-US" sz="1000" b="0" i="0" dirty="0" smtClean="0">
                          <a:solidFill>
                            <a:srgbClr val="C000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（猜）</a:t>
                      </a:r>
                      <a:endParaRPr lang="en-US" altLang="zh-CN" sz="1000" b="0" i="0" dirty="0">
                        <a:solidFill>
                          <a:srgbClr val="C000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无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虚方法，无实现，应该是读取数据的接口。</a:t>
                      </a:r>
                      <a:endParaRPr 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Store.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write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(self, 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, data)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：股票代码。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data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：要写入的数据。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无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虚方法，无实现，应该是保存数据的接口。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82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03" y="828209"/>
            <a:ext cx="1075944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4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.1.1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代码分析</a:t>
            </a: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store.py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（数据持久化文件）</a:t>
            </a:r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2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064068"/>
              </p:ext>
            </p:extLst>
          </p:nvPr>
        </p:nvGraphicFramePr>
        <p:xfrm>
          <a:off x="485822" y="2025855"/>
          <a:ext cx="11278137" cy="35585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9259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70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0519"/>
                <a:gridCol w="5210746"/>
              </a:tblGrid>
              <a:tr h="162565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Class</a:t>
                      </a:r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14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CSVStore</a:t>
                      </a:r>
                      <a:r>
                        <a:rPr lang="en-US" altLang="zh-CN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(Store)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532B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函数原型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函数参数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函数返回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函数说明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CSVStore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.</a:t>
                      </a:r>
                      <a:r>
                        <a:rPr 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__</a:t>
                      </a:r>
                      <a:r>
                        <a:rPr lang="en-US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init</a:t>
                      </a:r>
                      <a:r>
                        <a:rPr 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__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(self, path, </a:t>
                      </a: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dtype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path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：数据保存路径。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dtype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：数据类型，现在只有日线‘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’。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无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CSVStore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类的构造方法，实现是根据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path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参数，生成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个路径：日线数据根路径、复权数据路径、原始数据路径。</a:t>
                      </a:r>
                      <a:endParaRPr lang="en-US" altLang="zh-CN" sz="1000" b="0" i="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CSVStore.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write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(self, 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, 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updated_data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：股票代码。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updated_data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：要写入的新数据。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无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数据写入保存方法，实现是先看看对应路径下是否存在对应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csv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文件，如果存在，把文件内容读到一个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dataframe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中，找日期小于更新日期的数据位置，把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updated_data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追加到最新一条数据后面；如果不存在，把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updated_data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数据取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[‘date’, ‘open’, ‘high’, ‘close’, ‘low’, ‘volume’, ‘amount’, ‘factor’]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转出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dataframe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。然后把无论哪种情况生成的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dataframe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写到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csv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文件中。再调用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write_summary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和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write_factor_his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方法。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CSVStore.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write_summary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(self, 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, date)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：股票代码。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：数据最新日期。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无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写摘要，实现是把数据最新日期的年、月、日写到一个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dict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里，存入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对应股票数据的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_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summary.json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文件中。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CSVStore.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write_factor_his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(self, 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, his)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：股票代码。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his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：数据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dataframe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无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rgbClr val="C000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待研究</a:t>
                      </a:r>
                      <a:endParaRPr lang="en-US" altLang="zh-CN" sz="1000" b="0" i="0" dirty="0" smtClean="0">
                        <a:solidFill>
                          <a:srgbClr val="C000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CSVStore.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get_his_stock_date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(self, 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：股票代码。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datetime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获取指定股票数据的最新时间，实现是从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_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summary.json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文件中去日期数据。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rgbClr val="C000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CSVStore</a:t>
                      </a:r>
                      <a:r>
                        <a:rPr lang="en-US" altLang="zh-CN" sz="1000" b="0" i="0" dirty="0" smtClean="0">
                          <a:solidFill>
                            <a:srgbClr val="C000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(self, </a:t>
                      </a:r>
                      <a:r>
                        <a:rPr lang="en-US" altLang="zh-CN" sz="1000" b="0" i="0" dirty="0" err="1" smtClean="0">
                          <a:solidFill>
                            <a:srgbClr val="C000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stock_data</a:t>
                      </a:r>
                      <a:r>
                        <a:rPr lang="en-US" altLang="zh-CN" sz="1000" b="0" i="0" dirty="0" smtClean="0">
                          <a:solidFill>
                            <a:srgbClr val="C000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r>
                        <a:rPr lang="zh-CN" altLang="en-US" sz="1000" b="0" i="0" dirty="0" smtClean="0">
                          <a:solidFill>
                            <a:srgbClr val="C000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未实现</a:t>
                      </a:r>
                      <a:endParaRPr lang="en-US" altLang="zh-CN" sz="1000" b="0" i="0" dirty="0">
                        <a:solidFill>
                          <a:srgbClr val="C000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@property</a:t>
                      </a:r>
                      <a:endParaRPr 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CSVStore.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init_stock_codes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list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获取初始化股票代码列表。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CSVStore.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update_stock_codes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list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获取更新股票代码列表。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0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EAA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EAA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TextBox 5"/>
          <p:cNvSpPr txBox="1"/>
          <p:nvPr/>
        </p:nvSpPr>
        <p:spPr>
          <a:xfrm>
            <a:off x="4415406" y="3988638"/>
            <a:ext cx="5932361" cy="420995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5.1</a:t>
            </a:r>
            <a:r>
              <a:rPr lang="zh-CN" altLang="en-US" sz="20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代码分析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980427" y="3585460"/>
            <a:ext cx="1081792" cy="1083906"/>
            <a:chOff x="6563042" y="1919069"/>
            <a:chExt cx="1134038" cy="1136551"/>
          </a:xfrm>
        </p:grpSpPr>
        <p:grpSp>
          <p:nvGrpSpPr>
            <p:cNvPr id="22" name="Group 21"/>
            <p:cNvGrpSpPr/>
            <p:nvPr/>
          </p:nvGrpSpPr>
          <p:grpSpPr>
            <a:xfrm>
              <a:off x="6851824" y="1919069"/>
              <a:ext cx="845256" cy="916435"/>
              <a:chOff x="7000705" y="1812217"/>
              <a:chExt cx="914400" cy="991402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7192225" y="2251319"/>
                <a:ext cx="155418" cy="147836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5" name="Trapezoid 34"/>
              <p:cNvSpPr/>
              <p:nvPr/>
            </p:nvSpPr>
            <p:spPr>
              <a:xfrm>
                <a:off x="7193281" y="2374325"/>
                <a:ext cx="154362" cy="258385"/>
              </a:xfrm>
              <a:prstGeom prst="trapezoid">
                <a:avLst>
                  <a:gd name="adj" fmla="val 16772"/>
                </a:avLst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900000">
                <a:off x="7000705" y="2157056"/>
                <a:ext cx="914400" cy="646563"/>
              </a:xfrm>
              <a:prstGeom prst="rect">
                <a:avLst/>
              </a:prstGeom>
              <a:noFill/>
              <a:ln w="285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7147560" y="2514600"/>
                <a:ext cx="547052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38" name="Oval 37"/>
              <p:cNvSpPr/>
              <p:nvPr/>
            </p:nvSpPr>
            <p:spPr>
              <a:xfrm>
                <a:off x="7121576" y="2341282"/>
                <a:ext cx="310345" cy="31034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V="1">
                <a:off x="7574280" y="253809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7685404" y="2569210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7457905" y="250507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7344309" y="2472627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7147560" y="2209800"/>
                <a:ext cx="89852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44" name="Rectangle 43"/>
              <p:cNvSpPr/>
              <p:nvPr/>
            </p:nvSpPr>
            <p:spPr>
              <a:xfrm rot="900000">
                <a:off x="7387126" y="2674459"/>
                <a:ext cx="228600" cy="113155"/>
              </a:xfrm>
              <a:prstGeom prst="rect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7296845" y="2209800"/>
                <a:ext cx="566995" cy="164525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ysDash"/>
              </a:ln>
              <a:effectLst/>
            </p:spPr>
          </p:cxnSp>
          <p:sp>
            <p:nvSpPr>
              <p:cNvPr id="46" name="Freeform 45"/>
              <p:cNvSpPr/>
              <p:nvPr/>
            </p:nvSpPr>
            <p:spPr>
              <a:xfrm rot="20700000">
                <a:off x="7451777" y="1812217"/>
                <a:ext cx="334954" cy="626744"/>
              </a:xfrm>
              <a:custGeom>
                <a:avLst/>
                <a:gdLst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1137 h 968847"/>
                  <a:gd name="connsiteX1" fmla="*/ 0 w 472440"/>
                  <a:gd name="connsiteY1" fmla="*/ 925032 h 968847"/>
                  <a:gd name="connsiteX2" fmla="*/ 205740 w 472440"/>
                  <a:gd name="connsiteY2" fmla="*/ 376392 h 968847"/>
                  <a:gd name="connsiteX3" fmla="*/ 472440 w 472440"/>
                  <a:gd name="connsiteY3" fmla="*/ 968847 h 968847"/>
                  <a:gd name="connsiteX4" fmla="*/ 228600 w 472440"/>
                  <a:gd name="connsiteY4" fmla="*/ 252567 h 968847"/>
                  <a:gd name="connsiteX5" fmla="*/ 360045 w 472440"/>
                  <a:gd name="connsiteY5" fmla="*/ 126837 h 968847"/>
                  <a:gd name="connsiteX6" fmla="*/ 209550 w 472440"/>
                  <a:gd name="connsiteY6" fmla="*/ 1107 h 968847"/>
                  <a:gd name="connsiteX7" fmla="*/ 49530 w 472440"/>
                  <a:gd name="connsiteY7" fmla="*/ 103977 h 968847"/>
                  <a:gd name="connsiteX8" fmla="*/ 142875 w 472440"/>
                  <a:gd name="connsiteY8" fmla="*/ 241137 h 968847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4480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3850 w 472440"/>
                  <a:gd name="connsiteY4" fmla="*/ 539017 h 969546"/>
                  <a:gd name="connsiteX5" fmla="*/ 228600 w 472440"/>
                  <a:gd name="connsiteY5" fmla="*/ 253266 h 969546"/>
                  <a:gd name="connsiteX6" fmla="*/ 344805 w 472440"/>
                  <a:gd name="connsiteY6" fmla="*/ 127536 h 969546"/>
                  <a:gd name="connsiteX7" fmla="*/ 209550 w 472440"/>
                  <a:gd name="connsiteY7" fmla="*/ 1806 h 969546"/>
                  <a:gd name="connsiteX8" fmla="*/ 49530 w 472440"/>
                  <a:gd name="connsiteY8" fmla="*/ 104676 h 969546"/>
                  <a:gd name="connsiteX9" fmla="*/ 142875 w 472440"/>
                  <a:gd name="connsiteY9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228600 w 472440"/>
                  <a:gd name="connsiteY6" fmla="*/ 253266 h 969546"/>
                  <a:gd name="connsiteX7" fmla="*/ 344805 w 472440"/>
                  <a:gd name="connsiteY7" fmla="*/ 127536 h 969546"/>
                  <a:gd name="connsiteX8" fmla="*/ 209550 w 472440"/>
                  <a:gd name="connsiteY8" fmla="*/ 1806 h 969546"/>
                  <a:gd name="connsiteX9" fmla="*/ 49530 w 472440"/>
                  <a:gd name="connsiteY9" fmla="*/ 104676 h 969546"/>
                  <a:gd name="connsiteX10" fmla="*/ 142875 w 472440"/>
                  <a:gd name="connsiteY10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312420 w 472440"/>
                  <a:gd name="connsiteY6" fmla="*/ 502822 h 969546"/>
                  <a:gd name="connsiteX7" fmla="*/ 228600 w 472440"/>
                  <a:gd name="connsiteY7" fmla="*/ 253266 h 969546"/>
                  <a:gd name="connsiteX8" fmla="*/ 344805 w 472440"/>
                  <a:gd name="connsiteY8" fmla="*/ 127536 h 969546"/>
                  <a:gd name="connsiteX9" fmla="*/ 209550 w 472440"/>
                  <a:gd name="connsiteY9" fmla="*/ 1806 h 969546"/>
                  <a:gd name="connsiteX10" fmla="*/ 49530 w 472440"/>
                  <a:gd name="connsiteY10" fmla="*/ 104676 h 969546"/>
                  <a:gd name="connsiteX11" fmla="*/ 142875 w 472440"/>
                  <a:gd name="connsiteY11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333375 w 472440"/>
                  <a:gd name="connsiteY5" fmla="*/ 573307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1945 w 472440"/>
                  <a:gd name="connsiteY4" fmla="*/ 53330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1485 w 472440"/>
                  <a:gd name="connsiteY6" fmla="*/ 50472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81915 w 472440"/>
                  <a:gd name="connsiteY1" fmla="*/ 537112 h 969546"/>
                  <a:gd name="connsiteX2" fmla="*/ 0 w 472440"/>
                  <a:gd name="connsiteY2" fmla="*/ 925731 h 969546"/>
                  <a:gd name="connsiteX3" fmla="*/ 198120 w 472440"/>
                  <a:gd name="connsiteY3" fmla="*/ 375186 h 969546"/>
                  <a:gd name="connsiteX4" fmla="*/ 472440 w 472440"/>
                  <a:gd name="connsiteY4" fmla="*/ 969546 h 969546"/>
                  <a:gd name="connsiteX5" fmla="*/ 331470 w 472440"/>
                  <a:gd name="connsiteY5" fmla="*/ 537112 h 969546"/>
                  <a:gd name="connsiteX6" fmla="*/ 457200 w 472440"/>
                  <a:gd name="connsiteY6" fmla="*/ 533302 h 969546"/>
                  <a:gd name="connsiteX7" fmla="*/ 451485 w 472440"/>
                  <a:gd name="connsiteY7" fmla="*/ 504727 h 969546"/>
                  <a:gd name="connsiteX8" fmla="*/ 312420 w 472440"/>
                  <a:gd name="connsiteY8" fmla="*/ 502822 h 969546"/>
                  <a:gd name="connsiteX9" fmla="*/ 228600 w 472440"/>
                  <a:gd name="connsiteY9" fmla="*/ 253266 h 969546"/>
                  <a:gd name="connsiteX10" fmla="*/ 344805 w 472440"/>
                  <a:gd name="connsiteY10" fmla="*/ 127536 h 969546"/>
                  <a:gd name="connsiteX11" fmla="*/ 209550 w 472440"/>
                  <a:gd name="connsiteY11" fmla="*/ 1806 h 969546"/>
                  <a:gd name="connsiteX12" fmla="*/ 49530 w 472440"/>
                  <a:gd name="connsiteY12" fmla="*/ 104676 h 969546"/>
                  <a:gd name="connsiteX13" fmla="*/ 142875 w 472440"/>
                  <a:gd name="connsiteY13" fmla="*/ 241836 h 969546"/>
                  <a:gd name="connsiteX0" fmla="*/ 142875 w 472440"/>
                  <a:gd name="connsiteY0" fmla="*/ 241836 h 969546"/>
                  <a:gd name="connsiteX1" fmla="*/ 83820 w 472440"/>
                  <a:gd name="connsiteY1" fmla="*/ 512347 h 969546"/>
                  <a:gd name="connsiteX2" fmla="*/ 81915 w 472440"/>
                  <a:gd name="connsiteY2" fmla="*/ 537112 h 969546"/>
                  <a:gd name="connsiteX3" fmla="*/ 0 w 472440"/>
                  <a:gd name="connsiteY3" fmla="*/ 925731 h 969546"/>
                  <a:gd name="connsiteX4" fmla="*/ 198120 w 472440"/>
                  <a:gd name="connsiteY4" fmla="*/ 375186 h 969546"/>
                  <a:gd name="connsiteX5" fmla="*/ 472440 w 472440"/>
                  <a:gd name="connsiteY5" fmla="*/ 969546 h 969546"/>
                  <a:gd name="connsiteX6" fmla="*/ 331470 w 472440"/>
                  <a:gd name="connsiteY6" fmla="*/ 537112 h 969546"/>
                  <a:gd name="connsiteX7" fmla="*/ 457200 w 472440"/>
                  <a:gd name="connsiteY7" fmla="*/ 533302 h 969546"/>
                  <a:gd name="connsiteX8" fmla="*/ 451485 w 472440"/>
                  <a:gd name="connsiteY8" fmla="*/ 504727 h 969546"/>
                  <a:gd name="connsiteX9" fmla="*/ 312420 w 472440"/>
                  <a:gd name="connsiteY9" fmla="*/ 502822 h 969546"/>
                  <a:gd name="connsiteX10" fmla="*/ 228600 w 472440"/>
                  <a:gd name="connsiteY10" fmla="*/ 253266 h 969546"/>
                  <a:gd name="connsiteX11" fmla="*/ 344805 w 472440"/>
                  <a:gd name="connsiteY11" fmla="*/ 127536 h 969546"/>
                  <a:gd name="connsiteX12" fmla="*/ 209550 w 472440"/>
                  <a:gd name="connsiteY12" fmla="*/ 1806 h 969546"/>
                  <a:gd name="connsiteX13" fmla="*/ 49530 w 472440"/>
                  <a:gd name="connsiteY13" fmla="*/ 104676 h 969546"/>
                  <a:gd name="connsiteX14" fmla="*/ 142875 w 472440"/>
                  <a:gd name="connsiteY14" fmla="*/ 241836 h 969546"/>
                  <a:gd name="connsiteX0" fmla="*/ 142875 w 472440"/>
                  <a:gd name="connsiteY0" fmla="*/ 241836 h 969546"/>
                  <a:gd name="connsiteX1" fmla="*/ 85725 w 472440"/>
                  <a:gd name="connsiteY1" fmla="*/ 495202 h 969546"/>
                  <a:gd name="connsiteX2" fmla="*/ 83820 w 472440"/>
                  <a:gd name="connsiteY2" fmla="*/ 512347 h 969546"/>
                  <a:gd name="connsiteX3" fmla="*/ 81915 w 472440"/>
                  <a:gd name="connsiteY3" fmla="*/ 537112 h 969546"/>
                  <a:gd name="connsiteX4" fmla="*/ 0 w 472440"/>
                  <a:gd name="connsiteY4" fmla="*/ 925731 h 969546"/>
                  <a:gd name="connsiteX5" fmla="*/ 198120 w 472440"/>
                  <a:gd name="connsiteY5" fmla="*/ 375186 h 969546"/>
                  <a:gd name="connsiteX6" fmla="*/ 472440 w 472440"/>
                  <a:gd name="connsiteY6" fmla="*/ 969546 h 969546"/>
                  <a:gd name="connsiteX7" fmla="*/ 331470 w 472440"/>
                  <a:gd name="connsiteY7" fmla="*/ 537112 h 969546"/>
                  <a:gd name="connsiteX8" fmla="*/ 457200 w 472440"/>
                  <a:gd name="connsiteY8" fmla="*/ 533302 h 969546"/>
                  <a:gd name="connsiteX9" fmla="*/ 451485 w 472440"/>
                  <a:gd name="connsiteY9" fmla="*/ 504727 h 969546"/>
                  <a:gd name="connsiteX10" fmla="*/ 312420 w 472440"/>
                  <a:gd name="connsiteY10" fmla="*/ 502822 h 969546"/>
                  <a:gd name="connsiteX11" fmla="*/ 228600 w 472440"/>
                  <a:gd name="connsiteY11" fmla="*/ 253266 h 969546"/>
                  <a:gd name="connsiteX12" fmla="*/ 344805 w 472440"/>
                  <a:gd name="connsiteY12" fmla="*/ 127536 h 969546"/>
                  <a:gd name="connsiteX13" fmla="*/ 209550 w 472440"/>
                  <a:gd name="connsiteY13" fmla="*/ 1806 h 969546"/>
                  <a:gd name="connsiteX14" fmla="*/ 49530 w 472440"/>
                  <a:gd name="connsiteY14" fmla="*/ 104676 h 969546"/>
                  <a:gd name="connsiteX15" fmla="*/ 142875 w 472440"/>
                  <a:gd name="connsiteY15" fmla="*/ 241836 h 969546"/>
                  <a:gd name="connsiteX0" fmla="*/ 142875 w 472440"/>
                  <a:gd name="connsiteY0" fmla="*/ 241836 h 969546"/>
                  <a:gd name="connsiteX1" fmla="*/ 91440 w 472440"/>
                  <a:gd name="connsiteY1" fmla="*/ 468532 h 969546"/>
                  <a:gd name="connsiteX2" fmla="*/ 85725 w 472440"/>
                  <a:gd name="connsiteY2" fmla="*/ 495202 h 969546"/>
                  <a:gd name="connsiteX3" fmla="*/ 83820 w 472440"/>
                  <a:gd name="connsiteY3" fmla="*/ 512347 h 969546"/>
                  <a:gd name="connsiteX4" fmla="*/ 81915 w 472440"/>
                  <a:gd name="connsiteY4" fmla="*/ 537112 h 969546"/>
                  <a:gd name="connsiteX5" fmla="*/ 0 w 472440"/>
                  <a:gd name="connsiteY5" fmla="*/ 925731 h 969546"/>
                  <a:gd name="connsiteX6" fmla="*/ 198120 w 472440"/>
                  <a:gd name="connsiteY6" fmla="*/ 375186 h 969546"/>
                  <a:gd name="connsiteX7" fmla="*/ 472440 w 472440"/>
                  <a:gd name="connsiteY7" fmla="*/ 969546 h 969546"/>
                  <a:gd name="connsiteX8" fmla="*/ 331470 w 472440"/>
                  <a:gd name="connsiteY8" fmla="*/ 537112 h 969546"/>
                  <a:gd name="connsiteX9" fmla="*/ 457200 w 472440"/>
                  <a:gd name="connsiteY9" fmla="*/ 533302 h 969546"/>
                  <a:gd name="connsiteX10" fmla="*/ 451485 w 472440"/>
                  <a:gd name="connsiteY10" fmla="*/ 504727 h 969546"/>
                  <a:gd name="connsiteX11" fmla="*/ 312420 w 472440"/>
                  <a:gd name="connsiteY11" fmla="*/ 502822 h 969546"/>
                  <a:gd name="connsiteX12" fmla="*/ 228600 w 472440"/>
                  <a:gd name="connsiteY12" fmla="*/ 253266 h 969546"/>
                  <a:gd name="connsiteX13" fmla="*/ 344805 w 472440"/>
                  <a:gd name="connsiteY13" fmla="*/ 127536 h 969546"/>
                  <a:gd name="connsiteX14" fmla="*/ 209550 w 472440"/>
                  <a:gd name="connsiteY14" fmla="*/ 1806 h 969546"/>
                  <a:gd name="connsiteX15" fmla="*/ 49530 w 472440"/>
                  <a:gd name="connsiteY15" fmla="*/ 104676 h 969546"/>
                  <a:gd name="connsiteX16" fmla="*/ 142875 w 47244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56210 w 544830"/>
                  <a:gd name="connsiteY3" fmla="*/ 51234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14252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196215 w 525780"/>
                  <a:gd name="connsiteY0" fmla="*/ 241836 h 969546"/>
                  <a:gd name="connsiteX1" fmla="*/ 146685 w 525780"/>
                  <a:gd name="connsiteY1" fmla="*/ 499012 h 969546"/>
                  <a:gd name="connsiteX2" fmla="*/ 7620 w 525780"/>
                  <a:gd name="connsiteY2" fmla="*/ 487582 h 969546"/>
                  <a:gd name="connsiteX3" fmla="*/ 0 w 525780"/>
                  <a:gd name="connsiteY3" fmla="*/ 514252 h 969546"/>
                  <a:gd name="connsiteX4" fmla="*/ 139065 w 525780"/>
                  <a:gd name="connsiteY4" fmla="*/ 529492 h 969546"/>
                  <a:gd name="connsiteX5" fmla="*/ 53340 w 525780"/>
                  <a:gd name="connsiteY5" fmla="*/ 925731 h 969546"/>
                  <a:gd name="connsiteX6" fmla="*/ 251460 w 525780"/>
                  <a:gd name="connsiteY6" fmla="*/ 375186 h 969546"/>
                  <a:gd name="connsiteX7" fmla="*/ 525780 w 525780"/>
                  <a:gd name="connsiteY7" fmla="*/ 969546 h 969546"/>
                  <a:gd name="connsiteX8" fmla="*/ 384810 w 525780"/>
                  <a:gd name="connsiteY8" fmla="*/ 537112 h 969546"/>
                  <a:gd name="connsiteX9" fmla="*/ 510540 w 525780"/>
                  <a:gd name="connsiteY9" fmla="*/ 533302 h 969546"/>
                  <a:gd name="connsiteX10" fmla="*/ 504825 w 525780"/>
                  <a:gd name="connsiteY10" fmla="*/ 504727 h 969546"/>
                  <a:gd name="connsiteX11" fmla="*/ 365760 w 525780"/>
                  <a:gd name="connsiteY11" fmla="*/ 502822 h 969546"/>
                  <a:gd name="connsiteX12" fmla="*/ 281940 w 525780"/>
                  <a:gd name="connsiteY12" fmla="*/ 253266 h 969546"/>
                  <a:gd name="connsiteX13" fmla="*/ 398145 w 525780"/>
                  <a:gd name="connsiteY13" fmla="*/ 127536 h 969546"/>
                  <a:gd name="connsiteX14" fmla="*/ 262890 w 525780"/>
                  <a:gd name="connsiteY14" fmla="*/ 1806 h 969546"/>
                  <a:gd name="connsiteX15" fmla="*/ 102870 w 525780"/>
                  <a:gd name="connsiteY15" fmla="*/ 104676 h 969546"/>
                  <a:gd name="connsiteX16" fmla="*/ 196215 w 52578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0 w 518160"/>
                  <a:gd name="connsiteY2" fmla="*/ 48758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3810 w 518160"/>
                  <a:gd name="connsiteY2" fmla="*/ 49901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8160" h="969546">
                    <a:moveTo>
                      <a:pt x="188595" y="241836"/>
                    </a:moveTo>
                    <a:lnTo>
                      <a:pt x="139065" y="499012"/>
                    </a:lnTo>
                    <a:lnTo>
                      <a:pt x="3810" y="499012"/>
                    </a:lnTo>
                    <a:lnTo>
                      <a:pt x="0" y="527587"/>
                    </a:lnTo>
                    <a:lnTo>
                      <a:pt x="131445" y="529492"/>
                    </a:lnTo>
                    <a:lnTo>
                      <a:pt x="45720" y="925731"/>
                    </a:lnTo>
                    <a:lnTo>
                      <a:pt x="243840" y="375186"/>
                    </a:lnTo>
                    <a:lnTo>
                      <a:pt x="518160" y="969546"/>
                    </a:lnTo>
                    <a:lnTo>
                      <a:pt x="377190" y="537112"/>
                    </a:lnTo>
                    <a:lnTo>
                      <a:pt x="502920" y="533302"/>
                    </a:lnTo>
                    <a:lnTo>
                      <a:pt x="497205" y="504727"/>
                    </a:lnTo>
                    <a:lnTo>
                      <a:pt x="358140" y="502822"/>
                    </a:lnTo>
                    <a:lnTo>
                      <a:pt x="274320" y="253266"/>
                    </a:lnTo>
                    <a:cubicBezTo>
                      <a:pt x="340995" y="249456"/>
                      <a:pt x="382905" y="182781"/>
                      <a:pt x="390525" y="127536"/>
                    </a:cubicBezTo>
                    <a:cubicBezTo>
                      <a:pt x="386080" y="38001"/>
                      <a:pt x="307340" y="7521"/>
                      <a:pt x="255270" y="1806"/>
                    </a:cubicBezTo>
                    <a:cubicBezTo>
                      <a:pt x="203835" y="-9624"/>
                      <a:pt x="106680" y="34191"/>
                      <a:pt x="95250" y="104676"/>
                    </a:cubicBezTo>
                    <a:cubicBezTo>
                      <a:pt x="78740" y="171351"/>
                      <a:pt x="130810" y="222786"/>
                      <a:pt x="188595" y="241836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23" name="Freeform 22"/>
            <p:cNvSpPr/>
            <p:nvPr/>
          </p:nvSpPr>
          <p:spPr>
            <a:xfrm>
              <a:off x="6563042" y="2228850"/>
              <a:ext cx="605790" cy="826770"/>
            </a:xfrm>
            <a:custGeom>
              <a:avLst/>
              <a:gdLst>
                <a:gd name="connsiteX0" fmla="*/ 163830 w 617220"/>
                <a:gd name="connsiteY0" fmla="*/ 114300 h 815340"/>
                <a:gd name="connsiteX1" fmla="*/ 521970 w 617220"/>
                <a:gd name="connsiteY1" fmla="*/ 815340 h 815340"/>
                <a:gd name="connsiteX2" fmla="*/ 617220 w 617220"/>
                <a:gd name="connsiteY2" fmla="*/ 765810 h 815340"/>
                <a:gd name="connsiteX3" fmla="*/ 266700 w 617220"/>
                <a:gd name="connsiteY3" fmla="*/ 102870 h 815340"/>
                <a:gd name="connsiteX4" fmla="*/ 434340 w 617220"/>
                <a:gd name="connsiteY4" fmla="*/ 45720 h 815340"/>
                <a:gd name="connsiteX5" fmla="*/ 300990 w 617220"/>
                <a:gd name="connsiteY5" fmla="*/ 0 h 815340"/>
                <a:gd name="connsiteX6" fmla="*/ 45720 w 617220"/>
                <a:gd name="connsiteY6" fmla="*/ 76200 h 815340"/>
                <a:gd name="connsiteX7" fmla="*/ 0 w 617220"/>
                <a:gd name="connsiteY7" fmla="*/ 160020 h 815340"/>
                <a:gd name="connsiteX8" fmla="*/ 163830 w 617220"/>
                <a:gd name="connsiteY8" fmla="*/ 114300 h 815340"/>
                <a:gd name="connsiteX0" fmla="*/ 160020 w 613410"/>
                <a:gd name="connsiteY0" fmla="*/ 11430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60020 w 613410"/>
                <a:gd name="connsiteY8" fmla="*/ 114300 h 815340"/>
                <a:gd name="connsiteX0" fmla="*/ 179070 w 613410"/>
                <a:gd name="connsiteY0" fmla="*/ 13716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79070 w 61341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7620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9144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8382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10668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9525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22960"/>
                <a:gd name="connsiteX1" fmla="*/ 502920 w 605790"/>
                <a:gd name="connsiteY1" fmla="*/ 822960 h 822960"/>
                <a:gd name="connsiteX2" fmla="*/ 605790 w 605790"/>
                <a:gd name="connsiteY2" fmla="*/ 765810 h 822960"/>
                <a:gd name="connsiteX3" fmla="*/ 255270 w 605790"/>
                <a:gd name="connsiteY3" fmla="*/ 102870 h 822960"/>
                <a:gd name="connsiteX4" fmla="*/ 422910 w 605790"/>
                <a:gd name="connsiteY4" fmla="*/ 45720 h 822960"/>
                <a:gd name="connsiteX5" fmla="*/ 289560 w 605790"/>
                <a:gd name="connsiteY5" fmla="*/ 0 h 822960"/>
                <a:gd name="connsiteX6" fmla="*/ 11430 w 605790"/>
                <a:gd name="connsiteY6" fmla="*/ 95250 h 822960"/>
                <a:gd name="connsiteX7" fmla="*/ 0 w 605790"/>
                <a:gd name="connsiteY7" fmla="*/ 190500 h 822960"/>
                <a:gd name="connsiteX8" fmla="*/ 171450 w 605790"/>
                <a:gd name="connsiteY8" fmla="*/ 137160 h 82296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3147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2004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5790" h="826770">
                  <a:moveTo>
                    <a:pt x="171450" y="140970"/>
                  </a:moveTo>
                  <a:lnTo>
                    <a:pt x="502920" y="826770"/>
                  </a:lnTo>
                  <a:lnTo>
                    <a:pt x="605790" y="769620"/>
                  </a:lnTo>
                  <a:lnTo>
                    <a:pt x="255270" y="106680"/>
                  </a:lnTo>
                  <a:lnTo>
                    <a:pt x="422910" y="49530"/>
                  </a:lnTo>
                  <a:lnTo>
                    <a:pt x="320040" y="0"/>
                  </a:lnTo>
                  <a:lnTo>
                    <a:pt x="11430" y="99060"/>
                  </a:lnTo>
                  <a:lnTo>
                    <a:pt x="0" y="194310"/>
                  </a:lnTo>
                  <a:lnTo>
                    <a:pt x="171450" y="140970"/>
                  </a:lnTo>
                  <a:close/>
                </a:path>
              </a:pathLst>
            </a:cu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6788880" y="236300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>
            <a:xfrm flipH="1">
              <a:off x="6820997" y="2424456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>
            <a:xfrm flipH="1">
              <a:off x="6854162" y="2487153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>
            <a:xfrm flipH="1">
              <a:off x="6896072" y="255156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>
            <a:xfrm flipH="1">
              <a:off x="6925500" y="261024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>
            <a:xfrm flipH="1">
              <a:off x="6949725" y="2667185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>
            <a:xfrm flipH="1">
              <a:off x="6981285" y="272495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>
            <a:xfrm flipH="1">
              <a:off x="7004145" y="278019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>
            <a:xfrm flipH="1">
              <a:off x="7032720" y="284115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>
            <a:xfrm flipH="1">
              <a:off x="7068915" y="290211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  <p:sp>
        <p:nvSpPr>
          <p:cNvPr id="49" name="矩形 48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1704857" y="1834257"/>
            <a:ext cx="199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0070C0"/>
                </a:solidFill>
              </a:rPr>
              <a:t>EasyX</a:t>
            </a:r>
            <a:r>
              <a:rPr kumimoji="1" lang="en-US" altLang="zh-CN" dirty="0" smtClean="0">
                <a:solidFill>
                  <a:srgbClr val="0070C0"/>
                </a:solidFill>
              </a:rPr>
              <a:t> Research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712498" y="1496146"/>
            <a:ext cx="156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403913" y="1448402"/>
            <a:ext cx="59438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5</a:t>
            </a:r>
            <a:r>
              <a:rPr kumimoji="1" lang="en-US" altLang="zh-CN" sz="4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.</a:t>
            </a:r>
            <a:r>
              <a:rPr kumimoji="1" lang="zh-CN" altLang="en-US" sz="4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kumimoji="1" lang="en-US" altLang="zh-CN" sz="4400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easyquotation</a:t>
            </a:r>
            <a:r>
              <a:rPr kumimoji="1" lang="zh-CN" altLang="nb-NO" sz="4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研究</a:t>
            </a:r>
            <a:endParaRPr kumimoji="1" lang="zh-CN" altLang="en-US" sz="4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836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40458" y="3075057"/>
            <a:ext cx="6226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5</a:t>
            </a:r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.1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代码分析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17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03" y="828209"/>
            <a:ext cx="1075944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5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.1.1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代码分析</a:t>
            </a: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整个包里面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包含</a:t>
            </a:r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8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个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逻辑实现文件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：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api.py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</a:t>
            </a:r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basequotation.py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</a:t>
            </a:r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boc.py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</a:t>
            </a:r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helper.py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</a:t>
            </a:r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jsl.py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</a:t>
            </a:r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leverfun.py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</a:t>
            </a:r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sina.py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</a:t>
            </a:r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tencent.py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api.py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（对外接口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）</a:t>
            </a:r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helper.py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（帮助工具）</a:t>
            </a:r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2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STOCK_CODE_PATH </a:t>
            </a:r>
            <a:r>
              <a:rPr lang="en-US" altLang="zh-CN" sz="12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=</a:t>
            </a:r>
            <a:r>
              <a:rPr lang="en-US" altLang="zh-CN" sz="12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 '</a:t>
            </a:r>
            <a:r>
              <a:rPr lang="en-US" altLang="zh-CN" sz="12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stock_codes.conf</a:t>
            </a:r>
            <a:r>
              <a:rPr lang="en-US" altLang="zh-CN" sz="12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'</a:t>
            </a:r>
            <a:endParaRPr lang="en-US" altLang="zh-CN" sz="12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72189"/>
              </p:ext>
            </p:extLst>
          </p:nvPr>
        </p:nvGraphicFramePr>
        <p:xfrm>
          <a:off x="486173" y="2790497"/>
          <a:ext cx="10500074" cy="594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9256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777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6412"/>
                <a:gridCol w="4300312"/>
              </a:tblGrid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函数原型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函数参数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函数返回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函数说明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def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use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(source)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source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：数据源，取值：‘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sina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’、‘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leverfun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’、‘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jsl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’、‘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tencent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’、‘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boc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’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数据源对象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设置使用的数据源，实现是根据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source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参数返回对应数据源对象。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807771"/>
              </p:ext>
            </p:extLst>
          </p:nvPr>
        </p:nvGraphicFramePr>
        <p:xfrm>
          <a:off x="486173" y="4397490"/>
          <a:ext cx="10500074" cy="1493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618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827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12491"/>
                <a:gridCol w="4142995"/>
              </a:tblGrid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函数原型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函数参数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函数返回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函数说明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def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update_stock_codes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无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无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刷新所有股票 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ID 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到 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all_stock_code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目录下。实现是发送请求到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http://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www.shdjt.com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/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js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/lib/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astock.js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获取所有股票代码信息，处理后存入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STOCK_CODE_PATH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对应的文件中。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def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get_stock_codes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</a:t>
                      </a: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realtime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=False)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realtime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：是否强制刷新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list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获取所有股票 ID 到 </a:t>
                      </a: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all_stock_code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目录下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。实现是根据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realtime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参数分别处理，如果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realtime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为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True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，就走一遍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update_stock_codes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的流程，否则就从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STOCK_CODE_PATH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对应的文件取数据。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def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stock_code_path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无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str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获取股票代码保存的绝对路径。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03" y="828209"/>
            <a:ext cx="1075944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5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.1.1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代码分析</a:t>
            </a: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basequotation.py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（获取行情信息文件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）</a:t>
            </a:r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2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899456"/>
              </p:ext>
            </p:extLst>
          </p:nvPr>
        </p:nvGraphicFramePr>
        <p:xfrm>
          <a:off x="485822" y="2025855"/>
          <a:ext cx="11278137" cy="2880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9259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70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0519"/>
                <a:gridCol w="5210746"/>
              </a:tblGrid>
              <a:tr h="162565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Class</a:t>
                      </a:r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14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BaseQuotation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532B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函数原型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函数参数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函数返回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函数说明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BaseQuotation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.</a:t>
                      </a:r>
                      <a:r>
                        <a:rPr 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__</a:t>
                      </a:r>
                      <a:r>
                        <a:rPr lang="en-US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init</a:t>
                      </a:r>
                      <a:r>
                        <a:rPr 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__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self)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无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无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BaseQuotation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类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的构造方法，实现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是调用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load_stock_codes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和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gen_stock_list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方法初始化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stock_list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。</a:t>
                      </a:r>
                      <a:endParaRPr lang="en-US" altLang="zh-CN" sz="1000" b="0" i="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BaseQuotation.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load_stock_codes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无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list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获取股票代码列表，实现是读取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helpers.stock_code_path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方法指向的文件。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BaseQuotation.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gen_stock_list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(self, 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stock_codes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代码列表。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list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获取股票列表。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BaseQuotation.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(self, 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stock_codes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：股票代码列表。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list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获取股票数据列表，实现是调用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gen_stock_list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方法获取股票列表，再返回数据为参数调用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get_stock_data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方法获取股票数据。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BaseQuotation.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get_stock_data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(self, 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stock_list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stock_list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：股票列表。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list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获取股票数据，实现是遍历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stock_list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调用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get_stocks_by_range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方法构造协程。然后用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ayncio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启动时间循环调用。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async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BaseQuotation.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get_stocks_by_range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(self, 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params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params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：参数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协程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返回一个获取股票数据的协程，实现是用</a:t>
                      </a:r>
                      <a:r>
                        <a:rPr lang="en-US" altLang="zh-CN" sz="1000" b="0" i="0" kern="120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aiohttp.ClientSession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().get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方法调用获取股票数据的</a:t>
                      </a:r>
                      <a:r>
                        <a:rPr lang="en-US" altLang="zh-CN" sz="1000" b="0" i="0" kern="120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stock_api</a:t>
                      </a:r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，获取股票数据。</a:t>
                      </a:r>
                      <a:endParaRPr lang="en-US" altLang="zh-CN" sz="10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@property</a:t>
                      </a:r>
                      <a:endParaRPr 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BaseQuotation.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all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list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获取股票数据列表，实现是调用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gen_stock_list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方法获取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stock_list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对应的股票数据列表。</a:t>
                      </a:r>
                      <a:endParaRPr lang="en-US" altLang="zh-CN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54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4B8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4" y="1428738"/>
            <a:ext cx="3455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目录</a:t>
            </a: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4B8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704857" y="1834257"/>
            <a:ext cx="199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0070C0"/>
                </a:solidFill>
              </a:rPr>
              <a:t>EasyX</a:t>
            </a:r>
            <a:r>
              <a:rPr kumimoji="1" lang="en-US" altLang="zh-CN" dirty="0" smtClean="0">
                <a:solidFill>
                  <a:srgbClr val="0070C0"/>
                </a:solidFill>
              </a:rPr>
              <a:t> Research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12498" y="1496146"/>
            <a:ext cx="156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Freeform 68"/>
          <p:cNvSpPr>
            <a:spLocks noChangeAspect="1" noEditPoints="1"/>
          </p:cNvSpPr>
          <p:nvPr/>
        </p:nvSpPr>
        <p:spPr bwMode="auto">
          <a:xfrm>
            <a:off x="1972503" y="3574013"/>
            <a:ext cx="1110332" cy="1247842"/>
          </a:xfrm>
          <a:custGeom>
            <a:avLst/>
            <a:gdLst>
              <a:gd name="T0" fmla="*/ 26 w 368"/>
              <a:gd name="T1" fmla="*/ 0 h 414"/>
              <a:gd name="T2" fmla="*/ 19 w 368"/>
              <a:gd name="T3" fmla="*/ 30 h 414"/>
              <a:gd name="T4" fmla="*/ 19 w 368"/>
              <a:gd name="T5" fmla="*/ 65 h 414"/>
              <a:gd name="T6" fmla="*/ 0 w 368"/>
              <a:gd name="T7" fmla="*/ 102 h 414"/>
              <a:gd name="T8" fmla="*/ 19 w 368"/>
              <a:gd name="T9" fmla="*/ 138 h 414"/>
              <a:gd name="T10" fmla="*/ 19 w 368"/>
              <a:gd name="T11" fmla="*/ 173 h 414"/>
              <a:gd name="T12" fmla="*/ 0 w 368"/>
              <a:gd name="T13" fmla="*/ 210 h 414"/>
              <a:gd name="T14" fmla="*/ 19 w 368"/>
              <a:gd name="T15" fmla="*/ 247 h 414"/>
              <a:gd name="T16" fmla="*/ 19 w 368"/>
              <a:gd name="T17" fmla="*/ 281 h 414"/>
              <a:gd name="T18" fmla="*/ 0 w 368"/>
              <a:gd name="T19" fmla="*/ 318 h 414"/>
              <a:gd name="T20" fmla="*/ 19 w 368"/>
              <a:gd name="T21" fmla="*/ 355 h 414"/>
              <a:gd name="T22" fmla="*/ 19 w 368"/>
              <a:gd name="T23" fmla="*/ 390 h 414"/>
              <a:gd name="T24" fmla="*/ 26 w 368"/>
              <a:gd name="T25" fmla="*/ 414 h 414"/>
              <a:gd name="T26" fmla="*/ 368 w 368"/>
              <a:gd name="T27" fmla="*/ 340 h 414"/>
              <a:gd name="T28" fmla="*/ 294 w 368"/>
              <a:gd name="T29" fmla="*/ 0 h 414"/>
              <a:gd name="T30" fmla="*/ 19 w 368"/>
              <a:gd name="T31" fmla="*/ 45 h 414"/>
              <a:gd name="T32" fmla="*/ 15 w 368"/>
              <a:gd name="T33" fmla="*/ 47 h 414"/>
              <a:gd name="T34" fmla="*/ 19 w 368"/>
              <a:gd name="T35" fmla="*/ 99 h 414"/>
              <a:gd name="T36" fmla="*/ 15 w 368"/>
              <a:gd name="T37" fmla="*/ 102 h 414"/>
              <a:gd name="T38" fmla="*/ 19 w 368"/>
              <a:gd name="T39" fmla="*/ 154 h 414"/>
              <a:gd name="T40" fmla="*/ 15 w 368"/>
              <a:gd name="T41" fmla="*/ 156 h 414"/>
              <a:gd name="T42" fmla="*/ 19 w 368"/>
              <a:gd name="T43" fmla="*/ 208 h 414"/>
              <a:gd name="T44" fmla="*/ 15 w 368"/>
              <a:gd name="T45" fmla="*/ 210 h 414"/>
              <a:gd name="T46" fmla="*/ 19 w 368"/>
              <a:gd name="T47" fmla="*/ 262 h 414"/>
              <a:gd name="T48" fmla="*/ 15 w 368"/>
              <a:gd name="T49" fmla="*/ 264 h 414"/>
              <a:gd name="T50" fmla="*/ 19 w 368"/>
              <a:gd name="T51" fmla="*/ 316 h 414"/>
              <a:gd name="T52" fmla="*/ 15 w 368"/>
              <a:gd name="T53" fmla="*/ 318 h 414"/>
              <a:gd name="T54" fmla="*/ 19 w 368"/>
              <a:gd name="T55" fmla="*/ 370 h 414"/>
              <a:gd name="T56" fmla="*/ 15 w 368"/>
              <a:gd name="T57" fmla="*/ 373 h 414"/>
              <a:gd name="T58" fmla="*/ 294 w 368"/>
              <a:gd name="T59" fmla="*/ 400 h 414"/>
              <a:gd name="T60" fmla="*/ 34 w 368"/>
              <a:gd name="T61" fmla="*/ 370 h 414"/>
              <a:gd name="T62" fmla="*/ 38 w 368"/>
              <a:gd name="T63" fmla="*/ 378 h 414"/>
              <a:gd name="T64" fmla="*/ 50 w 368"/>
              <a:gd name="T65" fmla="*/ 364 h 414"/>
              <a:gd name="T66" fmla="*/ 34 w 368"/>
              <a:gd name="T67" fmla="*/ 316 h 414"/>
              <a:gd name="T68" fmla="*/ 38 w 368"/>
              <a:gd name="T69" fmla="*/ 324 h 414"/>
              <a:gd name="T70" fmla="*/ 50 w 368"/>
              <a:gd name="T71" fmla="*/ 310 h 414"/>
              <a:gd name="T72" fmla="*/ 34 w 368"/>
              <a:gd name="T73" fmla="*/ 262 h 414"/>
              <a:gd name="T74" fmla="*/ 38 w 368"/>
              <a:gd name="T75" fmla="*/ 269 h 414"/>
              <a:gd name="T76" fmla="*/ 50 w 368"/>
              <a:gd name="T77" fmla="*/ 256 h 414"/>
              <a:gd name="T78" fmla="*/ 34 w 368"/>
              <a:gd name="T79" fmla="*/ 208 h 414"/>
              <a:gd name="T80" fmla="*/ 38 w 368"/>
              <a:gd name="T81" fmla="*/ 215 h 414"/>
              <a:gd name="T82" fmla="*/ 50 w 368"/>
              <a:gd name="T83" fmla="*/ 202 h 414"/>
              <a:gd name="T84" fmla="*/ 34 w 368"/>
              <a:gd name="T85" fmla="*/ 154 h 414"/>
              <a:gd name="T86" fmla="*/ 38 w 368"/>
              <a:gd name="T87" fmla="*/ 161 h 414"/>
              <a:gd name="T88" fmla="*/ 50 w 368"/>
              <a:gd name="T89" fmla="*/ 148 h 414"/>
              <a:gd name="T90" fmla="*/ 34 w 368"/>
              <a:gd name="T91" fmla="*/ 100 h 414"/>
              <a:gd name="T92" fmla="*/ 38 w 368"/>
              <a:gd name="T93" fmla="*/ 107 h 414"/>
              <a:gd name="T94" fmla="*/ 50 w 368"/>
              <a:gd name="T95" fmla="*/ 94 h 414"/>
              <a:gd name="T96" fmla="*/ 34 w 368"/>
              <a:gd name="T97" fmla="*/ 45 h 414"/>
              <a:gd name="T98" fmla="*/ 38 w 368"/>
              <a:gd name="T99" fmla="*/ 53 h 414"/>
              <a:gd name="T100" fmla="*/ 50 w 368"/>
              <a:gd name="T101" fmla="*/ 39 h 414"/>
              <a:gd name="T102" fmla="*/ 34 w 368"/>
              <a:gd name="T103" fmla="*/ 15 h 414"/>
              <a:gd name="T104" fmla="*/ 353 w 368"/>
              <a:gd name="T105" fmla="*/ 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68" h="414">
                <a:moveTo>
                  <a:pt x="294" y="0"/>
                </a:moveTo>
                <a:cubicBezTo>
                  <a:pt x="26" y="0"/>
                  <a:pt x="26" y="0"/>
                  <a:pt x="26" y="0"/>
                </a:cubicBezTo>
                <a:cubicBezTo>
                  <a:pt x="22" y="0"/>
                  <a:pt x="19" y="3"/>
                  <a:pt x="19" y="7"/>
                </a:cubicBezTo>
                <a:cubicBezTo>
                  <a:pt x="19" y="30"/>
                  <a:pt x="19" y="30"/>
                  <a:pt x="19" y="30"/>
                </a:cubicBezTo>
                <a:cubicBezTo>
                  <a:pt x="8" y="32"/>
                  <a:pt x="0" y="39"/>
                  <a:pt x="0" y="47"/>
                </a:cubicBezTo>
                <a:cubicBezTo>
                  <a:pt x="0" y="56"/>
                  <a:pt x="8" y="63"/>
                  <a:pt x="19" y="65"/>
                </a:cubicBezTo>
                <a:cubicBezTo>
                  <a:pt x="19" y="84"/>
                  <a:pt x="19" y="84"/>
                  <a:pt x="19" y="84"/>
                </a:cubicBezTo>
                <a:cubicBezTo>
                  <a:pt x="8" y="86"/>
                  <a:pt x="0" y="93"/>
                  <a:pt x="0" y="102"/>
                </a:cubicBezTo>
                <a:cubicBezTo>
                  <a:pt x="0" y="110"/>
                  <a:pt x="8" y="117"/>
                  <a:pt x="19" y="119"/>
                </a:cubicBezTo>
                <a:cubicBezTo>
                  <a:pt x="19" y="138"/>
                  <a:pt x="19" y="138"/>
                  <a:pt x="19" y="138"/>
                </a:cubicBezTo>
                <a:cubicBezTo>
                  <a:pt x="8" y="141"/>
                  <a:pt x="0" y="147"/>
                  <a:pt x="0" y="156"/>
                </a:cubicBezTo>
                <a:cubicBezTo>
                  <a:pt x="0" y="164"/>
                  <a:pt x="8" y="171"/>
                  <a:pt x="19" y="173"/>
                </a:cubicBezTo>
                <a:cubicBezTo>
                  <a:pt x="19" y="193"/>
                  <a:pt x="19" y="193"/>
                  <a:pt x="19" y="193"/>
                </a:cubicBezTo>
                <a:cubicBezTo>
                  <a:pt x="8" y="195"/>
                  <a:pt x="0" y="201"/>
                  <a:pt x="0" y="210"/>
                </a:cubicBezTo>
                <a:cubicBezTo>
                  <a:pt x="0" y="218"/>
                  <a:pt x="8" y="225"/>
                  <a:pt x="19" y="227"/>
                </a:cubicBezTo>
                <a:cubicBezTo>
                  <a:pt x="19" y="247"/>
                  <a:pt x="19" y="247"/>
                  <a:pt x="19" y="247"/>
                </a:cubicBezTo>
                <a:cubicBezTo>
                  <a:pt x="8" y="249"/>
                  <a:pt x="0" y="256"/>
                  <a:pt x="0" y="264"/>
                </a:cubicBezTo>
                <a:cubicBezTo>
                  <a:pt x="0" y="273"/>
                  <a:pt x="8" y="279"/>
                  <a:pt x="19" y="281"/>
                </a:cubicBezTo>
                <a:cubicBezTo>
                  <a:pt x="19" y="301"/>
                  <a:pt x="19" y="301"/>
                  <a:pt x="19" y="301"/>
                </a:cubicBezTo>
                <a:cubicBezTo>
                  <a:pt x="8" y="303"/>
                  <a:pt x="0" y="310"/>
                  <a:pt x="0" y="318"/>
                </a:cubicBezTo>
                <a:cubicBezTo>
                  <a:pt x="0" y="327"/>
                  <a:pt x="8" y="334"/>
                  <a:pt x="19" y="336"/>
                </a:cubicBezTo>
                <a:cubicBezTo>
                  <a:pt x="19" y="355"/>
                  <a:pt x="19" y="355"/>
                  <a:pt x="19" y="355"/>
                </a:cubicBezTo>
                <a:cubicBezTo>
                  <a:pt x="8" y="357"/>
                  <a:pt x="0" y="364"/>
                  <a:pt x="0" y="373"/>
                </a:cubicBezTo>
                <a:cubicBezTo>
                  <a:pt x="0" y="381"/>
                  <a:pt x="8" y="388"/>
                  <a:pt x="19" y="390"/>
                </a:cubicBezTo>
                <a:cubicBezTo>
                  <a:pt x="19" y="407"/>
                  <a:pt x="19" y="407"/>
                  <a:pt x="19" y="407"/>
                </a:cubicBezTo>
                <a:cubicBezTo>
                  <a:pt x="19" y="411"/>
                  <a:pt x="22" y="414"/>
                  <a:pt x="26" y="414"/>
                </a:cubicBezTo>
                <a:cubicBezTo>
                  <a:pt x="294" y="414"/>
                  <a:pt x="294" y="414"/>
                  <a:pt x="294" y="414"/>
                </a:cubicBezTo>
                <a:cubicBezTo>
                  <a:pt x="335" y="414"/>
                  <a:pt x="368" y="381"/>
                  <a:pt x="368" y="340"/>
                </a:cubicBezTo>
                <a:cubicBezTo>
                  <a:pt x="368" y="74"/>
                  <a:pt x="368" y="74"/>
                  <a:pt x="368" y="74"/>
                </a:cubicBezTo>
                <a:cubicBezTo>
                  <a:pt x="368" y="33"/>
                  <a:pt x="335" y="0"/>
                  <a:pt x="294" y="0"/>
                </a:cubicBezTo>
                <a:close/>
                <a:moveTo>
                  <a:pt x="15" y="47"/>
                </a:moveTo>
                <a:cubicBezTo>
                  <a:pt x="15" y="47"/>
                  <a:pt x="17" y="46"/>
                  <a:pt x="19" y="45"/>
                </a:cubicBezTo>
                <a:cubicBezTo>
                  <a:pt x="19" y="50"/>
                  <a:pt x="19" y="50"/>
                  <a:pt x="19" y="50"/>
                </a:cubicBezTo>
                <a:cubicBezTo>
                  <a:pt x="17" y="49"/>
                  <a:pt x="15" y="48"/>
                  <a:pt x="15" y="47"/>
                </a:cubicBezTo>
                <a:close/>
                <a:moveTo>
                  <a:pt x="15" y="102"/>
                </a:moveTo>
                <a:cubicBezTo>
                  <a:pt x="15" y="101"/>
                  <a:pt x="17" y="100"/>
                  <a:pt x="19" y="99"/>
                </a:cubicBezTo>
                <a:cubicBezTo>
                  <a:pt x="19" y="104"/>
                  <a:pt x="19" y="104"/>
                  <a:pt x="19" y="104"/>
                </a:cubicBezTo>
                <a:cubicBezTo>
                  <a:pt x="17" y="103"/>
                  <a:pt x="15" y="102"/>
                  <a:pt x="15" y="102"/>
                </a:cubicBezTo>
                <a:close/>
                <a:moveTo>
                  <a:pt x="15" y="156"/>
                </a:moveTo>
                <a:cubicBezTo>
                  <a:pt x="15" y="155"/>
                  <a:pt x="17" y="154"/>
                  <a:pt x="19" y="154"/>
                </a:cubicBezTo>
                <a:cubicBezTo>
                  <a:pt x="19" y="158"/>
                  <a:pt x="19" y="158"/>
                  <a:pt x="19" y="158"/>
                </a:cubicBezTo>
                <a:cubicBezTo>
                  <a:pt x="17" y="157"/>
                  <a:pt x="15" y="156"/>
                  <a:pt x="15" y="156"/>
                </a:cubicBezTo>
                <a:close/>
                <a:moveTo>
                  <a:pt x="15" y="210"/>
                </a:moveTo>
                <a:cubicBezTo>
                  <a:pt x="15" y="209"/>
                  <a:pt x="17" y="209"/>
                  <a:pt x="19" y="208"/>
                </a:cubicBezTo>
                <a:cubicBezTo>
                  <a:pt x="19" y="212"/>
                  <a:pt x="19" y="212"/>
                  <a:pt x="19" y="212"/>
                </a:cubicBezTo>
                <a:cubicBezTo>
                  <a:pt x="17" y="211"/>
                  <a:pt x="15" y="211"/>
                  <a:pt x="15" y="210"/>
                </a:cubicBezTo>
                <a:close/>
                <a:moveTo>
                  <a:pt x="15" y="264"/>
                </a:moveTo>
                <a:cubicBezTo>
                  <a:pt x="15" y="264"/>
                  <a:pt x="17" y="263"/>
                  <a:pt x="19" y="262"/>
                </a:cubicBezTo>
                <a:cubicBezTo>
                  <a:pt x="19" y="266"/>
                  <a:pt x="19" y="266"/>
                  <a:pt x="19" y="266"/>
                </a:cubicBezTo>
                <a:cubicBezTo>
                  <a:pt x="17" y="266"/>
                  <a:pt x="15" y="265"/>
                  <a:pt x="15" y="264"/>
                </a:cubicBezTo>
                <a:close/>
                <a:moveTo>
                  <a:pt x="15" y="318"/>
                </a:moveTo>
                <a:cubicBezTo>
                  <a:pt x="15" y="318"/>
                  <a:pt x="17" y="317"/>
                  <a:pt x="19" y="316"/>
                </a:cubicBezTo>
                <a:cubicBezTo>
                  <a:pt x="19" y="321"/>
                  <a:pt x="19" y="321"/>
                  <a:pt x="19" y="321"/>
                </a:cubicBezTo>
                <a:cubicBezTo>
                  <a:pt x="17" y="320"/>
                  <a:pt x="15" y="319"/>
                  <a:pt x="15" y="318"/>
                </a:cubicBezTo>
                <a:close/>
                <a:moveTo>
                  <a:pt x="15" y="373"/>
                </a:moveTo>
                <a:cubicBezTo>
                  <a:pt x="15" y="372"/>
                  <a:pt x="17" y="371"/>
                  <a:pt x="19" y="370"/>
                </a:cubicBezTo>
                <a:cubicBezTo>
                  <a:pt x="19" y="375"/>
                  <a:pt x="19" y="375"/>
                  <a:pt x="19" y="375"/>
                </a:cubicBezTo>
                <a:cubicBezTo>
                  <a:pt x="17" y="374"/>
                  <a:pt x="15" y="373"/>
                  <a:pt x="15" y="373"/>
                </a:cubicBezTo>
                <a:close/>
                <a:moveTo>
                  <a:pt x="353" y="340"/>
                </a:moveTo>
                <a:cubicBezTo>
                  <a:pt x="353" y="373"/>
                  <a:pt x="326" y="400"/>
                  <a:pt x="294" y="400"/>
                </a:cubicBezTo>
                <a:cubicBezTo>
                  <a:pt x="34" y="400"/>
                  <a:pt x="34" y="400"/>
                  <a:pt x="34" y="400"/>
                </a:cubicBezTo>
                <a:cubicBezTo>
                  <a:pt x="34" y="370"/>
                  <a:pt x="34" y="370"/>
                  <a:pt x="34" y="370"/>
                </a:cubicBezTo>
                <a:cubicBezTo>
                  <a:pt x="36" y="371"/>
                  <a:pt x="37" y="372"/>
                  <a:pt x="38" y="373"/>
                </a:cubicBezTo>
                <a:cubicBezTo>
                  <a:pt x="38" y="374"/>
                  <a:pt x="39" y="375"/>
                  <a:pt x="38" y="378"/>
                </a:cubicBezTo>
                <a:cubicBezTo>
                  <a:pt x="52" y="382"/>
                  <a:pt x="52" y="382"/>
                  <a:pt x="52" y="382"/>
                </a:cubicBezTo>
                <a:cubicBezTo>
                  <a:pt x="55" y="374"/>
                  <a:pt x="52" y="368"/>
                  <a:pt x="50" y="364"/>
                </a:cubicBezTo>
                <a:cubicBezTo>
                  <a:pt x="46" y="360"/>
                  <a:pt x="41" y="357"/>
                  <a:pt x="34" y="355"/>
                </a:cubicBezTo>
                <a:cubicBezTo>
                  <a:pt x="34" y="316"/>
                  <a:pt x="34" y="316"/>
                  <a:pt x="34" y="316"/>
                </a:cubicBezTo>
                <a:cubicBezTo>
                  <a:pt x="36" y="317"/>
                  <a:pt x="37" y="318"/>
                  <a:pt x="38" y="319"/>
                </a:cubicBezTo>
                <a:cubicBezTo>
                  <a:pt x="38" y="319"/>
                  <a:pt x="39" y="321"/>
                  <a:pt x="38" y="324"/>
                </a:cubicBezTo>
                <a:cubicBezTo>
                  <a:pt x="52" y="328"/>
                  <a:pt x="52" y="328"/>
                  <a:pt x="52" y="328"/>
                </a:cubicBezTo>
                <a:cubicBezTo>
                  <a:pt x="55" y="320"/>
                  <a:pt x="52" y="314"/>
                  <a:pt x="50" y="310"/>
                </a:cubicBezTo>
                <a:cubicBezTo>
                  <a:pt x="46" y="306"/>
                  <a:pt x="41" y="302"/>
                  <a:pt x="34" y="301"/>
                </a:cubicBezTo>
                <a:cubicBezTo>
                  <a:pt x="34" y="262"/>
                  <a:pt x="34" y="262"/>
                  <a:pt x="34" y="262"/>
                </a:cubicBezTo>
                <a:cubicBezTo>
                  <a:pt x="36" y="263"/>
                  <a:pt x="37" y="264"/>
                  <a:pt x="38" y="265"/>
                </a:cubicBezTo>
                <a:cubicBezTo>
                  <a:pt x="38" y="265"/>
                  <a:pt x="39" y="266"/>
                  <a:pt x="38" y="269"/>
                </a:cubicBezTo>
                <a:cubicBezTo>
                  <a:pt x="52" y="274"/>
                  <a:pt x="52" y="274"/>
                  <a:pt x="52" y="274"/>
                </a:cubicBezTo>
                <a:cubicBezTo>
                  <a:pt x="55" y="265"/>
                  <a:pt x="52" y="260"/>
                  <a:pt x="50" y="256"/>
                </a:cubicBezTo>
                <a:cubicBezTo>
                  <a:pt x="46" y="251"/>
                  <a:pt x="41" y="248"/>
                  <a:pt x="34" y="247"/>
                </a:cubicBezTo>
                <a:cubicBezTo>
                  <a:pt x="34" y="208"/>
                  <a:pt x="34" y="208"/>
                  <a:pt x="34" y="208"/>
                </a:cubicBezTo>
                <a:cubicBezTo>
                  <a:pt x="36" y="209"/>
                  <a:pt x="37" y="210"/>
                  <a:pt x="38" y="211"/>
                </a:cubicBezTo>
                <a:cubicBezTo>
                  <a:pt x="38" y="211"/>
                  <a:pt x="39" y="212"/>
                  <a:pt x="38" y="215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55" y="211"/>
                  <a:pt x="52" y="205"/>
                  <a:pt x="50" y="202"/>
                </a:cubicBezTo>
                <a:cubicBezTo>
                  <a:pt x="46" y="197"/>
                  <a:pt x="41" y="194"/>
                  <a:pt x="34" y="193"/>
                </a:cubicBezTo>
                <a:cubicBezTo>
                  <a:pt x="34" y="154"/>
                  <a:pt x="34" y="154"/>
                  <a:pt x="34" y="154"/>
                </a:cubicBezTo>
                <a:cubicBezTo>
                  <a:pt x="36" y="154"/>
                  <a:pt x="37" y="155"/>
                  <a:pt x="38" y="157"/>
                </a:cubicBezTo>
                <a:cubicBezTo>
                  <a:pt x="38" y="157"/>
                  <a:pt x="39" y="158"/>
                  <a:pt x="38" y="161"/>
                </a:cubicBezTo>
                <a:cubicBezTo>
                  <a:pt x="52" y="165"/>
                  <a:pt x="52" y="165"/>
                  <a:pt x="52" y="165"/>
                </a:cubicBezTo>
                <a:cubicBezTo>
                  <a:pt x="55" y="157"/>
                  <a:pt x="52" y="151"/>
                  <a:pt x="50" y="148"/>
                </a:cubicBezTo>
                <a:cubicBezTo>
                  <a:pt x="46" y="143"/>
                  <a:pt x="41" y="140"/>
                  <a:pt x="34" y="138"/>
                </a:cubicBezTo>
                <a:cubicBezTo>
                  <a:pt x="34" y="100"/>
                  <a:pt x="34" y="100"/>
                  <a:pt x="34" y="100"/>
                </a:cubicBezTo>
                <a:cubicBezTo>
                  <a:pt x="36" y="100"/>
                  <a:pt x="37" y="101"/>
                  <a:pt x="38" y="102"/>
                </a:cubicBezTo>
                <a:cubicBezTo>
                  <a:pt x="38" y="103"/>
                  <a:pt x="39" y="104"/>
                  <a:pt x="38" y="107"/>
                </a:cubicBezTo>
                <a:cubicBezTo>
                  <a:pt x="52" y="111"/>
                  <a:pt x="52" y="111"/>
                  <a:pt x="52" y="111"/>
                </a:cubicBezTo>
                <a:cubicBezTo>
                  <a:pt x="55" y="103"/>
                  <a:pt x="52" y="97"/>
                  <a:pt x="50" y="94"/>
                </a:cubicBezTo>
                <a:cubicBezTo>
                  <a:pt x="46" y="89"/>
                  <a:pt x="41" y="86"/>
                  <a:pt x="34" y="84"/>
                </a:cubicBezTo>
                <a:cubicBezTo>
                  <a:pt x="34" y="45"/>
                  <a:pt x="34" y="45"/>
                  <a:pt x="34" y="45"/>
                </a:cubicBezTo>
                <a:cubicBezTo>
                  <a:pt x="36" y="46"/>
                  <a:pt x="37" y="47"/>
                  <a:pt x="38" y="48"/>
                </a:cubicBezTo>
                <a:cubicBezTo>
                  <a:pt x="38" y="49"/>
                  <a:pt x="39" y="50"/>
                  <a:pt x="38" y="53"/>
                </a:cubicBezTo>
                <a:cubicBezTo>
                  <a:pt x="52" y="57"/>
                  <a:pt x="52" y="57"/>
                  <a:pt x="52" y="57"/>
                </a:cubicBezTo>
                <a:cubicBezTo>
                  <a:pt x="55" y="49"/>
                  <a:pt x="52" y="43"/>
                  <a:pt x="50" y="39"/>
                </a:cubicBezTo>
                <a:cubicBezTo>
                  <a:pt x="46" y="35"/>
                  <a:pt x="41" y="31"/>
                  <a:pt x="34" y="30"/>
                </a:cubicBezTo>
                <a:cubicBezTo>
                  <a:pt x="34" y="15"/>
                  <a:pt x="34" y="15"/>
                  <a:pt x="34" y="15"/>
                </a:cubicBezTo>
                <a:cubicBezTo>
                  <a:pt x="294" y="15"/>
                  <a:pt x="294" y="15"/>
                  <a:pt x="294" y="15"/>
                </a:cubicBezTo>
                <a:cubicBezTo>
                  <a:pt x="326" y="15"/>
                  <a:pt x="353" y="41"/>
                  <a:pt x="353" y="74"/>
                </a:cubicBezTo>
                <a:lnTo>
                  <a:pt x="353" y="3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4" name="TextBox 5"/>
          <p:cNvSpPr txBox="1"/>
          <p:nvPr/>
        </p:nvSpPr>
        <p:spPr>
          <a:xfrm>
            <a:off x="4426169" y="2864688"/>
            <a:ext cx="6216441" cy="2790874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1.</a:t>
            </a:r>
            <a:r>
              <a:rPr lang="zh-CN" altLang="en-US" sz="20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研究背景</a:t>
            </a:r>
            <a:endParaRPr lang="en-US" altLang="zh-CN" sz="2000" dirty="0" smtClean="0">
              <a:solidFill>
                <a:srgbClr val="4B89F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</a:t>
            </a:r>
            <a:r>
              <a:rPr lang="zh-CN" altLang="en-US" sz="20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整体分析</a:t>
            </a:r>
            <a:endParaRPr lang="nl-BE" sz="2000" dirty="0">
              <a:solidFill>
                <a:srgbClr val="4B89F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3. </a:t>
            </a:r>
            <a:r>
              <a:rPr lang="en-US" altLang="zh-CN" sz="2000" dirty="0" err="1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easyutils</a:t>
            </a:r>
            <a:r>
              <a:rPr lang="zh-CN" altLang="en-US" sz="20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研究</a:t>
            </a:r>
            <a:endParaRPr lang="en-US" altLang="zh-CN" sz="2000" dirty="0" smtClean="0">
              <a:solidFill>
                <a:srgbClr val="4B89F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000" dirty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4</a:t>
            </a:r>
            <a:r>
              <a:rPr lang="en-US" altLang="zh-CN" sz="20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.</a:t>
            </a:r>
            <a:r>
              <a:rPr lang="zh-CN" altLang="en-US" sz="20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000" dirty="0" err="1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easyhistory</a:t>
            </a:r>
            <a:r>
              <a:rPr lang="zh-CN" altLang="en-US" sz="20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研究</a:t>
            </a:r>
            <a:endParaRPr lang="en-US" altLang="zh-CN" sz="2000" dirty="0">
              <a:solidFill>
                <a:srgbClr val="4B89F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5.</a:t>
            </a:r>
            <a:r>
              <a:rPr lang="zh-CN" altLang="en-US" sz="20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000" dirty="0" err="1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easyquotation</a:t>
            </a:r>
            <a:r>
              <a:rPr lang="zh-CN" altLang="en-US" sz="20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研究</a:t>
            </a:r>
            <a:endParaRPr lang="en-US" altLang="zh-CN" sz="2000" dirty="0">
              <a:solidFill>
                <a:srgbClr val="4B89F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6.</a:t>
            </a:r>
            <a:r>
              <a:rPr lang="zh-CN" altLang="en-US" sz="20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000" dirty="0" err="1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easytrader</a:t>
            </a:r>
            <a:r>
              <a:rPr lang="zh-CN" altLang="en-US" sz="20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研究</a:t>
            </a:r>
            <a:endParaRPr lang="en-US" altLang="zh-CN" sz="2000" dirty="0">
              <a:solidFill>
                <a:srgbClr val="4B89F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7.</a:t>
            </a:r>
            <a:r>
              <a:rPr lang="zh-CN" altLang="en-US" sz="20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000" dirty="0" err="1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easyquant</a:t>
            </a:r>
            <a:r>
              <a:rPr lang="zh-CN" altLang="en-US" sz="20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研究</a:t>
            </a:r>
            <a:endParaRPr lang="en-US" altLang="zh-CN" sz="2000" dirty="0">
              <a:solidFill>
                <a:srgbClr val="4B89F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8.</a:t>
            </a:r>
            <a:r>
              <a:rPr lang="zh-CN" altLang="en-US" sz="20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总结</a:t>
            </a:r>
            <a:endParaRPr lang="zh-CN" altLang="en-US" sz="2000" dirty="0">
              <a:solidFill>
                <a:srgbClr val="4B89F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779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03" y="828209"/>
            <a:ext cx="1075944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5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.1.1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代码分析</a:t>
            </a: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boc.py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（中行美元汇率文件）</a:t>
            </a:r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url</a:t>
            </a:r>
            <a:r>
              <a:rPr lang="en-US" altLang="zh-CN" sz="16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=</a:t>
            </a:r>
            <a:r>
              <a:rPr lang="en-US" altLang="zh-CN" sz="16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 'http://</a:t>
            </a:r>
            <a:r>
              <a:rPr lang="en-US" altLang="zh-CN" sz="16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www.boc.cn</a:t>
            </a:r>
            <a:r>
              <a:rPr lang="en-US" altLang="zh-CN" sz="16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</a:t>
            </a:r>
            <a:r>
              <a:rPr lang="en-US" altLang="zh-CN" sz="16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sourcedb</a:t>
            </a:r>
            <a:r>
              <a:rPr lang="en-US" altLang="zh-CN" sz="16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</a:t>
            </a:r>
            <a:r>
              <a:rPr lang="en-US" altLang="zh-CN" sz="16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whpj</a:t>
            </a:r>
            <a:r>
              <a:rPr lang="en-US" altLang="zh-CN" sz="16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/'</a:t>
            </a: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2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16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924394"/>
              </p:ext>
            </p:extLst>
          </p:nvPr>
        </p:nvGraphicFramePr>
        <p:xfrm>
          <a:off x="485822" y="2134007"/>
          <a:ext cx="11278137" cy="8763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9259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70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0519"/>
                <a:gridCol w="5210746"/>
              </a:tblGrid>
              <a:tr h="162565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Class</a:t>
                      </a:r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altLang="zh-CN" sz="14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Boc</a:t>
                      </a:r>
                      <a:r>
                        <a:rPr lang="en-US" altLang="zh-CN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(object)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532B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函数原型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函数参数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函数返回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函数说明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Boc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.</a:t>
                      </a:r>
                      <a:r>
                        <a:rPr 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</a:t>
                      </a:r>
                      <a:r>
                        <a:rPr lang="en-US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get_exchange_rate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(self, currency='</a:t>
                      </a: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usa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')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currency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：外币币种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dict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获取指定外币币种对人民币的汇率信息，包括买、卖价格。实现是用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reprequests.ge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/>
                      </a:r>
                      <a:b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方法调用</a:t>
                      </a: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url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获取数据。</a:t>
                      </a:r>
                      <a:endParaRPr lang="en-US" altLang="zh-CN" sz="1000" b="0" i="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73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EAA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EAA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TextBox 5"/>
          <p:cNvSpPr txBox="1"/>
          <p:nvPr/>
        </p:nvSpPr>
        <p:spPr>
          <a:xfrm>
            <a:off x="4415406" y="3988638"/>
            <a:ext cx="5932361" cy="420995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000" dirty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6</a:t>
            </a:r>
            <a:r>
              <a:rPr lang="en-US" altLang="zh-CN" sz="20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.1</a:t>
            </a:r>
            <a:r>
              <a:rPr lang="zh-CN" altLang="en-US" sz="20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代码分析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980427" y="3585460"/>
            <a:ext cx="1081792" cy="1083906"/>
            <a:chOff x="6563042" y="1919069"/>
            <a:chExt cx="1134038" cy="1136551"/>
          </a:xfrm>
        </p:grpSpPr>
        <p:grpSp>
          <p:nvGrpSpPr>
            <p:cNvPr id="22" name="Group 21"/>
            <p:cNvGrpSpPr/>
            <p:nvPr/>
          </p:nvGrpSpPr>
          <p:grpSpPr>
            <a:xfrm>
              <a:off x="6851824" y="1919069"/>
              <a:ext cx="845256" cy="916435"/>
              <a:chOff x="7000705" y="1812217"/>
              <a:chExt cx="914400" cy="991402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7192225" y="2251319"/>
                <a:ext cx="155418" cy="147836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5" name="Trapezoid 34"/>
              <p:cNvSpPr/>
              <p:nvPr/>
            </p:nvSpPr>
            <p:spPr>
              <a:xfrm>
                <a:off x="7193281" y="2374325"/>
                <a:ext cx="154362" cy="258385"/>
              </a:xfrm>
              <a:prstGeom prst="trapezoid">
                <a:avLst>
                  <a:gd name="adj" fmla="val 16772"/>
                </a:avLst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900000">
                <a:off x="7000705" y="2157056"/>
                <a:ext cx="914400" cy="646563"/>
              </a:xfrm>
              <a:prstGeom prst="rect">
                <a:avLst/>
              </a:prstGeom>
              <a:noFill/>
              <a:ln w="285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7147560" y="2514600"/>
                <a:ext cx="547052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38" name="Oval 37"/>
              <p:cNvSpPr/>
              <p:nvPr/>
            </p:nvSpPr>
            <p:spPr>
              <a:xfrm>
                <a:off x="7121576" y="2341282"/>
                <a:ext cx="310345" cy="31034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V="1">
                <a:off x="7574280" y="253809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7685404" y="2569210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7457905" y="250507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7344309" y="2472627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7147560" y="2209800"/>
                <a:ext cx="89852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44" name="Rectangle 43"/>
              <p:cNvSpPr/>
              <p:nvPr/>
            </p:nvSpPr>
            <p:spPr>
              <a:xfrm rot="900000">
                <a:off x="7387126" y="2674459"/>
                <a:ext cx="228600" cy="113155"/>
              </a:xfrm>
              <a:prstGeom prst="rect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7296845" y="2209800"/>
                <a:ext cx="566995" cy="164525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ysDash"/>
              </a:ln>
              <a:effectLst/>
            </p:spPr>
          </p:cxnSp>
          <p:sp>
            <p:nvSpPr>
              <p:cNvPr id="46" name="Freeform 45"/>
              <p:cNvSpPr/>
              <p:nvPr/>
            </p:nvSpPr>
            <p:spPr>
              <a:xfrm rot="20700000">
                <a:off x="7451777" y="1812217"/>
                <a:ext cx="334954" cy="626744"/>
              </a:xfrm>
              <a:custGeom>
                <a:avLst/>
                <a:gdLst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1137 h 968847"/>
                  <a:gd name="connsiteX1" fmla="*/ 0 w 472440"/>
                  <a:gd name="connsiteY1" fmla="*/ 925032 h 968847"/>
                  <a:gd name="connsiteX2" fmla="*/ 205740 w 472440"/>
                  <a:gd name="connsiteY2" fmla="*/ 376392 h 968847"/>
                  <a:gd name="connsiteX3" fmla="*/ 472440 w 472440"/>
                  <a:gd name="connsiteY3" fmla="*/ 968847 h 968847"/>
                  <a:gd name="connsiteX4" fmla="*/ 228600 w 472440"/>
                  <a:gd name="connsiteY4" fmla="*/ 252567 h 968847"/>
                  <a:gd name="connsiteX5" fmla="*/ 360045 w 472440"/>
                  <a:gd name="connsiteY5" fmla="*/ 126837 h 968847"/>
                  <a:gd name="connsiteX6" fmla="*/ 209550 w 472440"/>
                  <a:gd name="connsiteY6" fmla="*/ 1107 h 968847"/>
                  <a:gd name="connsiteX7" fmla="*/ 49530 w 472440"/>
                  <a:gd name="connsiteY7" fmla="*/ 103977 h 968847"/>
                  <a:gd name="connsiteX8" fmla="*/ 142875 w 472440"/>
                  <a:gd name="connsiteY8" fmla="*/ 241137 h 968847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4480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3850 w 472440"/>
                  <a:gd name="connsiteY4" fmla="*/ 539017 h 969546"/>
                  <a:gd name="connsiteX5" fmla="*/ 228600 w 472440"/>
                  <a:gd name="connsiteY5" fmla="*/ 253266 h 969546"/>
                  <a:gd name="connsiteX6" fmla="*/ 344805 w 472440"/>
                  <a:gd name="connsiteY6" fmla="*/ 127536 h 969546"/>
                  <a:gd name="connsiteX7" fmla="*/ 209550 w 472440"/>
                  <a:gd name="connsiteY7" fmla="*/ 1806 h 969546"/>
                  <a:gd name="connsiteX8" fmla="*/ 49530 w 472440"/>
                  <a:gd name="connsiteY8" fmla="*/ 104676 h 969546"/>
                  <a:gd name="connsiteX9" fmla="*/ 142875 w 472440"/>
                  <a:gd name="connsiteY9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228600 w 472440"/>
                  <a:gd name="connsiteY6" fmla="*/ 253266 h 969546"/>
                  <a:gd name="connsiteX7" fmla="*/ 344805 w 472440"/>
                  <a:gd name="connsiteY7" fmla="*/ 127536 h 969546"/>
                  <a:gd name="connsiteX8" fmla="*/ 209550 w 472440"/>
                  <a:gd name="connsiteY8" fmla="*/ 1806 h 969546"/>
                  <a:gd name="connsiteX9" fmla="*/ 49530 w 472440"/>
                  <a:gd name="connsiteY9" fmla="*/ 104676 h 969546"/>
                  <a:gd name="connsiteX10" fmla="*/ 142875 w 472440"/>
                  <a:gd name="connsiteY10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312420 w 472440"/>
                  <a:gd name="connsiteY6" fmla="*/ 502822 h 969546"/>
                  <a:gd name="connsiteX7" fmla="*/ 228600 w 472440"/>
                  <a:gd name="connsiteY7" fmla="*/ 253266 h 969546"/>
                  <a:gd name="connsiteX8" fmla="*/ 344805 w 472440"/>
                  <a:gd name="connsiteY8" fmla="*/ 127536 h 969546"/>
                  <a:gd name="connsiteX9" fmla="*/ 209550 w 472440"/>
                  <a:gd name="connsiteY9" fmla="*/ 1806 h 969546"/>
                  <a:gd name="connsiteX10" fmla="*/ 49530 w 472440"/>
                  <a:gd name="connsiteY10" fmla="*/ 104676 h 969546"/>
                  <a:gd name="connsiteX11" fmla="*/ 142875 w 472440"/>
                  <a:gd name="connsiteY11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333375 w 472440"/>
                  <a:gd name="connsiteY5" fmla="*/ 573307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1945 w 472440"/>
                  <a:gd name="connsiteY4" fmla="*/ 53330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1485 w 472440"/>
                  <a:gd name="connsiteY6" fmla="*/ 50472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81915 w 472440"/>
                  <a:gd name="connsiteY1" fmla="*/ 537112 h 969546"/>
                  <a:gd name="connsiteX2" fmla="*/ 0 w 472440"/>
                  <a:gd name="connsiteY2" fmla="*/ 925731 h 969546"/>
                  <a:gd name="connsiteX3" fmla="*/ 198120 w 472440"/>
                  <a:gd name="connsiteY3" fmla="*/ 375186 h 969546"/>
                  <a:gd name="connsiteX4" fmla="*/ 472440 w 472440"/>
                  <a:gd name="connsiteY4" fmla="*/ 969546 h 969546"/>
                  <a:gd name="connsiteX5" fmla="*/ 331470 w 472440"/>
                  <a:gd name="connsiteY5" fmla="*/ 537112 h 969546"/>
                  <a:gd name="connsiteX6" fmla="*/ 457200 w 472440"/>
                  <a:gd name="connsiteY6" fmla="*/ 533302 h 969546"/>
                  <a:gd name="connsiteX7" fmla="*/ 451485 w 472440"/>
                  <a:gd name="connsiteY7" fmla="*/ 504727 h 969546"/>
                  <a:gd name="connsiteX8" fmla="*/ 312420 w 472440"/>
                  <a:gd name="connsiteY8" fmla="*/ 502822 h 969546"/>
                  <a:gd name="connsiteX9" fmla="*/ 228600 w 472440"/>
                  <a:gd name="connsiteY9" fmla="*/ 253266 h 969546"/>
                  <a:gd name="connsiteX10" fmla="*/ 344805 w 472440"/>
                  <a:gd name="connsiteY10" fmla="*/ 127536 h 969546"/>
                  <a:gd name="connsiteX11" fmla="*/ 209550 w 472440"/>
                  <a:gd name="connsiteY11" fmla="*/ 1806 h 969546"/>
                  <a:gd name="connsiteX12" fmla="*/ 49530 w 472440"/>
                  <a:gd name="connsiteY12" fmla="*/ 104676 h 969546"/>
                  <a:gd name="connsiteX13" fmla="*/ 142875 w 472440"/>
                  <a:gd name="connsiteY13" fmla="*/ 241836 h 969546"/>
                  <a:gd name="connsiteX0" fmla="*/ 142875 w 472440"/>
                  <a:gd name="connsiteY0" fmla="*/ 241836 h 969546"/>
                  <a:gd name="connsiteX1" fmla="*/ 83820 w 472440"/>
                  <a:gd name="connsiteY1" fmla="*/ 512347 h 969546"/>
                  <a:gd name="connsiteX2" fmla="*/ 81915 w 472440"/>
                  <a:gd name="connsiteY2" fmla="*/ 537112 h 969546"/>
                  <a:gd name="connsiteX3" fmla="*/ 0 w 472440"/>
                  <a:gd name="connsiteY3" fmla="*/ 925731 h 969546"/>
                  <a:gd name="connsiteX4" fmla="*/ 198120 w 472440"/>
                  <a:gd name="connsiteY4" fmla="*/ 375186 h 969546"/>
                  <a:gd name="connsiteX5" fmla="*/ 472440 w 472440"/>
                  <a:gd name="connsiteY5" fmla="*/ 969546 h 969546"/>
                  <a:gd name="connsiteX6" fmla="*/ 331470 w 472440"/>
                  <a:gd name="connsiteY6" fmla="*/ 537112 h 969546"/>
                  <a:gd name="connsiteX7" fmla="*/ 457200 w 472440"/>
                  <a:gd name="connsiteY7" fmla="*/ 533302 h 969546"/>
                  <a:gd name="connsiteX8" fmla="*/ 451485 w 472440"/>
                  <a:gd name="connsiteY8" fmla="*/ 504727 h 969546"/>
                  <a:gd name="connsiteX9" fmla="*/ 312420 w 472440"/>
                  <a:gd name="connsiteY9" fmla="*/ 502822 h 969546"/>
                  <a:gd name="connsiteX10" fmla="*/ 228600 w 472440"/>
                  <a:gd name="connsiteY10" fmla="*/ 253266 h 969546"/>
                  <a:gd name="connsiteX11" fmla="*/ 344805 w 472440"/>
                  <a:gd name="connsiteY11" fmla="*/ 127536 h 969546"/>
                  <a:gd name="connsiteX12" fmla="*/ 209550 w 472440"/>
                  <a:gd name="connsiteY12" fmla="*/ 1806 h 969546"/>
                  <a:gd name="connsiteX13" fmla="*/ 49530 w 472440"/>
                  <a:gd name="connsiteY13" fmla="*/ 104676 h 969546"/>
                  <a:gd name="connsiteX14" fmla="*/ 142875 w 472440"/>
                  <a:gd name="connsiteY14" fmla="*/ 241836 h 969546"/>
                  <a:gd name="connsiteX0" fmla="*/ 142875 w 472440"/>
                  <a:gd name="connsiteY0" fmla="*/ 241836 h 969546"/>
                  <a:gd name="connsiteX1" fmla="*/ 85725 w 472440"/>
                  <a:gd name="connsiteY1" fmla="*/ 495202 h 969546"/>
                  <a:gd name="connsiteX2" fmla="*/ 83820 w 472440"/>
                  <a:gd name="connsiteY2" fmla="*/ 512347 h 969546"/>
                  <a:gd name="connsiteX3" fmla="*/ 81915 w 472440"/>
                  <a:gd name="connsiteY3" fmla="*/ 537112 h 969546"/>
                  <a:gd name="connsiteX4" fmla="*/ 0 w 472440"/>
                  <a:gd name="connsiteY4" fmla="*/ 925731 h 969546"/>
                  <a:gd name="connsiteX5" fmla="*/ 198120 w 472440"/>
                  <a:gd name="connsiteY5" fmla="*/ 375186 h 969546"/>
                  <a:gd name="connsiteX6" fmla="*/ 472440 w 472440"/>
                  <a:gd name="connsiteY6" fmla="*/ 969546 h 969546"/>
                  <a:gd name="connsiteX7" fmla="*/ 331470 w 472440"/>
                  <a:gd name="connsiteY7" fmla="*/ 537112 h 969546"/>
                  <a:gd name="connsiteX8" fmla="*/ 457200 w 472440"/>
                  <a:gd name="connsiteY8" fmla="*/ 533302 h 969546"/>
                  <a:gd name="connsiteX9" fmla="*/ 451485 w 472440"/>
                  <a:gd name="connsiteY9" fmla="*/ 504727 h 969546"/>
                  <a:gd name="connsiteX10" fmla="*/ 312420 w 472440"/>
                  <a:gd name="connsiteY10" fmla="*/ 502822 h 969546"/>
                  <a:gd name="connsiteX11" fmla="*/ 228600 w 472440"/>
                  <a:gd name="connsiteY11" fmla="*/ 253266 h 969546"/>
                  <a:gd name="connsiteX12" fmla="*/ 344805 w 472440"/>
                  <a:gd name="connsiteY12" fmla="*/ 127536 h 969546"/>
                  <a:gd name="connsiteX13" fmla="*/ 209550 w 472440"/>
                  <a:gd name="connsiteY13" fmla="*/ 1806 h 969546"/>
                  <a:gd name="connsiteX14" fmla="*/ 49530 w 472440"/>
                  <a:gd name="connsiteY14" fmla="*/ 104676 h 969546"/>
                  <a:gd name="connsiteX15" fmla="*/ 142875 w 472440"/>
                  <a:gd name="connsiteY15" fmla="*/ 241836 h 969546"/>
                  <a:gd name="connsiteX0" fmla="*/ 142875 w 472440"/>
                  <a:gd name="connsiteY0" fmla="*/ 241836 h 969546"/>
                  <a:gd name="connsiteX1" fmla="*/ 91440 w 472440"/>
                  <a:gd name="connsiteY1" fmla="*/ 468532 h 969546"/>
                  <a:gd name="connsiteX2" fmla="*/ 85725 w 472440"/>
                  <a:gd name="connsiteY2" fmla="*/ 495202 h 969546"/>
                  <a:gd name="connsiteX3" fmla="*/ 83820 w 472440"/>
                  <a:gd name="connsiteY3" fmla="*/ 512347 h 969546"/>
                  <a:gd name="connsiteX4" fmla="*/ 81915 w 472440"/>
                  <a:gd name="connsiteY4" fmla="*/ 537112 h 969546"/>
                  <a:gd name="connsiteX5" fmla="*/ 0 w 472440"/>
                  <a:gd name="connsiteY5" fmla="*/ 925731 h 969546"/>
                  <a:gd name="connsiteX6" fmla="*/ 198120 w 472440"/>
                  <a:gd name="connsiteY6" fmla="*/ 375186 h 969546"/>
                  <a:gd name="connsiteX7" fmla="*/ 472440 w 472440"/>
                  <a:gd name="connsiteY7" fmla="*/ 969546 h 969546"/>
                  <a:gd name="connsiteX8" fmla="*/ 331470 w 472440"/>
                  <a:gd name="connsiteY8" fmla="*/ 537112 h 969546"/>
                  <a:gd name="connsiteX9" fmla="*/ 457200 w 472440"/>
                  <a:gd name="connsiteY9" fmla="*/ 533302 h 969546"/>
                  <a:gd name="connsiteX10" fmla="*/ 451485 w 472440"/>
                  <a:gd name="connsiteY10" fmla="*/ 504727 h 969546"/>
                  <a:gd name="connsiteX11" fmla="*/ 312420 w 472440"/>
                  <a:gd name="connsiteY11" fmla="*/ 502822 h 969546"/>
                  <a:gd name="connsiteX12" fmla="*/ 228600 w 472440"/>
                  <a:gd name="connsiteY12" fmla="*/ 253266 h 969546"/>
                  <a:gd name="connsiteX13" fmla="*/ 344805 w 472440"/>
                  <a:gd name="connsiteY13" fmla="*/ 127536 h 969546"/>
                  <a:gd name="connsiteX14" fmla="*/ 209550 w 472440"/>
                  <a:gd name="connsiteY14" fmla="*/ 1806 h 969546"/>
                  <a:gd name="connsiteX15" fmla="*/ 49530 w 472440"/>
                  <a:gd name="connsiteY15" fmla="*/ 104676 h 969546"/>
                  <a:gd name="connsiteX16" fmla="*/ 142875 w 47244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56210 w 544830"/>
                  <a:gd name="connsiteY3" fmla="*/ 51234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14252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196215 w 525780"/>
                  <a:gd name="connsiteY0" fmla="*/ 241836 h 969546"/>
                  <a:gd name="connsiteX1" fmla="*/ 146685 w 525780"/>
                  <a:gd name="connsiteY1" fmla="*/ 499012 h 969546"/>
                  <a:gd name="connsiteX2" fmla="*/ 7620 w 525780"/>
                  <a:gd name="connsiteY2" fmla="*/ 487582 h 969546"/>
                  <a:gd name="connsiteX3" fmla="*/ 0 w 525780"/>
                  <a:gd name="connsiteY3" fmla="*/ 514252 h 969546"/>
                  <a:gd name="connsiteX4" fmla="*/ 139065 w 525780"/>
                  <a:gd name="connsiteY4" fmla="*/ 529492 h 969546"/>
                  <a:gd name="connsiteX5" fmla="*/ 53340 w 525780"/>
                  <a:gd name="connsiteY5" fmla="*/ 925731 h 969546"/>
                  <a:gd name="connsiteX6" fmla="*/ 251460 w 525780"/>
                  <a:gd name="connsiteY6" fmla="*/ 375186 h 969546"/>
                  <a:gd name="connsiteX7" fmla="*/ 525780 w 525780"/>
                  <a:gd name="connsiteY7" fmla="*/ 969546 h 969546"/>
                  <a:gd name="connsiteX8" fmla="*/ 384810 w 525780"/>
                  <a:gd name="connsiteY8" fmla="*/ 537112 h 969546"/>
                  <a:gd name="connsiteX9" fmla="*/ 510540 w 525780"/>
                  <a:gd name="connsiteY9" fmla="*/ 533302 h 969546"/>
                  <a:gd name="connsiteX10" fmla="*/ 504825 w 525780"/>
                  <a:gd name="connsiteY10" fmla="*/ 504727 h 969546"/>
                  <a:gd name="connsiteX11" fmla="*/ 365760 w 525780"/>
                  <a:gd name="connsiteY11" fmla="*/ 502822 h 969546"/>
                  <a:gd name="connsiteX12" fmla="*/ 281940 w 525780"/>
                  <a:gd name="connsiteY12" fmla="*/ 253266 h 969546"/>
                  <a:gd name="connsiteX13" fmla="*/ 398145 w 525780"/>
                  <a:gd name="connsiteY13" fmla="*/ 127536 h 969546"/>
                  <a:gd name="connsiteX14" fmla="*/ 262890 w 525780"/>
                  <a:gd name="connsiteY14" fmla="*/ 1806 h 969546"/>
                  <a:gd name="connsiteX15" fmla="*/ 102870 w 525780"/>
                  <a:gd name="connsiteY15" fmla="*/ 104676 h 969546"/>
                  <a:gd name="connsiteX16" fmla="*/ 196215 w 52578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0 w 518160"/>
                  <a:gd name="connsiteY2" fmla="*/ 48758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3810 w 518160"/>
                  <a:gd name="connsiteY2" fmla="*/ 49901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8160" h="969546">
                    <a:moveTo>
                      <a:pt x="188595" y="241836"/>
                    </a:moveTo>
                    <a:lnTo>
                      <a:pt x="139065" y="499012"/>
                    </a:lnTo>
                    <a:lnTo>
                      <a:pt x="3810" y="499012"/>
                    </a:lnTo>
                    <a:lnTo>
                      <a:pt x="0" y="527587"/>
                    </a:lnTo>
                    <a:lnTo>
                      <a:pt x="131445" y="529492"/>
                    </a:lnTo>
                    <a:lnTo>
                      <a:pt x="45720" y="925731"/>
                    </a:lnTo>
                    <a:lnTo>
                      <a:pt x="243840" y="375186"/>
                    </a:lnTo>
                    <a:lnTo>
                      <a:pt x="518160" y="969546"/>
                    </a:lnTo>
                    <a:lnTo>
                      <a:pt x="377190" y="537112"/>
                    </a:lnTo>
                    <a:lnTo>
                      <a:pt x="502920" y="533302"/>
                    </a:lnTo>
                    <a:lnTo>
                      <a:pt x="497205" y="504727"/>
                    </a:lnTo>
                    <a:lnTo>
                      <a:pt x="358140" y="502822"/>
                    </a:lnTo>
                    <a:lnTo>
                      <a:pt x="274320" y="253266"/>
                    </a:lnTo>
                    <a:cubicBezTo>
                      <a:pt x="340995" y="249456"/>
                      <a:pt x="382905" y="182781"/>
                      <a:pt x="390525" y="127536"/>
                    </a:cubicBezTo>
                    <a:cubicBezTo>
                      <a:pt x="386080" y="38001"/>
                      <a:pt x="307340" y="7521"/>
                      <a:pt x="255270" y="1806"/>
                    </a:cubicBezTo>
                    <a:cubicBezTo>
                      <a:pt x="203835" y="-9624"/>
                      <a:pt x="106680" y="34191"/>
                      <a:pt x="95250" y="104676"/>
                    </a:cubicBezTo>
                    <a:cubicBezTo>
                      <a:pt x="78740" y="171351"/>
                      <a:pt x="130810" y="222786"/>
                      <a:pt x="188595" y="241836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23" name="Freeform 22"/>
            <p:cNvSpPr/>
            <p:nvPr/>
          </p:nvSpPr>
          <p:spPr>
            <a:xfrm>
              <a:off x="6563042" y="2228850"/>
              <a:ext cx="605790" cy="826770"/>
            </a:xfrm>
            <a:custGeom>
              <a:avLst/>
              <a:gdLst>
                <a:gd name="connsiteX0" fmla="*/ 163830 w 617220"/>
                <a:gd name="connsiteY0" fmla="*/ 114300 h 815340"/>
                <a:gd name="connsiteX1" fmla="*/ 521970 w 617220"/>
                <a:gd name="connsiteY1" fmla="*/ 815340 h 815340"/>
                <a:gd name="connsiteX2" fmla="*/ 617220 w 617220"/>
                <a:gd name="connsiteY2" fmla="*/ 765810 h 815340"/>
                <a:gd name="connsiteX3" fmla="*/ 266700 w 617220"/>
                <a:gd name="connsiteY3" fmla="*/ 102870 h 815340"/>
                <a:gd name="connsiteX4" fmla="*/ 434340 w 617220"/>
                <a:gd name="connsiteY4" fmla="*/ 45720 h 815340"/>
                <a:gd name="connsiteX5" fmla="*/ 300990 w 617220"/>
                <a:gd name="connsiteY5" fmla="*/ 0 h 815340"/>
                <a:gd name="connsiteX6" fmla="*/ 45720 w 617220"/>
                <a:gd name="connsiteY6" fmla="*/ 76200 h 815340"/>
                <a:gd name="connsiteX7" fmla="*/ 0 w 617220"/>
                <a:gd name="connsiteY7" fmla="*/ 160020 h 815340"/>
                <a:gd name="connsiteX8" fmla="*/ 163830 w 617220"/>
                <a:gd name="connsiteY8" fmla="*/ 114300 h 815340"/>
                <a:gd name="connsiteX0" fmla="*/ 160020 w 613410"/>
                <a:gd name="connsiteY0" fmla="*/ 11430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60020 w 613410"/>
                <a:gd name="connsiteY8" fmla="*/ 114300 h 815340"/>
                <a:gd name="connsiteX0" fmla="*/ 179070 w 613410"/>
                <a:gd name="connsiteY0" fmla="*/ 13716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79070 w 61341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7620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9144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8382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10668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9525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22960"/>
                <a:gd name="connsiteX1" fmla="*/ 502920 w 605790"/>
                <a:gd name="connsiteY1" fmla="*/ 822960 h 822960"/>
                <a:gd name="connsiteX2" fmla="*/ 605790 w 605790"/>
                <a:gd name="connsiteY2" fmla="*/ 765810 h 822960"/>
                <a:gd name="connsiteX3" fmla="*/ 255270 w 605790"/>
                <a:gd name="connsiteY3" fmla="*/ 102870 h 822960"/>
                <a:gd name="connsiteX4" fmla="*/ 422910 w 605790"/>
                <a:gd name="connsiteY4" fmla="*/ 45720 h 822960"/>
                <a:gd name="connsiteX5" fmla="*/ 289560 w 605790"/>
                <a:gd name="connsiteY5" fmla="*/ 0 h 822960"/>
                <a:gd name="connsiteX6" fmla="*/ 11430 w 605790"/>
                <a:gd name="connsiteY6" fmla="*/ 95250 h 822960"/>
                <a:gd name="connsiteX7" fmla="*/ 0 w 605790"/>
                <a:gd name="connsiteY7" fmla="*/ 190500 h 822960"/>
                <a:gd name="connsiteX8" fmla="*/ 171450 w 605790"/>
                <a:gd name="connsiteY8" fmla="*/ 137160 h 82296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3147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2004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5790" h="826770">
                  <a:moveTo>
                    <a:pt x="171450" y="140970"/>
                  </a:moveTo>
                  <a:lnTo>
                    <a:pt x="502920" y="826770"/>
                  </a:lnTo>
                  <a:lnTo>
                    <a:pt x="605790" y="769620"/>
                  </a:lnTo>
                  <a:lnTo>
                    <a:pt x="255270" y="106680"/>
                  </a:lnTo>
                  <a:lnTo>
                    <a:pt x="422910" y="49530"/>
                  </a:lnTo>
                  <a:lnTo>
                    <a:pt x="320040" y="0"/>
                  </a:lnTo>
                  <a:lnTo>
                    <a:pt x="11430" y="99060"/>
                  </a:lnTo>
                  <a:lnTo>
                    <a:pt x="0" y="194310"/>
                  </a:lnTo>
                  <a:lnTo>
                    <a:pt x="171450" y="140970"/>
                  </a:lnTo>
                  <a:close/>
                </a:path>
              </a:pathLst>
            </a:cu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6788880" y="236300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>
            <a:xfrm flipH="1">
              <a:off x="6820997" y="2424456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>
            <a:xfrm flipH="1">
              <a:off x="6854162" y="2487153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>
            <a:xfrm flipH="1">
              <a:off x="6896072" y="255156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>
            <a:xfrm flipH="1">
              <a:off x="6925500" y="261024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>
            <a:xfrm flipH="1">
              <a:off x="6949725" y="2667185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>
            <a:xfrm flipH="1">
              <a:off x="6981285" y="272495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>
            <a:xfrm flipH="1">
              <a:off x="7004145" y="278019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>
            <a:xfrm flipH="1">
              <a:off x="7032720" y="284115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>
            <a:xfrm flipH="1">
              <a:off x="7068915" y="290211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  <p:sp>
        <p:nvSpPr>
          <p:cNvPr id="49" name="矩形 48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1704857" y="1834257"/>
            <a:ext cx="199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0070C0"/>
                </a:solidFill>
              </a:rPr>
              <a:t>EasyX</a:t>
            </a:r>
            <a:r>
              <a:rPr kumimoji="1" lang="en-US" altLang="zh-CN" dirty="0" smtClean="0">
                <a:solidFill>
                  <a:srgbClr val="0070C0"/>
                </a:solidFill>
              </a:rPr>
              <a:t> Research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712498" y="1496146"/>
            <a:ext cx="156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403913" y="1448402"/>
            <a:ext cx="59438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6.</a:t>
            </a:r>
            <a:r>
              <a:rPr kumimoji="1" lang="zh-CN" altLang="en-US" sz="4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kumimoji="1" lang="en-US" altLang="zh-CN" sz="4400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easytrader</a:t>
            </a:r>
            <a:r>
              <a:rPr kumimoji="1" lang="zh-CN" altLang="nb-NO" sz="4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研究</a:t>
            </a:r>
            <a:endParaRPr kumimoji="1" lang="zh-CN" altLang="en-US" sz="4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656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40458" y="3075057"/>
            <a:ext cx="6226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6.1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代码分析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35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EAA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EAA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TextBox 5"/>
          <p:cNvSpPr txBox="1"/>
          <p:nvPr/>
        </p:nvSpPr>
        <p:spPr>
          <a:xfrm>
            <a:off x="4415406" y="3988638"/>
            <a:ext cx="5932361" cy="420995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7.1</a:t>
            </a:r>
            <a:r>
              <a:rPr lang="zh-CN" altLang="en-US" sz="20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代码分析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980427" y="3585460"/>
            <a:ext cx="1081792" cy="1083906"/>
            <a:chOff x="6563042" y="1919069"/>
            <a:chExt cx="1134038" cy="1136551"/>
          </a:xfrm>
        </p:grpSpPr>
        <p:grpSp>
          <p:nvGrpSpPr>
            <p:cNvPr id="22" name="Group 21"/>
            <p:cNvGrpSpPr/>
            <p:nvPr/>
          </p:nvGrpSpPr>
          <p:grpSpPr>
            <a:xfrm>
              <a:off x="6851824" y="1919069"/>
              <a:ext cx="845256" cy="916435"/>
              <a:chOff x="7000705" y="1812217"/>
              <a:chExt cx="914400" cy="991402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7192225" y="2251319"/>
                <a:ext cx="155418" cy="147836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5" name="Trapezoid 34"/>
              <p:cNvSpPr/>
              <p:nvPr/>
            </p:nvSpPr>
            <p:spPr>
              <a:xfrm>
                <a:off x="7193281" y="2374325"/>
                <a:ext cx="154362" cy="258385"/>
              </a:xfrm>
              <a:prstGeom prst="trapezoid">
                <a:avLst>
                  <a:gd name="adj" fmla="val 16772"/>
                </a:avLst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900000">
                <a:off x="7000705" y="2157056"/>
                <a:ext cx="914400" cy="646563"/>
              </a:xfrm>
              <a:prstGeom prst="rect">
                <a:avLst/>
              </a:prstGeom>
              <a:noFill/>
              <a:ln w="285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7147560" y="2514600"/>
                <a:ext cx="547052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38" name="Oval 37"/>
              <p:cNvSpPr/>
              <p:nvPr/>
            </p:nvSpPr>
            <p:spPr>
              <a:xfrm>
                <a:off x="7121576" y="2341282"/>
                <a:ext cx="310345" cy="31034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V="1">
                <a:off x="7574280" y="253809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7685404" y="2569210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7457905" y="250507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7344309" y="2472627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7147560" y="2209800"/>
                <a:ext cx="89852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44" name="Rectangle 43"/>
              <p:cNvSpPr/>
              <p:nvPr/>
            </p:nvSpPr>
            <p:spPr>
              <a:xfrm rot="900000">
                <a:off x="7387126" y="2674459"/>
                <a:ext cx="228600" cy="113155"/>
              </a:xfrm>
              <a:prstGeom prst="rect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7296845" y="2209800"/>
                <a:ext cx="566995" cy="164525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ysDash"/>
              </a:ln>
              <a:effectLst/>
            </p:spPr>
          </p:cxnSp>
          <p:sp>
            <p:nvSpPr>
              <p:cNvPr id="46" name="Freeform 45"/>
              <p:cNvSpPr/>
              <p:nvPr/>
            </p:nvSpPr>
            <p:spPr>
              <a:xfrm rot="20700000">
                <a:off x="7451777" y="1812217"/>
                <a:ext cx="334954" cy="626744"/>
              </a:xfrm>
              <a:custGeom>
                <a:avLst/>
                <a:gdLst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1137 h 968847"/>
                  <a:gd name="connsiteX1" fmla="*/ 0 w 472440"/>
                  <a:gd name="connsiteY1" fmla="*/ 925032 h 968847"/>
                  <a:gd name="connsiteX2" fmla="*/ 205740 w 472440"/>
                  <a:gd name="connsiteY2" fmla="*/ 376392 h 968847"/>
                  <a:gd name="connsiteX3" fmla="*/ 472440 w 472440"/>
                  <a:gd name="connsiteY3" fmla="*/ 968847 h 968847"/>
                  <a:gd name="connsiteX4" fmla="*/ 228600 w 472440"/>
                  <a:gd name="connsiteY4" fmla="*/ 252567 h 968847"/>
                  <a:gd name="connsiteX5" fmla="*/ 360045 w 472440"/>
                  <a:gd name="connsiteY5" fmla="*/ 126837 h 968847"/>
                  <a:gd name="connsiteX6" fmla="*/ 209550 w 472440"/>
                  <a:gd name="connsiteY6" fmla="*/ 1107 h 968847"/>
                  <a:gd name="connsiteX7" fmla="*/ 49530 w 472440"/>
                  <a:gd name="connsiteY7" fmla="*/ 103977 h 968847"/>
                  <a:gd name="connsiteX8" fmla="*/ 142875 w 472440"/>
                  <a:gd name="connsiteY8" fmla="*/ 241137 h 968847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4480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3850 w 472440"/>
                  <a:gd name="connsiteY4" fmla="*/ 539017 h 969546"/>
                  <a:gd name="connsiteX5" fmla="*/ 228600 w 472440"/>
                  <a:gd name="connsiteY5" fmla="*/ 253266 h 969546"/>
                  <a:gd name="connsiteX6" fmla="*/ 344805 w 472440"/>
                  <a:gd name="connsiteY6" fmla="*/ 127536 h 969546"/>
                  <a:gd name="connsiteX7" fmla="*/ 209550 w 472440"/>
                  <a:gd name="connsiteY7" fmla="*/ 1806 h 969546"/>
                  <a:gd name="connsiteX8" fmla="*/ 49530 w 472440"/>
                  <a:gd name="connsiteY8" fmla="*/ 104676 h 969546"/>
                  <a:gd name="connsiteX9" fmla="*/ 142875 w 472440"/>
                  <a:gd name="connsiteY9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228600 w 472440"/>
                  <a:gd name="connsiteY6" fmla="*/ 253266 h 969546"/>
                  <a:gd name="connsiteX7" fmla="*/ 344805 w 472440"/>
                  <a:gd name="connsiteY7" fmla="*/ 127536 h 969546"/>
                  <a:gd name="connsiteX8" fmla="*/ 209550 w 472440"/>
                  <a:gd name="connsiteY8" fmla="*/ 1806 h 969546"/>
                  <a:gd name="connsiteX9" fmla="*/ 49530 w 472440"/>
                  <a:gd name="connsiteY9" fmla="*/ 104676 h 969546"/>
                  <a:gd name="connsiteX10" fmla="*/ 142875 w 472440"/>
                  <a:gd name="connsiteY10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312420 w 472440"/>
                  <a:gd name="connsiteY6" fmla="*/ 502822 h 969546"/>
                  <a:gd name="connsiteX7" fmla="*/ 228600 w 472440"/>
                  <a:gd name="connsiteY7" fmla="*/ 253266 h 969546"/>
                  <a:gd name="connsiteX8" fmla="*/ 344805 w 472440"/>
                  <a:gd name="connsiteY8" fmla="*/ 127536 h 969546"/>
                  <a:gd name="connsiteX9" fmla="*/ 209550 w 472440"/>
                  <a:gd name="connsiteY9" fmla="*/ 1806 h 969546"/>
                  <a:gd name="connsiteX10" fmla="*/ 49530 w 472440"/>
                  <a:gd name="connsiteY10" fmla="*/ 104676 h 969546"/>
                  <a:gd name="connsiteX11" fmla="*/ 142875 w 472440"/>
                  <a:gd name="connsiteY11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333375 w 472440"/>
                  <a:gd name="connsiteY5" fmla="*/ 573307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1945 w 472440"/>
                  <a:gd name="connsiteY4" fmla="*/ 53330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1485 w 472440"/>
                  <a:gd name="connsiteY6" fmla="*/ 50472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81915 w 472440"/>
                  <a:gd name="connsiteY1" fmla="*/ 537112 h 969546"/>
                  <a:gd name="connsiteX2" fmla="*/ 0 w 472440"/>
                  <a:gd name="connsiteY2" fmla="*/ 925731 h 969546"/>
                  <a:gd name="connsiteX3" fmla="*/ 198120 w 472440"/>
                  <a:gd name="connsiteY3" fmla="*/ 375186 h 969546"/>
                  <a:gd name="connsiteX4" fmla="*/ 472440 w 472440"/>
                  <a:gd name="connsiteY4" fmla="*/ 969546 h 969546"/>
                  <a:gd name="connsiteX5" fmla="*/ 331470 w 472440"/>
                  <a:gd name="connsiteY5" fmla="*/ 537112 h 969546"/>
                  <a:gd name="connsiteX6" fmla="*/ 457200 w 472440"/>
                  <a:gd name="connsiteY6" fmla="*/ 533302 h 969546"/>
                  <a:gd name="connsiteX7" fmla="*/ 451485 w 472440"/>
                  <a:gd name="connsiteY7" fmla="*/ 504727 h 969546"/>
                  <a:gd name="connsiteX8" fmla="*/ 312420 w 472440"/>
                  <a:gd name="connsiteY8" fmla="*/ 502822 h 969546"/>
                  <a:gd name="connsiteX9" fmla="*/ 228600 w 472440"/>
                  <a:gd name="connsiteY9" fmla="*/ 253266 h 969546"/>
                  <a:gd name="connsiteX10" fmla="*/ 344805 w 472440"/>
                  <a:gd name="connsiteY10" fmla="*/ 127536 h 969546"/>
                  <a:gd name="connsiteX11" fmla="*/ 209550 w 472440"/>
                  <a:gd name="connsiteY11" fmla="*/ 1806 h 969546"/>
                  <a:gd name="connsiteX12" fmla="*/ 49530 w 472440"/>
                  <a:gd name="connsiteY12" fmla="*/ 104676 h 969546"/>
                  <a:gd name="connsiteX13" fmla="*/ 142875 w 472440"/>
                  <a:gd name="connsiteY13" fmla="*/ 241836 h 969546"/>
                  <a:gd name="connsiteX0" fmla="*/ 142875 w 472440"/>
                  <a:gd name="connsiteY0" fmla="*/ 241836 h 969546"/>
                  <a:gd name="connsiteX1" fmla="*/ 83820 w 472440"/>
                  <a:gd name="connsiteY1" fmla="*/ 512347 h 969546"/>
                  <a:gd name="connsiteX2" fmla="*/ 81915 w 472440"/>
                  <a:gd name="connsiteY2" fmla="*/ 537112 h 969546"/>
                  <a:gd name="connsiteX3" fmla="*/ 0 w 472440"/>
                  <a:gd name="connsiteY3" fmla="*/ 925731 h 969546"/>
                  <a:gd name="connsiteX4" fmla="*/ 198120 w 472440"/>
                  <a:gd name="connsiteY4" fmla="*/ 375186 h 969546"/>
                  <a:gd name="connsiteX5" fmla="*/ 472440 w 472440"/>
                  <a:gd name="connsiteY5" fmla="*/ 969546 h 969546"/>
                  <a:gd name="connsiteX6" fmla="*/ 331470 w 472440"/>
                  <a:gd name="connsiteY6" fmla="*/ 537112 h 969546"/>
                  <a:gd name="connsiteX7" fmla="*/ 457200 w 472440"/>
                  <a:gd name="connsiteY7" fmla="*/ 533302 h 969546"/>
                  <a:gd name="connsiteX8" fmla="*/ 451485 w 472440"/>
                  <a:gd name="connsiteY8" fmla="*/ 504727 h 969546"/>
                  <a:gd name="connsiteX9" fmla="*/ 312420 w 472440"/>
                  <a:gd name="connsiteY9" fmla="*/ 502822 h 969546"/>
                  <a:gd name="connsiteX10" fmla="*/ 228600 w 472440"/>
                  <a:gd name="connsiteY10" fmla="*/ 253266 h 969546"/>
                  <a:gd name="connsiteX11" fmla="*/ 344805 w 472440"/>
                  <a:gd name="connsiteY11" fmla="*/ 127536 h 969546"/>
                  <a:gd name="connsiteX12" fmla="*/ 209550 w 472440"/>
                  <a:gd name="connsiteY12" fmla="*/ 1806 h 969546"/>
                  <a:gd name="connsiteX13" fmla="*/ 49530 w 472440"/>
                  <a:gd name="connsiteY13" fmla="*/ 104676 h 969546"/>
                  <a:gd name="connsiteX14" fmla="*/ 142875 w 472440"/>
                  <a:gd name="connsiteY14" fmla="*/ 241836 h 969546"/>
                  <a:gd name="connsiteX0" fmla="*/ 142875 w 472440"/>
                  <a:gd name="connsiteY0" fmla="*/ 241836 h 969546"/>
                  <a:gd name="connsiteX1" fmla="*/ 85725 w 472440"/>
                  <a:gd name="connsiteY1" fmla="*/ 495202 h 969546"/>
                  <a:gd name="connsiteX2" fmla="*/ 83820 w 472440"/>
                  <a:gd name="connsiteY2" fmla="*/ 512347 h 969546"/>
                  <a:gd name="connsiteX3" fmla="*/ 81915 w 472440"/>
                  <a:gd name="connsiteY3" fmla="*/ 537112 h 969546"/>
                  <a:gd name="connsiteX4" fmla="*/ 0 w 472440"/>
                  <a:gd name="connsiteY4" fmla="*/ 925731 h 969546"/>
                  <a:gd name="connsiteX5" fmla="*/ 198120 w 472440"/>
                  <a:gd name="connsiteY5" fmla="*/ 375186 h 969546"/>
                  <a:gd name="connsiteX6" fmla="*/ 472440 w 472440"/>
                  <a:gd name="connsiteY6" fmla="*/ 969546 h 969546"/>
                  <a:gd name="connsiteX7" fmla="*/ 331470 w 472440"/>
                  <a:gd name="connsiteY7" fmla="*/ 537112 h 969546"/>
                  <a:gd name="connsiteX8" fmla="*/ 457200 w 472440"/>
                  <a:gd name="connsiteY8" fmla="*/ 533302 h 969546"/>
                  <a:gd name="connsiteX9" fmla="*/ 451485 w 472440"/>
                  <a:gd name="connsiteY9" fmla="*/ 504727 h 969546"/>
                  <a:gd name="connsiteX10" fmla="*/ 312420 w 472440"/>
                  <a:gd name="connsiteY10" fmla="*/ 502822 h 969546"/>
                  <a:gd name="connsiteX11" fmla="*/ 228600 w 472440"/>
                  <a:gd name="connsiteY11" fmla="*/ 253266 h 969546"/>
                  <a:gd name="connsiteX12" fmla="*/ 344805 w 472440"/>
                  <a:gd name="connsiteY12" fmla="*/ 127536 h 969546"/>
                  <a:gd name="connsiteX13" fmla="*/ 209550 w 472440"/>
                  <a:gd name="connsiteY13" fmla="*/ 1806 h 969546"/>
                  <a:gd name="connsiteX14" fmla="*/ 49530 w 472440"/>
                  <a:gd name="connsiteY14" fmla="*/ 104676 h 969546"/>
                  <a:gd name="connsiteX15" fmla="*/ 142875 w 472440"/>
                  <a:gd name="connsiteY15" fmla="*/ 241836 h 969546"/>
                  <a:gd name="connsiteX0" fmla="*/ 142875 w 472440"/>
                  <a:gd name="connsiteY0" fmla="*/ 241836 h 969546"/>
                  <a:gd name="connsiteX1" fmla="*/ 91440 w 472440"/>
                  <a:gd name="connsiteY1" fmla="*/ 468532 h 969546"/>
                  <a:gd name="connsiteX2" fmla="*/ 85725 w 472440"/>
                  <a:gd name="connsiteY2" fmla="*/ 495202 h 969546"/>
                  <a:gd name="connsiteX3" fmla="*/ 83820 w 472440"/>
                  <a:gd name="connsiteY3" fmla="*/ 512347 h 969546"/>
                  <a:gd name="connsiteX4" fmla="*/ 81915 w 472440"/>
                  <a:gd name="connsiteY4" fmla="*/ 537112 h 969546"/>
                  <a:gd name="connsiteX5" fmla="*/ 0 w 472440"/>
                  <a:gd name="connsiteY5" fmla="*/ 925731 h 969546"/>
                  <a:gd name="connsiteX6" fmla="*/ 198120 w 472440"/>
                  <a:gd name="connsiteY6" fmla="*/ 375186 h 969546"/>
                  <a:gd name="connsiteX7" fmla="*/ 472440 w 472440"/>
                  <a:gd name="connsiteY7" fmla="*/ 969546 h 969546"/>
                  <a:gd name="connsiteX8" fmla="*/ 331470 w 472440"/>
                  <a:gd name="connsiteY8" fmla="*/ 537112 h 969546"/>
                  <a:gd name="connsiteX9" fmla="*/ 457200 w 472440"/>
                  <a:gd name="connsiteY9" fmla="*/ 533302 h 969546"/>
                  <a:gd name="connsiteX10" fmla="*/ 451485 w 472440"/>
                  <a:gd name="connsiteY10" fmla="*/ 504727 h 969546"/>
                  <a:gd name="connsiteX11" fmla="*/ 312420 w 472440"/>
                  <a:gd name="connsiteY11" fmla="*/ 502822 h 969546"/>
                  <a:gd name="connsiteX12" fmla="*/ 228600 w 472440"/>
                  <a:gd name="connsiteY12" fmla="*/ 253266 h 969546"/>
                  <a:gd name="connsiteX13" fmla="*/ 344805 w 472440"/>
                  <a:gd name="connsiteY13" fmla="*/ 127536 h 969546"/>
                  <a:gd name="connsiteX14" fmla="*/ 209550 w 472440"/>
                  <a:gd name="connsiteY14" fmla="*/ 1806 h 969546"/>
                  <a:gd name="connsiteX15" fmla="*/ 49530 w 472440"/>
                  <a:gd name="connsiteY15" fmla="*/ 104676 h 969546"/>
                  <a:gd name="connsiteX16" fmla="*/ 142875 w 47244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56210 w 544830"/>
                  <a:gd name="connsiteY3" fmla="*/ 51234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14252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196215 w 525780"/>
                  <a:gd name="connsiteY0" fmla="*/ 241836 h 969546"/>
                  <a:gd name="connsiteX1" fmla="*/ 146685 w 525780"/>
                  <a:gd name="connsiteY1" fmla="*/ 499012 h 969546"/>
                  <a:gd name="connsiteX2" fmla="*/ 7620 w 525780"/>
                  <a:gd name="connsiteY2" fmla="*/ 487582 h 969546"/>
                  <a:gd name="connsiteX3" fmla="*/ 0 w 525780"/>
                  <a:gd name="connsiteY3" fmla="*/ 514252 h 969546"/>
                  <a:gd name="connsiteX4" fmla="*/ 139065 w 525780"/>
                  <a:gd name="connsiteY4" fmla="*/ 529492 h 969546"/>
                  <a:gd name="connsiteX5" fmla="*/ 53340 w 525780"/>
                  <a:gd name="connsiteY5" fmla="*/ 925731 h 969546"/>
                  <a:gd name="connsiteX6" fmla="*/ 251460 w 525780"/>
                  <a:gd name="connsiteY6" fmla="*/ 375186 h 969546"/>
                  <a:gd name="connsiteX7" fmla="*/ 525780 w 525780"/>
                  <a:gd name="connsiteY7" fmla="*/ 969546 h 969546"/>
                  <a:gd name="connsiteX8" fmla="*/ 384810 w 525780"/>
                  <a:gd name="connsiteY8" fmla="*/ 537112 h 969546"/>
                  <a:gd name="connsiteX9" fmla="*/ 510540 w 525780"/>
                  <a:gd name="connsiteY9" fmla="*/ 533302 h 969546"/>
                  <a:gd name="connsiteX10" fmla="*/ 504825 w 525780"/>
                  <a:gd name="connsiteY10" fmla="*/ 504727 h 969546"/>
                  <a:gd name="connsiteX11" fmla="*/ 365760 w 525780"/>
                  <a:gd name="connsiteY11" fmla="*/ 502822 h 969546"/>
                  <a:gd name="connsiteX12" fmla="*/ 281940 w 525780"/>
                  <a:gd name="connsiteY12" fmla="*/ 253266 h 969546"/>
                  <a:gd name="connsiteX13" fmla="*/ 398145 w 525780"/>
                  <a:gd name="connsiteY13" fmla="*/ 127536 h 969546"/>
                  <a:gd name="connsiteX14" fmla="*/ 262890 w 525780"/>
                  <a:gd name="connsiteY14" fmla="*/ 1806 h 969546"/>
                  <a:gd name="connsiteX15" fmla="*/ 102870 w 525780"/>
                  <a:gd name="connsiteY15" fmla="*/ 104676 h 969546"/>
                  <a:gd name="connsiteX16" fmla="*/ 196215 w 52578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0 w 518160"/>
                  <a:gd name="connsiteY2" fmla="*/ 48758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3810 w 518160"/>
                  <a:gd name="connsiteY2" fmla="*/ 49901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8160" h="969546">
                    <a:moveTo>
                      <a:pt x="188595" y="241836"/>
                    </a:moveTo>
                    <a:lnTo>
                      <a:pt x="139065" y="499012"/>
                    </a:lnTo>
                    <a:lnTo>
                      <a:pt x="3810" y="499012"/>
                    </a:lnTo>
                    <a:lnTo>
                      <a:pt x="0" y="527587"/>
                    </a:lnTo>
                    <a:lnTo>
                      <a:pt x="131445" y="529492"/>
                    </a:lnTo>
                    <a:lnTo>
                      <a:pt x="45720" y="925731"/>
                    </a:lnTo>
                    <a:lnTo>
                      <a:pt x="243840" y="375186"/>
                    </a:lnTo>
                    <a:lnTo>
                      <a:pt x="518160" y="969546"/>
                    </a:lnTo>
                    <a:lnTo>
                      <a:pt x="377190" y="537112"/>
                    </a:lnTo>
                    <a:lnTo>
                      <a:pt x="502920" y="533302"/>
                    </a:lnTo>
                    <a:lnTo>
                      <a:pt x="497205" y="504727"/>
                    </a:lnTo>
                    <a:lnTo>
                      <a:pt x="358140" y="502822"/>
                    </a:lnTo>
                    <a:lnTo>
                      <a:pt x="274320" y="253266"/>
                    </a:lnTo>
                    <a:cubicBezTo>
                      <a:pt x="340995" y="249456"/>
                      <a:pt x="382905" y="182781"/>
                      <a:pt x="390525" y="127536"/>
                    </a:cubicBezTo>
                    <a:cubicBezTo>
                      <a:pt x="386080" y="38001"/>
                      <a:pt x="307340" y="7521"/>
                      <a:pt x="255270" y="1806"/>
                    </a:cubicBezTo>
                    <a:cubicBezTo>
                      <a:pt x="203835" y="-9624"/>
                      <a:pt x="106680" y="34191"/>
                      <a:pt x="95250" y="104676"/>
                    </a:cubicBezTo>
                    <a:cubicBezTo>
                      <a:pt x="78740" y="171351"/>
                      <a:pt x="130810" y="222786"/>
                      <a:pt x="188595" y="241836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23" name="Freeform 22"/>
            <p:cNvSpPr/>
            <p:nvPr/>
          </p:nvSpPr>
          <p:spPr>
            <a:xfrm>
              <a:off x="6563042" y="2228850"/>
              <a:ext cx="605790" cy="826770"/>
            </a:xfrm>
            <a:custGeom>
              <a:avLst/>
              <a:gdLst>
                <a:gd name="connsiteX0" fmla="*/ 163830 w 617220"/>
                <a:gd name="connsiteY0" fmla="*/ 114300 h 815340"/>
                <a:gd name="connsiteX1" fmla="*/ 521970 w 617220"/>
                <a:gd name="connsiteY1" fmla="*/ 815340 h 815340"/>
                <a:gd name="connsiteX2" fmla="*/ 617220 w 617220"/>
                <a:gd name="connsiteY2" fmla="*/ 765810 h 815340"/>
                <a:gd name="connsiteX3" fmla="*/ 266700 w 617220"/>
                <a:gd name="connsiteY3" fmla="*/ 102870 h 815340"/>
                <a:gd name="connsiteX4" fmla="*/ 434340 w 617220"/>
                <a:gd name="connsiteY4" fmla="*/ 45720 h 815340"/>
                <a:gd name="connsiteX5" fmla="*/ 300990 w 617220"/>
                <a:gd name="connsiteY5" fmla="*/ 0 h 815340"/>
                <a:gd name="connsiteX6" fmla="*/ 45720 w 617220"/>
                <a:gd name="connsiteY6" fmla="*/ 76200 h 815340"/>
                <a:gd name="connsiteX7" fmla="*/ 0 w 617220"/>
                <a:gd name="connsiteY7" fmla="*/ 160020 h 815340"/>
                <a:gd name="connsiteX8" fmla="*/ 163830 w 617220"/>
                <a:gd name="connsiteY8" fmla="*/ 114300 h 815340"/>
                <a:gd name="connsiteX0" fmla="*/ 160020 w 613410"/>
                <a:gd name="connsiteY0" fmla="*/ 11430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60020 w 613410"/>
                <a:gd name="connsiteY8" fmla="*/ 114300 h 815340"/>
                <a:gd name="connsiteX0" fmla="*/ 179070 w 613410"/>
                <a:gd name="connsiteY0" fmla="*/ 13716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79070 w 61341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7620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9144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8382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10668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9525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22960"/>
                <a:gd name="connsiteX1" fmla="*/ 502920 w 605790"/>
                <a:gd name="connsiteY1" fmla="*/ 822960 h 822960"/>
                <a:gd name="connsiteX2" fmla="*/ 605790 w 605790"/>
                <a:gd name="connsiteY2" fmla="*/ 765810 h 822960"/>
                <a:gd name="connsiteX3" fmla="*/ 255270 w 605790"/>
                <a:gd name="connsiteY3" fmla="*/ 102870 h 822960"/>
                <a:gd name="connsiteX4" fmla="*/ 422910 w 605790"/>
                <a:gd name="connsiteY4" fmla="*/ 45720 h 822960"/>
                <a:gd name="connsiteX5" fmla="*/ 289560 w 605790"/>
                <a:gd name="connsiteY5" fmla="*/ 0 h 822960"/>
                <a:gd name="connsiteX6" fmla="*/ 11430 w 605790"/>
                <a:gd name="connsiteY6" fmla="*/ 95250 h 822960"/>
                <a:gd name="connsiteX7" fmla="*/ 0 w 605790"/>
                <a:gd name="connsiteY7" fmla="*/ 190500 h 822960"/>
                <a:gd name="connsiteX8" fmla="*/ 171450 w 605790"/>
                <a:gd name="connsiteY8" fmla="*/ 137160 h 82296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3147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2004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5790" h="826770">
                  <a:moveTo>
                    <a:pt x="171450" y="140970"/>
                  </a:moveTo>
                  <a:lnTo>
                    <a:pt x="502920" y="826770"/>
                  </a:lnTo>
                  <a:lnTo>
                    <a:pt x="605790" y="769620"/>
                  </a:lnTo>
                  <a:lnTo>
                    <a:pt x="255270" y="106680"/>
                  </a:lnTo>
                  <a:lnTo>
                    <a:pt x="422910" y="49530"/>
                  </a:lnTo>
                  <a:lnTo>
                    <a:pt x="320040" y="0"/>
                  </a:lnTo>
                  <a:lnTo>
                    <a:pt x="11430" y="99060"/>
                  </a:lnTo>
                  <a:lnTo>
                    <a:pt x="0" y="194310"/>
                  </a:lnTo>
                  <a:lnTo>
                    <a:pt x="171450" y="140970"/>
                  </a:lnTo>
                  <a:close/>
                </a:path>
              </a:pathLst>
            </a:cu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6788880" y="236300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>
            <a:xfrm flipH="1">
              <a:off x="6820997" y="2424456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>
            <a:xfrm flipH="1">
              <a:off x="6854162" y="2487153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>
            <a:xfrm flipH="1">
              <a:off x="6896072" y="255156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>
            <a:xfrm flipH="1">
              <a:off x="6925500" y="261024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>
            <a:xfrm flipH="1">
              <a:off x="6949725" y="2667185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>
            <a:xfrm flipH="1">
              <a:off x="6981285" y="272495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>
            <a:xfrm flipH="1">
              <a:off x="7004145" y="278019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>
            <a:xfrm flipH="1">
              <a:off x="7032720" y="284115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>
            <a:xfrm flipH="1">
              <a:off x="7068915" y="290211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  <p:sp>
        <p:nvSpPr>
          <p:cNvPr id="49" name="矩形 48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1704857" y="1834257"/>
            <a:ext cx="199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0070C0"/>
                </a:solidFill>
              </a:rPr>
              <a:t>EasyX</a:t>
            </a:r>
            <a:r>
              <a:rPr kumimoji="1" lang="en-US" altLang="zh-CN" dirty="0" smtClean="0">
                <a:solidFill>
                  <a:srgbClr val="0070C0"/>
                </a:solidFill>
              </a:rPr>
              <a:t> Research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712498" y="1496146"/>
            <a:ext cx="156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403913" y="1448402"/>
            <a:ext cx="59438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7</a:t>
            </a:r>
            <a:r>
              <a:rPr kumimoji="1" lang="en-US" altLang="zh-CN" sz="4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.</a:t>
            </a:r>
            <a:r>
              <a:rPr kumimoji="1" lang="zh-CN" altLang="en-US" sz="4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kumimoji="1" lang="en-US" altLang="zh-CN" sz="4400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easyquant</a:t>
            </a:r>
            <a:r>
              <a:rPr kumimoji="1" lang="zh-CN" altLang="nb-NO" sz="4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研究</a:t>
            </a:r>
            <a:endParaRPr kumimoji="1" lang="zh-CN" altLang="en-US" sz="4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73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40458" y="3075057"/>
            <a:ext cx="6226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7</a:t>
            </a:r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.1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代码分析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49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EAA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EAA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TextBox 5"/>
          <p:cNvSpPr txBox="1"/>
          <p:nvPr/>
        </p:nvSpPr>
        <p:spPr>
          <a:xfrm>
            <a:off x="4415406" y="3988638"/>
            <a:ext cx="5932361" cy="420995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000" dirty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8</a:t>
            </a:r>
            <a:r>
              <a:rPr lang="en-US" altLang="zh-CN" sz="20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.1</a:t>
            </a:r>
            <a:r>
              <a:rPr lang="zh-CN" altLang="en-US" sz="20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总结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980427" y="3585460"/>
            <a:ext cx="1081792" cy="1083906"/>
            <a:chOff x="6563042" y="1919069"/>
            <a:chExt cx="1134038" cy="1136551"/>
          </a:xfrm>
        </p:grpSpPr>
        <p:grpSp>
          <p:nvGrpSpPr>
            <p:cNvPr id="22" name="Group 21"/>
            <p:cNvGrpSpPr/>
            <p:nvPr/>
          </p:nvGrpSpPr>
          <p:grpSpPr>
            <a:xfrm>
              <a:off x="6851824" y="1919069"/>
              <a:ext cx="845256" cy="916435"/>
              <a:chOff x="7000705" y="1812217"/>
              <a:chExt cx="914400" cy="991402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7192225" y="2251319"/>
                <a:ext cx="155418" cy="147836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5" name="Trapezoid 34"/>
              <p:cNvSpPr/>
              <p:nvPr/>
            </p:nvSpPr>
            <p:spPr>
              <a:xfrm>
                <a:off x="7193281" y="2374325"/>
                <a:ext cx="154362" cy="258385"/>
              </a:xfrm>
              <a:prstGeom prst="trapezoid">
                <a:avLst>
                  <a:gd name="adj" fmla="val 16772"/>
                </a:avLst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900000">
                <a:off x="7000705" y="2157056"/>
                <a:ext cx="914400" cy="646563"/>
              </a:xfrm>
              <a:prstGeom prst="rect">
                <a:avLst/>
              </a:prstGeom>
              <a:noFill/>
              <a:ln w="285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7147560" y="2514600"/>
                <a:ext cx="547052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38" name="Oval 37"/>
              <p:cNvSpPr/>
              <p:nvPr/>
            </p:nvSpPr>
            <p:spPr>
              <a:xfrm>
                <a:off x="7121576" y="2341282"/>
                <a:ext cx="310345" cy="31034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V="1">
                <a:off x="7574280" y="253809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7685404" y="2569210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7457905" y="250507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7344309" y="2472627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7147560" y="2209800"/>
                <a:ext cx="89852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44" name="Rectangle 43"/>
              <p:cNvSpPr/>
              <p:nvPr/>
            </p:nvSpPr>
            <p:spPr>
              <a:xfrm rot="900000">
                <a:off x="7387126" y="2674459"/>
                <a:ext cx="228600" cy="113155"/>
              </a:xfrm>
              <a:prstGeom prst="rect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7296845" y="2209800"/>
                <a:ext cx="566995" cy="164525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ysDash"/>
              </a:ln>
              <a:effectLst/>
            </p:spPr>
          </p:cxnSp>
          <p:sp>
            <p:nvSpPr>
              <p:cNvPr id="46" name="Freeform 45"/>
              <p:cNvSpPr/>
              <p:nvPr/>
            </p:nvSpPr>
            <p:spPr>
              <a:xfrm rot="20700000">
                <a:off x="7451777" y="1812217"/>
                <a:ext cx="334954" cy="626744"/>
              </a:xfrm>
              <a:custGeom>
                <a:avLst/>
                <a:gdLst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1137 h 968847"/>
                  <a:gd name="connsiteX1" fmla="*/ 0 w 472440"/>
                  <a:gd name="connsiteY1" fmla="*/ 925032 h 968847"/>
                  <a:gd name="connsiteX2" fmla="*/ 205740 w 472440"/>
                  <a:gd name="connsiteY2" fmla="*/ 376392 h 968847"/>
                  <a:gd name="connsiteX3" fmla="*/ 472440 w 472440"/>
                  <a:gd name="connsiteY3" fmla="*/ 968847 h 968847"/>
                  <a:gd name="connsiteX4" fmla="*/ 228600 w 472440"/>
                  <a:gd name="connsiteY4" fmla="*/ 252567 h 968847"/>
                  <a:gd name="connsiteX5" fmla="*/ 360045 w 472440"/>
                  <a:gd name="connsiteY5" fmla="*/ 126837 h 968847"/>
                  <a:gd name="connsiteX6" fmla="*/ 209550 w 472440"/>
                  <a:gd name="connsiteY6" fmla="*/ 1107 h 968847"/>
                  <a:gd name="connsiteX7" fmla="*/ 49530 w 472440"/>
                  <a:gd name="connsiteY7" fmla="*/ 103977 h 968847"/>
                  <a:gd name="connsiteX8" fmla="*/ 142875 w 472440"/>
                  <a:gd name="connsiteY8" fmla="*/ 241137 h 968847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4480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3850 w 472440"/>
                  <a:gd name="connsiteY4" fmla="*/ 539017 h 969546"/>
                  <a:gd name="connsiteX5" fmla="*/ 228600 w 472440"/>
                  <a:gd name="connsiteY5" fmla="*/ 253266 h 969546"/>
                  <a:gd name="connsiteX6" fmla="*/ 344805 w 472440"/>
                  <a:gd name="connsiteY6" fmla="*/ 127536 h 969546"/>
                  <a:gd name="connsiteX7" fmla="*/ 209550 w 472440"/>
                  <a:gd name="connsiteY7" fmla="*/ 1806 h 969546"/>
                  <a:gd name="connsiteX8" fmla="*/ 49530 w 472440"/>
                  <a:gd name="connsiteY8" fmla="*/ 104676 h 969546"/>
                  <a:gd name="connsiteX9" fmla="*/ 142875 w 472440"/>
                  <a:gd name="connsiteY9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228600 w 472440"/>
                  <a:gd name="connsiteY6" fmla="*/ 253266 h 969546"/>
                  <a:gd name="connsiteX7" fmla="*/ 344805 w 472440"/>
                  <a:gd name="connsiteY7" fmla="*/ 127536 h 969546"/>
                  <a:gd name="connsiteX8" fmla="*/ 209550 w 472440"/>
                  <a:gd name="connsiteY8" fmla="*/ 1806 h 969546"/>
                  <a:gd name="connsiteX9" fmla="*/ 49530 w 472440"/>
                  <a:gd name="connsiteY9" fmla="*/ 104676 h 969546"/>
                  <a:gd name="connsiteX10" fmla="*/ 142875 w 472440"/>
                  <a:gd name="connsiteY10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312420 w 472440"/>
                  <a:gd name="connsiteY6" fmla="*/ 502822 h 969546"/>
                  <a:gd name="connsiteX7" fmla="*/ 228600 w 472440"/>
                  <a:gd name="connsiteY7" fmla="*/ 253266 h 969546"/>
                  <a:gd name="connsiteX8" fmla="*/ 344805 w 472440"/>
                  <a:gd name="connsiteY8" fmla="*/ 127536 h 969546"/>
                  <a:gd name="connsiteX9" fmla="*/ 209550 w 472440"/>
                  <a:gd name="connsiteY9" fmla="*/ 1806 h 969546"/>
                  <a:gd name="connsiteX10" fmla="*/ 49530 w 472440"/>
                  <a:gd name="connsiteY10" fmla="*/ 104676 h 969546"/>
                  <a:gd name="connsiteX11" fmla="*/ 142875 w 472440"/>
                  <a:gd name="connsiteY11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333375 w 472440"/>
                  <a:gd name="connsiteY5" fmla="*/ 573307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1945 w 472440"/>
                  <a:gd name="connsiteY4" fmla="*/ 53330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1485 w 472440"/>
                  <a:gd name="connsiteY6" fmla="*/ 50472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81915 w 472440"/>
                  <a:gd name="connsiteY1" fmla="*/ 537112 h 969546"/>
                  <a:gd name="connsiteX2" fmla="*/ 0 w 472440"/>
                  <a:gd name="connsiteY2" fmla="*/ 925731 h 969546"/>
                  <a:gd name="connsiteX3" fmla="*/ 198120 w 472440"/>
                  <a:gd name="connsiteY3" fmla="*/ 375186 h 969546"/>
                  <a:gd name="connsiteX4" fmla="*/ 472440 w 472440"/>
                  <a:gd name="connsiteY4" fmla="*/ 969546 h 969546"/>
                  <a:gd name="connsiteX5" fmla="*/ 331470 w 472440"/>
                  <a:gd name="connsiteY5" fmla="*/ 537112 h 969546"/>
                  <a:gd name="connsiteX6" fmla="*/ 457200 w 472440"/>
                  <a:gd name="connsiteY6" fmla="*/ 533302 h 969546"/>
                  <a:gd name="connsiteX7" fmla="*/ 451485 w 472440"/>
                  <a:gd name="connsiteY7" fmla="*/ 504727 h 969546"/>
                  <a:gd name="connsiteX8" fmla="*/ 312420 w 472440"/>
                  <a:gd name="connsiteY8" fmla="*/ 502822 h 969546"/>
                  <a:gd name="connsiteX9" fmla="*/ 228600 w 472440"/>
                  <a:gd name="connsiteY9" fmla="*/ 253266 h 969546"/>
                  <a:gd name="connsiteX10" fmla="*/ 344805 w 472440"/>
                  <a:gd name="connsiteY10" fmla="*/ 127536 h 969546"/>
                  <a:gd name="connsiteX11" fmla="*/ 209550 w 472440"/>
                  <a:gd name="connsiteY11" fmla="*/ 1806 h 969546"/>
                  <a:gd name="connsiteX12" fmla="*/ 49530 w 472440"/>
                  <a:gd name="connsiteY12" fmla="*/ 104676 h 969546"/>
                  <a:gd name="connsiteX13" fmla="*/ 142875 w 472440"/>
                  <a:gd name="connsiteY13" fmla="*/ 241836 h 969546"/>
                  <a:gd name="connsiteX0" fmla="*/ 142875 w 472440"/>
                  <a:gd name="connsiteY0" fmla="*/ 241836 h 969546"/>
                  <a:gd name="connsiteX1" fmla="*/ 83820 w 472440"/>
                  <a:gd name="connsiteY1" fmla="*/ 512347 h 969546"/>
                  <a:gd name="connsiteX2" fmla="*/ 81915 w 472440"/>
                  <a:gd name="connsiteY2" fmla="*/ 537112 h 969546"/>
                  <a:gd name="connsiteX3" fmla="*/ 0 w 472440"/>
                  <a:gd name="connsiteY3" fmla="*/ 925731 h 969546"/>
                  <a:gd name="connsiteX4" fmla="*/ 198120 w 472440"/>
                  <a:gd name="connsiteY4" fmla="*/ 375186 h 969546"/>
                  <a:gd name="connsiteX5" fmla="*/ 472440 w 472440"/>
                  <a:gd name="connsiteY5" fmla="*/ 969546 h 969546"/>
                  <a:gd name="connsiteX6" fmla="*/ 331470 w 472440"/>
                  <a:gd name="connsiteY6" fmla="*/ 537112 h 969546"/>
                  <a:gd name="connsiteX7" fmla="*/ 457200 w 472440"/>
                  <a:gd name="connsiteY7" fmla="*/ 533302 h 969546"/>
                  <a:gd name="connsiteX8" fmla="*/ 451485 w 472440"/>
                  <a:gd name="connsiteY8" fmla="*/ 504727 h 969546"/>
                  <a:gd name="connsiteX9" fmla="*/ 312420 w 472440"/>
                  <a:gd name="connsiteY9" fmla="*/ 502822 h 969546"/>
                  <a:gd name="connsiteX10" fmla="*/ 228600 w 472440"/>
                  <a:gd name="connsiteY10" fmla="*/ 253266 h 969546"/>
                  <a:gd name="connsiteX11" fmla="*/ 344805 w 472440"/>
                  <a:gd name="connsiteY11" fmla="*/ 127536 h 969546"/>
                  <a:gd name="connsiteX12" fmla="*/ 209550 w 472440"/>
                  <a:gd name="connsiteY12" fmla="*/ 1806 h 969546"/>
                  <a:gd name="connsiteX13" fmla="*/ 49530 w 472440"/>
                  <a:gd name="connsiteY13" fmla="*/ 104676 h 969546"/>
                  <a:gd name="connsiteX14" fmla="*/ 142875 w 472440"/>
                  <a:gd name="connsiteY14" fmla="*/ 241836 h 969546"/>
                  <a:gd name="connsiteX0" fmla="*/ 142875 w 472440"/>
                  <a:gd name="connsiteY0" fmla="*/ 241836 h 969546"/>
                  <a:gd name="connsiteX1" fmla="*/ 85725 w 472440"/>
                  <a:gd name="connsiteY1" fmla="*/ 495202 h 969546"/>
                  <a:gd name="connsiteX2" fmla="*/ 83820 w 472440"/>
                  <a:gd name="connsiteY2" fmla="*/ 512347 h 969546"/>
                  <a:gd name="connsiteX3" fmla="*/ 81915 w 472440"/>
                  <a:gd name="connsiteY3" fmla="*/ 537112 h 969546"/>
                  <a:gd name="connsiteX4" fmla="*/ 0 w 472440"/>
                  <a:gd name="connsiteY4" fmla="*/ 925731 h 969546"/>
                  <a:gd name="connsiteX5" fmla="*/ 198120 w 472440"/>
                  <a:gd name="connsiteY5" fmla="*/ 375186 h 969546"/>
                  <a:gd name="connsiteX6" fmla="*/ 472440 w 472440"/>
                  <a:gd name="connsiteY6" fmla="*/ 969546 h 969546"/>
                  <a:gd name="connsiteX7" fmla="*/ 331470 w 472440"/>
                  <a:gd name="connsiteY7" fmla="*/ 537112 h 969546"/>
                  <a:gd name="connsiteX8" fmla="*/ 457200 w 472440"/>
                  <a:gd name="connsiteY8" fmla="*/ 533302 h 969546"/>
                  <a:gd name="connsiteX9" fmla="*/ 451485 w 472440"/>
                  <a:gd name="connsiteY9" fmla="*/ 504727 h 969546"/>
                  <a:gd name="connsiteX10" fmla="*/ 312420 w 472440"/>
                  <a:gd name="connsiteY10" fmla="*/ 502822 h 969546"/>
                  <a:gd name="connsiteX11" fmla="*/ 228600 w 472440"/>
                  <a:gd name="connsiteY11" fmla="*/ 253266 h 969546"/>
                  <a:gd name="connsiteX12" fmla="*/ 344805 w 472440"/>
                  <a:gd name="connsiteY12" fmla="*/ 127536 h 969546"/>
                  <a:gd name="connsiteX13" fmla="*/ 209550 w 472440"/>
                  <a:gd name="connsiteY13" fmla="*/ 1806 h 969546"/>
                  <a:gd name="connsiteX14" fmla="*/ 49530 w 472440"/>
                  <a:gd name="connsiteY14" fmla="*/ 104676 h 969546"/>
                  <a:gd name="connsiteX15" fmla="*/ 142875 w 472440"/>
                  <a:gd name="connsiteY15" fmla="*/ 241836 h 969546"/>
                  <a:gd name="connsiteX0" fmla="*/ 142875 w 472440"/>
                  <a:gd name="connsiteY0" fmla="*/ 241836 h 969546"/>
                  <a:gd name="connsiteX1" fmla="*/ 91440 w 472440"/>
                  <a:gd name="connsiteY1" fmla="*/ 468532 h 969546"/>
                  <a:gd name="connsiteX2" fmla="*/ 85725 w 472440"/>
                  <a:gd name="connsiteY2" fmla="*/ 495202 h 969546"/>
                  <a:gd name="connsiteX3" fmla="*/ 83820 w 472440"/>
                  <a:gd name="connsiteY3" fmla="*/ 512347 h 969546"/>
                  <a:gd name="connsiteX4" fmla="*/ 81915 w 472440"/>
                  <a:gd name="connsiteY4" fmla="*/ 537112 h 969546"/>
                  <a:gd name="connsiteX5" fmla="*/ 0 w 472440"/>
                  <a:gd name="connsiteY5" fmla="*/ 925731 h 969546"/>
                  <a:gd name="connsiteX6" fmla="*/ 198120 w 472440"/>
                  <a:gd name="connsiteY6" fmla="*/ 375186 h 969546"/>
                  <a:gd name="connsiteX7" fmla="*/ 472440 w 472440"/>
                  <a:gd name="connsiteY7" fmla="*/ 969546 h 969546"/>
                  <a:gd name="connsiteX8" fmla="*/ 331470 w 472440"/>
                  <a:gd name="connsiteY8" fmla="*/ 537112 h 969546"/>
                  <a:gd name="connsiteX9" fmla="*/ 457200 w 472440"/>
                  <a:gd name="connsiteY9" fmla="*/ 533302 h 969546"/>
                  <a:gd name="connsiteX10" fmla="*/ 451485 w 472440"/>
                  <a:gd name="connsiteY10" fmla="*/ 504727 h 969546"/>
                  <a:gd name="connsiteX11" fmla="*/ 312420 w 472440"/>
                  <a:gd name="connsiteY11" fmla="*/ 502822 h 969546"/>
                  <a:gd name="connsiteX12" fmla="*/ 228600 w 472440"/>
                  <a:gd name="connsiteY12" fmla="*/ 253266 h 969546"/>
                  <a:gd name="connsiteX13" fmla="*/ 344805 w 472440"/>
                  <a:gd name="connsiteY13" fmla="*/ 127536 h 969546"/>
                  <a:gd name="connsiteX14" fmla="*/ 209550 w 472440"/>
                  <a:gd name="connsiteY14" fmla="*/ 1806 h 969546"/>
                  <a:gd name="connsiteX15" fmla="*/ 49530 w 472440"/>
                  <a:gd name="connsiteY15" fmla="*/ 104676 h 969546"/>
                  <a:gd name="connsiteX16" fmla="*/ 142875 w 47244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56210 w 544830"/>
                  <a:gd name="connsiteY3" fmla="*/ 51234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14252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196215 w 525780"/>
                  <a:gd name="connsiteY0" fmla="*/ 241836 h 969546"/>
                  <a:gd name="connsiteX1" fmla="*/ 146685 w 525780"/>
                  <a:gd name="connsiteY1" fmla="*/ 499012 h 969546"/>
                  <a:gd name="connsiteX2" fmla="*/ 7620 w 525780"/>
                  <a:gd name="connsiteY2" fmla="*/ 487582 h 969546"/>
                  <a:gd name="connsiteX3" fmla="*/ 0 w 525780"/>
                  <a:gd name="connsiteY3" fmla="*/ 514252 h 969546"/>
                  <a:gd name="connsiteX4" fmla="*/ 139065 w 525780"/>
                  <a:gd name="connsiteY4" fmla="*/ 529492 h 969546"/>
                  <a:gd name="connsiteX5" fmla="*/ 53340 w 525780"/>
                  <a:gd name="connsiteY5" fmla="*/ 925731 h 969546"/>
                  <a:gd name="connsiteX6" fmla="*/ 251460 w 525780"/>
                  <a:gd name="connsiteY6" fmla="*/ 375186 h 969546"/>
                  <a:gd name="connsiteX7" fmla="*/ 525780 w 525780"/>
                  <a:gd name="connsiteY7" fmla="*/ 969546 h 969546"/>
                  <a:gd name="connsiteX8" fmla="*/ 384810 w 525780"/>
                  <a:gd name="connsiteY8" fmla="*/ 537112 h 969546"/>
                  <a:gd name="connsiteX9" fmla="*/ 510540 w 525780"/>
                  <a:gd name="connsiteY9" fmla="*/ 533302 h 969546"/>
                  <a:gd name="connsiteX10" fmla="*/ 504825 w 525780"/>
                  <a:gd name="connsiteY10" fmla="*/ 504727 h 969546"/>
                  <a:gd name="connsiteX11" fmla="*/ 365760 w 525780"/>
                  <a:gd name="connsiteY11" fmla="*/ 502822 h 969546"/>
                  <a:gd name="connsiteX12" fmla="*/ 281940 w 525780"/>
                  <a:gd name="connsiteY12" fmla="*/ 253266 h 969546"/>
                  <a:gd name="connsiteX13" fmla="*/ 398145 w 525780"/>
                  <a:gd name="connsiteY13" fmla="*/ 127536 h 969546"/>
                  <a:gd name="connsiteX14" fmla="*/ 262890 w 525780"/>
                  <a:gd name="connsiteY14" fmla="*/ 1806 h 969546"/>
                  <a:gd name="connsiteX15" fmla="*/ 102870 w 525780"/>
                  <a:gd name="connsiteY15" fmla="*/ 104676 h 969546"/>
                  <a:gd name="connsiteX16" fmla="*/ 196215 w 52578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0 w 518160"/>
                  <a:gd name="connsiteY2" fmla="*/ 48758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3810 w 518160"/>
                  <a:gd name="connsiteY2" fmla="*/ 49901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8160" h="969546">
                    <a:moveTo>
                      <a:pt x="188595" y="241836"/>
                    </a:moveTo>
                    <a:lnTo>
                      <a:pt x="139065" y="499012"/>
                    </a:lnTo>
                    <a:lnTo>
                      <a:pt x="3810" y="499012"/>
                    </a:lnTo>
                    <a:lnTo>
                      <a:pt x="0" y="527587"/>
                    </a:lnTo>
                    <a:lnTo>
                      <a:pt x="131445" y="529492"/>
                    </a:lnTo>
                    <a:lnTo>
                      <a:pt x="45720" y="925731"/>
                    </a:lnTo>
                    <a:lnTo>
                      <a:pt x="243840" y="375186"/>
                    </a:lnTo>
                    <a:lnTo>
                      <a:pt x="518160" y="969546"/>
                    </a:lnTo>
                    <a:lnTo>
                      <a:pt x="377190" y="537112"/>
                    </a:lnTo>
                    <a:lnTo>
                      <a:pt x="502920" y="533302"/>
                    </a:lnTo>
                    <a:lnTo>
                      <a:pt x="497205" y="504727"/>
                    </a:lnTo>
                    <a:lnTo>
                      <a:pt x="358140" y="502822"/>
                    </a:lnTo>
                    <a:lnTo>
                      <a:pt x="274320" y="253266"/>
                    </a:lnTo>
                    <a:cubicBezTo>
                      <a:pt x="340995" y="249456"/>
                      <a:pt x="382905" y="182781"/>
                      <a:pt x="390525" y="127536"/>
                    </a:cubicBezTo>
                    <a:cubicBezTo>
                      <a:pt x="386080" y="38001"/>
                      <a:pt x="307340" y="7521"/>
                      <a:pt x="255270" y="1806"/>
                    </a:cubicBezTo>
                    <a:cubicBezTo>
                      <a:pt x="203835" y="-9624"/>
                      <a:pt x="106680" y="34191"/>
                      <a:pt x="95250" y="104676"/>
                    </a:cubicBezTo>
                    <a:cubicBezTo>
                      <a:pt x="78740" y="171351"/>
                      <a:pt x="130810" y="222786"/>
                      <a:pt x="188595" y="241836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23" name="Freeform 22"/>
            <p:cNvSpPr/>
            <p:nvPr/>
          </p:nvSpPr>
          <p:spPr>
            <a:xfrm>
              <a:off x="6563042" y="2228850"/>
              <a:ext cx="605790" cy="826770"/>
            </a:xfrm>
            <a:custGeom>
              <a:avLst/>
              <a:gdLst>
                <a:gd name="connsiteX0" fmla="*/ 163830 w 617220"/>
                <a:gd name="connsiteY0" fmla="*/ 114300 h 815340"/>
                <a:gd name="connsiteX1" fmla="*/ 521970 w 617220"/>
                <a:gd name="connsiteY1" fmla="*/ 815340 h 815340"/>
                <a:gd name="connsiteX2" fmla="*/ 617220 w 617220"/>
                <a:gd name="connsiteY2" fmla="*/ 765810 h 815340"/>
                <a:gd name="connsiteX3" fmla="*/ 266700 w 617220"/>
                <a:gd name="connsiteY3" fmla="*/ 102870 h 815340"/>
                <a:gd name="connsiteX4" fmla="*/ 434340 w 617220"/>
                <a:gd name="connsiteY4" fmla="*/ 45720 h 815340"/>
                <a:gd name="connsiteX5" fmla="*/ 300990 w 617220"/>
                <a:gd name="connsiteY5" fmla="*/ 0 h 815340"/>
                <a:gd name="connsiteX6" fmla="*/ 45720 w 617220"/>
                <a:gd name="connsiteY6" fmla="*/ 76200 h 815340"/>
                <a:gd name="connsiteX7" fmla="*/ 0 w 617220"/>
                <a:gd name="connsiteY7" fmla="*/ 160020 h 815340"/>
                <a:gd name="connsiteX8" fmla="*/ 163830 w 617220"/>
                <a:gd name="connsiteY8" fmla="*/ 114300 h 815340"/>
                <a:gd name="connsiteX0" fmla="*/ 160020 w 613410"/>
                <a:gd name="connsiteY0" fmla="*/ 11430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60020 w 613410"/>
                <a:gd name="connsiteY8" fmla="*/ 114300 h 815340"/>
                <a:gd name="connsiteX0" fmla="*/ 179070 w 613410"/>
                <a:gd name="connsiteY0" fmla="*/ 13716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79070 w 61341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7620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9144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8382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10668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9525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22960"/>
                <a:gd name="connsiteX1" fmla="*/ 502920 w 605790"/>
                <a:gd name="connsiteY1" fmla="*/ 822960 h 822960"/>
                <a:gd name="connsiteX2" fmla="*/ 605790 w 605790"/>
                <a:gd name="connsiteY2" fmla="*/ 765810 h 822960"/>
                <a:gd name="connsiteX3" fmla="*/ 255270 w 605790"/>
                <a:gd name="connsiteY3" fmla="*/ 102870 h 822960"/>
                <a:gd name="connsiteX4" fmla="*/ 422910 w 605790"/>
                <a:gd name="connsiteY4" fmla="*/ 45720 h 822960"/>
                <a:gd name="connsiteX5" fmla="*/ 289560 w 605790"/>
                <a:gd name="connsiteY5" fmla="*/ 0 h 822960"/>
                <a:gd name="connsiteX6" fmla="*/ 11430 w 605790"/>
                <a:gd name="connsiteY6" fmla="*/ 95250 h 822960"/>
                <a:gd name="connsiteX7" fmla="*/ 0 w 605790"/>
                <a:gd name="connsiteY7" fmla="*/ 190500 h 822960"/>
                <a:gd name="connsiteX8" fmla="*/ 171450 w 605790"/>
                <a:gd name="connsiteY8" fmla="*/ 137160 h 82296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3147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2004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5790" h="826770">
                  <a:moveTo>
                    <a:pt x="171450" y="140970"/>
                  </a:moveTo>
                  <a:lnTo>
                    <a:pt x="502920" y="826770"/>
                  </a:lnTo>
                  <a:lnTo>
                    <a:pt x="605790" y="769620"/>
                  </a:lnTo>
                  <a:lnTo>
                    <a:pt x="255270" y="106680"/>
                  </a:lnTo>
                  <a:lnTo>
                    <a:pt x="422910" y="49530"/>
                  </a:lnTo>
                  <a:lnTo>
                    <a:pt x="320040" y="0"/>
                  </a:lnTo>
                  <a:lnTo>
                    <a:pt x="11430" y="99060"/>
                  </a:lnTo>
                  <a:lnTo>
                    <a:pt x="0" y="194310"/>
                  </a:lnTo>
                  <a:lnTo>
                    <a:pt x="171450" y="140970"/>
                  </a:lnTo>
                  <a:close/>
                </a:path>
              </a:pathLst>
            </a:cu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6788880" y="236300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>
            <a:xfrm flipH="1">
              <a:off x="6820997" y="2424456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>
            <a:xfrm flipH="1">
              <a:off x="6854162" y="2487153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>
            <a:xfrm flipH="1">
              <a:off x="6896072" y="255156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>
            <a:xfrm flipH="1">
              <a:off x="6925500" y="261024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>
            <a:xfrm flipH="1">
              <a:off x="6949725" y="2667185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>
            <a:xfrm flipH="1">
              <a:off x="6981285" y="272495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>
            <a:xfrm flipH="1">
              <a:off x="7004145" y="278019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>
            <a:xfrm flipH="1">
              <a:off x="7032720" y="284115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>
            <a:xfrm flipH="1">
              <a:off x="7068915" y="290211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  <p:sp>
        <p:nvSpPr>
          <p:cNvPr id="49" name="矩形 48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1704857" y="1834257"/>
            <a:ext cx="199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0070C0"/>
                </a:solidFill>
              </a:rPr>
              <a:t>EasyX</a:t>
            </a:r>
            <a:r>
              <a:rPr kumimoji="1" lang="en-US" altLang="zh-CN" dirty="0" smtClean="0">
                <a:solidFill>
                  <a:srgbClr val="0070C0"/>
                </a:solidFill>
              </a:rPr>
              <a:t> Research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712498" y="1496146"/>
            <a:ext cx="156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403913" y="1448402"/>
            <a:ext cx="59438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8.</a:t>
            </a:r>
            <a:r>
              <a:rPr kumimoji="1" lang="zh-CN" altLang="en-US" sz="4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总结</a:t>
            </a:r>
            <a:endParaRPr kumimoji="1" lang="zh-CN" altLang="en-US" sz="4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82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40458" y="3075057"/>
            <a:ext cx="6226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8.1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总结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07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144370" y="2921168"/>
            <a:ext cx="59032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dirty="0" smtClean="0">
                <a:solidFill>
                  <a:schemeClr val="bg1"/>
                </a:solidFill>
              </a:rPr>
              <a:t>End</a:t>
            </a:r>
            <a:endParaRPr kumimoji="1"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44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2529000"/>
            <a:ext cx="1800000" cy="180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Freeform 79"/>
          <p:cNvSpPr>
            <a:spLocks noEditPoints="1"/>
          </p:cNvSpPr>
          <p:nvPr/>
        </p:nvSpPr>
        <p:spPr bwMode="black">
          <a:xfrm>
            <a:off x="467342" y="2921168"/>
            <a:ext cx="865314" cy="1073485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1735" tIns="30867" rIns="61735" bIns="30867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2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793190" y="2967468"/>
            <a:ext cx="4605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1.</a:t>
            </a:r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研究背景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92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3" y="1428738"/>
            <a:ext cx="42519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1.</a:t>
            </a:r>
            <a:r>
              <a:rPr kumimoji="1" lang="zh-CN" altLang="en-US" sz="4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研究背景</a:t>
            </a:r>
            <a:endParaRPr kumimoji="1" lang="zh-CN" altLang="en-US" sz="4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Freeform 79"/>
          <p:cNvSpPr>
            <a:spLocks noEditPoints="1"/>
          </p:cNvSpPr>
          <p:nvPr/>
        </p:nvSpPr>
        <p:spPr bwMode="black">
          <a:xfrm>
            <a:off x="2127855" y="3661196"/>
            <a:ext cx="865314" cy="1073485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1735" tIns="30867" rIns="61735" bIns="30867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2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0" name="TextBox 5"/>
          <p:cNvSpPr txBox="1"/>
          <p:nvPr/>
        </p:nvSpPr>
        <p:spPr>
          <a:xfrm>
            <a:off x="4426169" y="3759479"/>
            <a:ext cx="6216441" cy="759549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rgbClr val="92D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1.1</a:t>
            </a:r>
            <a:r>
              <a:rPr lang="zh-CN" altLang="en-US" sz="2000" dirty="0" smtClean="0">
                <a:solidFill>
                  <a:srgbClr val="92D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研究背景</a:t>
            </a:r>
            <a:endParaRPr lang="en-US" altLang="zh-CN" sz="2000" dirty="0" smtClean="0">
              <a:solidFill>
                <a:srgbClr val="92D05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rgbClr val="92D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1.2</a:t>
            </a:r>
            <a:r>
              <a:rPr lang="zh-CN" altLang="en-US" sz="2000" dirty="0" smtClean="0">
                <a:solidFill>
                  <a:srgbClr val="92D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研究方法</a:t>
            </a:r>
            <a:endParaRPr lang="zh-CN" altLang="en-US" sz="2000" dirty="0">
              <a:solidFill>
                <a:srgbClr val="92D05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704857" y="1834257"/>
            <a:ext cx="199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0070C0"/>
                </a:solidFill>
              </a:rPr>
              <a:t>EasyX</a:t>
            </a:r>
            <a:r>
              <a:rPr kumimoji="1" lang="en-US" altLang="zh-CN" dirty="0" smtClean="0">
                <a:solidFill>
                  <a:srgbClr val="0070C0"/>
                </a:solidFill>
              </a:rPr>
              <a:t> Research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712498" y="1496146"/>
            <a:ext cx="156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64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40458" y="3075057"/>
            <a:ext cx="6226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</a:t>
            </a:r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.1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研究背景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85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9303" y="961080"/>
            <a:ext cx="10759440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1.1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研究背景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需要完成证券各类信息数据的获取、存储，利用这些信息进行分析，构造策略，模拟回测，模拟实盘，应用策略进行真正的程序化交易。每一项功能都非常难，借鉴前辈们的开源成果可以有效避免走弯路，浪费时间。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他山之石，可以攻玉。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本文档记录</a:t>
            </a:r>
            <a:r>
              <a:rPr lang="en-US" altLang="zh-CN" sz="16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shidenggui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大神自己开发的，几个开源量化研究项目的研究过程和结果，项目如下：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	</a:t>
            </a: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	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944310"/>
              </p:ext>
            </p:extLst>
          </p:nvPr>
        </p:nvGraphicFramePr>
        <p:xfrm>
          <a:off x="496004" y="3411350"/>
          <a:ext cx="9100279" cy="1325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254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85788"/>
                <a:gridCol w="2989006"/>
              </a:tblGrid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项目名称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项目简介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项目地址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easyquant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股票量化框架，支持行情获取以及交易。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https://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github.com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/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shidenggui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/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easyquant</a:t>
                      </a:r>
                      <a:endParaRPr lang="zh-CN" altLang="en-US" sz="1000" b="0" i="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easyhistory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用于获取维护股票的历史数据。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https://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github.com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/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shidenggui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/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easyhistory</a:t>
                      </a:r>
                      <a:endParaRPr lang="zh-CN" altLang="en-US" sz="1000" b="0" i="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easyquotation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实时获取新浪 </a:t>
                      </a:r>
                      <a:r>
                        <a:rPr lang="en-US" altLang="zh-CN" sz="10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/ </a:t>
                      </a:r>
                      <a:r>
                        <a:rPr lang="en-US" altLang="zh-CN" sz="1000" kern="1200" dirty="0" err="1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Leverfun</a:t>
                      </a:r>
                      <a:r>
                        <a:rPr lang="en-US" altLang="zh-CN" sz="10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 </a:t>
                      </a:r>
                      <a:r>
                        <a:rPr lang="zh-CN" altLang="en-US" sz="10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的免费股票以及 </a:t>
                      </a:r>
                      <a:r>
                        <a:rPr lang="en-US" altLang="zh-CN" sz="10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level2 </a:t>
                      </a:r>
                      <a:r>
                        <a:rPr lang="zh-CN" altLang="en-US" sz="10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十档行情 </a:t>
                      </a:r>
                      <a:r>
                        <a:rPr lang="en-US" altLang="zh-CN" sz="10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/ </a:t>
                      </a:r>
                      <a:r>
                        <a:rPr lang="zh-CN" altLang="en-US" sz="10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集思路的分级基金行情。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https://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github.com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/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shidenggui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/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easyquotation</a:t>
                      </a:r>
                      <a:endParaRPr lang="zh-CN" altLang="en-US" sz="1000" b="0" i="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easytrader</a:t>
                      </a:r>
                      <a:endParaRPr lang="en-US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提供券商华泰</a:t>
                      </a:r>
                      <a:r>
                        <a:rPr lang="en-US" altLang="zh-CN" sz="10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/</a:t>
                      </a:r>
                      <a:r>
                        <a:rPr lang="zh-CN" altLang="en-US" sz="10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佣金宝</a:t>
                      </a:r>
                      <a:r>
                        <a:rPr lang="en-US" altLang="zh-CN" sz="10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/</a:t>
                      </a:r>
                      <a:r>
                        <a:rPr lang="zh-CN" altLang="en-US" sz="10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银河</a:t>
                      </a:r>
                      <a:r>
                        <a:rPr lang="en-US" altLang="zh-CN" sz="10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/</a:t>
                      </a:r>
                      <a:r>
                        <a:rPr lang="zh-CN" altLang="en-US" sz="10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广发</a:t>
                      </a:r>
                      <a:r>
                        <a:rPr lang="en-US" altLang="zh-CN" sz="10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/</a:t>
                      </a:r>
                      <a:r>
                        <a:rPr lang="zh-CN" altLang="en-US" sz="10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雪球的基金、股票自动程序化交易，量化交易组件。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https://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github.com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/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shidenggui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/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easytrader</a:t>
                      </a:r>
                      <a:endParaRPr lang="zh-CN" altLang="en-US" sz="1000" b="0" i="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easyutils</a:t>
                      </a:r>
                      <a:endParaRPr lang="en-US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一些股票常用函数。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https://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github.com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/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shidenggui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/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easyutils</a:t>
                      </a:r>
                      <a:endParaRPr lang="zh-CN" altLang="en-US" sz="1000" b="0" i="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82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40458" y="3075057"/>
            <a:ext cx="6226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1.2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研究方法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18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9303" y="961080"/>
            <a:ext cx="1075944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1.2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研究方法</a:t>
            </a: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EasyX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是这</a:t>
            </a:r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5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个</a:t>
            </a:r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easy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开头项目的统称。我们需要先搞清楚这</a:t>
            </a:r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5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个项目之间的依赖关系，以及每个项目的用途和功能，然后再一个一个研究，从简单到复杂，从下层基础到上层应用。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每个项目的研究，没什么别的办法，就是看代码，</a:t>
            </a:r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Debug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跟踪。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	</a:t>
            </a: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	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EasyX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45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kumimoji="1" sz="2000" dirty="0" err="1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14187</TotalTime>
  <Words>2809</Words>
  <Application>Microsoft Macintosh PowerPoint</Application>
  <PresentationFormat>宽屏</PresentationFormat>
  <Paragraphs>615</Paragraphs>
  <Slides>37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Calibri</vt:lpstr>
      <vt:lpstr>Calibri Light</vt:lpstr>
      <vt:lpstr>Segoe UI</vt:lpstr>
      <vt:lpstr>Segoe UI Semibold</vt:lpstr>
      <vt:lpstr>Yuanti SC</vt:lpstr>
      <vt:lpstr>Yuanti SC Light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1966</cp:revision>
  <dcterms:created xsi:type="dcterms:W3CDTF">2016-07-16T06:00:02Z</dcterms:created>
  <dcterms:modified xsi:type="dcterms:W3CDTF">2016-10-14T09:48:25Z</dcterms:modified>
</cp:coreProperties>
</file>