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6" r:id="rId2"/>
    <p:sldId id="314" r:id="rId3"/>
    <p:sldId id="275" r:id="rId4"/>
    <p:sldId id="258" r:id="rId5"/>
    <p:sldId id="274" r:id="rId6"/>
    <p:sldId id="390" r:id="rId7"/>
    <p:sldId id="269" r:id="rId8"/>
    <p:sldId id="392" r:id="rId9"/>
    <p:sldId id="393" r:id="rId10"/>
    <p:sldId id="263" r:id="rId11"/>
    <p:sldId id="297" r:id="rId12"/>
    <p:sldId id="404" r:id="rId13"/>
    <p:sldId id="394" r:id="rId14"/>
    <p:sldId id="405" r:id="rId15"/>
    <p:sldId id="397" r:id="rId16"/>
    <p:sldId id="400" r:id="rId17"/>
    <p:sldId id="401" r:id="rId18"/>
    <p:sldId id="402" r:id="rId19"/>
    <p:sldId id="403" r:id="rId20"/>
    <p:sldId id="34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32B"/>
    <a:srgbClr val="CB4423"/>
    <a:srgbClr val="0087FF"/>
    <a:srgbClr val="FF4F69"/>
    <a:srgbClr val="5960FD"/>
    <a:srgbClr val="EAAF07"/>
    <a:srgbClr val="FF621E"/>
    <a:srgbClr val="4B89F0"/>
    <a:srgbClr val="ED5326"/>
    <a:srgbClr val="D94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主题样式 2 - 个性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76"/>
    <p:restoredTop sz="92716" autoAdjust="0"/>
  </p:normalViewPr>
  <p:slideViewPr>
    <p:cSldViewPr snapToGrid="0" snapToObjects="1">
      <p:cViewPr varScale="1">
        <p:scale>
          <a:sx n="128" d="100"/>
          <a:sy n="128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613DB-8F97-1741-9118-0D4449739394}" type="datetimeFigureOut">
              <a:rPr kumimoji="1" lang="zh-CN" altLang="en-US" smtClean="0"/>
              <a:t>16/9/21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1102C-5B02-9E42-B7BA-D19F32FE7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220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152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260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483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865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704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8328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7115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689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43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38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309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037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134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61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89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67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669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02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D8F7-997B-304D-A0DA-493074199D5A}" type="datetimeFigureOut">
              <a:rPr kumimoji="1" lang="zh-CN" altLang="en-US" smtClean="0"/>
              <a:t>16/9/21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7328" y="2844224"/>
            <a:ext cx="11205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smtClean="0">
                <a:solidFill>
                  <a:schemeClr val="bg1"/>
                </a:solidFill>
              </a:rPr>
              <a:t>Public</a:t>
            </a:r>
            <a:r>
              <a:rPr kumimoji="1" lang="zh-CN" altLang="en-US" sz="6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6000" dirty="0" smtClean="0">
                <a:solidFill>
                  <a:schemeClr val="bg1"/>
                </a:solidFill>
              </a:rPr>
              <a:t>Quant</a:t>
            </a:r>
            <a:r>
              <a:rPr kumimoji="1" lang="zh-CN" altLang="en-US" sz="6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6000" dirty="0" smtClean="0">
                <a:solidFill>
                  <a:schemeClr val="bg1"/>
                </a:solidFill>
              </a:rPr>
              <a:t>Platforms</a:t>
            </a:r>
            <a:r>
              <a:rPr kumimoji="1" lang="zh-CN" altLang="en-US" sz="6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6000" dirty="0" smtClean="0">
                <a:solidFill>
                  <a:schemeClr val="bg1"/>
                </a:solidFill>
              </a:rPr>
              <a:t>Research</a:t>
            </a:r>
            <a:endParaRPr kumimoji="1" lang="zh-CN" altLang="en-US" sz="6000" dirty="0" smtClean="0">
              <a:solidFill>
                <a:schemeClr val="bg1"/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961799" y="4234820"/>
            <a:ext cx="5454333" cy="1855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2400" kern="1200">
                <a:solidFill>
                  <a:schemeClr val="bg1">
                    <a:alpha val="98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56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58888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6049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zh-CN" altLang="en-US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8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李煜煌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8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Leader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lang="en-US" altLang="zh-CN" sz="1800" dirty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SCITLAS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Email: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liyuhuang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@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scitlas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.com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 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2016.8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67153" y="6447183"/>
            <a:ext cx="949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版本</a:t>
            </a:r>
            <a:r>
              <a:rPr kumimoji="1" lang="zh-CN" altLang="en-US" sz="16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endParaRPr kumimoji="1" lang="zh-CN" altLang="en-US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73549" y="6458069"/>
            <a:ext cx="710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0.1.0</a:t>
            </a:r>
            <a:r>
              <a:rPr lang="zh-CN" altLang="en-US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 </a:t>
            </a:r>
            <a:endParaRPr lang="zh-CN" altLang="en-US" sz="1600" dirty="0">
              <a:solidFill>
                <a:srgbClr val="FFFFFF">
                  <a:lumMod val="40000"/>
                  <a:lumOff val="60000"/>
                  <a:alpha val="98000"/>
                </a:srgbClr>
              </a:solidFill>
              <a:latin typeface="Segoe U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06344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米筐研究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pSp>
        <p:nvGrpSpPr>
          <p:cNvPr id="89" name="Group 20"/>
          <p:cNvGrpSpPr/>
          <p:nvPr/>
        </p:nvGrpSpPr>
        <p:grpSpPr>
          <a:xfrm>
            <a:off x="332977" y="2887046"/>
            <a:ext cx="1081792" cy="1083906"/>
            <a:chOff x="6563042" y="1919069"/>
            <a:chExt cx="1134038" cy="1136551"/>
          </a:xfrm>
        </p:grpSpPr>
        <p:grpSp>
          <p:nvGrpSpPr>
            <p:cNvPr id="90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102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3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4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5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06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7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8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9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0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1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12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13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114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91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92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3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4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5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6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7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8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9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0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1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35" name="文本框 34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5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米筐研究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4016960"/>
            <a:ext cx="5932361" cy="47748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研究报告</a:t>
            </a:r>
            <a:endParaRPr lang="zh-CN" altLang="en-US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277476" y="1794929"/>
            <a:ext cx="260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0070C0"/>
                </a:solidFill>
              </a:rPr>
              <a:t>Public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Quant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Platforms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Research</a:t>
            </a:r>
            <a:endParaRPr kumimoji="1"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285116" y="1456818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聚宽研究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pSp>
        <p:nvGrpSpPr>
          <p:cNvPr id="89" name="Group 20"/>
          <p:cNvGrpSpPr/>
          <p:nvPr/>
        </p:nvGrpSpPr>
        <p:grpSpPr>
          <a:xfrm>
            <a:off x="332977" y="2887046"/>
            <a:ext cx="1081792" cy="1083906"/>
            <a:chOff x="6563042" y="1919069"/>
            <a:chExt cx="1134038" cy="1136551"/>
          </a:xfrm>
        </p:grpSpPr>
        <p:grpSp>
          <p:nvGrpSpPr>
            <p:cNvPr id="90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102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3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4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5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06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7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8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9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0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1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12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13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114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91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92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3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4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5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6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7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8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9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0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1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35" name="文本框 34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9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聚宽研究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277476" y="1794929"/>
            <a:ext cx="260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0070C0"/>
                </a:solidFill>
              </a:rPr>
              <a:t>Public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Quant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Platforms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Research</a:t>
            </a:r>
            <a:endParaRPr kumimoji="1"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285116" y="1456818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TextBox 5"/>
          <p:cNvSpPr txBox="1"/>
          <p:nvPr/>
        </p:nvSpPr>
        <p:spPr>
          <a:xfrm>
            <a:off x="4415406" y="4016960"/>
            <a:ext cx="5932361" cy="47748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研究报告</a:t>
            </a:r>
            <a:endParaRPr lang="zh-CN" altLang="en-US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92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4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优矿研究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pSp>
        <p:nvGrpSpPr>
          <p:cNvPr id="89" name="Group 20"/>
          <p:cNvGrpSpPr/>
          <p:nvPr/>
        </p:nvGrpSpPr>
        <p:grpSpPr>
          <a:xfrm>
            <a:off x="332977" y="2887046"/>
            <a:ext cx="1081792" cy="1083906"/>
            <a:chOff x="6563042" y="1919069"/>
            <a:chExt cx="1134038" cy="1136551"/>
          </a:xfrm>
        </p:grpSpPr>
        <p:grpSp>
          <p:nvGrpSpPr>
            <p:cNvPr id="90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102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3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4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5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06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7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8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9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0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1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12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13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114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91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92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3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4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5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6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7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8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9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0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1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35" name="文本框 34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5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4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优矿研究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277476" y="1794929"/>
            <a:ext cx="260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0070C0"/>
                </a:solidFill>
              </a:rPr>
              <a:t>Public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Quant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Platforms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Research</a:t>
            </a:r>
            <a:endParaRPr kumimoji="1"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285116" y="1456818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TextBox 5"/>
          <p:cNvSpPr txBox="1"/>
          <p:nvPr/>
        </p:nvSpPr>
        <p:spPr>
          <a:xfrm>
            <a:off x="4415406" y="4016960"/>
            <a:ext cx="5932361" cy="47748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研究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报告</a:t>
            </a:r>
            <a:endParaRPr lang="zh-CN" altLang="en-US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0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5.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交叉对比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0" name="Freeform 17"/>
          <p:cNvSpPr>
            <a:spLocks noEditPoints="1"/>
          </p:cNvSpPr>
          <p:nvPr/>
        </p:nvSpPr>
        <p:spPr bwMode="black">
          <a:xfrm>
            <a:off x="485781" y="2891924"/>
            <a:ext cx="880687" cy="1074150"/>
          </a:xfrm>
          <a:custGeom>
            <a:avLst/>
            <a:gdLst>
              <a:gd name="T0" fmla="*/ 129 w 246"/>
              <a:gd name="T1" fmla="*/ 192 h 300"/>
              <a:gd name="T2" fmla="*/ 43 w 246"/>
              <a:gd name="T3" fmla="*/ 202 h 300"/>
              <a:gd name="T4" fmla="*/ 129 w 246"/>
              <a:gd name="T5" fmla="*/ 126 h 300"/>
              <a:gd name="T6" fmla="*/ 43 w 246"/>
              <a:gd name="T7" fmla="*/ 135 h 300"/>
              <a:gd name="T8" fmla="*/ 129 w 246"/>
              <a:gd name="T9" fmla="*/ 126 h 300"/>
              <a:gd name="T10" fmla="*/ 215 w 246"/>
              <a:gd name="T11" fmla="*/ 101 h 300"/>
              <a:gd name="T12" fmla="*/ 219 w 246"/>
              <a:gd name="T13" fmla="*/ 90 h 300"/>
              <a:gd name="T14" fmla="*/ 208 w 246"/>
              <a:gd name="T15" fmla="*/ 111 h 300"/>
              <a:gd name="T16" fmla="*/ 43 w 246"/>
              <a:gd name="T17" fmla="*/ 92 h 300"/>
              <a:gd name="T18" fmla="*/ 117 w 246"/>
              <a:gd name="T19" fmla="*/ 102 h 300"/>
              <a:gd name="T20" fmla="*/ 43 w 246"/>
              <a:gd name="T21" fmla="*/ 235 h 300"/>
              <a:gd name="T22" fmla="*/ 117 w 246"/>
              <a:gd name="T23" fmla="*/ 226 h 300"/>
              <a:gd name="T24" fmla="*/ 43 w 246"/>
              <a:gd name="T25" fmla="*/ 235 h 300"/>
              <a:gd name="T26" fmla="*/ 11 w 246"/>
              <a:gd name="T27" fmla="*/ 287 h 300"/>
              <a:gd name="T28" fmla="*/ 35 w 246"/>
              <a:gd name="T29" fmla="*/ 36 h 300"/>
              <a:gd name="T30" fmla="*/ 0 w 246"/>
              <a:gd name="T31" fmla="*/ 22 h 300"/>
              <a:gd name="T32" fmla="*/ 219 w 246"/>
              <a:gd name="T33" fmla="*/ 300 h 300"/>
              <a:gd name="T34" fmla="*/ 208 w 246"/>
              <a:gd name="T35" fmla="*/ 173 h 300"/>
              <a:gd name="T36" fmla="*/ 117 w 246"/>
              <a:gd name="T37" fmla="*/ 159 h 300"/>
              <a:gd name="T38" fmla="*/ 43 w 246"/>
              <a:gd name="T39" fmla="*/ 169 h 300"/>
              <a:gd name="T40" fmla="*/ 117 w 246"/>
              <a:gd name="T41" fmla="*/ 159 h 300"/>
              <a:gd name="T42" fmla="*/ 57 w 246"/>
              <a:gd name="T43" fmla="*/ 22 h 300"/>
              <a:gd name="T44" fmla="*/ 86 w 246"/>
              <a:gd name="T45" fmla="*/ 20 h 300"/>
              <a:gd name="T46" fmla="*/ 110 w 246"/>
              <a:gd name="T47" fmla="*/ 0 h 300"/>
              <a:gd name="T48" fmla="*/ 133 w 246"/>
              <a:gd name="T49" fmla="*/ 20 h 300"/>
              <a:gd name="T50" fmla="*/ 162 w 246"/>
              <a:gd name="T51" fmla="*/ 22 h 300"/>
              <a:gd name="T52" fmla="*/ 179 w 246"/>
              <a:gd name="T53" fmla="*/ 43 h 300"/>
              <a:gd name="T54" fmla="*/ 41 w 246"/>
              <a:gd name="T55" fmla="*/ 36 h 300"/>
              <a:gd name="T56" fmla="*/ 110 w 246"/>
              <a:gd name="T57" fmla="*/ 20 h 300"/>
              <a:gd name="T58" fmla="*/ 110 w 246"/>
              <a:gd name="T59" fmla="*/ 11 h 300"/>
              <a:gd name="T60" fmla="*/ 190 w 246"/>
              <a:gd name="T61" fmla="*/ 269 h 300"/>
              <a:gd name="T62" fmla="*/ 29 w 246"/>
              <a:gd name="T63" fmla="*/ 59 h 300"/>
              <a:gd name="T64" fmla="*/ 190 w 246"/>
              <a:gd name="T65" fmla="*/ 71 h 300"/>
              <a:gd name="T66" fmla="*/ 200 w 246"/>
              <a:gd name="T67" fmla="*/ 49 h 300"/>
              <a:gd name="T68" fmla="*/ 19 w 246"/>
              <a:gd name="T69" fmla="*/ 278 h 300"/>
              <a:gd name="T70" fmla="*/ 200 w 246"/>
              <a:gd name="T71" fmla="*/ 185 h 300"/>
              <a:gd name="T72" fmla="*/ 190 w 246"/>
              <a:gd name="T73" fmla="*/ 269 h 300"/>
              <a:gd name="T74" fmla="*/ 190 w 246"/>
              <a:gd name="T75" fmla="*/ 133 h 300"/>
              <a:gd name="T76" fmla="*/ 200 w 246"/>
              <a:gd name="T77" fmla="*/ 124 h 300"/>
              <a:gd name="T78" fmla="*/ 215 w 246"/>
              <a:gd name="T79" fmla="*/ 35 h 300"/>
              <a:gd name="T80" fmla="*/ 219 w 246"/>
              <a:gd name="T81" fmla="*/ 22 h 300"/>
              <a:gd name="T82" fmla="*/ 184 w 246"/>
              <a:gd name="T83" fmla="*/ 36 h 300"/>
              <a:gd name="T84" fmla="*/ 208 w 246"/>
              <a:gd name="T85" fmla="*/ 44 h 300"/>
              <a:gd name="T86" fmla="*/ 246 w 246"/>
              <a:gd name="T87" fmla="*/ 41 h 300"/>
              <a:gd name="T88" fmla="*/ 155 w 246"/>
              <a:gd name="T89" fmla="*/ 134 h 300"/>
              <a:gd name="T90" fmla="*/ 156 w 246"/>
              <a:gd name="T91" fmla="*/ 92 h 300"/>
              <a:gd name="T92" fmla="*/ 218 w 246"/>
              <a:gd name="T93" fmla="*/ 41 h 300"/>
              <a:gd name="T94" fmla="*/ 246 w 246"/>
              <a:gd name="T95" fmla="*/ 107 h 300"/>
              <a:gd name="T96" fmla="*/ 155 w 246"/>
              <a:gd name="T97" fmla="*/ 201 h 300"/>
              <a:gd name="T98" fmla="*/ 156 w 246"/>
              <a:gd name="T99" fmla="*/ 159 h 300"/>
              <a:gd name="T100" fmla="*/ 218 w 246"/>
              <a:gd name="T101" fmla="*/ 107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46" h="300">
                <a:moveTo>
                  <a:pt x="43" y="192"/>
                </a:moveTo>
                <a:cubicBezTo>
                  <a:pt x="129" y="192"/>
                  <a:pt x="129" y="192"/>
                  <a:pt x="129" y="192"/>
                </a:cubicBezTo>
                <a:cubicBezTo>
                  <a:pt x="129" y="202"/>
                  <a:pt x="129" y="202"/>
                  <a:pt x="129" y="202"/>
                </a:cubicBezTo>
                <a:cubicBezTo>
                  <a:pt x="43" y="202"/>
                  <a:pt x="43" y="202"/>
                  <a:pt x="43" y="202"/>
                </a:cubicBezTo>
                <a:lnTo>
                  <a:pt x="43" y="192"/>
                </a:lnTo>
                <a:close/>
                <a:moveTo>
                  <a:pt x="129" y="126"/>
                </a:moveTo>
                <a:cubicBezTo>
                  <a:pt x="43" y="126"/>
                  <a:pt x="43" y="126"/>
                  <a:pt x="43" y="126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129" y="135"/>
                  <a:pt x="129" y="135"/>
                  <a:pt x="129" y="135"/>
                </a:cubicBezTo>
                <a:lnTo>
                  <a:pt x="129" y="126"/>
                </a:lnTo>
                <a:close/>
                <a:moveTo>
                  <a:pt x="208" y="111"/>
                </a:moveTo>
                <a:cubicBezTo>
                  <a:pt x="215" y="101"/>
                  <a:pt x="215" y="101"/>
                  <a:pt x="215" y="101"/>
                </a:cubicBezTo>
                <a:cubicBezTo>
                  <a:pt x="219" y="101"/>
                  <a:pt x="219" y="101"/>
                  <a:pt x="219" y="101"/>
                </a:cubicBezTo>
                <a:cubicBezTo>
                  <a:pt x="219" y="90"/>
                  <a:pt x="219" y="90"/>
                  <a:pt x="219" y="90"/>
                </a:cubicBezTo>
                <a:cubicBezTo>
                  <a:pt x="208" y="106"/>
                  <a:pt x="208" y="106"/>
                  <a:pt x="208" y="106"/>
                </a:cubicBezTo>
                <a:lnTo>
                  <a:pt x="208" y="111"/>
                </a:lnTo>
                <a:close/>
                <a:moveTo>
                  <a:pt x="117" y="92"/>
                </a:moveTo>
                <a:cubicBezTo>
                  <a:pt x="43" y="92"/>
                  <a:pt x="43" y="92"/>
                  <a:pt x="43" y="92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117" y="102"/>
                  <a:pt x="117" y="102"/>
                  <a:pt x="117" y="102"/>
                </a:cubicBezTo>
                <a:lnTo>
                  <a:pt x="117" y="92"/>
                </a:lnTo>
                <a:close/>
                <a:moveTo>
                  <a:pt x="43" y="235"/>
                </a:moveTo>
                <a:cubicBezTo>
                  <a:pt x="117" y="235"/>
                  <a:pt x="117" y="235"/>
                  <a:pt x="117" y="235"/>
                </a:cubicBezTo>
                <a:cubicBezTo>
                  <a:pt x="117" y="226"/>
                  <a:pt x="117" y="226"/>
                  <a:pt x="117" y="226"/>
                </a:cubicBezTo>
                <a:cubicBezTo>
                  <a:pt x="43" y="226"/>
                  <a:pt x="43" y="226"/>
                  <a:pt x="43" y="226"/>
                </a:cubicBezTo>
                <a:lnTo>
                  <a:pt x="43" y="235"/>
                </a:lnTo>
                <a:close/>
                <a:moveTo>
                  <a:pt x="208" y="287"/>
                </a:moveTo>
                <a:cubicBezTo>
                  <a:pt x="11" y="287"/>
                  <a:pt x="11" y="287"/>
                  <a:pt x="11" y="287"/>
                </a:cubicBezTo>
                <a:cubicBezTo>
                  <a:pt x="11" y="36"/>
                  <a:pt x="11" y="36"/>
                  <a:pt x="11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7" y="31"/>
                  <a:pt x="40" y="26"/>
                  <a:pt x="44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00"/>
                  <a:pt x="0" y="300"/>
                  <a:pt x="0" y="300"/>
                </a:cubicBezTo>
                <a:cubicBezTo>
                  <a:pt x="219" y="300"/>
                  <a:pt x="219" y="300"/>
                  <a:pt x="219" y="300"/>
                </a:cubicBezTo>
                <a:cubicBezTo>
                  <a:pt x="219" y="157"/>
                  <a:pt x="219" y="157"/>
                  <a:pt x="219" y="157"/>
                </a:cubicBezTo>
                <a:cubicBezTo>
                  <a:pt x="208" y="173"/>
                  <a:pt x="208" y="173"/>
                  <a:pt x="208" y="173"/>
                </a:cubicBezTo>
                <a:lnTo>
                  <a:pt x="208" y="287"/>
                </a:lnTo>
                <a:close/>
                <a:moveTo>
                  <a:pt x="117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9"/>
                  <a:pt x="43" y="169"/>
                  <a:pt x="43" y="169"/>
                </a:cubicBezTo>
                <a:cubicBezTo>
                  <a:pt x="117" y="169"/>
                  <a:pt x="117" y="169"/>
                  <a:pt x="117" y="169"/>
                </a:cubicBezTo>
                <a:lnTo>
                  <a:pt x="117" y="159"/>
                </a:lnTo>
                <a:close/>
                <a:moveTo>
                  <a:pt x="41" y="36"/>
                </a:moveTo>
                <a:cubicBezTo>
                  <a:pt x="43" y="29"/>
                  <a:pt x="50" y="25"/>
                  <a:pt x="57" y="22"/>
                </a:cubicBezTo>
                <a:cubicBezTo>
                  <a:pt x="63" y="21"/>
                  <a:pt x="71" y="20"/>
                  <a:pt x="77" y="20"/>
                </a:cubicBezTo>
                <a:cubicBezTo>
                  <a:pt x="80" y="20"/>
                  <a:pt x="83" y="20"/>
                  <a:pt x="86" y="20"/>
                </a:cubicBezTo>
                <a:cubicBezTo>
                  <a:pt x="87" y="20"/>
                  <a:pt x="88" y="20"/>
                  <a:pt x="89" y="20"/>
                </a:cubicBezTo>
                <a:cubicBezTo>
                  <a:pt x="89" y="9"/>
                  <a:pt x="98" y="0"/>
                  <a:pt x="110" y="0"/>
                </a:cubicBezTo>
                <a:cubicBezTo>
                  <a:pt x="121" y="0"/>
                  <a:pt x="130" y="9"/>
                  <a:pt x="130" y="20"/>
                </a:cubicBezTo>
                <a:cubicBezTo>
                  <a:pt x="131" y="20"/>
                  <a:pt x="132" y="20"/>
                  <a:pt x="133" y="20"/>
                </a:cubicBezTo>
                <a:cubicBezTo>
                  <a:pt x="136" y="20"/>
                  <a:pt x="139" y="20"/>
                  <a:pt x="142" y="20"/>
                </a:cubicBezTo>
                <a:cubicBezTo>
                  <a:pt x="149" y="20"/>
                  <a:pt x="156" y="21"/>
                  <a:pt x="162" y="22"/>
                </a:cubicBezTo>
                <a:cubicBezTo>
                  <a:pt x="170" y="25"/>
                  <a:pt x="176" y="29"/>
                  <a:pt x="178" y="36"/>
                </a:cubicBezTo>
                <a:cubicBezTo>
                  <a:pt x="179" y="38"/>
                  <a:pt x="179" y="41"/>
                  <a:pt x="179" y="43"/>
                </a:cubicBezTo>
                <a:cubicBezTo>
                  <a:pt x="145" y="43"/>
                  <a:pt x="74" y="43"/>
                  <a:pt x="40" y="43"/>
                </a:cubicBezTo>
                <a:cubicBezTo>
                  <a:pt x="40" y="41"/>
                  <a:pt x="41" y="38"/>
                  <a:pt x="41" y="36"/>
                </a:cubicBezTo>
                <a:close/>
                <a:moveTo>
                  <a:pt x="99" y="20"/>
                </a:moveTo>
                <a:cubicBezTo>
                  <a:pt x="103" y="20"/>
                  <a:pt x="106" y="20"/>
                  <a:pt x="110" y="20"/>
                </a:cubicBezTo>
                <a:cubicBezTo>
                  <a:pt x="113" y="20"/>
                  <a:pt x="116" y="20"/>
                  <a:pt x="120" y="20"/>
                </a:cubicBezTo>
                <a:cubicBezTo>
                  <a:pt x="119" y="15"/>
                  <a:pt x="115" y="11"/>
                  <a:pt x="110" y="11"/>
                </a:cubicBezTo>
                <a:cubicBezTo>
                  <a:pt x="104" y="11"/>
                  <a:pt x="100" y="15"/>
                  <a:pt x="99" y="20"/>
                </a:cubicBezTo>
                <a:close/>
                <a:moveTo>
                  <a:pt x="190" y="269"/>
                </a:moveTo>
                <a:cubicBezTo>
                  <a:pt x="29" y="269"/>
                  <a:pt x="29" y="269"/>
                  <a:pt x="29" y="269"/>
                </a:cubicBezTo>
                <a:cubicBezTo>
                  <a:pt x="29" y="59"/>
                  <a:pt x="29" y="59"/>
                  <a:pt x="29" y="59"/>
                </a:cubicBezTo>
                <a:cubicBezTo>
                  <a:pt x="190" y="59"/>
                  <a:pt x="190" y="59"/>
                  <a:pt x="190" y="59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200" y="49"/>
                  <a:pt x="200" y="49"/>
                  <a:pt x="200" y="49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278"/>
                  <a:pt x="19" y="278"/>
                  <a:pt x="19" y="278"/>
                </a:cubicBezTo>
                <a:cubicBezTo>
                  <a:pt x="200" y="278"/>
                  <a:pt x="200" y="278"/>
                  <a:pt x="200" y="278"/>
                </a:cubicBezTo>
                <a:cubicBezTo>
                  <a:pt x="200" y="185"/>
                  <a:pt x="200" y="185"/>
                  <a:pt x="200" y="185"/>
                </a:cubicBezTo>
                <a:cubicBezTo>
                  <a:pt x="190" y="199"/>
                  <a:pt x="190" y="199"/>
                  <a:pt x="190" y="199"/>
                </a:cubicBezTo>
                <a:lnTo>
                  <a:pt x="190" y="269"/>
                </a:lnTo>
                <a:close/>
                <a:moveTo>
                  <a:pt x="200" y="119"/>
                </a:moveTo>
                <a:cubicBezTo>
                  <a:pt x="190" y="133"/>
                  <a:pt x="190" y="133"/>
                  <a:pt x="190" y="133"/>
                </a:cubicBezTo>
                <a:cubicBezTo>
                  <a:pt x="190" y="138"/>
                  <a:pt x="190" y="138"/>
                  <a:pt x="190" y="138"/>
                </a:cubicBezTo>
                <a:cubicBezTo>
                  <a:pt x="200" y="124"/>
                  <a:pt x="200" y="124"/>
                  <a:pt x="200" y="124"/>
                </a:cubicBezTo>
                <a:lnTo>
                  <a:pt x="200" y="119"/>
                </a:lnTo>
                <a:close/>
                <a:moveTo>
                  <a:pt x="215" y="35"/>
                </a:moveTo>
                <a:cubicBezTo>
                  <a:pt x="219" y="35"/>
                  <a:pt x="219" y="35"/>
                  <a:pt x="219" y="35"/>
                </a:cubicBezTo>
                <a:cubicBezTo>
                  <a:pt x="219" y="22"/>
                  <a:pt x="219" y="22"/>
                  <a:pt x="219" y="22"/>
                </a:cubicBezTo>
                <a:cubicBezTo>
                  <a:pt x="175" y="22"/>
                  <a:pt x="175" y="22"/>
                  <a:pt x="175" y="22"/>
                </a:cubicBezTo>
                <a:cubicBezTo>
                  <a:pt x="179" y="26"/>
                  <a:pt x="182" y="30"/>
                  <a:pt x="184" y="36"/>
                </a:cubicBezTo>
                <a:cubicBezTo>
                  <a:pt x="208" y="36"/>
                  <a:pt x="208" y="36"/>
                  <a:pt x="208" y="36"/>
                </a:cubicBezTo>
                <a:cubicBezTo>
                  <a:pt x="208" y="44"/>
                  <a:pt x="208" y="44"/>
                  <a:pt x="208" y="44"/>
                </a:cubicBezTo>
                <a:lnTo>
                  <a:pt x="215" y="35"/>
                </a:lnTo>
                <a:close/>
                <a:moveTo>
                  <a:pt x="246" y="41"/>
                </a:moveTo>
                <a:cubicBezTo>
                  <a:pt x="182" y="134"/>
                  <a:pt x="182" y="134"/>
                  <a:pt x="182" y="134"/>
                </a:cubicBezTo>
                <a:cubicBezTo>
                  <a:pt x="155" y="134"/>
                  <a:pt x="155" y="134"/>
                  <a:pt x="155" y="134"/>
                </a:cubicBezTo>
                <a:cubicBezTo>
                  <a:pt x="129" y="92"/>
                  <a:pt x="129" y="92"/>
                  <a:pt x="129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69" y="113"/>
                  <a:pt x="169" y="113"/>
                  <a:pt x="169" y="113"/>
                </a:cubicBezTo>
                <a:cubicBezTo>
                  <a:pt x="218" y="41"/>
                  <a:pt x="218" y="41"/>
                  <a:pt x="218" y="41"/>
                </a:cubicBezTo>
                <a:lnTo>
                  <a:pt x="246" y="41"/>
                </a:lnTo>
                <a:close/>
                <a:moveTo>
                  <a:pt x="246" y="107"/>
                </a:moveTo>
                <a:cubicBezTo>
                  <a:pt x="182" y="201"/>
                  <a:pt x="182" y="201"/>
                  <a:pt x="182" y="201"/>
                </a:cubicBezTo>
                <a:cubicBezTo>
                  <a:pt x="155" y="201"/>
                  <a:pt x="155" y="201"/>
                  <a:pt x="155" y="201"/>
                </a:cubicBezTo>
                <a:cubicBezTo>
                  <a:pt x="129" y="159"/>
                  <a:pt x="129" y="159"/>
                  <a:pt x="129" y="159"/>
                </a:cubicBezTo>
                <a:cubicBezTo>
                  <a:pt x="156" y="159"/>
                  <a:pt x="156" y="159"/>
                  <a:pt x="156" y="159"/>
                </a:cubicBezTo>
                <a:cubicBezTo>
                  <a:pt x="169" y="180"/>
                  <a:pt x="169" y="180"/>
                  <a:pt x="169" y="180"/>
                </a:cubicBezTo>
                <a:cubicBezTo>
                  <a:pt x="218" y="107"/>
                  <a:pt x="218" y="107"/>
                  <a:pt x="218" y="107"/>
                </a:cubicBezTo>
                <a:lnTo>
                  <a:pt x="246" y="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806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5.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交叉对比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7" y="3160460"/>
            <a:ext cx="6395348" cy="2095940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00B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5.1</a:t>
            </a:r>
            <a:r>
              <a:rPr lang="zh-CN" altLang="en-US" sz="2400" dirty="0" smtClean="0">
                <a:solidFill>
                  <a:srgbClr val="00B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400" dirty="0" smtClean="0">
                <a:solidFill>
                  <a:srgbClr val="00B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API</a:t>
            </a:r>
            <a:r>
              <a:rPr lang="zh-CN" altLang="en-US" sz="2400" dirty="0" smtClean="0">
                <a:solidFill>
                  <a:srgbClr val="00B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对比</a:t>
            </a:r>
            <a:endParaRPr lang="zh-CN" altLang="en-US" sz="2400" dirty="0">
              <a:solidFill>
                <a:srgbClr val="00B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00B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5.2</a:t>
            </a:r>
            <a:r>
              <a:rPr lang="zh-CN" altLang="en-US" sz="2400" dirty="0" smtClean="0">
                <a:solidFill>
                  <a:srgbClr val="00B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数据对比</a:t>
            </a:r>
            <a:endParaRPr lang="zh-CN" altLang="en-US" sz="2400" dirty="0">
              <a:solidFill>
                <a:srgbClr val="00B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00B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5.3</a:t>
            </a:r>
            <a:r>
              <a:rPr lang="zh-CN" altLang="en-US" sz="2400" dirty="0" smtClean="0">
                <a:solidFill>
                  <a:srgbClr val="00B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框架对比</a:t>
            </a:r>
            <a:endParaRPr lang="zh-CN" altLang="en-US" sz="2400" dirty="0">
              <a:solidFill>
                <a:srgbClr val="00B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00B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5.4</a:t>
            </a:r>
            <a:r>
              <a:rPr lang="zh-CN" altLang="en-US" sz="2400" dirty="0" smtClean="0">
                <a:solidFill>
                  <a:srgbClr val="00B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其他对比</a:t>
            </a:r>
            <a:endParaRPr lang="zh-CN" altLang="en-US" sz="2400" dirty="0">
              <a:solidFill>
                <a:srgbClr val="00B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00B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5.5</a:t>
            </a:r>
            <a:r>
              <a:rPr lang="zh-CN" altLang="en-US" sz="2400" dirty="0" smtClean="0">
                <a:solidFill>
                  <a:srgbClr val="00B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总结</a:t>
            </a:r>
            <a:endParaRPr lang="zh-CN" altLang="en-US" sz="2400" dirty="0">
              <a:solidFill>
                <a:srgbClr val="00B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7" name="Freeform 17"/>
          <p:cNvSpPr>
            <a:spLocks noEditPoints="1"/>
          </p:cNvSpPr>
          <p:nvPr/>
        </p:nvSpPr>
        <p:spPr bwMode="black">
          <a:xfrm>
            <a:off x="2080979" y="3595216"/>
            <a:ext cx="880687" cy="1074150"/>
          </a:xfrm>
          <a:custGeom>
            <a:avLst/>
            <a:gdLst>
              <a:gd name="T0" fmla="*/ 129 w 246"/>
              <a:gd name="T1" fmla="*/ 192 h 300"/>
              <a:gd name="T2" fmla="*/ 43 w 246"/>
              <a:gd name="T3" fmla="*/ 202 h 300"/>
              <a:gd name="T4" fmla="*/ 129 w 246"/>
              <a:gd name="T5" fmla="*/ 126 h 300"/>
              <a:gd name="T6" fmla="*/ 43 w 246"/>
              <a:gd name="T7" fmla="*/ 135 h 300"/>
              <a:gd name="T8" fmla="*/ 129 w 246"/>
              <a:gd name="T9" fmla="*/ 126 h 300"/>
              <a:gd name="T10" fmla="*/ 215 w 246"/>
              <a:gd name="T11" fmla="*/ 101 h 300"/>
              <a:gd name="T12" fmla="*/ 219 w 246"/>
              <a:gd name="T13" fmla="*/ 90 h 300"/>
              <a:gd name="T14" fmla="*/ 208 w 246"/>
              <a:gd name="T15" fmla="*/ 111 h 300"/>
              <a:gd name="T16" fmla="*/ 43 w 246"/>
              <a:gd name="T17" fmla="*/ 92 h 300"/>
              <a:gd name="T18" fmla="*/ 117 w 246"/>
              <a:gd name="T19" fmla="*/ 102 h 300"/>
              <a:gd name="T20" fmla="*/ 43 w 246"/>
              <a:gd name="T21" fmla="*/ 235 h 300"/>
              <a:gd name="T22" fmla="*/ 117 w 246"/>
              <a:gd name="T23" fmla="*/ 226 h 300"/>
              <a:gd name="T24" fmla="*/ 43 w 246"/>
              <a:gd name="T25" fmla="*/ 235 h 300"/>
              <a:gd name="T26" fmla="*/ 11 w 246"/>
              <a:gd name="T27" fmla="*/ 287 h 300"/>
              <a:gd name="T28" fmla="*/ 35 w 246"/>
              <a:gd name="T29" fmla="*/ 36 h 300"/>
              <a:gd name="T30" fmla="*/ 0 w 246"/>
              <a:gd name="T31" fmla="*/ 22 h 300"/>
              <a:gd name="T32" fmla="*/ 219 w 246"/>
              <a:gd name="T33" fmla="*/ 300 h 300"/>
              <a:gd name="T34" fmla="*/ 208 w 246"/>
              <a:gd name="T35" fmla="*/ 173 h 300"/>
              <a:gd name="T36" fmla="*/ 117 w 246"/>
              <a:gd name="T37" fmla="*/ 159 h 300"/>
              <a:gd name="T38" fmla="*/ 43 w 246"/>
              <a:gd name="T39" fmla="*/ 169 h 300"/>
              <a:gd name="T40" fmla="*/ 117 w 246"/>
              <a:gd name="T41" fmla="*/ 159 h 300"/>
              <a:gd name="T42" fmla="*/ 57 w 246"/>
              <a:gd name="T43" fmla="*/ 22 h 300"/>
              <a:gd name="T44" fmla="*/ 86 w 246"/>
              <a:gd name="T45" fmla="*/ 20 h 300"/>
              <a:gd name="T46" fmla="*/ 110 w 246"/>
              <a:gd name="T47" fmla="*/ 0 h 300"/>
              <a:gd name="T48" fmla="*/ 133 w 246"/>
              <a:gd name="T49" fmla="*/ 20 h 300"/>
              <a:gd name="T50" fmla="*/ 162 w 246"/>
              <a:gd name="T51" fmla="*/ 22 h 300"/>
              <a:gd name="T52" fmla="*/ 179 w 246"/>
              <a:gd name="T53" fmla="*/ 43 h 300"/>
              <a:gd name="T54" fmla="*/ 41 w 246"/>
              <a:gd name="T55" fmla="*/ 36 h 300"/>
              <a:gd name="T56" fmla="*/ 110 w 246"/>
              <a:gd name="T57" fmla="*/ 20 h 300"/>
              <a:gd name="T58" fmla="*/ 110 w 246"/>
              <a:gd name="T59" fmla="*/ 11 h 300"/>
              <a:gd name="T60" fmla="*/ 190 w 246"/>
              <a:gd name="T61" fmla="*/ 269 h 300"/>
              <a:gd name="T62" fmla="*/ 29 w 246"/>
              <a:gd name="T63" fmla="*/ 59 h 300"/>
              <a:gd name="T64" fmla="*/ 190 w 246"/>
              <a:gd name="T65" fmla="*/ 71 h 300"/>
              <a:gd name="T66" fmla="*/ 200 w 246"/>
              <a:gd name="T67" fmla="*/ 49 h 300"/>
              <a:gd name="T68" fmla="*/ 19 w 246"/>
              <a:gd name="T69" fmla="*/ 278 h 300"/>
              <a:gd name="T70" fmla="*/ 200 w 246"/>
              <a:gd name="T71" fmla="*/ 185 h 300"/>
              <a:gd name="T72" fmla="*/ 190 w 246"/>
              <a:gd name="T73" fmla="*/ 269 h 300"/>
              <a:gd name="T74" fmla="*/ 190 w 246"/>
              <a:gd name="T75" fmla="*/ 133 h 300"/>
              <a:gd name="T76" fmla="*/ 200 w 246"/>
              <a:gd name="T77" fmla="*/ 124 h 300"/>
              <a:gd name="T78" fmla="*/ 215 w 246"/>
              <a:gd name="T79" fmla="*/ 35 h 300"/>
              <a:gd name="T80" fmla="*/ 219 w 246"/>
              <a:gd name="T81" fmla="*/ 22 h 300"/>
              <a:gd name="T82" fmla="*/ 184 w 246"/>
              <a:gd name="T83" fmla="*/ 36 h 300"/>
              <a:gd name="T84" fmla="*/ 208 w 246"/>
              <a:gd name="T85" fmla="*/ 44 h 300"/>
              <a:gd name="T86" fmla="*/ 246 w 246"/>
              <a:gd name="T87" fmla="*/ 41 h 300"/>
              <a:gd name="T88" fmla="*/ 155 w 246"/>
              <a:gd name="T89" fmla="*/ 134 h 300"/>
              <a:gd name="T90" fmla="*/ 156 w 246"/>
              <a:gd name="T91" fmla="*/ 92 h 300"/>
              <a:gd name="T92" fmla="*/ 218 w 246"/>
              <a:gd name="T93" fmla="*/ 41 h 300"/>
              <a:gd name="T94" fmla="*/ 246 w 246"/>
              <a:gd name="T95" fmla="*/ 107 h 300"/>
              <a:gd name="T96" fmla="*/ 155 w 246"/>
              <a:gd name="T97" fmla="*/ 201 h 300"/>
              <a:gd name="T98" fmla="*/ 156 w 246"/>
              <a:gd name="T99" fmla="*/ 159 h 300"/>
              <a:gd name="T100" fmla="*/ 218 w 246"/>
              <a:gd name="T101" fmla="*/ 107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46" h="300">
                <a:moveTo>
                  <a:pt x="43" y="192"/>
                </a:moveTo>
                <a:cubicBezTo>
                  <a:pt x="129" y="192"/>
                  <a:pt x="129" y="192"/>
                  <a:pt x="129" y="192"/>
                </a:cubicBezTo>
                <a:cubicBezTo>
                  <a:pt x="129" y="202"/>
                  <a:pt x="129" y="202"/>
                  <a:pt x="129" y="202"/>
                </a:cubicBezTo>
                <a:cubicBezTo>
                  <a:pt x="43" y="202"/>
                  <a:pt x="43" y="202"/>
                  <a:pt x="43" y="202"/>
                </a:cubicBezTo>
                <a:lnTo>
                  <a:pt x="43" y="192"/>
                </a:lnTo>
                <a:close/>
                <a:moveTo>
                  <a:pt x="129" y="126"/>
                </a:moveTo>
                <a:cubicBezTo>
                  <a:pt x="43" y="126"/>
                  <a:pt x="43" y="126"/>
                  <a:pt x="43" y="126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129" y="135"/>
                  <a:pt x="129" y="135"/>
                  <a:pt x="129" y="135"/>
                </a:cubicBezTo>
                <a:lnTo>
                  <a:pt x="129" y="126"/>
                </a:lnTo>
                <a:close/>
                <a:moveTo>
                  <a:pt x="208" y="111"/>
                </a:moveTo>
                <a:cubicBezTo>
                  <a:pt x="215" y="101"/>
                  <a:pt x="215" y="101"/>
                  <a:pt x="215" y="101"/>
                </a:cubicBezTo>
                <a:cubicBezTo>
                  <a:pt x="219" y="101"/>
                  <a:pt x="219" y="101"/>
                  <a:pt x="219" y="101"/>
                </a:cubicBezTo>
                <a:cubicBezTo>
                  <a:pt x="219" y="90"/>
                  <a:pt x="219" y="90"/>
                  <a:pt x="219" y="90"/>
                </a:cubicBezTo>
                <a:cubicBezTo>
                  <a:pt x="208" y="106"/>
                  <a:pt x="208" y="106"/>
                  <a:pt x="208" y="106"/>
                </a:cubicBezTo>
                <a:lnTo>
                  <a:pt x="208" y="111"/>
                </a:lnTo>
                <a:close/>
                <a:moveTo>
                  <a:pt x="117" y="92"/>
                </a:moveTo>
                <a:cubicBezTo>
                  <a:pt x="43" y="92"/>
                  <a:pt x="43" y="92"/>
                  <a:pt x="43" y="92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117" y="102"/>
                  <a:pt x="117" y="102"/>
                  <a:pt x="117" y="102"/>
                </a:cubicBezTo>
                <a:lnTo>
                  <a:pt x="117" y="92"/>
                </a:lnTo>
                <a:close/>
                <a:moveTo>
                  <a:pt x="43" y="235"/>
                </a:moveTo>
                <a:cubicBezTo>
                  <a:pt x="117" y="235"/>
                  <a:pt x="117" y="235"/>
                  <a:pt x="117" y="235"/>
                </a:cubicBezTo>
                <a:cubicBezTo>
                  <a:pt x="117" y="226"/>
                  <a:pt x="117" y="226"/>
                  <a:pt x="117" y="226"/>
                </a:cubicBezTo>
                <a:cubicBezTo>
                  <a:pt x="43" y="226"/>
                  <a:pt x="43" y="226"/>
                  <a:pt x="43" y="226"/>
                </a:cubicBezTo>
                <a:lnTo>
                  <a:pt x="43" y="235"/>
                </a:lnTo>
                <a:close/>
                <a:moveTo>
                  <a:pt x="208" y="287"/>
                </a:moveTo>
                <a:cubicBezTo>
                  <a:pt x="11" y="287"/>
                  <a:pt x="11" y="287"/>
                  <a:pt x="11" y="287"/>
                </a:cubicBezTo>
                <a:cubicBezTo>
                  <a:pt x="11" y="36"/>
                  <a:pt x="11" y="36"/>
                  <a:pt x="11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7" y="31"/>
                  <a:pt x="40" y="26"/>
                  <a:pt x="44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00"/>
                  <a:pt x="0" y="300"/>
                  <a:pt x="0" y="300"/>
                </a:cubicBezTo>
                <a:cubicBezTo>
                  <a:pt x="219" y="300"/>
                  <a:pt x="219" y="300"/>
                  <a:pt x="219" y="300"/>
                </a:cubicBezTo>
                <a:cubicBezTo>
                  <a:pt x="219" y="157"/>
                  <a:pt x="219" y="157"/>
                  <a:pt x="219" y="157"/>
                </a:cubicBezTo>
                <a:cubicBezTo>
                  <a:pt x="208" y="173"/>
                  <a:pt x="208" y="173"/>
                  <a:pt x="208" y="173"/>
                </a:cubicBezTo>
                <a:lnTo>
                  <a:pt x="208" y="287"/>
                </a:lnTo>
                <a:close/>
                <a:moveTo>
                  <a:pt x="117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9"/>
                  <a:pt x="43" y="169"/>
                  <a:pt x="43" y="169"/>
                </a:cubicBezTo>
                <a:cubicBezTo>
                  <a:pt x="117" y="169"/>
                  <a:pt x="117" y="169"/>
                  <a:pt x="117" y="169"/>
                </a:cubicBezTo>
                <a:lnTo>
                  <a:pt x="117" y="159"/>
                </a:lnTo>
                <a:close/>
                <a:moveTo>
                  <a:pt x="41" y="36"/>
                </a:moveTo>
                <a:cubicBezTo>
                  <a:pt x="43" y="29"/>
                  <a:pt x="50" y="25"/>
                  <a:pt x="57" y="22"/>
                </a:cubicBezTo>
                <a:cubicBezTo>
                  <a:pt x="63" y="21"/>
                  <a:pt x="71" y="20"/>
                  <a:pt x="77" y="20"/>
                </a:cubicBezTo>
                <a:cubicBezTo>
                  <a:pt x="80" y="20"/>
                  <a:pt x="83" y="20"/>
                  <a:pt x="86" y="20"/>
                </a:cubicBezTo>
                <a:cubicBezTo>
                  <a:pt x="87" y="20"/>
                  <a:pt x="88" y="20"/>
                  <a:pt x="89" y="20"/>
                </a:cubicBezTo>
                <a:cubicBezTo>
                  <a:pt x="89" y="9"/>
                  <a:pt x="98" y="0"/>
                  <a:pt x="110" y="0"/>
                </a:cubicBezTo>
                <a:cubicBezTo>
                  <a:pt x="121" y="0"/>
                  <a:pt x="130" y="9"/>
                  <a:pt x="130" y="20"/>
                </a:cubicBezTo>
                <a:cubicBezTo>
                  <a:pt x="131" y="20"/>
                  <a:pt x="132" y="20"/>
                  <a:pt x="133" y="20"/>
                </a:cubicBezTo>
                <a:cubicBezTo>
                  <a:pt x="136" y="20"/>
                  <a:pt x="139" y="20"/>
                  <a:pt x="142" y="20"/>
                </a:cubicBezTo>
                <a:cubicBezTo>
                  <a:pt x="149" y="20"/>
                  <a:pt x="156" y="21"/>
                  <a:pt x="162" y="22"/>
                </a:cubicBezTo>
                <a:cubicBezTo>
                  <a:pt x="170" y="25"/>
                  <a:pt x="176" y="29"/>
                  <a:pt x="178" y="36"/>
                </a:cubicBezTo>
                <a:cubicBezTo>
                  <a:pt x="179" y="38"/>
                  <a:pt x="179" y="41"/>
                  <a:pt x="179" y="43"/>
                </a:cubicBezTo>
                <a:cubicBezTo>
                  <a:pt x="145" y="43"/>
                  <a:pt x="74" y="43"/>
                  <a:pt x="40" y="43"/>
                </a:cubicBezTo>
                <a:cubicBezTo>
                  <a:pt x="40" y="41"/>
                  <a:pt x="41" y="38"/>
                  <a:pt x="41" y="36"/>
                </a:cubicBezTo>
                <a:close/>
                <a:moveTo>
                  <a:pt x="99" y="20"/>
                </a:moveTo>
                <a:cubicBezTo>
                  <a:pt x="103" y="20"/>
                  <a:pt x="106" y="20"/>
                  <a:pt x="110" y="20"/>
                </a:cubicBezTo>
                <a:cubicBezTo>
                  <a:pt x="113" y="20"/>
                  <a:pt x="116" y="20"/>
                  <a:pt x="120" y="20"/>
                </a:cubicBezTo>
                <a:cubicBezTo>
                  <a:pt x="119" y="15"/>
                  <a:pt x="115" y="11"/>
                  <a:pt x="110" y="11"/>
                </a:cubicBezTo>
                <a:cubicBezTo>
                  <a:pt x="104" y="11"/>
                  <a:pt x="100" y="15"/>
                  <a:pt x="99" y="20"/>
                </a:cubicBezTo>
                <a:close/>
                <a:moveTo>
                  <a:pt x="190" y="269"/>
                </a:moveTo>
                <a:cubicBezTo>
                  <a:pt x="29" y="269"/>
                  <a:pt x="29" y="269"/>
                  <a:pt x="29" y="269"/>
                </a:cubicBezTo>
                <a:cubicBezTo>
                  <a:pt x="29" y="59"/>
                  <a:pt x="29" y="59"/>
                  <a:pt x="29" y="59"/>
                </a:cubicBezTo>
                <a:cubicBezTo>
                  <a:pt x="190" y="59"/>
                  <a:pt x="190" y="59"/>
                  <a:pt x="190" y="59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200" y="49"/>
                  <a:pt x="200" y="49"/>
                  <a:pt x="200" y="49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278"/>
                  <a:pt x="19" y="278"/>
                  <a:pt x="19" y="278"/>
                </a:cubicBezTo>
                <a:cubicBezTo>
                  <a:pt x="200" y="278"/>
                  <a:pt x="200" y="278"/>
                  <a:pt x="200" y="278"/>
                </a:cubicBezTo>
                <a:cubicBezTo>
                  <a:pt x="200" y="185"/>
                  <a:pt x="200" y="185"/>
                  <a:pt x="200" y="185"/>
                </a:cubicBezTo>
                <a:cubicBezTo>
                  <a:pt x="190" y="199"/>
                  <a:pt x="190" y="199"/>
                  <a:pt x="190" y="199"/>
                </a:cubicBezTo>
                <a:lnTo>
                  <a:pt x="190" y="269"/>
                </a:lnTo>
                <a:close/>
                <a:moveTo>
                  <a:pt x="200" y="119"/>
                </a:moveTo>
                <a:cubicBezTo>
                  <a:pt x="190" y="133"/>
                  <a:pt x="190" y="133"/>
                  <a:pt x="190" y="133"/>
                </a:cubicBezTo>
                <a:cubicBezTo>
                  <a:pt x="190" y="138"/>
                  <a:pt x="190" y="138"/>
                  <a:pt x="190" y="138"/>
                </a:cubicBezTo>
                <a:cubicBezTo>
                  <a:pt x="200" y="124"/>
                  <a:pt x="200" y="124"/>
                  <a:pt x="200" y="124"/>
                </a:cubicBezTo>
                <a:lnTo>
                  <a:pt x="200" y="119"/>
                </a:lnTo>
                <a:close/>
                <a:moveTo>
                  <a:pt x="215" y="35"/>
                </a:moveTo>
                <a:cubicBezTo>
                  <a:pt x="219" y="35"/>
                  <a:pt x="219" y="35"/>
                  <a:pt x="219" y="35"/>
                </a:cubicBezTo>
                <a:cubicBezTo>
                  <a:pt x="219" y="22"/>
                  <a:pt x="219" y="22"/>
                  <a:pt x="219" y="22"/>
                </a:cubicBezTo>
                <a:cubicBezTo>
                  <a:pt x="175" y="22"/>
                  <a:pt x="175" y="22"/>
                  <a:pt x="175" y="22"/>
                </a:cubicBezTo>
                <a:cubicBezTo>
                  <a:pt x="179" y="26"/>
                  <a:pt x="182" y="30"/>
                  <a:pt x="184" y="36"/>
                </a:cubicBezTo>
                <a:cubicBezTo>
                  <a:pt x="208" y="36"/>
                  <a:pt x="208" y="36"/>
                  <a:pt x="208" y="36"/>
                </a:cubicBezTo>
                <a:cubicBezTo>
                  <a:pt x="208" y="44"/>
                  <a:pt x="208" y="44"/>
                  <a:pt x="208" y="44"/>
                </a:cubicBezTo>
                <a:lnTo>
                  <a:pt x="215" y="35"/>
                </a:lnTo>
                <a:close/>
                <a:moveTo>
                  <a:pt x="246" y="41"/>
                </a:moveTo>
                <a:cubicBezTo>
                  <a:pt x="182" y="134"/>
                  <a:pt x="182" y="134"/>
                  <a:pt x="182" y="134"/>
                </a:cubicBezTo>
                <a:cubicBezTo>
                  <a:pt x="155" y="134"/>
                  <a:pt x="155" y="134"/>
                  <a:pt x="155" y="134"/>
                </a:cubicBezTo>
                <a:cubicBezTo>
                  <a:pt x="129" y="92"/>
                  <a:pt x="129" y="92"/>
                  <a:pt x="129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69" y="113"/>
                  <a:pt x="169" y="113"/>
                  <a:pt x="169" y="113"/>
                </a:cubicBezTo>
                <a:cubicBezTo>
                  <a:pt x="218" y="41"/>
                  <a:pt x="218" y="41"/>
                  <a:pt x="218" y="41"/>
                </a:cubicBezTo>
                <a:lnTo>
                  <a:pt x="246" y="41"/>
                </a:lnTo>
                <a:close/>
                <a:moveTo>
                  <a:pt x="246" y="107"/>
                </a:moveTo>
                <a:cubicBezTo>
                  <a:pt x="182" y="201"/>
                  <a:pt x="182" y="201"/>
                  <a:pt x="182" y="201"/>
                </a:cubicBezTo>
                <a:cubicBezTo>
                  <a:pt x="155" y="201"/>
                  <a:pt x="155" y="201"/>
                  <a:pt x="155" y="201"/>
                </a:cubicBezTo>
                <a:cubicBezTo>
                  <a:pt x="129" y="159"/>
                  <a:pt x="129" y="159"/>
                  <a:pt x="129" y="159"/>
                </a:cubicBezTo>
                <a:cubicBezTo>
                  <a:pt x="156" y="159"/>
                  <a:pt x="156" y="159"/>
                  <a:pt x="156" y="159"/>
                </a:cubicBezTo>
                <a:cubicBezTo>
                  <a:pt x="169" y="180"/>
                  <a:pt x="169" y="180"/>
                  <a:pt x="169" y="180"/>
                </a:cubicBezTo>
                <a:cubicBezTo>
                  <a:pt x="218" y="107"/>
                  <a:pt x="218" y="107"/>
                  <a:pt x="218" y="107"/>
                </a:cubicBezTo>
                <a:lnTo>
                  <a:pt x="246" y="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77476" y="1794929"/>
            <a:ext cx="260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0070C0"/>
                </a:solidFill>
              </a:rPr>
              <a:t>Public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Quant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Platforms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Research</a:t>
            </a:r>
            <a:endParaRPr kumimoji="1"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85116" y="1456818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540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5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对比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5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5.1.1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整体介绍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简介</a:t>
            </a: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xxx</a:t>
            </a:r>
            <a:endParaRPr lang="zh-CN" altLang="en-US" sz="1600" dirty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21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303" y="117504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修订记录：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aphicFrame>
        <p:nvGraphicFramePr>
          <p:cNvPr id="1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881746"/>
              </p:ext>
            </p:extLst>
          </p:nvPr>
        </p:nvGraphicFramePr>
        <p:xfrm>
          <a:off x="494657" y="1836498"/>
          <a:ext cx="11065972" cy="270603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535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61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511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74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说明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1302">
                <a:tc>
                  <a:txBody>
                    <a:bodyPr/>
                    <a:lstStyle/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2016.09.24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0.1.0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初稿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完成。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3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8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0267"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0267"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44370" y="2921168"/>
            <a:ext cx="5903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dirty="0" smtClean="0">
                <a:solidFill>
                  <a:schemeClr val="bg1"/>
                </a:solidFill>
              </a:rPr>
              <a:t>End</a:t>
            </a:r>
            <a:endParaRPr kumimoji="1"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4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4B8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4" y="1379578"/>
            <a:ext cx="3455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目录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4B8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277476" y="1794929"/>
            <a:ext cx="260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0070C0"/>
                </a:solidFill>
              </a:rPr>
              <a:t>Public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Quant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Platforms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Research</a:t>
            </a:r>
            <a:endParaRPr kumimoji="1"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85116" y="1456818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reeform 68"/>
          <p:cNvSpPr>
            <a:spLocks noChangeAspect="1" noEditPoints="1"/>
          </p:cNvSpPr>
          <p:nvPr/>
        </p:nvSpPr>
        <p:spPr bwMode="auto">
          <a:xfrm>
            <a:off x="1972503" y="3574013"/>
            <a:ext cx="1110332" cy="1247842"/>
          </a:xfrm>
          <a:custGeom>
            <a:avLst/>
            <a:gdLst>
              <a:gd name="T0" fmla="*/ 26 w 368"/>
              <a:gd name="T1" fmla="*/ 0 h 414"/>
              <a:gd name="T2" fmla="*/ 19 w 368"/>
              <a:gd name="T3" fmla="*/ 30 h 414"/>
              <a:gd name="T4" fmla="*/ 19 w 368"/>
              <a:gd name="T5" fmla="*/ 65 h 414"/>
              <a:gd name="T6" fmla="*/ 0 w 368"/>
              <a:gd name="T7" fmla="*/ 102 h 414"/>
              <a:gd name="T8" fmla="*/ 19 w 368"/>
              <a:gd name="T9" fmla="*/ 138 h 414"/>
              <a:gd name="T10" fmla="*/ 19 w 368"/>
              <a:gd name="T11" fmla="*/ 173 h 414"/>
              <a:gd name="T12" fmla="*/ 0 w 368"/>
              <a:gd name="T13" fmla="*/ 210 h 414"/>
              <a:gd name="T14" fmla="*/ 19 w 368"/>
              <a:gd name="T15" fmla="*/ 247 h 414"/>
              <a:gd name="T16" fmla="*/ 19 w 368"/>
              <a:gd name="T17" fmla="*/ 281 h 414"/>
              <a:gd name="T18" fmla="*/ 0 w 368"/>
              <a:gd name="T19" fmla="*/ 318 h 414"/>
              <a:gd name="T20" fmla="*/ 19 w 368"/>
              <a:gd name="T21" fmla="*/ 355 h 414"/>
              <a:gd name="T22" fmla="*/ 19 w 368"/>
              <a:gd name="T23" fmla="*/ 390 h 414"/>
              <a:gd name="T24" fmla="*/ 26 w 368"/>
              <a:gd name="T25" fmla="*/ 414 h 414"/>
              <a:gd name="T26" fmla="*/ 368 w 368"/>
              <a:gd name="T27" fmla="*/ 340 h 414"/>
              <a:gd name="T28" fmla="*/ 294 w 368"/>
              <a:gd name="T29" fmla="*/ 0 h 414"/>
              <a:gd name="T30" fmla="*/ 19 w 368"/>
              <a:gd name="T31" fmla="*/ 45 h 414"/>
              <a:gd name="T32" fmla="*/ 15 w 368"/>
              <a:gd name="T33" fmla="*/ 47 h 414"/>
              <a:gd name="T34" fmla="*/ 19 w 368"/>
              <a:gd name="T35" fmla="*/ 99 h 414"/>
              <a:gd name="T36" fmla="*/ 15 w 368"/>
              <a:gd name="T37" fmla="*/ 102 h 414"/>
              <a:gd name="T38" fmla="*/ 19 w 368"/>
              <a:gd name="T39" fmla="*/ 154 h 414"/>
              <a:gd name="T40" fmla="*/ 15 w 368"/>
              <a:gd name="T41" fmla="*/ 156 h 414"/>
              <a:gd name="T42" fmla="*/ 19 w 368"/>
              <a:gd name="T43" fmla="*/ 208 h 414"/>
              <a:gd name="T44" fmla="*/ 15 w 368"/>
              <a:gd name="T45" fmla="*/ 210 h 414"/>
              <a:gd name="T46" fmla="*/ 19 w 368"/>
              <a:gd name="T47" fmla="*/ 262 h 414"/>
              <a:gd name="T48" fmla="*/ 15 w 368"/>
              <a:gd name="T49" fmla="*/ 264 h 414"/>
              <a:gd name="T50" fmla="*/ 19 w 368"/>
              <a:gd name="T51" fmla="*/ 316 h 414"/>
              <a:gd name="T52" fmla="*/ 15 w 368"/>
              <a:gd name="T53" fmla="*/ 318 h 414"/>
              <a:gd name="T54" fmla="*/ 19 w 368"/>
              <a:gd name="T55" fmla="*/ 370 h 414"/>
              <a:gd name="T56" fmla="*/ 15 w 368"/>
              <a:gd name="T57" fmla="*/ 373 h 414"/>
              <a:gd name="T58" fmla="*/ 294 w 368"/>
              <a:gd name="T59" fmla="*/ 400 h 414"/>
              <a:gd name="T60" fmla="*/ 34 w 368"/>
              <a:gd name="T61" fmla="*/ 370 h 414"/>
              <a:gd name="T62" fmla="*/ 38 w 368"/>
              <a:gd name="T63" fmla="*/ 378 h 414"/>
              <a:gd name="T64" fmla="*/ 50 w 368"/>
              <a:gd name="T65" fmla="*/ 364 h 414"/>
              <a:gd name="T66" fmla="*/ 34 w 368"/>
              <a:gd name="T67" fmla="*/ 316 h 414"/>
              <a:gd name="T68" fmla="*/ 38 w 368"/>
              <a:gd name="T69" fmla="*/ 324 h 414"/>
              <a:gd name="T70" fmla="*/ 50 w 368"/>
              <a:gd name="T71" fmla="*/ 310 h 414"/>
              <a:gd name="T72" fmla="*/ 34 w 368"/>
              <a:gd name="T73" fmla="*/ 262 h 414"/>
              <a:gd name="T74" fmla="*/ 38 w 368"/>
              <a:gd name="T75" fmla="*/ 269 h 414"/>
              <a:gd name="T76" fmla="*/ 50 w 368"/>
              <a:gd name="T77" fmla="*/ 256 h 414"/>
              <a:gd name="T78" fmla="*/ 34 w 368"/>
              <a:gd name="T79" fmla="*/ 208 h 414"/>
              <a:gd name="T80" fmla="*/ 38 w 368"/>
              <a:gd name="T81" fmla="*/ 215 h 414"/>
              <a:gd name="T82" fmla="*/ 50 w 368"/>
              <a:gd name="T83" fmla="*/ 202 h 414"/>
              <a:gd name="T84" fmla="*/ 34 w 368"/>
              <a:gd name="T85" fmla="*/ 154 h 414"/>
              <a:gd name="T86" fmla="*/ 38 w 368"/>
              <a:gd name="T87" fmla="*/ 161 h 414"/>
              <a:gd name="T88" fmla="*/ 50 w 368"/>
              <a:gd name="T89" fmla="*/ 148 h 414"/>
              <a:gd name="T90" fmla="*/ 34 w 368"/>
              <a:gd name="T91" fmla="*/ 100 h 414"/>
              <a:gd name="T92" fmla="*/ 38 w 368"/>
              <a:gd name="T93" fmla="*/ 107 h 414"/>
              <a:gd name="T94" fmla="*/ 50 w 368"/>
              <a:gd name="T95" fmla="*/ 94 h 414"/>
              <a:gd name="T96" fmla="*/ 34 w 368"/>
              <a:gd name="T97" fmla="*/ 45 h 414"/>
              <a:gd name="T98" fmla="*/ 38 w 368"/>
              <a:gd name="T99" fmla="*/ 53 h 414"/>
              <a:gd name="T100" fmla="*/ 50 w 368"/>
              <a:gd name="T101" fmla="*/ 39 h 414"/>
              <a:gd name="T102" fmla="*/ 34 w 368"/>
              <a:gd name="T103" fmla="*/ 15 h 414"/>
              <a:gd name="T104" fmla="*/ 353 w 368"/>
              <a:gd name="T105" fmla="*/ 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8" h="414">
                <a:moveTo>
                  <a:pt x="294" y="0"/>
                </a:moveTo>
                <a:cubicBezTo>
                  <a:pt x="26" y="0"/>
                  <a:pt x="26" y="0"/>
                  <a:pt x="26" y="0"/>
                </a:cubicBezTo>
                <a:cubicBezTo>
                  <a:pt x="22" y="0"/>
                  <a:pt x="19" y="3"/>
                  <a:pt x="19" y="7"/>
                </a:cubicBezTo>
                <a:cubicBezTo>
                  <a:pt x="19" y="30"/>
                  <a:pt x="19" y="30"/>
                  <a:pt x="19" y="30"/>
                </a:cubicBezTo>
                <a:cubicBezTo>
                  <a:pt x="8" y="32"/>
                  <a:pt x="0" y="39"/>
                  <a:pt x="0" y="47"/>
                </a:cubicBezTo>
                <a:cubicBezTo>
                  <a:pt x="0" y="56"/>
                  <a:pt x="8" y="63"/>
                  <a:pt x="19" y="65"/>
                </a:cubicBezTo>
                <a:cubicBezTo>
                  <a:pt x="19" y="84"/>
                  <a:pt x="19" y="84"/>
                  <a:pt x="19" y="84"/>
                </a:cubicBezTo>
                <a:cubicBezTo>
                  <a:pt x="8" y="86"/>
                  <a:pt x="0" y="93"/>
                  <a:pt x="0" y="102"/>
                </a:cubicBezTo>
                <a:cubicBezTo>
                  <a:pt x="0" y="110"/>
                  <a:pt x="8" y="117"/>
                  <a:pt x="19" y="119"/>
                </a:cubicBezTo>
                <a:cubicBezTo>
                  <a:pt x="19" y="138"/>
                  <a:pt x="19" y="138"/>
                  <a:pt x="19" y="138"/>
                </a:cubicBezTo>
                <a:cubicBezTo>
                  <a:pt x="8" y="141"/>
                  <a:pt x="0" y="147"/>
                  <a:pt x="0" y="156"/>
                </a:cubicBezTo>
                <a:cubicBezTo>
                  <a:pt x="0" y="164"/>
                  <a:pt x="8" y="171"/>
                  <a:pt x="19" y="173"/>
                </a:cubicBezTo>
                <a:cubicBezTo>
                  <a:pt x="19" y="193"/>
                  <a:pt x="19" y="193"/>
                  <a:pt x="19" y="193"/>
                </a:cubicBezTo>
                <a:cubicBezTo>
                  <a:pt x="8" y="195"/>
                  <a:pt x="0" y="201"/>
                  <a:pt x="0" y="210"/>
                </a:cubicBezTo>
                <a:cubicBezTo>
                  <a:pt x="0" y="218"/>
                  <a:pt x="8" y="225"/>
                  <a:pt x="19" y="227"/>
                </a:cubicBezTo>
                <a:cubicBezTo>
                  <a:pt x="19" y="247"/>
                  <a:pt x="19" y="247"/>
                  <a:pt x="19" y="247"/>
                </a:cubicBezTo>
                <a:cubicBezTo>
                  <a:pt x="8" y="249"/>
                  <a:pt x="0" y="256"/>
                  <a:pt x="0" y="264"/>
                </a:cubicBezTo>
                <a:cubicBezTo>
                  <a:pt x="0" y="273"/>
                  <a:pt x="8" y="279"/>
                  <a:pt x="19" y="281"/>
                </a:cubicBezTo>
                <a:cubicBezTo>
                  <a:pt x="19" y="301"/>
                  <a:pt x="19" y="301"/>
                  <a:pt x="19" y="301"/>
                </a:cubicBezTo>
                <a:cubicBezTo>
                  <a:pt x="8" y="303"/>
                  <a:pt x="0" y="310"/>
                  <a:pt x="0" y="318"/>
                </a:cubicBezTo>
                <a:cubicBezTo>
                  <a:pt x="0" y="327"/>
                  <a:pt x="8" y="334"/>
                  <a:pt x="19" y="336"/>
                </a:cubicBezTo>
                <a:cubicBezTo>
                  <a:pt x="19" y="355"/>
                  <a:pt x="19" y="355"/>
                  <a:pt x="19" y="355"/>
                </a:cubicBezTo>
                <a:cubicBezTo>
                  <a:pt x="8" y="357"/>
                  <a:pt x="0" y="364"/>
                  <a:pt x="0" y="373"/>
                </a:cubicBezTo>
                <a:cubicBezTo>
                  <a:pt x="0" y="381"/>
                  <a:pt x="8" y="388"/>
                  <a:pt x="19" y="390"/>
                </a:cubicBezTo>
                <a:cubicBezTo>
                  <a:pt x="19" y="407"/>
                  <a:pt x="19" y="407"/>
                  <a:pt x="19" y="407"/>
                </a:cubicBezTo>
                <a:cubicBezTo>
                  <a:pt x="19" y="411"/>
                  <a:pt x="22" y="414"/>
                  <a:pt x="26" y="414"/>
                </a:cubicBezTo>
                <a:cubicBezTo>
                  <a:pt x="294" y="414"/>
                  <a:pt x="294" y="414"/>
                  <a:pt x="294" y="414"/>
                </a:cubicBezTo>
                <a:cubicBezTo>
                  <a:pt x="335" y="414"/>
                  <a:pt x="368" y="381"/>
                  <a:pt x="368" y="340"/>
                </a:cubicBezTo>
                <a:cubicBezTo>
                  <a:pt x="368" y="74"/>
                  <a:pt x="368" y="74"/>
                  <a:pt x="368" y="74"/>
                </a:cubicBezTo>
                <a:cubicBezTo>
                  <a:pt x="368" y="33"/>
                  <a:pt x="335" y="0"/>
                  <a:pt x="294" y="0"/>
                </a:cubicBezTo>
                <a:close/>
                <a:moveTo>
                  <a:pt x="15" y="47"/>
                </a:moveTo>
                <a:cubicBezTo>
                  <a:pt x="15" y="47"/>
                  <a:pt x="17" y="46"/>
                  <a:pt x="19" y="45"/>
                </a:cubicBezTo>
                <a:cubicBezTo>
                  <a:pt x="19" y="50"/>
                  <a:pt x="19" y="50"/>
                  <a:pt x="19" y="50"/>
                </a:cubicBezTo>
                <a:cubicBezTo>
                  <a:pt x="17" y="49"/>
                  <a:pt x="15" y="48"/>
                  <a:pt x="15" y="47"/>
                </a:cubicBezTo>
                <a:close/>
                <a:moveTo>
                  <a:pt x="15" y="102"/>
                </a:moveTo>
                <a:cubicBezTo>
                  <a:pt x="15" y="101"/>
                  <a:pt x="17" y="100"/>
                  <a:pt x="19" y="99"/>
                </a:cubicBezTo>
                <a:cubicBezTo>
                  <a:pt x="19" y="104"/>
                  <a:pt x="19" y="104"/>
                  <a:pt x="19" y="104"/>
                </a:cubicBezTo>
                <a:cubicBezTo>
                  <a:pt x="17" y="103"/>
                  <a:pt x="15" y="102"/>
                  <a:pt x="15" y="102"/>
                </a:cubicBezTo>
                <a:close/>
                <a:moveTo>
                  <a:pt x="15" y="156"/>
                </a:moveTo>
                <a:cubicBezTo>
                  <a:pt x="15" y="155"/>
                  <a:pt x="17" y="154"/>
                  <a:pt x="19" y="154"/>
                </a:cubicBezTo>
                <a:cubicBezTo>
                  <a:pt x="19" y="158"/>
                  <a:pt x="19" y="158"/>
                  <a:pt x="19" y="158"/>
                </a:cubicBezTo>
                <a:cubicBezTo>
                  <a:pt x="17" y="157"/>
                  <a:pt x="15" y="156"/>
                  <a:pt x="15" y="156"/>
                </a:cubicBezTo>
                <a:close/>
                <a:moveTo>
                  <a:pt x="15" y="210"/>
                </a:moveTo>
                <a:cubicBezTo>
                  <a:pt x="15" y="209"/>
                  <a:pt x="17" y="209"/>
                  <a:pt x="19" y="208"/>
                </a:cubicBezTo>
                <a:cubicBezTo>
                  <a:pt x="19" y="212"/>
                  <a:pt x="19" y="212"/>
                  <a:pt x="19" y="212"/>
                </a:cubicBezTo>
                <a:cubicBezTo>
                  <a:pt x="17" y="211"/>
                  <a:pt x="15" y="211"/>
                  <a:pt x="15" y="210"/>
                </a:cubicBezTo>
                <a:close/>
                <a:moveTo>
                  <a:pt x="15" y="264"/>
                </a:moveTo>
                <a:cubicBezTo>
                  <a:pt x="15" y="264"/>
                  <a:pt x="17" y="263"/>
                  <a:pt x="19" y="262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7" y="266"/>
                  <a:pt x="15" y="265"/>
                  <a:pt x="15" y="264"/>
                </a:cubicBezTo>
                <a:close/>
                <a:moveTo>
                  <a:pt x="15" y="318"/>
                </a:moveTo>
                <a:cubicBezTo>
                  <a:pt x="15" y="318"/>
                  <a:pt x="17" y="317"/>
                  <a:pt x="19" y="316"/>
                </a:cubicBezTo>
                <a:cubicBezTo>
                  <a:pt x="19" y="321"/>
                  <a:pt x="19" y="321"/>
                  <a:pt x="19" y="321"/>
                </a:cubicBezTo>
                <a:cubicBezTo>
                  <a:pt x="17" y="320"/>
                  <a:pt x="15" y="319"/>
                  <a:pt x="15" y="318"/>
                </a:cubicBezTo>
                <a:close/>
                <a:moveTo>
                  <a:pt x="15" y="373"/>
                </a:moveTo>
                <a:cubicBezTo>
                  <a:pt x="15" y="372"/>
                  <a:pt x="17" y="371"/>
                  <a:pt x="19" y="370"/>
                </a:cubicBezTo>
                <a:cubicBezTo>
                  <a:pt x="19" y="375"/>
                  <a:pt x="19" y="375"/>
                  <a:pt x="19" y="375"/>
                </a:cubicBezTo>
                <a:cubicBezTo>
                  <a:pt x="17" y="374"/>
                  <a:pt x="15" y="373"/>
                  <a:pt x="15" y="373"/>
                </a:cubicBezTo>
                <a:close/>
                <a:moveTo>
                  <a:pt x="353" y="340"/>
                </a:moveTo>
                <a:cubicBezTo>
                  <a:pt x="353" y="373"/>
                  <a:pt x="326" y="400"/>
                  <a:pt x="294" y="400"/>
                </a:cubicBezTo>
                <a:cubicBezTo>
                  <a:pt x="34" y="400"/>
                  <a:pt x="34" y="400"/>
                  <a:pt x="34" y="400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36" y="371"/>
                  <a:pt x="37" y="372"/>
                  <a:pt x="38" y="373"/>
                </a:cubicBezTo>
                <a:cubicBezTo>
                  <a:pt x="38" y="374"/>
                  <a:pt x="39" y="375"/>
                  <a:pt x="38" y="378"/>
                </a:cubicBezTo>
                <a:cubicBezTo>
                  <a:pt x="52" y="382"/>
                  <a:pt x="52" y="382"/>
                  <a:pt x="52" y="382"/>
                </a:cubicBezTo>
                <a:cubicBezTo>
                  <a:pt x="55" y="374"/>
                  <a:pt x="52" y="368"/>
                  <a:pt x="50" y="364"/>
                </a:cubicBezTo>
                <a:cubicBezTo>
                  <a:pt x="46" y="360"/>
                  <a:pt x="41" y="357"/>
                  <a:pt x="34" y="355"/>
                </a:cubicBezTo>
                <a:cubicBezTo>
                  <a:pt x="34" y="316"/>
                  <a:pt x="34" y="316"/>
                  <a:pt x="34" y="316"/>
                </a:cubicBezTo>
                <a:cubicBezTo>
                  <a:pt x="36" y="317"/>
                  <a:pt x="37" y="318"/>
                  <a:pt x="38" y="319"/>
                </a:cubicBezTo>
                <a:cubicBezTo>
                  <a:pt x="38" y="319"/>
                  <a:pt x="39" y="321"/>
                  <a:pt x="38" y="324"/>
                </a:cubicBezTo>
                <a:cubicBezTo>
                  <a:pt x="52" y="328"/>
                  <a:pt x="52" y="328"/>
                  <a:pt x="52" y="328"/>
                </a:cubicBezTo>
                <a:cubicBezTo>
                  <a:pt x="55" y="320"/>
                  <a:pt x="52" y="314"/>
                  <a:pt x="50" y="310"/>
                </a:cubicBezTo>
                <a:cubicBezTo>
                  <a:pt x="46" y="306"/>
                  <a:pt x="41" y="302"/>
                  <a:pt x="34" y="301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36" y="263"/>
                  <a:pt x="37" y="264"/>
                  <a:pt x="38" y="265"/>
                </a:cubicBezTo>
                <a:cubicBezTo>
                  <a:pt x="38" y="265"/>
                  <a:pt x="39" y="266"/>
                  <a:pt x="38" y="269"/>
                </a:cubicBezTo>
                <a:cubicBezTo>
                  <a:pt x="52" y="274"/>
                  <a:pt x="52" y="274"/>
                  <a:pt x="52" y="274"/>
                </a:cubicBezTo>
                <a:cubicBezTo>
                  <a:pt x="55" y="265"/>
                  <a:pt x="52" y="260"/>
                  <a:pt x="50" y="256"/>
                </a:cubicBezTo>
                <a:cubicBezTo>
                  <a:pt x="46" y="251"/>
                  <a:pt x="41" y="248"/>
                  <a:pt x="34" y="247"/>
                </a:cubicBezTo>
                <a:cubicBezTo>
                  <a:pt x="34" y="208"/>
                  <a:pt x="34" y="208"/>
                  <a:pt x="34" y="208"/>
                </a:cubicBezTo>
                <a:cubicBezTo>
                  <a:pt x="36" y="209"/>
                  <a:pt x="37" y="210"/>
                  <a:pt x="38" y="211"/>
                </a:cubicBezTo>
                <a:cubicBezTo>
                  <a:pt x="38" y="211"/>
                  <a:pt x="39" y="212"/>
                  <a:pt x="38" y="215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5" y="211"/>
                  <a:pt x="52" y="205"/>
                  <a:pt x="50" y="202"/>
                </a:cubicBezTo>
                <a:cubicBezTo>
                  <a:pt x="46" y="197"/>
                  <a:pt x="41" y="194"/>
                  <a:pt x="34" y="193"/>
                </a:cubicBezTo>
                <a:cubicBezTo>
                  <a:pt x="34" y="154"/>
                  <a:pt x="34" y="154"/>
                  <a:pt x="34" y="154"/>
                </a:cubicBezTo>
                <a:cubicBezTo>
                  <a:pt x="36" y="154"/>
                  <a:pt x="37" y="155"/>
                  <a:pt x="38" y="157"/>
                </a:cubicBezTo>
                <a:cubicBezTo>
                  <a:pt x="38" y="157"/>
                  <a:pt x="39" y="158"/>
                  <a:pt x="38" y="161"/>
                </a:cubicBezTo>
                <a:cubicBezTo>
                  <a:pt x="52" y="165"/>
                  <a:pt x="52" y="165"/>
                  <a:pt x="52" y="165"/>
                </a:cubicBezTo>
                <a:cubicBezTo>
                  <a:pt x="55" y="157"/>
                  <a:pt x="52" y="151"/>
                  <a:pt x="50" y="148"/>
                </a:cubicBezTo>
                <a:cubicBezTo>
                  <a:pt x="46" y="143"/>
                  <a:pt x="41" y="140"/>
                  <a:pt x="34" y="13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6" y="100"/>
                  <a:pt x="37" y="101"/>
                  <a:pt x="38" y="102"/>
                </a:cubicBezTo>
                <a:cubicBezTo>
                  <a:pt x="38" y="103"/>
                  <a:pt x="39" y="104"/>
                  <a:pt x="38" y="107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5" y="103"/>
                  <a:pt x="52" y="97"/>
                  <a:pt x="50" y="94"/>
                </a:cubicBezTo>
                <a:cubicBezTo>
                  <a:pt x="46" y="89"/>
                  <a:pt x="41" y="86"/>
                  <a:pt x="34" y="84"/>
                </a:cubicBezTo>
                <a:cubicBezTo>
                  <a:pt x="34" y="45"/>
                  <a:pt x="34" y="45"/>
                  <a:pt x="34" y="45"/>
                </a:cubicBezTo>
                <a:cubicBezTo>
                  <a:pt x="36" y="46"/>
                  <a:pt x="37" y="47"/>
                  <a:pt x="38" y="48"/>
                </a:cubicBezTo>
                <a:cubicBezTo>
                  <a:pt x="38" y="49"/>
                  <a:pt x="39" y="50"/>
                  <a:pt x="38" y="53"/>
                </a:cubicBezTo>
                <a:cubicBezTo>
                  <a:pt x="52" y="57"/>
                  <a:pt x="52" y="57"/>
                  <a:pt x="52" y="57"/>
                </a:cubicBezTo>
                <a:cubicBezTo>
                  <a:pt x="55" y="49"/>
                  <a:pt x="52" y="43"/>
                  <a:pt x="50" y="39"/>
                </a:cubicBezTo>
                <a:cubicBezTo>
                  <a:pt x="46" y="35"/>
                  <a:pt x="41" y="31"/>
                  <a:pt x="34" y="30"/>
                </a:cubicBezTo>
                <a:cubicBezTo>
                  <a:pt x="34" y="15"/>
                  <a:pt x="34" y="15"/>
                  <a:pt x="34" y="15"/>
                </a:cubicBezTo>
                <a:cubicBezTo>
                  <a:pt x="294" y="15"/>
                  <a:pt x="294" y="15"/>
                  <a:pt x="294" y="15"/>
                </a:cubicBezTo>
                <a:cubicBezTo>
                  <a:pt x="326" y="15"/>
                  <a:pt x="353" y="41"/>
                  <a:pt x="353" y="74"/>
                </a:cubicBezTo>
                <a:lnTo>
                  <a:pt x="353" y="3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4426169" y="3203046"/>
            <a:ext cx="6216441" cy="2095940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</a:t>
            </a: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研究背景</a:t>
            </a:r>
            <a:endParaRPr lang="nl-BE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</a:t>
            </a: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米筐研究</a:t>
            </a:r>
            <a:endParaRPr lang="en-US" altLang="zh-CN" sz="2400" dirty="0" smtClean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3.</a:t>
            </a: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聚宽研究</a:t>
            </a:r>
            <a:endParaRPr lang="en-US" altLang="zh-CN" sz="2400" dirty="0" smtClean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4.</a:t>
            </a: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优矿研究</a:t>
            </a:r>
            <a:endParaRPr lang="en-US" altLang="zh-CN" sz="2400" dirty="0" smtClean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5.</a:t>
            </a: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交叉对比</a:t>
            </a:r>
            <a:endParaRPr lang="nl-BE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7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Freeform 79"/>
          <p:cNvSpPr>
            <a:spLocks noEditPoints="1"/>
          </p:cNvSpPr>
          <p:nvPr/>
        </p:nvSpPr>
        <p:spPr bwMode="black">
          <a:xfrm>
            <a:off x="467342" y="2921168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研究背景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9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研究背景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Freeform 79"/>
          <p:cNvSpPr>
            <a:spLocks noEditPoints="1"/>
          </p:cNvSpPr>
          <p:nvPr/>
        </p:nvSpPr>
        <p:spPr bwMode="black">
          <a:xfrm>
            <a:off x="2127855" y="3661196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4426169" y="3759479"/>
            <a:ext cx="6216441" cy="883750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1.1</a:t>
            </a:r>
            <a:r>
              <a:rPr lang="zh-CN" altLang="en-US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研究背景</a:t>
            </a:r>
            <a:endParaRPr lang="en-US" altLang="zh-CN" sz="2400" dirty="0" smtClean="0">
              <a:solidFill>
                <a:srgbClr val="92D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1.2</a:t>
            </a:r>
            <a:r>
              <a:rPr lang="zh-CN" altLang="en-US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研究方法</a:t>
            </a:r>
            <a:endParaRPr lang="zh-CN" altLang="en-US" sz="2400" dirty="0">
              <a:solidFill>
                <a:srgbClr val="92D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77476" y="1794929"/>
            <a:ext cx="260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0070C0"/>
                </a:solidFill>
              </a:rPr>
              <a:t>Public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Quant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Platforms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70C0"/>
                </a:solidFill>
              </a:rPr>
              <a:t>Research</a:t>
            </a:r>
            <a:endParaRPr kumimoji="1"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85116" y="1456818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研究背景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9303" y="961080"/>
            <a:ext cx="107594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研究背景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在选股策略生成、策略模拟回测方面没有任何经验，只能说需求基本明确，方案大体清楚，但实现细节还有很多没想明白的地方。为了少走弯路，有必要尽可能详尽的研究一下成熟公开量化研究平台是怎么做的。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初步选定了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个平台：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米筐（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600" dirty="0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https://</a:t>
            </a:r>
            <a:r>
              <a:rPr lang="en-US" altLang="zh-CN" sz="1600" dirty="0" err="1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www.ricequant.com</a:t>
            </a:r>
            <a:r>
              <a:rPr lang="en-US" altLang="zh-CN" sz="1600" dirty="0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 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）、聚宽（</a:t>
            </a:r>
            <a:r>
              <a:rPr lang="en-US" altLang="zh-CN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6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https://</a:t>
            </a:r>
            <a:r>
              <a:rPr lang="en-US" altLang="zh-CN" sz="1600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www.joinquant.com</a:t>
            </a:r>
            <a:r>
              <a:rPr lang="en-US" altLang="zh-CN" sz="16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 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）、优矿（</a:t>
            </a:r>
            <a:r>
              <a:rPr lang="en-US" altLang="zh-CN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6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https://</a:t>
            </a:r>
            <a:r>
              <a:rPr lang="en-US" altLang="zh-CN" sz="1600" dirty="0" err="1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uqer.io</a:t>
            </a:r>
            <a:r>
              <a:rPr lang="en-US" altLang="zh-CN" sz="1600" dirty="0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 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米筐开源了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day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级的策略模拟回测代码框架</a:t>
            </a:r>
            <a:r>
              <a:rPr lang="en-US" altLang="zh-CN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RQAlpha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6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https://</a:t>
            </a:r>
            <a:r>
              <a:rPr lang="en-US" altLang="zh-CN" sz="1600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github.com</a:t>
            </a:r>
            <a:r>
              <a:rPr lang="en-US" altLang="zh-CN" sz="16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sz="1600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ricequant</a:t>
            </a:r>
            <a:r>
              <a:rPr lang="en-US" altLang="zh-CN" sz="16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sz="1600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rqalpha</a:t>
            </a:r>
            <a:r>
              <a:rPr lang="en-US" altLang="zh-CN" sz="16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），这个框架我们已经集成到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Stellar0.1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中，并以此为基础重写了一个自己的回测模拟框架</a:t>
            </a:r>
            <a:r>
              <a:rPr lang="en-US" altLang="zh-CN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Comet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。但</a:t>
            </a:r>
            <a:r>
              <a:rPr lang="en-US" altLang="zh-CN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RQAlpha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和</a:t>
            </a:r>
            <a:r>
              <a:rPr lang="en-US" altLang="zh-CN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Comet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都只实现了对确定的股票组合进行模拟回测，而无法根据各种条件进行选股。也就是说，</a:t>
            </a:r>
            <a:r>
              <a:rPr lang="zh-CN" altLang="en-US" sz="16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实现了回测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策略，创建策略还未实现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接下来，我们要研究以上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个平台的所有公开信息（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文档、使用说明、函数补全提示等所有有可能有帮助的信息），尽可能多的还原他们选股的技术实现细节。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1.2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研究方法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8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9303" y="961080"/>
            <a:ext cx="1075944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研究方法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这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个平台面向不同背景的量化研究爱好者，有些用户没有编程经验，有些没有金融经验，为了让不同背景的用户都能顺畅使用平台，他们制作了大量的帮助文档，包括：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文档、数据使用文档、平台使用帮助等。这些内容多多少少都会涉及实现细节，所以我们第一步：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完整阅读所有公开信息和文档，收集、整理、分类、汇总对</a:t>
            </a:r>
            <a:r>
              <a:rPr lang="en-US" altLang="zh-CN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有价值的信息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这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个平台的核心功能，是为用户提供一个独立运行的策略编写、回测环境。为了方便使用，策略编写环境提供了函数和属性补全的功能，所以我们第二步：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通过代码补全功能，尽可能多的还原类、接口对外暴露的信息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完成以上两件事以后，我们第三步要做的事情是：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汇总所有信息，理顺逻辑关系，成体系恢复整个框架的原貌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个平台独立研究，完整的研究每个平台以后，我们第四步：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对相同功能在不同平台上的实现进行交叉比对，分析优劣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Public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Quant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Platforms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4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20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7523</TotalTime>
  <Words>673</Words>
  <Application>Microsoft Macintosh PowerPoint</Application>
  <PresentationFormat>宽屏</PresentationFormat>
  <Paragraphs>126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Calibri</vt:lpstr>
      <vt:lpstr>Calibri Light</vt:lpstr>
      <vt:lpstr>Segoe UI</vt:lpstr>
      <vt:lpstr>Segoe UI Semibold</vt:lpstr>
      <vt:lpstr>Yuanti SC</vt:lpstr>
      <vt:lpstr>Yuanti SC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1324</cp:revision>
  <dcterms:created xsi:type="dcterms:W3CDTF">2016-07-16T06:00:02Z</dcterms:created>
  <dcterms:modified xsi:type="dcterms:W3CDTF">2016-09-21T05:50:25Z</dcterms:modified>
</cp:coreProperties>
</file>