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76" r:id="rId2"/>
    <p:sldId id="314" r:id="rId3"/>
    <p:sldId id="275" r:id="rId4"/>
    <p:sldId id="258" r:id="rId5"/>
    <p:sldId id="274" r:id="rId6"/>
    <p:sldId id="390" r:id="rId7"/>
    <p:sldId id="269" r:id="rId8"/>
    <p:sldId id="392" r:id="rId9"/>
    <p:sldId id="393" r:id="rId10"/>
    <p:sldId id="263" r:id="rId11"/>
    <p:sldId id="297" r:id="rId12"/>
    <p:sldId id="391" r:id="rId13"/>
    <p:sldId id="321"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2" r:id="rId30"/>
    <p:sldId id="421"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349"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32B"/>
    <a:srgbClr val="CB4423"/>
    <a:srgbClr val="0087FF"/>
    <a:srgbClr val="FF4F69"/>
    <a:srgbClr val="5960FD"/>
    <a:srgbClr val="EAAF07"/>
    <a:srgbClr val="FF621E"/>
    <a:srgbClr val="4B89F0"/>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97"/>
    <p:restoredTop sz="92716" autoAdjust="0"/>
  </p:normalViewPr>
  <p:slideViewPr>
    <p:cSldViewPr snapToGrid="0" snapToObjects="1">
      <p:cViewPr varScale="1">
        <p:scale>
          <a:sx n="125" d="100"/>
          <a:sy n="125" d="100"/>
        </p:scale>
        <p:origin x="16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41743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966511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366463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1809721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751872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7242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49278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1048116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51184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139348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10856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282684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11388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68243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2034281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206424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806812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31</a:t>
            </a:fld>
            <a:endParaRPr kumimoji="1" lang="zh-CN" altLang="en-US"/>
          </a:p>
        </p:txBody>
      </p:sp>
    </p:spTree>
    <p:extLst>
      <p:ext uri="{BB962C8B-B14F-4D97-AF65-F5344CB8AC3E}">
        <p14:creationId xmlns:p14="http://schemas.microsoft.com/office/powerpoint/2010/main" val="469986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32</a:t>
            </a:fld>
            <a:endParaRPr kumimoji="1" lang="zh-CN" altLang="en-US"/>
          </a:p>
        </p:txBody>
      </p:sp>
    </p:spTree>
    <p:extLst>
      <p:ext uri="{BB962C8B-B14F-4D97-AF65-F5344CB8AC3E}">
        <p14:creationId xmlns:p14="http://schemas.microsoft.com/office/powerpoint/2010/main" val="1896865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33</a:t>
            </a:fld>
            <a:endParaRPr kumimoji="1" lang="zh-CN" altLang="en-US"/>
          </a:p>
        </p:txBody>
      </p:sp>
    </p:spTree>
    <p:extLst>
      <p:ext uri="{BB962C8B-B14F-4D97-AF65-F5344CB8AC3E}">
        <p14:creationId xmlns:p14="http://schemas.microsoft.com/office/powerpoint/2010/main" val="2114411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34</a:t>
            </a:fld>
            <a:endParaRPr kumimoji="1" lang="zh-CN" altLang="en-US"/>
          </a:p>
        </p:txBody>
      </p:sp>
    </p:spTree>
    <p:extLst>
      <p:ext uri="{BB962C8B-B14F-4D97-AF65-F5344CB8AC3E}">
        <p14:creationId xmlns:p14="http://schemas.microsoft.com/office/powerpoint/2010/main" val="132675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35</a:t>
            </a:fld>
            <a:endParaRPr kumimoji="1" lang="zh-CN" altLang="en-US"/>
          </a:p>
        </p:txBody>
      </p:sp>
    </p:spTree>
    <p:extLst>
      <p:ext uri="{BB962C8B-B14F-4D97-AF65-F5344CB8AC3E}">
        <p14:creationId xmlns:p14="http://schemas.microsoft.com/office/powerpoint/2010/main" val="561886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36</a:t>
            </a:fld>
            <a:endParaRPr kumimoji="1" lang="zh-CN" altLang="en-US"/>
          </a:p>
        </p:txBody>
      </p:sp>
    </p:spTree>
    <p:extLst>
      <p:ext uri="{BB962C8B-B14F-4D97-AF65-F5344CB8AC3E}">
        <p14:creationId xmlns:p14="http://schemas.microsoft.com/office/powerpoint/2010/main" val="774852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37</a:t>
            </a:fld>
            <a:endParaRPr kumimoji="1" lang="zh-CN" altLang="en-US"/>
          </a:p>
        </p:txBody>
      </p:sp>
    </p:spTree>
    <p:extLst>
      <p:ext uri="{BB962C8B-B14F-4D97-AF65-F5344CB8AC3E}">
        <p14:creationId xmlns:p14="http://schemas.microsoft.com/office/powerpoint/2010/main" val="2012601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38</a:t>
            </a:fld>
            <a:endParaRPr kumimoji="1" lang="zh-CN" altLang="en-US"/>
          </a:p>
        </p:txBody>
      </p:sp>
    </p:spTree>
    <p:extLst>
      <p:ext uri="{BB962C8B-B14F-4D97-AF65-F5344CB8AC3E}">
        <p14:creationId xmlns:p14="http://schemas.microsoft.com/office/powerpoint/2010/main" val="1735932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39</a:t>
            </a:fld>
            <a:endParaRPr kumimoji="1" lang="zh-CN" altLang="en-US"/>
          </a:p>
        </p:txBody>
      </p:sp>
    </p:spTree>
    <p:extLst>
      <p:ext uri="{BB962C8B-B14F-4D97-AF65-F5344CB8AC3E}">
        <p14:creationId xmlns:p14="http://schemas.microsoft.com/office/powerpoint/2010/main" val="29353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40</a:t>
            </a:fld>
            <a:endParaRPr kumimoji="1" lang="zh-CN" altLang="en-US"/>
          </a:p>
        </p:txBody>
      </p:sp>
    </p:spTree>
    <p:extLst>
      <p:ext uri="{BB962C8B-B14F-4D97-AF65-F5344CB8AC3E}">
        <p14:creationId xmlns:p14="http://schemas.microsoft.com/office/powerpoint/2010/main" val="557172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41</a:t>
            </a:fld>
            <a:endParaRPr kumimoji="1" lang="zh-CN" altLang="en-US"/>
          </a:p>
        </p:txBody>
      </p:sp>
    </p:spTree>
    <p:extLst>
      <p:ext uri="{BB962C8B-B14F-4D97-AF65-F5344CB8AC3E}">
        <p14:creationId xmlns:p14="http://schemas.microsoft.com/office/powerpoint/2010/main" val="1672172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42</a:t>
            </a:fld>
            <a:endParaRPr kumimoji="1" lang="zh-CN" altLang="en-US"/>
          </a:p>
        </p:txBody>
      </p:sp>
    </p:spTree>
    <p:extLst>
      <p:ext uri="{BB962C8B-B14F-4D97-AF65-F5344CB8AC3E}">
        <p14:creationId xmlns:p14="http://schemas.microsoft.com/office/powerpoint/2010/main" val="1281564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43</a:t>
            </a:fld>
            <a:endParaRPr kumimoji="1" lang="zh-CN" altLang="en-US"/>
          </a:p>
        </p:txBody>
      </p:sp>
    </p:spTree>
    <p:extLst>
      <p:ext uri="{BB962C8B-B14F-4D97-AF65-F5344CB8AC3E}">
        <p14:creationId xmlns:p14="http://schemas.microsoft.com/office/powerpoint/2010/main" val="2185350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44</a:t>
            </a:fld>
            <a:endParaRPr kumimoji="1" lang="zh-CN" altLang="en-US"/>
          </a:p>
        </p:txBody>
      </p:sp>
    </p:spTree>
    <p:extLst>
      <p:ext uri="{BB962C8B-B14F-4D97-AF65-F5344CB8AC3E}">
        <p14:creationId xmlns:p14="http://schemas.microsoft.com/office/powerpoint/2010/main" val="196096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45</a:t>
            </a:fld>
            <a:endParaRPr kumimoji="1" lang="zh-CN" altLang="en-US"/>
          </a:p>
        </p:txBody>
      </p:sp>
    </p:spTree>
    <p:extLst>
      <p:ext uri="{BB962C8B-B14F-4D97-AF65-F5344CB8AC3E}">
        <p14:creationId xmlns:p14="http://schemas.microsoft.com/office/powerpoint/2010/main" val="534246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46</a:t>
            </a:fld>
            <a:endParaRPr kumimoji="1" lang="zh-CN" altLang="en-US"/>
          </a:p>
        </p:txBody>
      </p:sp>
    </p:spTree>
    <p:extLst>
      <p:ext uri="{BB962C8B-B14F-4D97-AF65-F5344CB8AC3E}">
        <p14:creationId xmlns:p14="http://schemas.microsoft.com/office/powerpoint/2010/main" val="830042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47</a:t>
            </a:fld>
            <a:endParaRPr kumimoji="1" lang="zh-CN" altLang="en-US"/>
          </a:p>
        </p:txBody>
      </p:sp>
    </p:spTree>
    <p:extLst>
      <p:ext uri="{BB962C8B-B14F-4D97-AF65-F5344CB8AC3E}">
        <p14:creationId xmlns:p14="http://schemas.microsoft.com/office/powerpoint/2010/main" val="1705488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48</a:t>
            </a:fld>
            <a:endParaRPr kumimoji="1" lang="zh-CN" altLang="en-US"/>
          </a:p>
        </p:txBody>
      </p:sp>
    </p:spTree>
    <p:extLst>
      <p:ext uri="{BB962C8B-B14F-4D97-AF65-F5344CB8AC3E}">
        <p14:creationId xmlns:p14="http://schemas.microsoft.com/office/powerpoint/2010/main" val="725337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49</a:t>
            </a:fld>
            <a:endParaRPr kumimoji="1" lang="zh-CN" altLang="en-US"/>
          </a:p>
        </p:txBody>
      </p:sp>
    </p:spTree>
    <p:extLst>
      <p:ext uri="{BB962C8B-B14F-4D97-AF65-F5344CB8AC3E}">
        <p14:creationId xmlns:p14="http://schemas.microsoft.com/office/powerpoint/2010/main" val="12626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50</a:t>
            </a:fld>
            <a:endParaRPr kumimoji="1" lang="zh-CN" altLang="en-US"/>
          </a:p>
        </p:txBody>
      </p:sp>
    </p:spTree>
    <p:extLst>
      <p:ext uri="{BB962C8B-B14F-4D97-AF65-F5344CB8AC3E}">
        <p14:creationId xmlns:p14="http://schemas.microsoft.com/office/powerpoint/2010/main" val="2639861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51</a:t>
            </a:fld>
            <a:endParaRPr kumimoji="1" lang="zh-CN" altLang="en-US"/>
          </a:p>
        </p:txBody>
      </p:sp>
    </p:spTree>
    <p:extLst>
      <p:ext uri="{BB962C8B-B14F-4D97-AF65-F5344CB8AC3E}">
        <p14:creationId xmlns:p14="http://schemas.microsoft.com/office/powerpoint/2010/main" val="474210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52</a:t>
            </a:fld>
            <a:endParaRPr kumimoji="1" lang="zh-CN" altLang="en-US"/>
          </a:p>
        </p:txBody>
      </p:sp>
    </p:spTree>
    <p:extLst>
      <p:ext uri="{BB962C8B-B14F-4D97-AF65-F5344CB8AC3E}">
        <p14:creationId xmlns:p14="http://schemas.microsoft.com/office/powerpoint/2010/main" val="12221850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53</a:t>
            </a:fld>
            <a:endParaRPr kumimoji="1" lang="zh-CN" altLang="en-US"/>
          </a:p>
        </p:txBody>
      </p:sp>
    </p:spTree>
    <p:extLst>
      <p:ext uri="{BB962C8B-B14F-4D97-AF65-F5344CB8AC3E}">
        <p14:creationId xmlns:p14="http://schemas.microsoft.com/office/powerpoint/2010/main" val="1733014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54</a:t>
            </a:fld>
            <a:endParaRPr kumimoji="1" lang="zh-CN" altLang="en-US"/>
          </a:p>
        </p:txBody>
      </p:sp>
    </p:spTree>
    <p:extLst>
      <p:ext uri="{BB962C8B-B14F-4D97-AF65-F5344CB8AC3E}">
        <p14:creationId xmlns:p14="http://schemas.microsoft.com/office/powerpoint/2010/main" val="4309747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55</a:t>
            </a:fld>
            <a:endParaRPr kumimoji="1" lang="zh-CN" altLang="en-US"/>
          </a:p>
        </p:txBody>
      </p:sp>
    </p:spTree>
    <p:extLst>
      <p:ext uri="{BB962C8B-B14F-4D97-AF65-F5344CB8AC3E}">
        <p14:creationId xmlns:p14="http://schemas.microsoft.com/office/powerpoint/2010/main" val="12540375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56</a:t>
            </a:fld>
            <a:endParaRPr kumimoji="1" lang="zh-CN" altLang="en-US"/>
          </a:p>
        </p:txBody>
      </p:sp>
    </p:spTree>
    <p:extLst>
      <p:ext uri="{BB962C8B-B14F-4D97-AF65-F5344CB8AC3E}">
        <p14:creationId xmlns:p14="http://schemas.microsoft.com/office/powerpoint/2010/main" val="33978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57</a:t>
            </a:fld>
            <a:endParaRPr kumimoji="1" lang="zh-CN" altLang="en-US"/>
          </a:p>
        </p:txBody>
      </p:sp>
    </p:spTree>
    <p:extLst>
      <p:ext uri="{BB962C8B-B14F-4D97-AF65-F5344CB8AC3E}">
        <p14:creationId xmlns:p14="http://schemas.microsoft.com/office/powerpoint/2010/main" val="6624134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58</a:t>
            </a:fld>
            <a:endParaRPr kumimoji="1" lang="zh-CN" altLang="en-US"/>
          </a:p>
        </p:txBody>
      </p:sp>
    </p:spTree>
    <p:extLst>
      <p:ext uri="{BB962C8B-B14F-4D97-AF65-F5344CB8AC3E}">
        <p14:creationId xmlns:p14="http://schemas.microsoft.com/office/powerpoint/2010/main" val="1331686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59</a:t>
            </a:fld>
            <a:endParaRPr kumimoji="1" lang="zh-CN" altLang="en-US"/>
          </a:p>
        </p:txBody>
      </p:sp>
    </p:spTree>
    <p:extLst>
      <p:ext uri="{BB962C8B-B14F-4D97-AF65-F5344CB8AC3E}">
        <p14:creationId xmlns:p14="http://schemas.microsoft.com/office/powerpoint/2010/main" val="160399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60</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66466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66002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16/9/21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015663"/>
          </a:xfrm>
          <a:prstGeom prst="rect">
            <a:avLst/>
          </a:prstGeom>
          <a:noFill/>
        </p:spPr>
        <p:txBody>
          <a:bodyPr wrap="square" rtlCol="0">
            <a:spAutoFit/>
          </a:bodyPr>
          <a:lstStyle/>
          <a:p>
            <a:r>
              <a:rPr kumimoji="1" lang="en-US" altLang="zh-CN" sz="6000" dirty="0" smtClean="0">
                <a:solidFill>
                  <a:schemeClr val="bg1"/>
                </a:solidFill>
              </a:rPr>
              <a:t>Ricequant  Research</a:t>
            </a:r>
            <a:endParaRPr kumimoji="1" lang="zh-CN" altLang="en-US" sz="6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5" name="文本框 34"/>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米筐研究</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211890"/>
            <a:ext cx="5932361" cy="209594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a:t>
            </a:r>
            <a:r>
              <a:rPr lang="en-US" altLang="zh-CN" sz="2400" dirty="0" smtClean="0">
                <a:solidFill>
                  <a:srgbClr val="EAAF07">
                    <a:alpha val="99000"/>
                  </a:srgbClr>
                </a:solidFill>
                <a:latin typeface="Yuanti SC" charset="-122"/>
                <a:ea typeface="Yuanti SC" charset="-122"/>
                <a:cs typeface="Yuanti SC" charset="-122"/>
              </a:rPr>
              <a:t>API</a:t>
            </a:r>
            <a:r>
              <a:rPr lang="zh-CN" altLang="en-US" sz="2400" dirty="0" smtClean="0">
                <a:solidFill>
                  <a:srgbClr val="EAAF07">
                    <a:alpha val="99000"/>
                  </a:srgbClr>
                </a:solidFill>
                <a:latin typeface="Yuanti SC" charset="-122"/>
                <a:ea typeface="Yuanti SC" charset="-122"/>
                <a:cs typeface="Yuanti SC" charset="-122"/>
              </a:rPr>
              <a:t>接口研究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数据使用研究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平台使用研究</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2.5</a:t>
            </a:r>
            <a:r>
              <a:rPr lang="zh-CN" altLang="en-US" sz="2400" dirty="0" smtClean="0">
                <a:solidFill>
                  <a:srgbClr val="EAAF07">
                    <a:alpha val="99000"/>
                  </a:srgbClr>
                </a:solidFill>
                <a:latin typeface="Yuanti SC" charset="-122"/>
                <a:ea typeface="Yuanti SC" charset="-122"/>
                <a:cs typeface="Yuanti SC" charset="-122"/>
              </a:rPr>
              <a:t> 总结</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48" name="文本框 47"/>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04644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endParaRPr lang="zh-CN" altLang="en-US" sz="1600" dirty="0">
              <a:solidFill>
                <a:srgbClr val="92D050"/>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83" y="1689461"/>
            <a:ext cx="5788550" cy="358049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9784" y="1689461"/>
            <a:ext cx="5044518" cy="3580494"/>
          </a:xfrm>
          <a:prstGeom prst="rect">
            <a:avLst/>
          </a:prstGeom>
        </p:spPr>
      </p:pic>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a:t>
            </a:r>
            <a:r>
              <a:rPr kumimoji="1" lang="en-US" altLang="zh-CN" sz="4000" dirty="0" smtClean="0">
                <a:solidFill>
                  <a:schemeClr val="bg1"/>
                </a:solidFill>
                <a:latin typeface="Yuanti SC Light" charset="-122"/>
                <a:ea typeface="Yuanti SC Light" charset="-122"/>
                <a:cs typeface="Yuanti SC Light" charset="-122"/>
              </a:rPr>
              <a:t>API</a:t>
            </a:r>
            <a:r>
              <a:rPr kumimoji="1" lang="zh-CN" altLang="en-US" sz="4000" dirty="0" smtClean="0">
                <a:solidFill>
                  <a:schemeClr val="bg1"/>
                </a:solidFill>
                <a:latin typeface="Yuanti SC Light" charset="-122"/>
                <a:ea typeface="Yuanti SC Light" charset="-122"/>
                <a:cs typeface="Yuanti SC Light" charset="-122"/>
              </a:rPr>
              <a:t>接口研究</a:t>
            </a:r>
            <a:endParaRPr kumimoji="1" lang="zh-CN" altLang="en-US" sz="4000" dirty="0">
              <a:solidFill>
                <a:schemeClr val="bg1"/>
              </a:solidFill>
              <a:latin typeface="Yuanti SC Light" charset="-122"/>
              <a:ea typeface="Yuanti SC Light" charset="-122"/>
              <a:cs typeface="Yuanti SC Light"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337218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init</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smtClean="0">
                <a:solidFill>
                  <a:srgbClr val="92D050"/>
                </a:solidFill>
                <a:latin typeface="Yuanti SC Light" charset="-122"/>
                <a:ea typeface="Yuanti SC Light" charset="-122"/>
                <a:cs typeface="Yuanti SC Light" charset="-122"/>
              </a:rPr>
              <a:t>def</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init</a:t>
            </a:r>
            <a:r>
              <a:rPr lang="en-US" altLang="zh-CN" sz="1600" dirty="0" smtClean="0">
                <a:solidFill>
                  <a:srgbClr val="FFFF00"/>
                </a:solidFill>
                <a:latin typeface="Yuanti SC Light" charset="-122"/>
                <a:ea typeface="Yuanti SC Light" charset="-122"/>
                <a:cs typeface="Yuanti SC Light" charset="-122"/>
              </a:rPr>
              <a:t>(context)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初始化方法 </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在回测和实时模拟交易只会在启动的时候触发一次。你的算法会使用这个方法来设置你需要的各种初始化配置。 </a:t>
            </a:r>
            <a:r>
              <a:rPr lang="en-US" altLang="zh-CN" sz="1600" dirty="0">
                <a:solidFill>
                  <a:schemeClr val="bg1"/>
                </a:solidFill>
                <a:latin typeface="Yuanti SC Light" charset="-122"/>
                <a:ea typeface="Yuanti SC Light" charset="-122"/>
                <a:cs typeface="Yuanti SC Light" charset="-122"/>
              </a:rPr>
              <a:t>context </a:t>
            </a:r>
            <a:r>
              <a:rPr lang="zh-CN" altLang="en-US" sz="1600" dirty="0">
                <a:solidFill>
                  <a:schemeClr val="bg1"/>
                </a:solidFill>
                <a:latin typeface="Yuanti SC Light" charset="-122"/>
                <a:ea typeface="Yuanti SC Light" charset="-122"/>
                <a:cs typeface="Yuanti SC Light" charset="-122"/>
              </a:rPr>
              <a:t>对象将会在你的算法的所有其他的方法之间进行传递以方便你可以拿取到。</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576803581"/>
              </p:ext>
            </p:extLst>
          </p:nvPr>
        </p:nvGraphicFramePr>
        <p:xfrm>
          <a:off x="486173" y="329315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2308522">
                  <a:extLst>
                    <a:ext uri="{9D8B030D-6E8A-4147-A177-3AD203B41FA5}">
                      <a16:colId xmlns="" xmlns:a16="http://schemas.microsoft.com/office/drawing/2014/main" val="20001"/>
                    </a:ext>
                  </a:extLst>
                </a:gridCol>
                <a:gridCol w="514677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将会在整个算法中当做一个全局变量来使用。属性通过点标记（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）来取到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21255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策略引擎基本函数</a:t>
            </a: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handle_bar</a:t>
            </a:r>
            <a:r>
              <a:rPr lang="zh-CN" altLang="en-US" dirty="0" smtClean="0">
                <a:solidFill>
                  <a:srgbClr val="FFFF00"/>
                </a:solidFill>
                <a:latin typeface="Yuanti SC Light" charset="-122"/>
                <a:ea typeface="Yuanti SC Light" charset="-122"/>
                <a:cs typeface="Yuanti SC Light" charset="-122"/>
              </a:rPr>
              <a:t> 方法（必须实现）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handle_bar</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bar</a:t>
            </a:r>
            <a:r>
              <a:rPr lang="zh-CN" altLang="en-US" sz="1600" dirty="0">
                <a:solidFill>
                  <a:schemeClr val="bg1"/>
                </a:solidFill>
                <a:latin typeface="Yuanti SC Light" charset="-122"/>
                <a:ea typeface="Yuanti SC Light" charset="-122"/>
                <a:cs typeface="Yuanti SC Light" charset="-122"/>
              </a:rPr>
              <a:t>数据的更新会自动触发该方法的调用。策略具体逻辑可在该方法内实现，包括交易信号的产生、订单的创建等</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回测撮合机制</a:t>
            </a:r>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en-US" altLang="zh-CN" sz="1600" dirty="0" err="1" smtClean="0">
                <a:solidFill>
                  <a:schemeClr val="bg1"/>
                </a:solidFill>
                <a:latin typeface="Yuanti SC Light" charset="-122"/>
                <a:ea typeface="Yuanti SC Light" charset="-122"/>
                <a:cs typeface="Yuanti SC Light" charset="-122"/>
              </a:rPr>
              <a:t>handle_bar</a:t>
            </a:r>
            <a:r>
              <a:rPr lang="zh-CN" altLang="en-US" sz="1600" dirty="0" smtClean="0">
                <a:solidFill>
                  <a:schemeClr val="bg1"/>
                </a:solidFill>
                <a:latin typeface="Yuanti SC Light" charset="-122"/>
                <a:ea typeface="Yuanti SC Light" charset="-122"/>
                <a:cs typeface="Yuanti SC Light" charset="-122"/>
              </a:rPr>
              <a:t>方法中落单</a:t>
            </a:r>
            <a:r>
              <a:rPr lang="zh-CN" altLang="en-US" sz="1600" dirty="0">
                <a:solidFill>
                  <a:schemeClr val="bg1"/>
                </a:solidFill>
                <a:latin typeface="Yuanti SC Light" charset="-122"/>
                <a:ea typeface="Yuanti SC Light" charset="-122"/>
                <a:cs typeface="Yuanti SC Light" charset="-122"/>
              </a:rPr>
              <a:t>，成交价格为当前</a:t>
            </a:r>
            <a:r>
              <a:rPr lang="en-US" altLang="zh-CN" sz="1600" dirty="0" err="1">
                <a:solidFill>
                  <a:schemeClr val="bg1"/>
                </a:solidFill>
                <a:latin typeface="Yuanti SC Light" charset="-122"/>
                <a:ea typeface="Yuanti SC Light" charset="-122"/>
                <a:cs typeface="Yuanti SC Light" charset="-122"/>
              </a:rPr>
              <a:t>bar_dict</a:t>
            </a:r>
            <a:r>
              <a:rPr lang="zh-CN" altLang="en-US" sz="1600" dirty="0">
                <a:solidFill>
                  <a:schemeClr val="bg1"/>
                </a:solidFill>
                <a:latin typeface="Yuanti SC Light" charset="-122"/>
                <a:ea typeface="Yuanti SC Light" charset="-122"/>
                <a:cs typeface="Yuanti SC Light" charset="-122"/>
              </a:rPr>
              <a:t>的日期的收盘价加滑点的影响</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之后对</a:t>
            </a:r>
            <a:r>
              <a:rPr lang="zh-CN" altLang="en-US" sz="1600" dirty="0">
                <a:solidFill>
                  <a:schemeClr val="bg1"/>
                </a:solidFill>
                <a:latin typeface="Yuanti SC Light" charset="-122"/>
                <a:ea typeface="Yuanti SC Light" charset="-122"/>
                <a:cs typeface="Yuanti SC Light" charset="-122"/>
              </a:rPr>
              <a:t>落单进行了验证，有如下几种情况无法完成落单，对应的详细错误信息可以在日志中看到</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里的资金</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资金余额</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不足，无法完成落单</a:t>
            </a:r>
          </a:p>
          <a:p>
            <a:pPr marL="285750" indent="-285750">
              <a:buFont typeface="Arial" charset="0"/>
              <a:buChar char="•"/>
            </a:pPr>
            <a:r>
              <a:rPr lang="en-US" altLang="zh-CN" sz="1600" dirty="0" smtClean="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股票</a:t>
            </a:r>
            <a:r>
              <a:rPr lang="zh-CN" altLang="en-US" sz="1600" dirty="0">
                <a:solidFill>
                  <a:schemeClr val="bg1"/>
                </a:solidFill>
                <a:latin typeface="Yuanti SC Light" charset="-122"/>
                <a:ea typeface="Yuanti SC Light" charset="-122"/>
                <a:cs typeface="Yuanti SC Light" charset="-122"/>
              </a:rPr>
              <a:t>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落单量不足一手，无法完成落单</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里股票</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数量不足，无法完成卖单（没有开启卖空机制的情况下）</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落单交易量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单内交易量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不应该超过当日成交量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当日总成交量</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的</a:t>
            </a:r>
            <a:r>
              <a:rPr lang="en-US" altLang="zh-CN" sz="1600" dirty="0">
                <a:solidFill>
                  <a:schemeClr val="bg1"/>
                </a:solidFill>
                <a:latin typeface="Yuanti SC Light" charset="-122"/>
                <a:ea typeface="Yuanti SC Light" charset="-122"/>
                <a:cs typeface="Yuanti SC Light" charset="-122"/>
              </a:rPr>
              <a:t>25%</a:t>
            </a:r>
            <a:r>
              <a:rPr lang="zh-CN" altLang="en-US" sz="1600" dirty="0">
                <a:solidFill>
                  <a:schemeClr val="bg1"/>
                </a:solidFill>
                <a:latin typeface="Yuanti SC Light" charset="-122"/>
                <a:ea typeface="Yuanti SC Light" charset="-122"/>
                <a:cs typeface="Yuanti SC Light" charset="-122"/>
              </a:rPr>
              <a:t>，无法完成落单</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股票代码</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停牌日无法进行交易</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571043684"/>
              </p:ext>
            </p:extLst>
          </p:nvPr>
        </p:nvGraphicFramePr>
        <p:xfrm>
          <a:off x="486173" y="305461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）来取到。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7714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策略</a:t>
            </a:r>
            <a:r>
              <a:rPr lang="zh-CN" altLang="en-US" sz="2800" dirty="0">
                <a:solidFill>
                  <a:schemeClr val="bg1"/>
                </a:solidFill>
                <a:latin typeface="Yuanti SC" charset="-122"/>
                <a:ea typeface="Yuanti SC" charset="-122"/>
                <a:cs typeface="Yuanti SC" charset="-122"/>
              </a:rPr>
              <a:t>引擎</a:t>
            </a:r>
            <a:r>
              <a:rPr lang="zh-CN" altLang="en-US" sz="2800" dirty="0" smtClean="0">
                <a:solidFill>
                  <a:schemeClr val="bg1"/>
                </a:solidFill>
                <a:latin typeface="Yuanti SC" charset="-122"/>
                <a:ea typeface="Yuanti SC" charset="-122"/>
                <a:cs typeface="Yuanti SC" charset="-122"/>
              </a:rPr>
              <a:t>基本函数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before_trading</a:t>
            </a:r>
            <a:r>
              <a:rPr lang="zh-CN" altLang="en-US" dirty="0" smtClean="0">
                <a:solidFill>
                  <a:srgbClr val="FFFF00"/>
                </a:solidFill>
                <a:latin typeface="Yuanti SC Light" charset="-122"/>
                <a:ea typeface="Yuanti SC Light" charset="-122"/>
                <a:cs typeface="Yuanti SC Light" charset="-122"/>
              </a:rPr>
              <a:t> 方法（可选实现）</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before_trading</a:t>
            </a:r>
            <a:r>
              <a:rPr lang="en-US" altLang="zh-CN" sz="1600" dirty="0">
                <a:solidFill>
                  <a:srgbClr val="FFFF00"/>
                </a:solidFill>
                <a:latin typeface="Yuanti SC Light" charset="-122"/>
                <a:ea typeface="Yuanti SC Light" charset="-122"/>
                <a:cs typeface="Yuanti SC Light" charset="-122"/>
              </a:rPr>
              <a:t>(context, </a:t>
            </a:r>
            <a:r>
              <a:rPr lang="en-US" altLang="zh-CN" sz="1600" dirty="0" err="1">
                <a:solidFill>
                  <a:srgbClr val="FFFF00"/>
                </a:solidFill>
                <a:latin typeface="Yuanti SC Light" charset="-122"/>
                <a:ea typeface="Yuanti SC Light" charset="-122"/>
                <a:cs typeface="Yuanti SC Light" charset="-122"/>
              </a:rPr>
              <a:t>bar_dict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非强制，可选择实现的函数。每天在市场开始前会被调用。不可以在这个函数中发送订单（即不可以调用</a:t>
            </a:r>
            <a:r>
              <a:rPr lang="en-US" altLang="zh-CN" sz="1600" dirty="0" err="1">
                <a:solidFill>
                  <a:schemeClr val="bg1"/>
                </a:solidFill>
                <a:latin typeface="Yuanti SC Light" charset="-122"/>
                <a:ea typeface="Yuanti SC Light" charset="-122"/>
                <a:cs typeface="Yuanti SC Light" charset="-122"/>
              </a:rPr>
              <a:t>order_xxxx</a:t>
            </a:r>
            <a:r>
              <a:rPr lang="zh-CN" altLang="en-US" sz="1600" dirty="0">
                <a:solidFill>
                  <a:schemeClr val="bg1"/>
                </a:solidFill>
                <a:latin typeface="Yuanti SC Light" charset="-122"/>
                <a:ea typeface="Yuanti SC Light" charset="-122"/>
                <a:cs typeface="Yuanti SC Light" charset="-122"/>
              </a:rPr>
              <a:t>函数）。</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95887565"/>
              </p:ext>
            </p:extLst>
          </p:nvPr>
        </p:nvGraphicFramePr>
        <p:xfrm>
          <a:off x="486173" y="3253393"/>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context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rgbClr val="FFFF00"/>
                          </a:solidFill>
                          <a:latin typeface="Yuanti SC" charset="-122"/>
                          <a:ea typeface="Yuanti SC" charset="-122"/>
                          <a:cs typeface="Yuanti SC" charset="-122"/>
                        </a:rPr>
                        <a:t>python</a:t>
                      </a:r>
                      <a:r>
                        <a:rPr lang="zh-CN" altLang="en-US" sz="1000" b="0" i="0" dirty="0" smtClean="0">
                          <a:solidFill>
                            <a:srgbClr val="FFFF00"/>
                          </a:solidFill>
                          <a:latin typeface="Yuanti SC" charset="-122"/>
                          <a:ea typeface="Yuanti SC" charset="-122"/>
                          <a:cs typeface="Yuanti SC" charset="-122"/>
                        </a:rPr>
                        <a:t>简单对象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b="0" i="0" dirty="0" smtClean="0">
                          <a:solidFill>
                            <a:srgbClr val="FFFF00"/>
                          </a:solidFill>
                          <a:latin typeface="Yuanti SC" charset="-122"/>
                          <a:ea typeface="Yuanti SC" charset="-122"/>
                          <a:cs typeface="Yuanti SC" charset="-122"/>
                        </a:rPr>
                        <a:t>储存策略自定义参数、设置、仓位、投资组合信息的全局变量，属性通过点标记（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）来取到。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r>
                        <a:rPr lang="en-US" altLang="zh-CN" sz="1000" b="0" i="0" dirty="0" err="1" smtClean="0">
                          <a:solidFill>
                            <a:schemeClr val="bg1"/>
                          </a:solidFill>
                          <a:latin typeface="Yuanti SC" charset="-122"/>
                          <a:ea typeface="Yuanti SC" charset="-122"/>
                          <a:cs typeface="Yuanti SC" charset="-122"/>
                        </a:rPr>
                        <a:t>bar_dict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dictionary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key为order_book_id，value为bar数据。当前合约池内所有合约的bar数据信息都会更新在bar_dict里面</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583728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order_shares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股数的买</a:t>
            </a:r>
            <a:r>
              <a:rPr lang="en-US" altLang="zh-CN"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order_shares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MarketOrder</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落指定股数的买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卖单，最常见的落单方式之一。如有需要落单类型当做一个参量传入，如果忽略掉落单类型，那么默认是市价单（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86446540"/>
              </p:ext>
            </p:extLst>
          </p:nvPr>
        </p:nvGraphicFramePr>
        <p:xfrm>
          <a:off x="486173" y="3253393"/>
          <a:ext cx="8725707" cy="13411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需要落单的股数。正数代表买入，负数代表卖出。将会根据一手</a:t>
                      </a:r>
                      <a:r>
                        <a:rPr lang="en-US" altLang="zh-CN" sz="1000" b="0" i="0" dirty="0" smtClean="0">
                          <a:solidFill>
                            <a:srgbClr val="FFFF00"/>
                          </a:solidFill>
                          <a:latin typeface="Yuanti SC" charset="-122"/>
                          <a:ea typeface="Yuanti SC" charset="-122"/>
                          <a:cs typeface="Yuanti SC" charset="-122"/>
                        </a:rPr>
                        <a:t>xx</a:t>
                      </a:r>
                      <a:r>
                        <a:rPr lang="zh-CN" altLang="en-US" sz="1000" b="0" i="0" dirty="0" smtClean="0">
                          <a:solidFill>
                            <a:srgbClr val="FFFF00"/>
                          </a:solidFill>
                          <a:latin typeface="Yuanti SC" charset="-122"/>
                          <a:ea typeface="Yuanti SC" charset="-122"/>
                          <a:cs typeface="Yuanti SC" charset="-122"/>
                        </a:rPr>
                        <a:t>股来向下调整到一手的倍数，比如中国</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股就是调整成</a:t>
                      </a:r>
                      <a:r>
                        <a:rPr lang="en-US" altLang="zh-CN" sz="1000" b="0" i="0" dirty="0" smtClean="0">
                          <a:solidFill>
                            <a:srgbClr val="FFFF00"/>
                          </a:solidFill>
                          <a:latin typeface="Yuanti SC" charset="-122"/>
                          <a:ea typeface="Yuanti SC" charset="-122"/>
                          <a:cs typeface="Yuanti SC" charset="-122"/>
                        </a:rPr>
                        <a:t>100</a:t>
                      </a:r>
                      <a:r>
                        <a:rPr lang="zh-CN" altLang="en-US" sz="1000" b="0" i="0" dirty="0" smtClean="0">
                          <a:solidFill>
                            <a:srgbClr val="FFFF00"/>
                          </a:solidFill>
                          <a:latin typeface="Yuanti SC" charset="-122"/>
                          <a:ea typeface="Yuanti SC" charset="-122"/>
                          <a:cs typeface="Yuanti SC" charset="-122"/>
                        </a:rPr>
                        <a:t>股的倍数。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787802717"/>
              </p:ext>
            </p:extLst>
          </p:nvPr>
        </p:nvGraphicFramePr>
        <p:xfrm>
          <a:off x="486173" y="4787331"/>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1973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order_lots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a:t>
            </a:r>
            <a:r>
              <a:rPr lang="zh-CN" altLang="en-US" dirty="0">
                <a:solidFill>
                  <a:srgbClr val="FFFF00"/>
                </a:solidFill>
                <a:latin typeface="Yuanti SC Light" charset="-122"/>
                <a:ea typeface="Yuanti SC Light" charset="-122"/>
                <a:cs typeface="Yuanti SC Light" charset="-122"/>
              </a:rPr>
              <a:t>手数的</a:t>
            </a:r>
            <a:r>
              <a:rPr lang="zh-CN" altLang="en-US" dirty="0" smtClean="0">
                <a:solidFill>
                  <a:srgbClr val="FFFF00"/>
                </a:solidFill>
                <a:latin typeface="Yuanti SC Light" charset="-122"/>
                <a:ea typeface="Yuanti SC Light" charset="-122"/>
                <a:cs typeface="Yuanti SC Light" charset="-122"/>
              </a:rPr>
              <a:t>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order_lots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amount,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指定手数发送买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卖单。如有需要落单类型当做一个参量传入，如果忽略掉落单类型，那么默认是市价单（</a:t>
            </a:r>
            <a:r>
              <a:rPr lang="en-US" altLang="zh-CN" sz="1600" dirty="0">
                <a:solidFill>
                  <a:schemeClr val="bg1"/>
                </a:solidFill>
                <a:latin typeface="Yuanti SC Light" charset="-122"/>
                <a:ea typeface="Yuanti SC Light" charset="-122"/>
                <a:cs typeface="Yuanti SC Light" charset="-122"/>
              </a:rPr>
              <a:t>market order</a:t>
            </a:r>
            <a:r>
              <a:rPr lang="zh-CN" altLang="en-US" sz="1600" dirty="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253393"/>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多少手的数目。正数表示买入，负数表示卖出，用户必须指定。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779461663"/>
              </p:ext>
            </p:extLst>
          </p:nvPr>
        </p:nvGraphicFramePr>
        <p:xfrm>
          <a:off x="486173" y="4648185"/>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01775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517881746"/>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 xmlns:a16="http://schemas.microsoft.com/office/drawing/2014/main" val="20000"/>
                    </a:ext>
                  </a:extLst>
                </a:gridCol>
                <a:gridCol w="2561204">
                  <a:extLst>
                    <a:ext uri="{9D8B030D-6E8A-4147-A177-3AD203B41FA5}">
                      <a16:colId xmlns="" xmlns:a16="http://schemas.microsoft.com/office/drawing/2014/main" val="20001"/>
                    </a:ext>
                  </a:extLst>
                </a:gridCol>
                <a:gridCol w="6651172">
                  <a:extLst>
                    <a:ext uri="{9D8B030D-6E8A-4147-A177-3AD203B41FA5}">
                      <a16:colId xmlns="" xmlns:a16="http://schemas.microsoft.com/office/drawing/2014/main"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2016.09.24</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83154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（落指定价值的买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使用想要花费的金钱买入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卖出股票，而不是买入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卖出想要的股数，正数代表买入，负数代表卖出。股票的股数总是会被调整成对应的</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的倍数（在</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中国</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股）。当您提交一个卖单时，该方法代表的意义是您希望通过卖出该股票套现的金额。如果金额超出了您所持有股票的价值，那么您将卖出所有股票。</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3628280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需要花费现金购买</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卖出证券的数目。正数代表买入，负数代表卖出，用户必须指定。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04380042"/>
              </p:ext>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32784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92387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order_percent</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（落一定比例的买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发送一个等于目前投资组合价值（市场价值和目前现金的总和）一定百分比的买</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卖单，正数代表买，负数代表卖。股票的股数总是会被调整成对应的一手的股票数的倍数（</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手是</a:t>
            </a:r>
            <a:r>
              <a:rPr lang="en-US" altLang="zh-CN" sz="1600" dirty="0">
                <a:solidFill>
                  <a:schemeClr val="bg1"/>
                </a:solidFill>
                <a:latin typeface="Yuanti SC Light" charset="-122"/>
                <a:ea typeface="Yuanti SC Light" charset="-122"/>
                <a:cs typeface="Yuanti SC Light" charset="-122"/>
              </a:rPr>
              <a:t>100</a:t>
            </a:r>
            <a:r>
              <a:rPr lang="zh-CN" altLang="en-US" sz="1600" dirty="0">
                <a:solidFill>
                  <a:schemeClr val="bg1"/>
                </a:solidFill>
                <a:latin typeface="Yuanti SC Light" charset="-122"/>
                <a:ea typeface="Yuanti SC Light" charset="-122"/>
                <a:cs typeface="Yuanti SC Light" charset="-122"/>
              </a:rPr>
              <a:t>股）。百分比是一个小数，并且小于或等于</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&lt;=100%</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0.5</a:t>
            </a:r>
            <a:r>
              <a:rPr lang="zh-CN" altLang="en-US" sz="1600" dirty="0">
                <a:solidFill>
                  <a:schemeClr val="bg1"/>
                </a:solidFill>
                <a:latin typeface="Yuanti SC Light" charset="-122"/>
                <a:ea typeface="Yuanti SC Light" charset="-122"/>
                <a:cs typeface="Yuanti SC Light" charset="-122"/>
              </a:rPr>
              <a:t>表示的是</a:t>
            </a:r>
            <a:r>
              <a:rPr lang="en-US" altLang="zh-CN" sz="1600" dirty="0">
                <a:solidFill>
                  <a:schemeClr val="bg1"/>
                </a:solidFill>
                <a:latin typeface="Yuanti SC Light" charset="-122"/>
                <a:ea typeface="Yuanti SC Light" charset="-122"/>
                <a:cs typeface="Yuanti SC Light" charset="-122"/>
              </a:rPr>
              <a:t>50%</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1176938"/>
              </p:ext>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占有现有的投资组合价值的百分比。正数表示买入，负数表示卖出。用户必须指定。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7970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58532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order_target_value</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卖下单至仓位到目标价值）</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order_target_value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cash_amount</a:t>
            </a:r>
            <a:r>
              <a:rPr lang="en-US" altLang="zh-CN" sz="1600" dirty="0">
                <a:solidFill>
                  <a:srgbClr val="FFFF00"/>
                </a:solidFill>
                <a:latin typeface="Yuanti SC Light" charset="-122"/>
                <a:ea typeface="Yuanti SC Light" charset="-122"/>
                <a:cs typeface="Yuanti SC Light" charset="-122"/>
              </a:rPr>
              <a: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卖出并且自动调整该证券的仓位到一个目标价值。如果还没有任何该证券的仓位，那么会买入全部目标价值的证券。如果已经有了该证券的仓位，则会买入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卖出调整该证券的现在仓位和目标仓位的价值差值的数目的证券。</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501870"/>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cash_amount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最终的该证券的仓位目标价值。</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896662"/>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319799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07776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order_target_percent</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落买</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卖下单至仓位到目标比率）</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order_target_percent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id_or_ins</a:t>
            </a:r>
            <a:r>
              <a:rPr lang="en-US" altLang="zh-CN" sz="1600" dirty="0">
                <a:solidFill>
                  <a:srgbClr val="FFFF00"/>
                </a:solidFill>
                <a:latin typeface="Yuanti SC Light" charset="-122"/>
                <a:ea typeface="Yuanti SC Light" charset="-122"/>
                <a:cs typeface="Yuanti SC Light" charset="-122"/>
              </a:rPr>
              <a:t>, percent, style=</a:t>
            </a:r>
            <a:r>
              <a:rPr lang="en-US" altLang="zh-CN" sz="1600" dirty="0" err="1">
                <a:solidFill>
                  <a:srgbClr val="FFFF00"/>
                </a:solidFill>
                <a:latin typeface="Yuanti SC Light" charset="-122"/>
                <a:ea typeface="Yuanti SC Light" charset="-122"/>
                <a:cs typeface="Yuanti SC Light" charset="-122"/>
              </a:rPr>
              <a:t>OrderType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卖出证券以自动调整该证券的仓位到占有一个指定的投资组合的目标百分比。</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如果投资组合中没有任何该证券的仓位，那么会买入等于现在投资组合总价值的目标百分比的数目的证券。</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如果投资组合中已经拥有该证券的仓位，那么会买入</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卖出目标百分比和现有百分比的差额数目的证券，最终调整该证券的仓位占据投资组合的比例至目标百分比</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990918"/>
              </p:ext>
            </p:extLst>
          </p:nvPr>
        </p:nvGraphicFramePr>
        <p:xfrm>
          <a:off x="486173" y="3849738"/>
          <a:ext cx="8725707" cy="11887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id_or_ins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percent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仓位最终所占投资组合总价值的目标百分比。</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style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OrderType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订单类型，默认是市价单。目前支持的订单类型有：</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MarketOrder</a:t>
                      </a:r>
                      <a:r>
                        <a:rPr 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smtClean="0">
                          <a:solidFill>
                            <a:srgbClr val="FFFF00"/>
                          </a:solidFill>
                          <a:latin typeface="Yuanti SC" charset="-122"/>
                          <a:ea typeface="Yuanti SC" charset="-122"/>
                          <a:cs typeface="Yuanti SC" charset="-122"/>
                        </a:rPr>
                        <a:t>style=</a:t>
                      </a:r>
                      <a:r>
                        <a:rPr lang="en-US" sz="1000" b="0" i="0" dirty="0" err="1" smtClean="0">
                          <a:solidFill>
                            <a:srgbClr val="FFFF00"/>
                          </a:solidFill>
                          <a:latin typeface="Yuanti SC" charset="-122"/>
                          <a:ea typeface="Yuanti SC" charset="-122"/>
                          <a:cs typeface="Yuanti SC" charset="-122"/>
                        </a:rPr>
                        <a:t>LimitOrder</a:t>
                      </a:r>
                      <a:r>
                        <a:rPr lang="en-US" sz="1000" b="0" i="0" dirty="0" smtClean="0">
                          <a:solidFill>
                            <a:srgbClr val="FFFF00"/>
                          </a:solidFill>
                          <a:latin typeface="Yuanti SC" charset="-122"/>
                          <a:ea typeface="Yuanti SC" charset="-122"/>
                          <a:cs typeface="Yuanti SC" charset="-122"/>
                        </a:rPr>
                        <a:t>(</a:t>
                      </a:r>
                      <a:r>
                        <a:rPr lang="en-US" sz="1000" b="0" i="0" dirty="0" err="1" smtClean="0">
                          <a:solidFill>
                            <a:srgbClr val="FFFF00"/>
                          </a:solidFill>
                          <a:latin typeface="Yuanti SC" charset="-122"/>
                          <a:ea typeface="Yuanti SC" charset="-122"/>
                          <a:cs typeface="Yuanti SC" charset="-122"/>
                        </a:rPr>
                        <a:t>limit_price</a:t>
                      </a:r>
                      <a:r>
                        <a:rPr 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34171542"/>
              </p:ext>
            </p:extLst>
          </p:nvPr>
        </p:nvGraphicFramePr>
        <p:xfrm>
          <a:off x="486173" y="524453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订单</a:t>
                      </a:r>
                      <a:r>
                        <a:rPr lang="en-US" altLang="zh-CN" sz="1000" b="0" i="0" dirty="0" smtClean="0">
                          <a:solidFill>
                            <a:srgbClr val="FFFF00"/>
                          </a:solidFill>
                          <a:latin typeface="Yuanti SC" charset="-122"/>
                          <a:ea typeface="Yuanti SC" charset="-122"/>
                          <a:cs typeface="Yuanti SC" charset="-122"/>
                        </a:rPr>
                        <a:t>id</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1156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3910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cancel_order</a:t>
            </a:r>
            <a:r>
              <a:rPr lang="zh-CN" altLang="en-US" dirty="0" smtClean="0">
                <a:solidFill>
                  <a:srgbClr val="FFFF00"/>
                </a:solidFill>
                <a:latin typeface="Yuanti SC Light" charset="-122"/>
                <a:ea typeface="Yuanti SC Light" charset="-122"/>
                <a:cs typeface="Yuanti SC Light" charset="-122"/>
              </a:rPr>
              <a:t> 方法（撤单）</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cancel_order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取消由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代表的限价单</a:t>
            </a:r>
            <a:r>
              <a:rPr lang="en-US" altLang="zh-CN" sz="1600" dirty="0">
                <a:solidFill>
                  <a:schemeClr val="bg1"/>
                </a:solidFill>
                <a:latin typeface="Yuanti SC Light" charset="-122"/>
                <a:ea typeface="Yuanti SC Light" charset="-122"/>
                <a:cs typeface="Yuanti SC Light" charset="-122"/>
              </a:rPr>
              <a:t>(</a:t>
            </a:r>
            <a:r>
              <a:rPr lang="en-US" altLang="zh-CN" sz="1600" dirty="0" err="1">
                <a:solidFill>
                  <a:schemeClr val="bg1"/>
                </a:solidFill>
                <a:latin typeface="Yuanti SC Light" charset="-122"/>
                <a:ea typeface="Yuanti SC Light" charset="-122"/>
                <a:cs typeface="Yuanti SC Light" charset="-122"/>
              </a:rPr>
              <a:t>LimitOrder</a:t>
            </a:r>
            <a:r>
              <a:rPr lang="en-US" altLang="zh-CN" sz="1600" dirty="0">
                <a:solidFill>
                  <a:schemeClr val="bg1"/>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a:t>
            </a: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26152470"/>
              </p:ext>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28593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get_order</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（获取订单</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get_order</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order_id</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通过唯一的</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拿到对应的订单信息，不过这个订单信息会在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结尾处丢弃掉。</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3" y="3064547"/>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唯一标识</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的</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，可以通过</a:t>
                      </a:r>
                      <a:r>
                        <a:rPr lang="en-US" altLang="zh-CN" sz="1000" b="0" i="0" dirty="0" err="1" smtClean="0">
                          <a:solidFill>
                            <a:srgbClr val="FFFF00"/>
                          </a:solidFill>
                          <a:latin typeface="Yuanti SC" charset="-122"/>
                          <a:ea typeface="Yuanti SC" charset="-122"/>
                          <a:cs typeface="Yuanti SC" charset="-122"/>
                        </a:rPr>
                        <a:t>order_shares</a:t>
                      </a:r>
                      <a:r>
                        <a:rPr lang="zh-CN" altLang="en-US" sz="1000" b="0" i="0" dirty="0" smtClean="0">
                          <a:solidFill>
                            <a:srgbClr val="FFFF00"/>
                          </a:solidFill>
                          <a:latin typeface="Yuanti SC" charset="-122"/>
                          <a:ea typeface="Yuanti SC" charset="-122"/>
                          <a:cs typeface="Yuanti SC" charset="-122"/>
                        </a:rPr>
                        <a:t>等发单函数返回得到，用户必须指定。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98344396"/>
              </p:ext>
            </p:extLst>
          </p:nvPr>
        </p:nvGraphicFramePr>
        <p:xfrm>
          <a:off x="486173" y="3783480"/>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order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14245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236988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交易</a:t>
            </a:r>
            <a:r>
              <a:rPr lang="zh-CN" altLang="en-US" sz="2800" dirty="0">
                <a:solidFill>
                  <a:schemeClr val="bg1"/>
                </a:solidFill>
                <a:latin typeface="Yuanti SC" charset="-122"/>
                <a:ea typeface="Yuanti SC" charset="-122"/>
                <a:cs typeface="Yuanti SC" charset="-122"/>
              </a:rPr>
              <a:t>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get_open_orders</a:t>
            </a:r>
            <a:r>
              <a:rPr lang="zh-CN" altLang="en-US" dirty="0" smtClean="0">
                <a:solidFill>
                  <a:srgbClr val="FFFF00"/>
                </a:solidFill>
                <a:latin typeface="Yuanti SC Light" charset="-122"/>
                <a:ea typeface="Yuanti SC Light" charset="-122"/>
                <a:cs typeface="Yuanti SC Light" charset="-122"/>
              </a:rPr>
              <a:t> 方法</a:t>
            </a:r>
            <a:r>
              <a:rPr lang="zh-CN" altLang="en-US" dirty="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获取未完成订单信息）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get_open_orders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获取一个由</a:t>
            </a:r>
            <a:r>
              <a:rPr lang="en-US" altLang="zh-CN" sz="1600" dirty="0" err="1">
                <a:solidFill>
                  <a:schemeClr val="bg1"/>
                </a:solidFill>
                <a:latin typeface="Yuanti SC Light" charset="-122"/>
                <a:ea typeface="Yuanti SC Light" charset="-122"/>
                <a:cs typeface="Yuanti SC Light" charset="-122"/>
              </a:rPr>
              <a:t>order_id</a:t>
            </a:r>
            <a:r>
              <a:rPr lang="zh-CN" altLang="en-US" sz="1600" dirty="0">
                <a:solidFill>
                  <a:schemeClr val="bg1"/>
                </a:solidFill>
                <a:latin typeface="Yuanti SC Light" charset="-122"/>
                <a:ea typeface="Yuanti SC Light" charset="-122"/>
                <a:cs typeface="Yuanti SC Light" charset="-122"/>
              </a:rPr>
              <a:t>到</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对象映射的</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，凡在此</a:t>
            </a:r>
            <a:r>
              <a:rPr lang="en-US" altLang="zh-CN" sz="1600" dirty="0" err="1">
                <a:solidFill>
                  <a:schemeClr val="bg1"/>
                </a:solidFill>
                <a:latin typeface="Yuanti SC Light" charset="-122"/>
                <a:ea typeface="Yuanti SC Light" charset="-122"/>
                <a:cs typeface="Yuanti SC Light" charset="-122"/>
              </a:rPr>
              <a:t>dict</a:t>
            </a:r>
            <a:r>
              <a:rPr lang="zh-CN" altLang="en-US" sz="1600" dirty="0">
                <a:solidFill>
                  <a:schemeClr val="bg1"/>
                </a:solidFill>
                <a:latin typeface="Yuanti SC Light" charset="-122"/>
                <a:ea typeface="Yuanti SC Light" charset="-122"/>
                <a:cs typeface="Yuanti SC Light" charset="-122"/>
              </a:rPr>
              <a:t>中的</a:t>
            </a:r>
            <a:r>
              <a:rPr lang="en-US" altLang="zh-CN" sz="1600" dirty="0">
                <a:solidFill>
                  <a:schemeClr val="bg1"/>
                </a:solidFill>
                <a:latin typeface="Yuanti SC Light" charset="-122"/>
                <a:ea typeface="Yuanti SC Light" charset="-122"/>
                <a:cs typeface="Yuanti SC Light" charset="-122"/>
              </a:rPr>
              <a:t>order</a:t>
            </a:r>
            <a:r>
              <a:rPr lang="zh-CN" altLang="en-US" sz="1600" dirty="0">
                <a:solidFill>
                  <a:schemeClr val="bg1"/>
                </a:solidFill>
                <a:latin typeface="Yuanti SC Light" charset="-122"/>
                <a:ea typeface="Yuanti SC Light" charset="-122"/>
                <a:cs typeface="Yuanti SC Light" charset="-122"/>
              </a:rPr>
              <a:t>都未被完全成交或取消。</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265161829"/>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order_dict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dictionary</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当前所有活跃的订单（未全部成交，未被撤单）。</a:t>
                      </a:r>
                      <a:r>
                        <a:rPr lang="en-US" altLang="zh-CN" sz="1000" b="0" i="0" dirty="0" smtClean="0">
                          <a:solidFill>
                            <a:srgbClr val="FFFF00"/>
                          </a:solidFill>
                          <a:latin typeface="Yuanti SC" charset="-122"/>
                          <a:ea typeface="Yuanti SC" charset="-122"/>
                          <a:cs typeface="Yuanti SC" charset="-122"/>
                        </a:rPr>
                        <a:t>key</a:t>
                      </a:r>
                      <a:r>
                        <a:rPr lang="zh-CN" altLang="en-US" sz="1000" b="0" i="0" dirty="0" smtClean="0">
                          <a:solidFill>
                            <a:srgbClr val="FFFF00"/>
                          </a:solidFill>
                          <a:latin typeface="Yuanti SC" charset="-122"/>
                          <a:ea typeface="Yuanti SC" charset="-122"/>
                          <a:cs typeface="Yuanti SC" charset="-122"/>
                        </a:rPr>
                        <a:t>为</a:t>
                      </a:r>
                      <a:r>
                        <a:rPr lang="en-US" altLang="zh-CN" sz="1000" b="0" i="0" dirty="0" err="1" smtClean="0">
                          <a:solidFill>
                            <a:srgbClr val="FFFF00"/>
                          </a:solidFill>
                          <a:latin typeface="Yuanti SC" charset="-122"/>
                          <a:ea typeface="Yuanti SC" charset="-122"/>
                          <a:cs typeface="Yuanti SC" charset="-122"/>
                        </a:rPr>
                        <a:t>order_id</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value</a:t>
                      </a:r>
                      <a:r>
                        <a:rPr lang="zh-CN" altLang="en-US" sz="1000" b="0" i="0" dirty="0" smtClean="0">
                          <a:solidFill>
                            <a:srgbClr val="FFFF00"/>
                          </a:solidFill>
                          <a:latin typeface="Yuanti SC" charset="-122"/>
                          <a:ea typeface="Yuanti SC" charset="-122"/>
                          <a:cs typeface="Yuanti SC" charset="-122"/>
                        </a:rPr>
                        <a:t>为对应的</a:t>
                      </a:r>
                      <a:r>
                        <a:rPr lang="en-US" altLang="zh-CN" sz="1000" b="0" i="0" dirty="0" smtClean="0">
                          <a:solidFill>
                            <a:srgbClr val="FFFF00"/>
                          </a:solidFill>
                          <a:latin typeface="Yuanti SC" charset="-122"/>
                          <a:ea typeface="Yuanti SC" charset="-122"/>
                          <a:cs typeface="Yuanti SC" charset="-122"/>
                        </a:rPr>
                        <a:t>Order</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67343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80021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Context</a:t>
            </a:r>
            <a:endParaRPr lang="zh-CN" altLang="en-US"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33961066"/>
              </p:ext>
            </p:extLst>
          </p:nvPr>
        </p:nvGraphicFramePr>
        <p:xfrm>
          <a:off x="485323" y="1489667"/>
          <a:ext cx="7545494" cy="1531620"/>
        </p:xfrm>
        <a:graphic>
          <a:graphicData uri="http://schemas.openxmlformats.org/drawingml/2006/table">
            <a:tbl>
              <a:tblPr firstRow="1" bandRow="1">
                <a:tableStyleId>{C083E6E3-FA7D-4D7B-A595-EF9225AFEA82}</a:tableStyleId>
              </a:tblPr>
              <a:tblGrid>
                <a:gridCol w="1239564">
                  <a:extLst>
                    <a:ext uri="{9D8B030D-6E8A-4147-A177-3AD203B41FA5}">
                      <a16:colId xmlns:a16="http://schemas.microsoft.com/office/drawing/2014/main" xmlns="" val="20000"/>
                    </a:ext>
                  </a:extLst>
                </a:gridCol>
                <a:gridCol w="1239564"/>
                <a:gridCol w="2533183">
                  <a:extLst>
                    <a:ext uri="{9D8B030D-6E8A-4147-A177-3AD203B41FA5}">
                      <a16:colId xmlns:a16="http://schemas.microsoft.com/office/drawing/2014/main" xmlns="" val="20001"/>
                    </a:ext>
                  </a:extLst>
                </a:gridCol>
                <a:gridCol w="2533183"/>
              </a:tblGrid>
              <a:tr h="162565">
                <a:tc gridSpan="4">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400" b="0" i="0" dirty="0" smtClean="0">
                          <a:solidFill>
                            <a:srgbClr val="0087FF"/>
                          </a:solidFill>
                          <a:latin typeface="Yuanti SC" charset="-122"/>
                          <a:ea typeface="Yuanti SC" charset="-122"/>
                          <a:cs typeface="Yuanti SC" charset="-122"/>
                        </a:rPr>
                        <a:t>context</a:t>
                      </a:r>
                      <a:endParaRPr lang="en-US" sz="14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p>
                      <a:endParaRPr lang="zh-CN" altLang="en-US"/>
                    </a:p>
                  </a:txBody>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hMerge="1">
                  <a:txBody>
                    <a:bodyPr/>
                    <a:lstStyle/>
                    <a:p>
                      <a:pPr algn="l"/>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含义</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benchmark</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chemeClr val="bg1"/>
                          </a:solidFill>
                          <a:latin typeface="Yuanti SC Light" charset="-122"/>
                          <a:ea typeface="Yuanti SC Light" charset="-122"/>
                          <a:cs typeface="Yuanti SC Light" charset="-122"/>
                        </a:rPr>
                        <a:t>str</a:t>
                      </a:r>
                      <a:endParaRPr lang="en-US" altLang="zh-CN" sz="9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策略对比的参考基准</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默认是沪深</a:t>
                      </a:r>
                      <a:r>
                        <a:rPr lang="en-US" altLang="zh-CN" sz="900" kern="1200" dirty="0" smtClean="0">
                          <a:solidFill>
                            <a:schemeClr val="bg1"/>
                          </a:solidFill>
                          <a:latin typeface="Yuanti SC Light" charset="-122"/>
                          <a:ea typeface="Yuanti SC Light" charset="-122"/>
                          <a:cs typeface="Yuanti SC Light" charset="-122"/>
                        </a:rPr>
                        <a:t>300</a:t>
                      </a:r>
                      <a:r>
                        <a:rPr lang="zh-CN" altLang="en-US" sz="900" kern="1200" dirty="0" smtClean="0">
                          <a:solidFill>
                            <a:schemeClr val="bg1"/>
                          </a:solidFill>
                          <a:latin typeface="Yuanti SC Light" charset="-122"/>
                          <a:ea typeface="Yuanti SC Light" charset="-122"/>
                          <a:cs typeface="Yuanti SC Light" charset="-122"/>
                        </a:rPr>
                        <a:t>指数</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short_selling_allowed</a:t>
                      </a:r>
                      <a:endParaRPr lang="en-US" altLang="zh-CN" sz="9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bool</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是否允许卖空</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kern="1200" dirty="0" smtClean="0">
                          <a:solidFill>
                            <a:schemeClr val="bg1"/>
                          </a:solidFill>
                          <a:latin typeface="Yuanti SC Light" charset="-122"/>
                          <a:ea typeface="Yuanti SC Light" charset="-122"/>
                          <a:cs typeface="Yuanti SC Light" charset="-122"/>
                        </a:rPr>
                        <a:t>默认不允许卖空</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slippage</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滑点</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commission</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float</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佣金费率</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now</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chemeClr val="bg1"/>
                          </a:solidFill>
                          <a:latin typeface="Yuanti SC Light" charset="-122"/>
                          <a:ea typeface="Yuanti SC Light" charset="-122"/>
                          <a:cs typeface="Yuanti SC Light" charset="-122"/>
                        </a:rPr>
                        <a:t>date</a:t>
                      </a:r>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当前时间</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endParaRPr lang="en-US" sz="9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3103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7020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run_daily</a:t>
            </a:r>
            <a:r>
              <a:rPr lang="zh-CN" altLang="en-US" dirty="0" smtClean="0">
                <a:solidFill>
                  <a:srgbClr val="FFFF00"/>
                </a:solidFill>
                <a:latin typeface="Yuanti SC Light" charset="-122"/>
                <a:ea typeface="Yuanti SC Light" charset="-122"/>
                <a:cs typeface="Yuanti SC Light" charset="-122"/>
              </a:rPr>
              <a:t> 方法（每天运行某一方法一次）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run_daily</a:t>
            </a:r>
            <a:r>
              <a:rPr lang="en-US" altLang="zh-CN" sz="1600" dirty="0">
                <a:solidFill>
                  <a:srgbClr val="FFFF00"/>
                </a:solidFill>
                <a:latin typeface="Yuanti SC Light" charset="-122"/>
                <a:ea typeface="Yuanti SC Light" charset="-122"/>
                <a:cs typeface="Yuanti SC Light" charset="-122"/>
              </a:rPr>
              <a:t>(function)</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每日运行一次指定的函数，只能在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内调用，一定</a:t>
            </a:r>
            <a:r>
              <a:rPr lang="zh-CN" altLang="en-US" sz="1600" dirty="0">
                <a:solidFill>
                  <a:schemeClr val="bg1"/>
                </a:solidFill>
                <a:latin typeface="Yuanti SC Light" charset="-122"/>
                <a:ea typeface="Yuanti SC Light" charset="-122"/>
                <a:cs typeface="Yuanti SC Light" charset="-122"/>
              </a:rPr>
              <a:t>在其对应时间点的</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之后执行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18264167"/>
              </p:ext>
            </p:extLst>
          </p:nvPr>
        </p:nvGraphicFramePr>
        <p:xfrm>
          <a:off x="486173" y="3057923"/>
          <a:ext cx="8725707" cy="44196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424664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53943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sz="1600" dirty="0" err="1" smtClean="0">
                <a:solidFill>
                  <a:srgbClr val="FFFF00"/>
                </a:solidFill>
                <a:latin typeface="Yuanti SC Light" charset="-122"/>
                <a:ea typeface="Yuanti SC Light" charset="-122"/>
                <a:cs typeface="Yuanti SC Light" charset="-122"/>
              </a:rPr>
              <a:t>run_weekly</a:t>
            </a:r>
            <a:r>
              <a:rPr lang="zh-CN" altLang="en-US" sz="1600" dirty="0" smtClean="0">
                <a:solidFill>
                  <a:srgbClr val="FFFF00"/>
                </a:solidFill>
                <a:latin typeface="Yuanti SC Light" charset="-122"/>
                <a:ea typeface="Yuanti SC Light" charset="-122"/>
                <a:cs typeface="Yuanti SC Light" charset="-122"/>
              </a:rPr>
              <a:t> 方法</a:t>
            </a:r>
            <a:r>
              <a:rPr lang="zh-CN" altLang="en-US" sz="1600" dirty="0">
                <a:solidFill>
                  <a:srgbClr val="FFFF00"/>
                </a:solidFill>
                <a:latin typeface="Yuanti SC Light" charset="-122"/>
                <a:ea typeface="Yuanti SC Light" charset="-122"/>
                <a:cs typeface="Yuanti SC Light" charset="-122"/>
              </a:rPr>
              <a:t>（</a:t>
            </a:r>
            <a:r>
              <a:rPr lang="zh-CN" altLang="en-US" sz="1600" dirty="0" smtClean="0">
                <a:solidFill>
                  <a:srgbClr val="FFFF00"/>
                </a:solidFill>
                <a:latin typeface="Yuanti SC Light" charset="-122"/>
                <a:ea typeface="Yuanti SC Light" charset="-122"/>
                <a:cs typeface="Yuanti SC Light" charset="-122"/>
              </a:rPr>
              <a:t>每周运行</a:t>
            </a:r>
            <a:r>
              <a:rPr lang="zh-CN" altLang="en-US" sz="1600" dirty="0">
                <a:solidFill>
                  <a:srgbClr val="FFFF00"/>
                </a:solidFill>
                <a:latin typeface="Yuanti SC Light" charset="-122"/>
                <a:ea typeface="Yuanti SC Light" charset="-122"/>
                <a:cs typeface="Yuanti SC Light" charset="-122"/>
              </a:rPr>
              <a:t>某一</a:t>
            </a:r>
            <a:r>
              <a:rPr lang="zh-CN" altLang="en-US" sz="1600" dirty="0" smtClean="0">
                <a:solidFill>
                  <a:srgbClr val="FFFF00"/>
                </a:solidFill>
                <a:latin typeface="Yuanti SC Light" charset="-122"/>
                <a:ea typeface="Yuanti SC Light" charset="-122"/>
                <a:cs typeface="Yuanti SC Light" charset="-122"/>
              </a:rPr>
              <a:t>方法一次）</a:t>
            </a:r>
            <a:endParaRPr lang="zh-CN" altLang="en-US" sz="1600" dirty="0">
              <a:solidFill>
                <a:srgbClr val="FFFF0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run_weekly</a:t>
            </a:r>
            <a:r>
              <a:rPr lang="en-US" altLang="zh-CN" sz="1600" dirty="0">
                <a:solidFill>
                  <a:srgbClr val="FFFF00"/>
                </a:solidFill>
                <a:latin typeface="Yuanti SC Light" charset="-122"/>
                <a:ea typeface="Yuanti SC Light" charset="-122"/>
                <a:cs typeface="Yuanti SC Light" charset="-122"/>
              </a:rPr>
              <a:t>(function, weekday=x, </a:t>
            </a:r>
            <a:r>
              <a:rPr lang="en-US" altLang="zh-CN" sz="1600" dirty="0" err="1">
                <a:solidFill>
                  <a:srgbClr val="FFFF00"/>
                </a:solidFill>
                <a:latin typeface="Yuanti SC Light" charset="-122"/>
                <a:ea typeface="Yuanti SC Light" charset="-122"/>
                <a:cs typeface="Yuanti SC Light" charset="-122"/>
              </a:rPr>
              <a:t>tradingday</a:t>
            </a:r>
            <a:r>
              <a:rPr lang="en-US" altLang="zh-CN" sz="1600" dirty="0">
                <a:solidFill>
                  <a:srgbClr val="FFFF00"/>
                </a:solidFill>
                <a:latin typeface="Yuanti SC Light" charset="-122"/>
                <a:ea typeface="Yuanti SC Light" charset="-122"/>
                <a:cs typeface="Yuanti SC Light" charset="-122"/>
              </a:rPr>
              <a:t>=t)</a:t>
            </a:r>
          </a:p>
          <a:p>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每周运行一次指定的函数，只能在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中的负数表示倒数。</a:t>
            </a: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表示交易日。如某周只有四个交易日，则此周的</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=4</a:t>
            </a:r>
            <a:r>
              <a:rPr lang="zh-CN" altLang="en-US" sz="1600" dirty="0">
                <a:solidFill>
                  <a:schemeClr val="bg1"/>
                </a:solidFill>
                <a:latin typeface="Yuanti SC Light" charset="-122"/>
                <a:ea typeface="Yuanti SC Light" charset="-122"/>
                <a:cs typeface="Yuanti SC Light" charset="-122"/>
              </a:rPr>
              <a:t>与</a:t>
            </a:r>
            <a:r>
              <a:rPr lang="en-US" altLang="zh-CN" sz="1600" dirty="0" err="1">
                <a:solidFill>
                  <a:schemeClr val="bg1"/>
                </a:solidFill>
                <a:latin typeface="Yuanti SC Light" charset="-122"/>
                <a:ea typeface="Yuanti SC Light" charset="-122"/>
                <a:cs typeface="Yuanti SC Light" charset="-122"/>
              </a:rPr>
              <a:t>tradingday</a:t>
            </a:r>
            <a:r>
              <a:rPr lang="en-US" altLang="zh-CN" sz="1600" dirty="0">
                <a:solidFill>
                  <a:schemeClr val="bg1"/>
                </a:solidFill>
                <a:latin typeface="Yuanti SC Light" charset="-122"/>
                <a:ea typeface="Yuanti SC Light" charset="-122"/>
                <a:cs typeface="Yuanti SC Light" charset="-122"/>
              </a:rPr>
              <a:t>=-1</a:t>
            </a:r>
            <a:r>
              <a:rPr lang="zh-CN" altLang="en-US" sz="1600" dirty="0">
                <a:solidFill>
                  <a:schemeClr val="bg1"/>
                </a:solidFill>
                <a:latin typeface="Yuanti SC Light" charset="-122"/>
                <a:ea typeface="Yuanti SC Light" charset="-122"/>
                <a:cs typeface="Yuanti SC Light" charset="-122"/>
              </a:rPr>
              <a:t>表示同一天。</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weekday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tradingday</a:t>
            </a:r>
            <a:r>
              <a:rPr lang="zh-CN" altLang="en-US" sz="1600" dirty="0">
                <a:solidFill>
                  <a:schemeClr val="bg1"/>
                </a:solidFill>
                <a:latin typeface="Yuanti SC Light" charset="-122"/>
                <a:ea typeface="Yuanti SC Light" charset="-122"/>
                <a:cs typeface="Yuanti SC Light" charset="-122"/>
              </a:rPr>
              <a:t>不能同时使用。</a:t>
            </a: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11243272"/>
              </p:ext>
            </p:extLst>
          </p:nvPr>
        </p:nvGraphicFramePr>
        <p:xfrm>
          <a:off x="486173" y="3790109"/>
          <a:ext cx="8725707" cy="88392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每周指定时间运行。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weekday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1~5 </a:t>
                      </a:r>
                      <a:r>
                        <a:rPr lang="zh-CN" altLang="en-US" sz="1000" b="0" i="0" smtClean="0">
                          <a:solidFill>
                            <a:srgbClr val="FFFF00"/>
                          </a:solidFill>
                          <a:latin typeface="Yuanti SC" charset="-122"/>
                          <a:ea typeface="Yuanti SC" charset="-122"/>
                          <a:cs typeface="Yuanti SC" charset="-122"/>
                        </a:rPr>
                        <a:t>分别代表周一至周五，用户必须指定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[-5,1],[1,5]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代表每周倒数第一个交易日，用户可以不填写</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060848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19" name="文本框 18"/>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739761"/>
            <a:ext cx="6216441" cy="87714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米筐研究</a:t>
            </a:r>
            <a:endParaRPr lang="zh-CN" altLang="en-US"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run_monthly</a:t>
            </a:r>
            <a:r>
              <a:rPr lang="zh-CN" altLang="en-US" dirty="0" smtClean="0">
                <a:solidFill>
                  <a:srgbClr val="FFFF00"/>
                </a:solidFill>
                <a:latin typeface="Yuanti SC Light" charset="-122"/>
                <a:ea typeface="Yuanti SC Light" charset="-122"/>
                <a:cs typeface="Yuanti SC Light" charset="-122"/>
              </a:rPr>
              <a:t> 方法（每月运行某一方法一次）</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每月运行一次指定的函数，只能在</a:t>
            </a:r>
            <a:r>
              <a:rPr lang="en-US" altLang="zh-CN" sz="1600" dirty="0" err="1">
                <a:solidFill>
                  <a:schemeClr val="bg1"/>
                </a:solidFill>
                <a:latin typeface="Yuanti SC Light" charset="-122"/>
                <a:ea typeface="Yuanti SC Light" charset="-122"/>
                <a:cs typeface="Yuanti SC Light" charset="-122"/>
              </a:rPr>
              <a:t>init</a:t>
            </a:r>
            <a:r>
              <a:rPr lang="zh-CN" altLang="en-US" sz="1600" dirty="0" smtClean="0">
                <a:solidFill>
                  <a:schemeClr val="bg1"/>
                </a:solidFill>
                <a:latin typeface="Yuanti SC Light" charset="-122"/>
                <a:ea typeface="Yuanti SC Light" charset="-122"/>
                <a:cs typeface="Yuanti SC Light" charset="-122"/>
              </a:rPr>
              <a:t>内调用。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977235421"/>
              </p:ext>
            </p:extLst>
          </p:nvPr>
        </p:nvGraphicFramePr>
        <p:xfrm>
          <a:off x="486173" y="2928716"/>
          <a:ext cx="8725707" cy="662940"/>
        </p:xfrm>
        <a:graphic>
          <a:graphicData uri="http://schemas.openxmlformats.org/drawingml/2006/table">
            <a:tbl>
              <a:tblPr firstRow="1" bandRow="1">
                <a:tableStyleId>{C083E6E3-FA7D-4D7B-A595-EF9225AFEA82}</a:tableStyleId>
              </a:tblPr>
              <a:tblGrid>
                <a:gridCol w="1270409">
                  <a:extLst>
                    <a:ext uri="{9D8B030D-6E8A-4147-A177-3AD203B41FA5}">
                      <a16:colId xmlns="" xmlns:a16="http://schemas.microsoft.com/office/drawing/2014/main" val="20000"/>
                    </a:ext>
                  </a:extLst>
                </a:gridCol>
                <a:gridCol w="1513392">
                  <a:extLst>
                    <a:ext uri="{9D8B030D-6E8A-4147-A177-3AD203B41FA5}">
                      <a16:colId xmlns="" xmlns:a16="http://schemas.microsoft.com/office/drawing/2014/main" val="20001"/>
                    </a:ext>
                  </a:extLst>
                </a:gridCol>
                <a:gridCol w="5941906"/>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function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使传入的</a:t>
                      </a:r>
                      <a:r>
                        <a:rPr lang="en-US" altLang="zh-CN" sz="1000" b="0" i="0" dirty="0" smtClean="0">
                          <a:solidFill>
                            <a:srgbClr val="FFFF00"/>
                          </a:solidFill>
                          <a:latin typeface="Yuanti SC" charset="-122"/>
                          <a:ea typeface="Yuanti SC" charset="-122"/>
                          <a:cs typeface="Yuanti SC" charset="-122"/>
                        </a:rPr>
                        <a:t>function</a:t>
                      </a:r>
                      <a:r>
                        <a:rPr lang="zh-CN" altLang="en-US" sz="1000" b="0" i="0" dirty="0" smtClean="0">
                          <a:solidFill>
                            <a:srgbClr val="FFFF00"/>
                          </a:solidFill>
                          <a:latin typeface="Yuanti SC" charset="-122"/>
                          <a:ea typeface="Yuanti SC" charset="-122"/>
                          <a:cs typeface="Yuanti SC" charset="-122"/>
                        </a:rPr>
                        <a:t>每日运行。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tradingday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范围为</a:t>
                      </a:r>
                      <a:r>
                        <a:rPr lang="en-US" altLang="zh-CN" sz="1000" b="0" i="0" dirty="0" smtClean="0">
                          <a:solidFill>
                            <a:srgbClr val="FFFF00"/>
                          </a:solidFill>
                          <a:latin typeface="Yuanti SC" charset="-122"/>
                          <a:ea typeface="Yuanti SC" charset="-122"/>
                          <a:cs typeface="Yuanti SC" charset="-122"/>
                        </a:rPr>
                        <a:t>[-23,1], [1,23] </a:t>
                      </a:r>
                      <a:r>
                        <a:rPr lang="zh-CN" altLang="en-US" sz="1000" b="0" i="0" dirty="0" smtClean="0">
                          <a:solidFill>
                            <a:srgbClr val="FFFF00"/>
                          </a:solidFill>
                          <a:latin typeface="Yuanti SC" charset="-122"/>
                          <a:ea typeface="Yuanti SC" charset="-122"/>
                          <a:cs typeface="Yuanti SC" charset="-122"/>
                        </a:rPr>
                        <a:t>，例如，</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代表每月第一个交易日，</a:t>
                      </a:r>
                      <a:r>
                        <a:rPr lang="en-US" altLang="zh-CN" sz="1000" b="0" i="0" dirty="0" smtClean="0">
                          <a:solidFill>
                            <a:srgbClr val="FFFF00"/>
                          </a:solidFill>
                          <a:latin typeface="Yuanti SC" charset="-122"/>
                          <a:ea typeface="Yuanti SC" charset="-122"/>
                          <a:cs typeface="Yuanti SC" charset="-122"/>
                        </a:rPr>
                        <a:t>-1</a:t>
                      </a:r>
                      <a:r>
                        <a:rPr lang="zh-CN" altLang="en-US" sz="1000" b="0" i="0" dirty="0" smtClean="0">
                          <a:solidFill>
                            <a:srgbClr val="FFFF00"/>
                          </a:solidFill>
                          <a:latin typeface="Yuanti SC" charset="-122"/>
                          <a:ea typeface="Yuanti SC" charset="-122"/>
                          <a:cs typeface="Yuanti SC" charset="-122"/>
                        </a:rPr>
                        <a:t>代表每月倒数第一个交易日，用户必须指定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395969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run_monthly</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function,tradingday</a:t>
            </a:r>
            <a:r>
              <a:rPr lang="en-US" altLang="zh-CN" sz="1600" dirty="0">
                <a:solidFill>
                  <a:srgbClr val="FFFF00"/>
                </a:solidFill>
                <a:latin typeface="Yuanti SC Light" charset="-122"/>
                <a:ea typeface="Yuanti SC Light" charset="-122"/>
                <a:cs typeface="Yuanti SC Light" charset="-122"/>
              </a:rPr>
              <a:t>=t)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做定时间运行</a:t>
            </a:r>
            <a:r>
              <a:rPr lang="zh-CN" altLang="en-US" sz="1600" dirty="0" smtClean="0">
                <a:solidFill>
                  <a:schemeClr val="bg1"/>
                </a:solidFill>
                <a:latin typeface="Yuanti SC Light" charset="-122"/>
                <a:ea typeface="Yuanti SC Light" charset="-122"/>
                <a:cs typeface="Yuanti SC Light" charset="-122"/>
              </a:rPr>
              <a:t>，如</a:t>
            </a:r>
            <a:r>
              <a:rPr lang="zh-CN" altLang="en-US" sz="1600" dirty="0">
                <a:solidFill>
                  <a:schemeClr val="bg1"/>
                </a:solidFill>
                <a:latin typeface="Yuanti SC Light" charset="-122"/>
                <a:ea typeface="Yuanti SC Light" charset="-122"/>
                <a:cs typeface="Yuanti SC Light" charset="-122"/>
              </a:rPr>
              <a:t>在每天开盘后的一小时后或一分钟后定时运行</a:t>
            </a:r>
            <a:r>
              <a:rPr lang="zh-CN" altLang="en-US" sz="1600" dirty="0" smtClean="0">
                <a:solidFill>
                  <a:schemeClr val="bg1"/>
                </a:solidFill>
                <a:latin typeface="Yuanti SC Light" charset="-122"/>
                <a:ea typeface="Yuanti SC Light" charset="-122"/>
                <a:cs typeface="Yuanti SC Light" charset="-122"/>
              </a:rPr>
              <a:t>，有</a:t>
            </a:r>
            <a:r>
              <a:rPr lang="zh-CN" altLang="en-US" sz="1600" dirty="0">
                <a:solidFill>
                  <a:schemeClr val="bg1"/>
                </a:solidFill>
                <a:latin typeface="Yuanti SC Light" charset="-122"/>
                <a:ea typeface="Yuanti SC Light" charset="-122"/>
                <a:cs typeface="Yuanti SC Light" charset="-122"/>
              </a:rPr>
              <a:t>很多种</a:t>
            </a:r>
            <a:r>
              <a:rPr lang="zh-CN" altLang="en-US" sz="1600" dirty="0" smtClean="0">
                <a:solidFill>
                  <a:schemeClr val="bg1"/>
                </a:solidFill>
                <a:latin typeface="Yuanti SC Light" charset="-122"/>
                <a:ea typeface="Yuanti SC Light" charset="-122"/>
                <a:cs typeface="Yuanti SC Light" charset="-122"/>
              </a:rPr>
              <a:t>组合达到各种定时运行目的。使用方法</a:t>
            </a:r>
            <a:r>
              <a:rPr lang="zh-CN" altLang="en-US" sz="1600" dirty="0">
                <a:solidFill>
                  <a:schemeClr val="bg1"/>
                </a:solidFill>
                <a:latin typeface="Yuanti SC Light" charset="-122"/>
                <a:ea typeface="Yuanti SC Light" charset="-122"/>
                <a:cs typeface="Yuanti SC Light" charset="-122"/>
              </a:rPr>
              <a:t>是和上面的</a:t>
            </a:r>
            <a:r>
              <a:rPr lang="en-US" altLang="zh-CN" sz="1600" dirty="0" err="1">
                <a:solidFill>
                  <a:schemeClr val="bg1"/>
                </a:solidFill>
                <a:latin typeface="Yuanti SC Light" charset="-122"/>
                <a:ea typeface="Yuanti SC Light" charset="-122"/>
                <a:cs typeface="Yuanti SC Light" charset="-122"/>
              </a:rPr>
              <a:t>scheduler.run_daily,scheduler.run_weekly</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scheduler.run_monthly</a:t>
            </a:r>
            <a:r>
              <a:rPr lang="zh-CN" altLang="en-US" sz="1600" dirty="0">
                <a:solidFill>
                  <a:schemeClr val="bg1"/>
                </a:solidFill>
                <a:latin typeface="Yuanti SC Light" charset="-122"/>
                <a:ea typeface="Yuanti SC Light" charset="-122"/>
                <a:cs typeface="Yuanti SC Light" charset="-122"/>
              </a:rPr>
              <a:t>进行组合加入</a:t>
            </a:r>
            <a:r>
              <a:rPr lang="en-US" altLang="zh-CN" sz="1600" dirty="0" err="1">
                <a:solidFill>
                  <a:schemeClr val="bg1"/>
                </a:solidFill>
                <a:latin typeface="Yuanti SC Light" charset="-122"/>
                <a:ea typeface="Yuanti SC Light" charset="-122"/>
                <a:cs typeface="Yuanti SC Light" charset="-122"/>
              </a:rPr>
              <a:t>time_rule</a:t>
            </a:r>
            <a:r>
              <a:rPr lang="zh-CN" altLang="en-US" sz="1600" dirty="0">
                <a:solidFill>
                  <a:schemeClr val="bg1"/>
                </a:solidFill>
                <a:latin typeface="Yuanti SC Light" charset="-122"/>
                <a:ea typeface="Yuanti SC Light" charset="-122"/>
                <a:cs typeface="Yuanti SC Light" charset="-122"/>
              </a:rPr>
              <a:t>来一起</a:t>
            </a:r>
            <a:r>
              <a:rPr lang="zh-CN" altLang="en-US" sz="1600" dirty="0" smtClean="0">
                <a:solidFill>
                  <a:schemeClr val="bg1"/>
                </a:solidFill>
                <a:latin typeface="Yuanti SC Light" charset="-122"/>
                <a:ea typeface="Yuanti SC Light" charset="-122"/>
                <a:cs typeface="Yuanti SC Light" charset="-122"/>
              </a:rPr>
              <a:t>使用。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使用</a:t>
            </a:r>
            <a:r>
              <a:rPr lang="en-US" altLang="zh-CN" sz="1600" dirty="0" err="1">
                <a:solidFill>
                  <a:schemeClr val="bg1"/>
                </a:solidFill>
                <a:latin typeface="Yuanti SC Light" charset="-122"/>
                <a:ea typeface="Yuanti SC Light" charset="-122"/>
                <a:cs typeface="Yuanti SC Light" charset="-122"/>
              </a:rPr>
              <a:t>time_rule</a:t>
            </a:r>
            <a:r>
              <a:rPr lang="zh-CN" altLang="en-US" sz="1600" dirty="0">
                <a:solidFill>
                  <a:schemeClr val="bg1"/>
                </a:solidFill>
                <a:latin typeface="Yuanti SC Light" charset="-122"/>
                <a:ea typeface="Yuanti SC Light" charset="-122"/>
                <a:cs typeface="Yuanti SC Light" charset="-122"/>
              </a:rPr>
              <a:t>定时运行只会在分钟级别回测和实时模拟交易中有定义的效果，在日回测中只会默认依然在该天</a:t>
            </a:r>
            <a:r>
              <a:rPr lang="zh-CN" altLang="en-US" sz="1600" dirty="0" smtClean="0">
                <a:solidFill>
                  <a:schemeClr val="bg1"/>
                </a:solidFill>
                <a:latin typeface="Yuanti SC Light" charset="-122"/>
                <a:ea typeface="Yuanti SC Light" charset="-122"/>
                <a:cs typeface="Yuanti SC Light" charset="-122"/>
              </a:rPr>
              <a:t>运行。</a:t>
            </a:r>
            <a:endParaRPr lang="zh-CN" altLang="en-US"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在分钟回测中如未指定</a:t>
            </a:r>
            <a:r>
              <a:rPr lang="en-US" altLang="zh-CN" sz="1600" dirty="0" err="1">
                <a:solidFill>
                  <a:schemeClr val="bg1"/>
                </a:solidFill>
                <a:latin typeface="Yuanti SC Light" charset="-122"/>
                <a:ea typeface="Yuanti SC Light" charset="-122"/>
                <a:cs typeface="Yuanti SC Light" charset="-122"/>
              </a:rPr>
              <a:t>time_rule</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则默认在开盘后一分钟运行</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即</a:t>
            </a:r>
            <a:r>
              <a:rPr lang="en-US" altLang="zh-CN" sz="1600" dirty="0">
                <a:solidFill>
                  <a:schemeClr val="bg1"/>
                </a:solidFill>
                <a:latin typeface="Yuanti SC Light" charset="-122"/>
                <a:ea typeface="Yuanti SC Light" charset="-122"/>
                <a:cs typeface="Yuanti SC Light" charset="-122"/>
              </a:rPr>
              <a:t>09:31</a:t>
            </a:r>
            <a:r>
              <a:rPr lang="zh-CN" altLang="en-US" sz="1600" dirty="0">
                <a:solidFill>
                  <a:schemeClr val="bg1"/>
                </a:solidFill>
                <a:latin typeface="Yuanti SC Light" charset="-122"/>
                <a:ea typeface="Yuanti SC Light" charset="-122"/>
                <a:cs typeface="Yuanti SC Light" charset="-122"/>
              </a:rPr>
              <a:t>分。</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如果两个</a:t>
            </a:r>
            <a:r>
              <a:rPr lang="en-US" altLang="zh-CN" sz="1600" dirty="0">
                <a:solidFill>
                  <a:schemeClr val="bg1"/>
                </a:solidFill>
                <a:latin typeface="Yuanti SC Light" charset="-122"/>
                <a:ea typeface="Yuanti SC Light" charset="-122"/>
                <a:cs typeface="Yuanti SC Light" charset="-122"/>
              </a:rPr>
              <a:t>schedule</a:t>
            </a:r>
            <a:r>
              <a:rPr lang="zh-CN" altLang="en-US" sz="1600" dirty="0">
                <a:solidFill>
                  <a:schemeClr val="bg1"/>
                </a:solidFill>
                <a:latin typeface="Yuanti SC Light" charset="-122"/>
                <a:ea typeface="Yuanti SC Light" charset="-122"/>
                <a:cs typeface="Yuanti SC Light" charset="-122"/>
              </a:rPr>
              <a:t>，分别使用</a:t>
            </a:r>
            <a:r>
              <a:rPr lang="en-US" altLang="zh-CN" sz="1600" dirty="0" err="1">
                <a:solidFill>
                  <a:schemeClr val="bg1"/>
                </a:solidFill>
                <a:latin typeface="Yuanti SC Light" charset="-122"/>
                <a:ea typeface="Yuanti SC Light" charset="-122"/>
                <a:cs typeface="Yuanti SC Light" charset="-122"/>
              </a:rPr>
              <a:t>market_open</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与</a:t>
            </a:r>
            <a:r>
              <a:rPr lang="en-US" altLang="zh-CN" sz="1600" dirty="0" err="1">
                <a:solidFill>
                  <a:schemeClr val="bg1"/>
                </a:solidFill>
                <a:latin typeface="Yuanti SC Light" charset="-122"/>
                <a:ea typeface="Yuanti SC Light" charset="-122"/>
                <a:cs typeface="Yuanti SC Light" charset="-122"/>
              </a:rPr>
              <a:t>market_close</a:t>
            </a:r>
            <a:r>
              <a:rPr lang="zh-CN" altLang="en-US" sz="1600" dirty="0">
                <a:solidFill>
                  <a:schemeClr val="bg1"/>
                </a:solidFill>
                <a:latin typeface="Yuanti SC Light" charset="-122"/>
                <a:ea typeface="Yuanti SC Light" charset="-122"/>
                <a:cs typeface="Yuanti SC Light" charset="-122"/>
              </a:rPr>
              <a:t>规则，但规则触发时间在同一时刻，则</a:t>
            </a:r>
            <a:r>
              <a:rPr lang="en-US" altLang="zh-CN" sz="1600" dirty="0" err="1">
                <a:solidFill>
                  <a:schemeClr val="bg1"/>
                </a:solidFill>
                <a:latin typeface="Yuanti SC Light" charset="-122"/>
                <a:ea typeface="Yuanti SC Light" charset="-122"/>
                <a:cs typeface="Yuanti SC Light" charset="-122"/>
              </a:rPr>
              <a:t>market_open</a:t>
            </a:r>
            <a:r>
              <a:rPr lang="zh-CN" altLang="en-US" sz="1600" dirty="0">
                <a:solidFill>
                  <a:schemeClr val="bg1"/>
                </a:solidFill>
                <a:latin typeface="Yuanti SC Light" charset="-122"/>
                <a:ea typeface="Yuanti SC Light" charset="-122"/>
                <a:cs typeface="Yuanti SC Light" charset="-122"/>
              </a:rPr>
              <a:t>的</a:t>
            </a:r>
            <a:r>
              <a:rPr lang="en-US" altLang="zh-CN" sz="1600" dirty="0">
                <a:solidFill>
                  <a:schemeClr val="bg1"/>
                </a:solidFill>
                <a:latin typeface="Yuanti SC Light" charset="-122"/>
                <a:ea typeface="Yuanti SC Light" charset="-122"/>
                <a:cs typeface="Yuanti SC Light" charset="-122"/>
              </a:rPr>
              <a:t>handle</a:t>
            </a:r>
            <a:r>
              <a:rPr lang="zh-CN" altLang="en-US" sz="1600" dirty="0">
                <a:solidFill>
                  <a:schemeClr val="bg1"/>
                </a:solidFill>
                <a:latin typeface="Yuanti SC Light" charset="-122"/>
                <a:ea typeface="Yuanti SC Light" charset="-122"/>
                <a:cs typeface="Yuanti SC Light" charset="-122"/>
              </a:rPr>
              <a:t>一定在</a:t>
            </a:r>
            <a:r>
              <a:rPr lang="en-US" altLang="zh-CN" sz="1600" dirty="0" err="1">
                <a:solidFill>
                  <a:schemeClr val="bg1"/>
                </a:solidFill>
                <a:latin typeface="Yuanti SC Light" charset="-122"/>
                <a:ea typeface="Yuanti SC Light" charset="-122"/>
                <a:cs typeface="Yuanti SC Light" charset="-122"/>
              </a:rPr>
              <a:t>market_close</a:t>
            </a:r>
            <a:r>
              <a:rPr lang="zh-CN" altLang="en-US" sz="1600" dirty="0">
                <a:solidFill>
                  <a:schemeClr val="bg1"/>
                </a:solidFill>
                <a:latin typeface="Yuanti SC Light" charset="-122"/>
                <a:ea typeface="Yuanti SC Light" charset="-122"/>
                <a:cs typeface="Yuanti SC Light" charset="-122"/>
              </a:rPr>
              <a:t>的</a:t>
            </a:r>
            <a:r>
              <a:rPr lang="en-US" altLang="zh-CN" sz="1600" dirty="0">
                <a:solidFill>
                  <a:schemeClr val="bg1"/>
                </a:solidFill>
                <a:latin typeface="Yuanti SC Light" charset="-122"/>
                <a:ea typeface="Yuanti SC Light" charset="-122"/>
                <a:cs typeface="Yuanti SC Light" charset="-122"/>
              </a:rPr>
              <a:t>handle</a:t>
            </a:r>
            <a:r>
              <a:rPr lang="zh-CN" altLang="en-US" sz="1600" dirty="0">
                <a:solidFill>
                  <a:schemeClr val="bg1"/>
                </a:solidFill>
                <a:latin typeface="Yuanti SC Light" charset="-122"/>
                <a:ea typeface="Yuanti SC Light" charset="-122"/>
                <a:cs typeface="Yuanti SC Light" charset="-122"/>
              </a:rPr>
              <a:t>前执行。</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目前暂不支持开盘交易</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即 </a:t>
            </a:r>
            <a:r>
              <a:rPr lang="en-US" altLang="zh-CN" sz="1600" dirty="0">
                <a:solidFill>
                  <a:schemeClr val="bg1"/>
                </a:solidFill>
                <a:latin typeface="Yuanti SC Light" charset="-122"/>
                <a:ea typeface="Yuanti SC Light" charset="-122"/>
                <a:cs typeface="Yuanti SC Light" charset="-122"/>
              </a:rPr>
              <a:t>09:30</a:t>
            </a:r>
            <a:r>
              <a:rPr lang="zh-CN" altLang="en-US" sz="1600" dirty="0">
                <a:solidFill>
                  <a:schemeClr val="bg1"/>
                </a:solidFill>
                <a:latin typeface="Yuanti SC Light" charset="-122"/>
                <a:ea typeface="Yuanti SC Light" charset="-122"/>
                <a:cs typeface="Yuanti SC Light" charset="-122"/>
              </a:rPr>
              <a:t>分交易</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所以</a:t>
            </a:r>
            <a:r>
              <a:rPr lang="en-US" altLang="zh-CN" sz="1600" dirty="0" err="1">
                <a:solidFill>
                  <a:schemeClr val="bg1"/>
                </a:solidFill>
                <a:latin typeface="Yuanti SC Light" charset="-122"/>
                <a:ea typeface="Yuanti SC Light" charset="-122"/>
                <a:cs typeface="Yuanti SC Light" charset="-122"/>
              </a:rPr>
              <a:t>time_rule</a:t>
            </a:r>
            <a:r>
              <a:rPr lang="en-US" altLang="zh-CN" sz="1600" dirty="0">
                <a:solidFill>
                  <a:schemeClr val="bg1"/>
                </a:solidFill>
                <a:latin typeface="Yuanti SC Light" charset="-122"/>
                <a:ea typeface="Yuanti SC Light" charset="-122"/>
                <a:cs typeface="Yuanti SC Light" charset="-122"/>
              </a:rPr>
              <a:t>(minute=0) </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time_rule</a:t>
            </a:r>
            <a:r>
              <a:rPr lang="en-US" altLang="zh-CN" sz="1600" dirty="0">
                <a:solidFill>
                  <a:schemeClr val="bg1"/>
                </a:solidFill>
                <a:latin typeface="Yuanti SC Light" charset="-122"/>
                <a:ea typeface="Yuanti SC Light" charset="-122"/>
                <a:cs typeface="Yuanti SC Light" charset="-122"/>
              </a:rPr>
              <a:t>(hour=0) </a:t>
            </a:r>
            <a:r>
              <a:rPr lang="zh-CN" altLang="en-US" sz="1600" dirty="0">
                <a:solidFill>
                  <a:schemeClr val="bg1"/>
                </a:solidFill>
                <a:latin typeface="Yuanti SC Light" charset="-122"/>
                <a:ea typeface="Yuanti SC Light" charset="-122"/>
                <a:cs typeface="Yuanti SC Light" charset="-122"/>
              </a:rPr>
              <a:t>将不会触发任何事件。</a:t>
            </a:r>
          </a:p>
          <a:p>
            <a:pPr marL="285750" indent="-285750">
              <a:buFont typeface="Arial" charset="0"/>
              <a:buChar char="•"/>
            </a:pPr>
            <a:r>
              <a:rPr lang="en-US" altLang="zh-CN" sz="1600" dirty="0" err="1">
                <a:solidFill>
                  <a:schemeClr val="bg1"/>
                </a:solidFill>
                <a:latin typeface="Yuanti SC Light" charset="-122"/>
                <a:ea typeface="Yuanti SC Light" charset="-122"/>
                <a:cs typeface="Yuanti SC Light" charset="-122"/>
              </a:rPr>
              <a:t>market_open</a:t>
            </a:r>
            <a:r>
              <a:rPr lang="en-US" altLang="zh-CN" sz="1600" dirty="0">
                <a:solidFill>
                  <a:schemeClr val="bg1"/>
                </a:solidFill>
                <a:latin typeface="Yuanti SC Light" charset="-122"/>
                <a:ea typeface="Yuanti SC Light" charset="-122"/>
                <a:cs typeface="Yuanti SC Light" charset="-122"/>
              </a:rPr>
              <a:t>(minute=120)</a:t>
            </a:r>
            <a:r>
              <a:rPr lang="zh-CN" altLang="en-US" sz="1600" dirty="0">
                <a:solidFill>
                  <a:schemeClr val="bg1"/>
                </a:solidFill>
                <a:latin typeface="Yuanti SC Light" charset="-122"/>
                <a:ea typeface="Yuanti SC Light" charset="-122"/>
                <a:cs typeface="Yuanti SC Light" charset="-122"/>
              </a:rPr>
              <a:t>将在</a:t>
            </a:r>
            <a:r>
              <a:rPr lang="en-US" altLang="zh-CN" sz="1600" dirty="0">
                <a:solidFill>
                  <a:schemeClr val="bg1"/>
                </a:solidFill>
                <a:latin typeface="Yuanti SC Light" charset="-122"/>
                <a:ea typeface="Yuanti SC Light" charset="-122"/>
                <a:cs typeface="Yuanti SC Light" charset="-122"/>
              </a:rPr>
              <a:t>11:30</a:t>
            </a:r>
            <a:r>
              <a:rPr lang="zh-CN" altLang="en-US" sz="1600" dirty="0">
                <a:solidFill>
                  <a:schemeClr val="bg1"/>
                </a:solidFill>
                <a:latin typeface="Yuanti SC Light" charset="-122"/>
                <a:ea typeface="Yuanti SC Light" charset="-122"/>
                <a:cs typeface="Yuanti SC Light" charset="-122"/>
              </a:rPr>
              <a:t>执行， </a:t>
            </a:r>
            <a:r>
              <a:rPr lang="en-US" altLang="zh-CN" sz="1600" dirty="0" err="1">
                <a:solidFill>
                  <a:schemeClr val="bg1"/>
                </a:solidFill>
                <a:latin typeface="Yuanti SC Light" charset="-122"/>
                <a:ea typeface="Yuanti SC Light" charset="-122"/>
                <a:cs typeface="Yuanti SC Light" charset="-122"/>
              </a:rPr>
              <a:t>market_open</a:t>
            </a:r>
            <a:r>
              <a:rPr lang="en-US" altLang="zh-CN" sz="1600" dirty="0">
                <a:solidFill>
                  <a:schemeClr val="bg1"/>
                </a:solidFill>
                <a:latin typeface="Yuanti SC Light" charset="-122"/>
                <a:ea typeface="Yuanti SC Light" charset="-122"/>
                <a:cs typeface="Yuanti SC Light" charset="-122"/>
              </a:rPr>
              <a:t>(minute=121)</a:t>
            </a:r>
            <a:r>
              <a:rPr lang="zh-CN" altLang="en-US" sz="1600" dirty="0">
                <a:solidFill>
                  <a:schemeClr val="bg1"/>
                </a:solidFill>
                <a:latin typeface="Yuanti SC Light" charset="-122"/>
                <a:ea typeface="Yuanti SC Light" charset="-122"/>
                <a:cs typeface="Yuanti SC Light" charset="-122"/>
              </a:rPr>
              <a:t>在</a:t>
            </a:r>
            <a:r>
              <a:rPr lang="en-US" altLang="zh-CN" sz="1600" dirty="0">
                <a:solidFill>
                  <a:schemeClr val="bg1"/>
                </a:solidFill>
                <a:latin typeface="Yuanti SC Light" charset="-122"/>
                <a:ea typeface="Yuanti SC Light" charset="-122"/>
                <a:cs typeface="Yuanti SC Light" charset="-122"/>
              </a:rPr>
              <a:t>13:01</a:t>
            </a:r>
            <a:r>
              <a:rPr lang="zh-CN" altLang="en-US" sz="1600" dirty="0">
                <a:solidFill>
                  <a:schemeClr val="bg1"/>
                </a:solidFill>
                <a:latin typeface="Yuanti SC Light" charset="-122"/>
                <a:ea typeface="Yuanti SC Light" charset="-122"/>
                <a:cs typeface="Yuanti SC Light" charset="-122"/>
              </a:rPr>
              <a:t>执行，中午休市的区间会被忽略。</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8" name="Table 2"/>
          <p:cNvGraphicFramePr>
            <a:graphicFrameLocks noGrp="1"/>
          </p:cNvGraphicFramePr>
          <p:nvPr>
            <p:extLst>
              <p:ext uri="{D42A27DB-BD31-4B8C-83A1-F6EECF244321}">
                <p14:modId xmlns:p14="http://schemas.microsoft.com/office/powerpoint/2010/main" val="1126418809"/>
              </p:ext>
            </p:extLst>
          </p:nvPr>
        </p:nvGraphicFramePr>
        <p:xfrm>
          <a:off x="486173" y="4976177"/>
          <a:ext cx="9910158" cy="594360"/>
        </p:xfrm>
        <a:graphic>
          <a:graphicData uri="http://schemas.openxmlformats.org/drawingml/2006/table">
            <a:tbl>
              <a:tblPr firstRow="1" bandRow="1">
                <a:tableStyleId>{C083E6E3-FA7D-4D7B-A595-EF9225AFEA82}</a:tableStyleId>
              </a:tblPr>
              <a:tblGrid>
                <a:gridCol w="2048305">
                  <a:extLst>
                    <a:ext uri="{9D8B030D-6E8A-4147-A177-3AD203B41FA5}">
                      <a16:colId xmlns="" xmlns:a16="http://schemas.microsoft.com/office/drawing/2014/main" val="20000"/>
                    </a:ext>
                  </a:extLst>
                </a:gridCol>
                <a:gridCol w="1391479">
                  <a:extLst>
                    <a:ext uri="{9D8B030D-6E8A-4147-A177-3AD203B41FA5}">
                      <a16:colId xmlns="" xmlns:a16="http://schemas.microsoft.com/office/drawing/2014/main" val="20001"/>
                    </a:ext>
                  </a:extLst>
                </a:gridCol>
                <a:gridCol w="647037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time_rule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en-US" altLang="zh-CN" sz="1000" b="0" i="0" dirty="0" err="1" smtClean="0">
                          <a:solidFill>
                            <a:srgbClr val="FFFF00"/>
                          </a:solidFill>
                          <a:latin typeface="Yuanti SC" charset="-122"/>
                          <a:ea typeface="Yuanti SC" charset="-122"/>
                          <a:cs typeface="Yuanti SC" charset="-122"/>
                        </a:rPr>
                        <a:t>market_close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定时具体几点几分运行某个函数。这个可以设置为</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开市后多久运行或</a:t>
                      </a:r>
                      <a:r>
                        <a:rPr lang="en-US" altLang="zh-CN" sz="1000" b="0" i="0" dirty="0" err="1" smtClean="0">
                          <a:solidFill>
                            <a:srgbClr val="FFFF00"/>
                          </a:solidFill>
                          <a:latin typeface="Yuanti SC" charset="-122"/>
                          <a:ea typeface="Yuanti SC" charset="-122"/>
                          <a:cs typeface="Yuanti SC" charset="-122"/>
                        </a:rPr>
                        <a:t>market_close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闭市前多久运行。如果不设置</a:t>
                      </a:r>
                      <a:r>
                        <a:rPr lang="en-US" altLang="zh-CN" sz="1000" b="0" i="0" dirty="0" err="1" smtClean="0">
                          <a:solidFill>
                            <a:srgbClr val="FFFF00"/>
                          </a:solidFill>
                          <a:latin typeface="Yuanti SC" charset="-122"/>
                          <a:ea typeface="Yuanti SC" charset="-122"/>
                          <a:cs typeface="Yuanti SC" charset="-122"/>
                        </a:rPr>
                        <a:t>time_rule</a:t>
                      </a:r>
                      <a:r>
                        <a:rPr lang="zh-CN" altLang="en-US" sz="1000" b="0" i="0" dirty="0" smtClean="0">
                          <a:solidFill>
                            <a:srgbClr val="FFFF00"/>
                          </a:solidFill>
                          <a:latin typeface="Yuanti SC" charset="-122"/>
                          <a:ea typeface="Yuanti SC" charset="-122"/>
                          <a:cs typeface="Yuanti SC" charset="-122"/>
                        </a:rPr>
                        <a:t>默认的值是开市后一分钟运行。</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184509424"/>
              </p:ext>
            </p:extLst>
          </p:nvPr>
        </p:nvGraphicFramePr>
        <p:xfrm>
          <a:off x="486173" y="5737288"/>
          <a:ext cx="9910157" cy="967740"/>
        </p:xfrm>
        <a:graphic>
          <a:graphicData uri="http://schemas.openxmlformats.org/drawingml/2006/table">
            <a:tbl>
              <a:tblPr firstRow="1" bandRow="1">
                <a:tableStyleId>{C083E6E3-FA7D-4D7B-A595-EF9225AFEA82}</a:tableStyleId>
              </a:tblPr>
              <a:tblGrid>
                <a:gridCol w="2058244">
                  <a:extLst>
                    <a:ext uri="{9D8B030D-6E8A-4147-A177-3AD203B41FA5}">
                      <a16:colId xmlns="" xmlns:a16="http://schemas.microsoft.com/office/drawing/2014/main" val="20000"/>
                    </a:ext>
                  </a:extLst>
                </a:gridCol>
                <a:gridCol w="1381540">
                  <a:extLst>
                    <a:ext uri="{9D8B030D-6E8A-4147-A177-3AD203B41FA5}">
                      <a16:colId xmlns="" xmlns:a16="http://schemas.microsoft.com/office/drawing/2014/main" val="20001"/>
                    </a:ext>
                  </a:extLst>
                </a:gridCol>
                <a:gridCol w="6470373"/>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martet_open</a:t>
                      </a:r>
                      <a:r>
                        <a:rPr lang="en-US" altLang="zh-CN" sz="1000" b="0" i="0" dirty="0" smtClean="0">
                          <a:solidFill>
                            <a:schemeClr val="bg1"/>
                          </a:solidFill>
                          <a:latin typeface="Yuanti SC" charset="-122"/>
                          <a:ea typeface="Yuanti SC" charset="-122"/>
                          <a:cs typeface="Yuanti SC" charset="-122"/>
                        </a:rPr>
                        <a:t> /</a:t>
                      </a:r>
                      <a:r>
                        <a:rPr lang="en-US" altLang="zh-CN" sz="1000" b="0" i="0" dirty="0" err="1" smtClean="0">
                          <a:solidFill>
                            <a:schemeClr val="bg1"/>
                          </a:solidFill>
                          <a:latin typeface="Yuanti SC" charset="-122"/>
                          <a:ea typeface="Yuanti SC" charset="-122"/>
                          <a:cs typeface="Yuanti SC" charset="-122"/>
                        </a:rPr>
                        <a:t>market_close</a:t>
                      </a:r>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hour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r>
                        <a:rPr lang="en-US" altLang="zh-CN" sz="1000" b="0" i="0" dirty="0" smtClean="0">
                          <a:solidFill>
                            <a:srgbClr val="FFFF00"/>
                          </a:solidFill>
                          <a:latin typeface="Yuanti SC" charset="-122"/>
                          <a:ea typeface="Yuanti SC" charset="-122"/>
                          <a:cs typeface="Yuanti SC" charset="-122"/>
                        </a:rPr>
                        <a:t> - option [0,4]</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前第多少小时执行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股票的交易时间为</a:t>
                      </a:r>
                      <a:r>
                        <a:rPr lang="en-US" altLang="zh-CN" sz="1000" b="0" i="0" dirty="0" smtClean="0">
                          <a:solidFill>
                            <a:srgbClr val="FFFF00"/>
                          </a:solidFill>
                          <a:latin typeface="Yuanti SC" charset="-122"/>
                          <a:ea typeface="Yuanti SC" charset="-122"/>
                          <a:cs typeface="Yuanti SC" charset="-122"/>
                        </a:rPr>
                        <a:t>[9:30 - 11:30],[13:01 - 15:00]</a:t>
                      </a:r>
                      <a:r>
                        <a:rPr lang="zh-CN" altLang="en-US" sz="1000" b="0" i="0" dirty="0" smtClean="0">
                          <a:solidFill>
                            <a:srgbClr val="FFFF00"/>
                          </a:solidFill>
                          <a:latin typeface="Yuanti SC" charset="-122"/>
                          <a:ea typeface="Yuanti SC" charset="-122"/>
                          <a:cs typeface="Yuanti SC" charset="-122"/>
                        </a:rPr>
                        <a:t>共</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hour</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[0,4]</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minute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int</a:t>
                      </a:r>
                      <a:r>
                        <a:rPr lang="en-US" sz="1000" b="0" i="0" dirty="0" smtClean="0">
                          <a:solidFill>
                            <a:srgbClr val="FFFF00"/>
                          </a:solidFill>
                          <a:latin typeface="Yuanti SC" charset="-122"/>
                          <a:ea typeface="Yuanti SC" charset="-122"/>
                          <a:cs typeface="Yuanti SC" charset="-122"/>
                        </a:rPr>
                        <a:t> - option [0,240]</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具体在</a:t>
                      </a:r>
                      <a:r>
                        <a:rPr lang="en-US" altLang="zh-CN" sz="1000" b="0" i="0" dirty="0" err="1" smtClean="0">
                          <a:solidFill>
                            <a:srgbClr val="FFFF00"/>
                          </a:solidFill>
                          <a:latin typeface="Yuanti SC" charset="-122"/>
                          <a:ea typeface="Yuanti SC" charset="-122"/>
                          <a:cs typeface="Yuanti SC" charset="-122"/>
                        </a:rPr>
                        <a:t>market_open</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market_close</a:t>
                      </a:r>
                      <a:r>
                        <a:rPr lang="zh-CN" altLang="en-US" sz="1000" b="0" i="0" dirty="0" smtClean="0">
                          <a:solidFill>
                            <a:srgbClr val="FFFF00"/>
                          </a:solidFill>
                          <a:latin typeface="Yuanti SC" charset="-122"/>
                          <a:ea typeface="Yuanti SC" charset="-122"/>
                          <a:cs typeface="Yuanti SC" charset="-122"/>
                        </a:rPr>
                        <a:t>的后</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前第多少分钟执行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同上，股票每天交易时间</a:t>
                      </a:r>
                      <a:r>
                        <a:rPr lang="en-US" altLang="zh-CN" sz="1000" b="0" i="0" dirty="0" smtClean="0">
                          <a:solidFill>
                            <a:srgbClr val="FFFF00"/>
                          </a:solidFill>
                          <a:latin typeface="Yuanti SC" charset="-122"/>
                          <a:ea typeface="Yuanti SC" charset="-122"/>
                          <a:cs typeface="Yuanti SC" charset="-122"/>
                        </a:rPr>
                        <a:t>240</a:t>
                      </a:r>
                      <a:r>
                        <a:rPr lang="zh-CN" altLang="en-US" sz="1000" b="0" i="0" dirty="0" smtClean="0">
                          <a:solidFill>
                            <a:srgbClr val="FFFF00"/>
                          </a:solidFill>
                          <a:latin typeface="Yuanti SC" charset="-122"/>
                          <a:ea typeface="Yuanti SC" charset="-122"/>
                          <a:cs typeface="Yuanti SC" charset="-122"/>
                        </a:rPr>
                        <a:t>分钟，所以</a:t>
                      </a:r>
                      <a:r>
                        <a:rPr lang="en-US" altLang="zh-CN" sz="1000" b="0" i="0" dirty="0" smtClean="0">
                          <a:solidFill>
                            <a:srgbClr val="FFFF00"/>
                          </a:solidFill>
                          <a:latin typeface="Yuanti SC" charset="-122"/>
                          <a:ea typeface="Yuanti SC" charset="-122"/>
                          <a:cs typeface="Yuanti SC" charset="-122"/>
                        </a:rPr>
                        <a:t>minute</a:t>
                      </a:r>
                      <a:r>
                        <a:rPr lang="zh-CN" altLang="en-US" sz="1000" b="0" i="0" dirty="0" smtClean="0">
                          <a:solidFill>
                            <a:srgbClr val="FFFF00"/>
                          </a:solidFill>
                          <a:latin typeface="Yuanti SC" charset="-122"/>
                          <a:ea typeface="Yuanti SC" charset="-122"/>
                          <a:cs typeface="Yuanti SC" charset="-122"/>
                        </a:rPr>
                        <a:t>的范围为 </a:t>
                      </a:r>
                      <a:r>
                        <a:rPr lang="en-US" altLang="zh-CN" sz="1000" b="0" i="0" dirty="0" smtClean="0">
                          <a:solidFill>
                            <a:srgbClr val="FFFF00"/>
                          </a:solidFill>
                          <a:latin typeface="Yuanti SC" charset="-122"/>
                          <a:ea typeface="Yuanti SC" charset="-122"/>
                          <a:cs typeface="Yuanti SC" charset="-122"/>
                        </a:rPr>
                        <a:t>[0,240],</a:t>
                      </a:r>
                      <a:r>
                        <a:rPr lang="zh-CN" altLang="en-US" sz="1000" b="0" i="0" dirty="0" smtClean="0">
                          <a:solidFill>
                            <a:srgbClr val="FFFF00"/>
                          </a:solidFill>
                          <a:latin typeface="Yuanti SC" charset="-122"/>
                          <a:ea typeface="Yuanti SC" charset="-122"/>
                          <a:cs typeface="Yuanti SC" charset="-122"/>
                        </a:rPr>
                        <a:t>中午休市的时间区间会被忽略。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9322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2.2.4</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Scheduler</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time_rule</a:t>
            </a:r>
            <a:r>
              <a:rPr lang="zh-CN" altLang="en-US" dirty="0" smtClean="0">
                <a:solidFill>
                  <a:srgbClr val="FFFF00"/>
                </a:solidFill>
                <a:latin typeface="Yuanti SC Light" charset="-122"/>
                <a:ea typeface="Yuanti SC Light" charset="-122"/>
                <a:cs typeface="Yuanti SC Light" charset="-122"/>
              </a:rPr>
              <a:t> 方法（定时运行）</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r>
              <a:rPr lang="zh-CN" altLang="en-US" sz="1400" b="1" dirty="0">
                <a:solidFill>
                  <a:schemeClr val="bg1">
                    <a:lumMod val="95000"/>
                  </a:schemeClr>
                </a:solidFill>
              </a:rPr>
              <a:t>每天</a:t>
            </a:r>
            <a:r>
              <a:rPr lang="zh-CN" altLang="en-US" sz="1400" dirty="0">
                <a:solidFill>
                  <a:schemeClr val="bg1">
                    <a:lumMod val="95000"/>
                  </a:schemeClr>
                </a:solidFill>
              </a:rPr>
              <a:t>的开市后某个时间点运行：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的闭市前某个时间点运行：</a:t>
            </a:r>
          </a:p>
          <a:p>
            <a:r>
              <a:rPr lang="en-US" altLang="zh-CN" sz="1400" dirty="0" err="1">
                <a:solidFill>
                  <a:srgbClr val="FFFF00"/>
                </a:solidFill>
              </a:rPr>
              <a:t>scheduler.run_weekly</a:t>
            </a:r>
            <a:r>
              <a:rPr lang="en-US" altLang="zh-CN" sz="1400" dirty="0">
                <a:solidFill>
                  <a:srgbClr val="FFFF00"/>
                </a:solidFill>
              </a:rPr>
              <a:t>(function, weekday=w ,</a:t>
            </a:r>
            <a:r>
              <a:rPr lang="en-US" altLang="zh-CN" sz="1400" dirty="0" err="1">
                <a:solidFill>
                  <a:srgbClr val="FFFF00"/>
                </a:solidFill>
              </a:rPr>
              <a:t>tradingday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market_close</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的第</a:t>
            </a:r>
            <a:r>
              <a:rPr lang="en-US" altLang="zh-CN" sz="1400" dirty="0">
                <a:solidFill>
                  <a:schemeClr val="bg1">
                    <a:lumMod val="95000"/>
                  </a:schemeClr>
                </a:solidFill>
              </a:rPr>
              <a:t>t</a:t>
            </a:r>
            <a:r>
              <a:rPr lang="zh-CN" altLang="en-US" sz="1400" dirty="0">
                <a:solidFill>
                  <a:schemeClr val="bg1">
                    <a:lumMod val="95000"/>
                  </a:schemeClr>
                </a:solidFill>
              </a:rPr>
              <a:t>个交易日开市后某个时间点运行：</a:t>
            </a:r>
          </a:p>
          <a:p>
            <a:r>
              <a:rPr lang="en-US" altLang="zh-CN" sz="1400" dirty="0" err="1">
                <a:solidFill>
                  <a:srgbClr val="FFFF00"/>
                </a:solidFill>
              </a:rPr>
              <a:t>scheduler.run_monthly</a:t>
            </a:r>
            <a:r>
              <a:rPr lang="en-US" altLang="zh-CN" sz="1400" dirty="0">
                <a:solidFill>
                  <a:srgbClr val="FFFF00"/>
                </a:solidFill>
              </a:rPr>
              <a:t>(</a:t>
            </a:r>
            <a:r>
              <a:rPr lang="en-US" altLang="zh-CN" sz="1400" dirty="0" err="1">
                <a:solidFill>
                  <a:srgbClr val="FFFF00"/>
                </a:solidFill>
              </a:rPr>
              <a:t>function,traingday</a:t>
            </a:r>
            <a:r>
              <a:rPr lang="en-US" altLang="zh-CN" sz="1400" dirty="0">
                <a:solidFill>
                  <a:srgbClr val="FFFF00"/>
                </a:solidFill>
              </a:rPr>
              <a:t>=t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(hour=x, minute=x))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每天</a:t>
            </a:r>
            <a:r>
              <a:rPr lang="zh-CN" altLang="en-US" sz="1400" dirty="0">
                <a:solidFill>
                  <a:schemeClr val="bg1">
                    <a:lumMod val="95000"/>
                  </a:schemeClr>
                </a:solidFill>
              </a:rPr>
              <a:t>开盘后一小时运行：</a:t>
            </a:r>
          </a:p>
          <a:p>
            <a:r>
              <a:rPr lang="en-US" altLang="zh-CN" sz="1400" dirty="0" err="1">
                <a:solidFill>
                  <a:srgbClr val="FFFF00"/>
                </a:solidFill>
              </a:rPr>
              <a:t>scheduler.run_daily</a:t>
            </a:r>
            <a:r>
              <a:rPr lang="en-US" altLang="zh-CN" sz="1400" dirty="0">
                <a:solidFill>
                  <a:srgbClr val="FFFF00"/>
                </a:solidFill>
              </a:rPr>
              <a:t>(function,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(hour=1))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每周</a:t>
            </a:r>
            <a:r>
              <a:rPr lang="zh-CN" altLang="en-US" sz="1400" dirty="0">
                <a:solidFill>
                  <a:schemeClr val="bg1">
                    <a:lumMod val="95000"/>
                  </a:schemeClr>
                </a:solidFill>
              </a:rPr>
              <a:t>周一开盘后一分钟运行：</a:t>
            </a:r>
          </a:p>
          <a:p>
            <a:r>
              <a:rPr lang="en-US" altLang="zh-CN" sz="1400" dirty="0" err="1">
                <a:solidFill>
                  <a:srgbClr val="FFFF00"/>
                </a:solidFill>
              </a:rPr>
              <a:t>scheduler.run_weekly</a:t>
            </a:r>
            <a:r>
              <a:rPr lang="en-US" altLang="zh-CN" sz="1400" dirty="0">
                <a:solidFill>
                  <a:srgbClr val="FFFF00"/>
                </a:solidFill>
              </a:rPr>
              <a:t>(function, weekday=1, </a:t>
            </a:r>
            <a:r>
              <a:rPr lang="en-US" altLang="zh-CN" sz="1400" dirty="0" err="1">
                <a:solidFill>
                  <a:srgbClr val="FFFF00"/>
                </a:solidFill>
              </a:rPr>
              <a:t>time_rule</a:t>
            </a:r>
            <a:r>
              <a:rPr lang="en-US" altLang="zh-CN" sz="1400" dirty="0">
                <a:solidFill>
                  <a:srgbClr val="FFFF00"/>
                </a:solidFill>
              </a:rPr>
              <a:t>=</a:t>
            </a:r>
            <a:r>
              <a:rPr lang="en-US" altLang="zh-CN" sz="1400" dirty="0" err="1">
                <a:solidFill>
                  <a:srgbClr val="FFFF00"/>
                </a:solidFill>
              </a:rPr>
              <a:t>market_open</a:t>
            </a:r>
            <a:r>
              <a:rPr lang="en-US" altLang="zh-CN" sz="1400" dirty="0">
                <a:solidFill>
                  <a:srgbClr val="FFFF00"/>
                </a:solidFill>
              </a:rPr>
              <a:t>(minute=1)) </a:t>
            </a:r>
            <a:endParaRPr lang="en-US" altLang="zh-CN" sz="1400" dirty="0" smtClean="0">
              <a:solidFill>
                <a:srgbClr val="FFFF00"/>
              </a:solidFill>
            </a:endParaRPr>
          </a:p>
          <a:p>
            <a:endParaRPr lang="en-US" altLang="zh-CN" sz="1400" b="1" dirty="0" smtClean="0">
              <a:solidFill>
                <a:schemeClr val="bg1">
                  <a:lumMod val="95000"/>
                </a:schemeClr>
              </a:solidFill>
            </a:endParaRPr>
          </a:p>
          <a:p>
            <a:r>
              <a:rPr lang="zh-CN" altLang="en-US" sz="1400" b="1" dirty="0" smtClean="0">
                <a:solidFill>
                  <a:schemeClr val="bg1">
                    <a:lumMod val="95000"/>
                  </a:schemeClr>
                </a:solidFill>
              </a:rPr>
              <a:t>每月</a:t>
            </a:r>
            <a:r>
              <a:rPr lang="zh-CN" altLang="en-US" sz="1400" dirty="0">
                <a:solidFill>
                  <a:schemeClr val="bg1">
                    <a:lumMod val="95000"/>
                  </a:schemeClr>
                </a:solidFill>
              </a:rPr>
              <a:t>第一个交易日收盘前一小时运行：</a:t>
            </a:r>
          </a:p>
          <a:p>
            <a:r>
              <a:rPr lang="en-US" altLang="zh-CN" sz="1400" dirty="0" err="1">
                <a:solidFill>
                  <a:srgbClr val="FFFF00"/>
                </a:solidFill>
              </a:rPr>
              <a:t>scheduler.run_monthly</a:t>
            </a:r>
            <a:r>
              <a:rPr lang="en-US" altLang="zh-CN" sz="1400" dirty="0">
                <a:solidFill>
                  <a:srgbClr val="FFFF00"/>
                </a:solidFill>
              </a:rPr>
              <a:t>(function, </a:t>
            </a:r>
            <a:r>
              <a:rPr lang="en-US" altLang="zh-CN" sz="1400" dirty="0" err="1">
                <a:solidFill>
                  <a:srgbClr val="FFFF00"/>
                </a:solidFill>
              </a:rPr>
              <a:t>tradingday</a:t>
            </a:r>
            <a:r>
              <a:rPr lang="en-US" altLang="zh-CN" sz="1400" dirty="0">
                <a:solidFill>
                  <a:srgbClr val="FFFF00"/>
                </a:solidFill>
              </a:rPr>
              <a:t>=1,time_rule=</a:t>
            </a:r>
            <a:r>
              <a:rPr lang="en-US" altLang="zh-CN" sz="1400" dirty="0" err="1">
                <a:solidFill>
                  <a:srgbClr val="FFFF00"/>
                </a:solidFill>
              </a:rPr>
              <a:t>market_close</a:t>
            </a:r>
            <a:r>
              <a:rPr lang="en-US" altLang="zh-CN" sz="1400" dirty="0">
                <a:solidFill>
                  <a:srgbClr val="FFFF00"/>
                </a:solidFill>
              </a:rPr>
              <a:t>(hour=1</a:t>
            </a:r>
            <a:r>
              <a:rPr lang="en-US" altLang="zh-CN" sz="1400" dirty="0" smtClean="0">
                <a:solidFill>
                  <a:srgbClr val="FFFF00"/>
                </a:solidFill>
              </a:rPr>
              <a:t>))</a:t>
            </a:r>
            <a:endParaRPr lang="zh-CN" altLang="en-US" sz="14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85976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get_fundamentals</a:t>
            </a:r>
            <a:r>
              <a:rPr lang="en-US" altLang="zh-CN" sz="1600" dirty="0">
                <a:solidFill>
                  <a:srgbClr val="FFFF00"/>
                </a:solidFill>
                <a:latin typeface="Yuanti SC Light" charset="-122"/>
                <a:ea typeface="Yuanti SC Light" charset="-122"/>
                <a:cs typeface="Yuanti SC Light" charset="-122"/>
              </a:rPr>
              <a:t>(query, </a:t>
            </a:r>
            <a:r>
              <a:rPr lang="en-US" altLang="zh-CN" sz="1600" dirty="0" err="1">
                <a:solidFill>
                  <a:srgbClr val="FFFF00"/>
                </a:solidFill>
                <a:latin typeface="Yuanti SC Light" charset="-122"/>
                <a:ea typeface="Yuanti SC Light" charset="-122"/>
                <a:cs typeface="Yuanti SC Light" charset="-122"/>
              </a:rPr>
              <a:t>entry_date</a:t>
            </a:r>
            <a:r>
              <a:rPr lang="en-US" altLang="zh-CN" sz="1600" dirty="0">
                <a:solidFill>
                  <a:srgbClr val="FFFF00"/>
                </a:solidFill>
                <a:latin typeface="Yuanti SC Light" charset="-122"/>
                <a:ea typeface="Yuanti SC Light" charset="-122"/>
                <a:cs typeface="Yuanti SC Light" charset="-122"/>
              </a:rPr>
              <a:t>=None, interval=None)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获取历史财务数据表格。目前支持中国市场超过</a:t>
            </a:r>
            <a:r>
              <a:rPr lang="en-US" altLang="zh-CN" sz="1600" dirty="0">
                <a:solidFill>
                  <a:schemeClr val="bg1"/>
                </a:solidFill>
                <a:latin typeface="Yuanti SC Light" charset="-122"/>
                <a:ea typeface="Yuanti SC Light" charset="-122"/>
                <a:cs typeface="Yuanti SC Light" charset="-122"/>
              </a:rPr>
              <a:t>400</a:t>
            </a:r>
            <a:r>
              <a:rPr lang="zh-CN" altLang="en-US" sz="1600" dirty="0">
                <a:solidFill>
                  <a:schemeClr val="bg1"/>
                </a:solidFill>
                <a:latin typeface="Yuanti SC Light" charset="-122"/>
                <a:ea typeface="Yuanti SC Light" charset="-122"/>
                <a:cs typeface="Yuanti SC Light" charset="-122"/>
              </a:rPr>
              <a:t>个指标，具体请参考财务数据文档。目前仅支持中国市场</a:t>
            </a:r>
            <a:r>
              <a:rPr lang="zh-CN" altLang="en-US" sz="1600" dirty="0" smtClean="0">
                <a:solidFill>
                  <a:schemeClr val="bg1"/>
                </a:solidFill>
                <a:latin typeface="Yuanti SC Light" charset="-122"/>
                <a:ea typeface="Yuanti SC Light" charset="-122"/>
                <a:cs typeface="Yuanti SC Light" charset="-122"/>
              </a:rPr>
              <a:t>。一</a:t>
            </a:r>
            <a:r>
              <a:rPr lang="zh-CN" altLang="en-US" sz="1600" dirty="0" smtClean="0">
                <a:solidFill>
                  <a:schemeClr val="bg1"/>
                </a:solidFill>
                <a:latin typeface="Yuanti SC Light" charset="-122"/>
                <a:ea typeface="Yuanti SC Light" charset="-122"/>
                <a:cs typeface="Yuanti SC Light" charset="-122"/>
              </a:rPr>
              <a:t>次获取过</a:t>
            </a:r>
            <a:r>
              <a:rPr lang="zh-CN" altLang="en-US" sz="1600" dirty="0">
                <a:solidFill>
                  <a:schemeClr val="bg1"/>
                </a:solidFill>
                <a:latin typeface="Yuanti SC Light" charset="-122"/>
                <a:ea typeface="Yuanti SC Light" charset="-122"/>
                <a:cs typeface="Yuanti SC Light" charset="-122"/>
              </a:rPr>
              <a:t>多股票的财务数据会导致系统运行缓慢</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515209"/>
              </p:ext>
            </p:extLst>
          </p:nvPr>
        </p:nvGraphicFramePr>
        <p:xfrm>
          <a:off x="486173" y="3293146"/>
          <a:ext cx="10500074" cy="1188720"/>
        </p:xfrm>
        <a:graphic>
          <a:graphicData uri="http://schemas.openxmlformats.org/drawingml/2006/table">
            <a:tbl>
              <a:tblPr firstRow="1" bandRow="1">
                <a:tableStyleId>{C083E6E3-FA7D-4D7B-A595-EF9225AFEA82}</a:tableStyleId>
              </a:tblPr>
              <a:tblGrid>
                <a:gridCol w="1388405">
                  <a:extLst>
                    <a:ext uri="{9D8B030D-6E8A-4147-A177-3AD203B41FA5}">
                      <a16:colId xmlns="" xmlns:a16="http://schemas.microsoft.com/office/drawing/2014/main" val="20000"/>
                    </a:ext>
                  </a:extLst>
                </a:gridCol>
                <a:gridCol w="2399248">
                  <a:extLst>
                    <a:ext uri="{9D8B030D-6E8A-4147-A177-3AD203B41FA5}">
                      <a16:colId xmlns="" xmlns:a16="http://schemas.microsoft.com/office/drawing/2014/main" val="20001"/>
                    </a:ext>
                  </a:extLst>
                </a:gridCol>
                <a:gridCol w="6712421"/>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query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SQLAlchemyQueryObject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SQLAlchmey</a:t>
                      </a:r>
                      <a:r>
                        <a:rPr lang="zh-CN" altLang="en-US" sz="1000" b="0" i="0" dirty="0" smtClean="0">
                          <a:solidFill>
                            <a:srgbClr val="FFFF00"/>
                          </a:solidFill>
                          <a:latin typeface="Yuanti SC" charset="-122"/>
                          <a:ea typeface="Yuanti SC" charset="-122"/>
                          <a:cs typeface="Yuanti SC" charset="-122"/>
                        </a:rPr>
                        <a:t>的</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对象。其中可在</a:t>
                      </a:r>
                      <a:r>
                        <a:rPr lang="en-US" altLang="zh-CN" sz="1000" b="0" i="0" dirty="0" smtClean="0">
                          <a:solidFill>
                            <a:srgbClr val="FFFF00"/>
                          </a:solidFill>
                          <a:latin typeface="Yuanti SC" charset="-122"/>
                          <a:ea typeface="Yuanti SC" charset="-122"/>
                          <a:cs typeface="Yuanti SC" charset="-122"/>
                        </a:rPr>
                        <a:t>'query'</a:t>
                      </a:r>
                      <a:r>
                        <a:rPr lang="zh-CN" altLang="en-US" sz="1000" b="0" i="0" dirty="0" smtClean="0">
                          <a:solidFill>
                            <a:srgbClr val="FFFF00"/>
                          </a:solidFill>
                          <a:latin typeface="Yuanti SC" charset="-122"/>
                          <a:ea typeface="Yuanti SC" charset="-122"/>
                          <a:cs typeface="Yuanti SC" charset="-122"/>
                        </a:rPr>
                        <a:t>内填写</a:t>
                      </a:r>
                      <a:r>
                        <a:rPr lang="zh-CN" altLang="en-US" sz="1000" b="0" i="0" dirty="0" smtClean="0">
                          <a:solidFill>
                            <a:srgbClr val="FFFF00"/>
                          </a:solidFill>
                          <a:latin typeface="Yuanti SC" charset="-122"/>
                          <a:ea typeface="Yuanti SC" charset="-122"/>
                          <a:cs typeface="Yuanti SC" charset="-122"/>
                        </a:rPr>
                        <a:t>需要获取的</a:t>
                      </a:r>
                      <a:r>
                        <a:rPr lang="zh-CN" altLang="en-US" sz="1000" b="0" i="0" dirty="0" smtClean="0">
                          <a:solidFill>
                            <a:srgbClr val="FFFF00"/>
                          </a:solidFill>
                          <a:latin typeface="Yuanti SC" charset="-122"/>
                          <a:ea typeface="Yuanti SC" charset="-122"/>
                          <a:cs typeface="Yuanti SC" charset="-122"/>
                        </a:rPr>
                        <a:t>指标，</a:t>
                      </a:r>
                      <a:r>
                        <a:rPr lang="en-US" altLang="zh-CN" sz="1000" b="0" i="0" dirty="0" smtClean="0">
                          <a:solidFill>
                            <a:srgbClr val="FFFF00"/>
                          </a:solidFill>
                          <a:latin typeface="Yuanti SC" charset="-122"/>
                          <a:ea typeface="Yuanti SC" charset="-122"/>
                          <a:cs typeface="Yuanti SC" charset="-122"/>
                        </a:rPr>
                        <a:t>'filter'</a:t>
                      </a:r>
                      <a:r>
                        <a:rPr lang="zh-CN" altLang="en-US" sz="1000" b="0" i="0" dirty="0" smtClean="0">
                          <a:solidFill>
                            <a:srgbClr val="FFFF00"/>
                          </a:solidFill>
                          <a:latin typeface="Yuanti SC" charset="-122"/>
                          <a:ea typeface="Yuanti SC" charset="-122"/>
                          <a:cs typeface="Yuanti SC" charset="-122"/>
                        </a:rPr>
                        <a:t>内填写数据过滤条件。具体可参考 </a:t>
                      </a:r>
                      <a:r>
                        <a:rPr lang="en-US" altLang="zh-CN" sz="1000" b="0" i="0" dirty="0" err="1" smtClean="0">
                          <a:solidFill>
                            <a:srgbClr val="FFFF00"/>
                          </a:solidFill>
                          <a:latin typeface="Yuanti SC" charset="-122"/>
                          <a:ea typeface="Yuanti SC" charset="-122"/>
                          <a:cs typeface="Yuanti SC" charset="-122"/>
                        </a:rPr>
                        <a:t>sqlalchemy's</a:t>
                      </a:r>
                      <a:r>
                        <a:rPr lang="en-US" altLang="zh-CN" sz="1000" b="0" i="0" dirty="0" smtClean="0">
                          <a:solidFill>
                            <a:srgbClr val="FFFF00"/>
                          </a:solidFill>
                          <a:latin typeface="Yuanti SC" charset="-122"/>
                          <a:ea typeface="Yuanti SC" charset="-122"/>
                          <a:cs typeface="Yuanti SC" charset="-122"/>
                        </a:rPr>
                        <a:t> query documentation</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entry_date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a:t>
                      </a:r>
                      <a:r>
                        <a:rPr lang="zh-CN" altLang="en-US" sz="1000" b="0" i="0" dirty="0" smtClean="0">
                          <a:solidFill>
                            <a:srgbClr val="FFFF00"/>
                          </a:solidFill>
                          <a:latin typeface="Yuanti SC" charset="-122"/>
                          <a:ea typeface="Yuanti SC" charset="-122"/>
                          <a:cs typeface="Yuanti SC" charset="-122"/>
                        </a:rPr>
                        <a:t>数据的基准日期，应早于策略当前日期。默认为策略当前日期前一天。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interval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获取财务</a:t>
                      </a:r>
                      <a:r>
                        <a:rPr lang="zh-CN" altLang="en-US" sz="1000" b="0" i="0" dirty="0" smtClean="0">
                          <a:solidFill>
                            <a:srgbClr val="FFFF00"/>
                          </a:solidFill>
                          <a:latin typeface="Yuanti SC" charset="-122"/>
                          <a:ea typeface="Yuanti SC" charset="-122"/>
                          <a:cs typeface="Yuanti SC" charset="-122"/>
                        </a:rPr>
                        <a:t>数据的间隔。例如，填写</a:t>
                      </a:r>
                      <a:r>
                        <a:rPr lang="en-US" altLang="zh-CN" sz="1000" b="0" i="0" dirty="0" smtClean="0">
                          <a:solidFill>
                            <a:srgbClr val="FFFF00"/>
                          </a:solidFill>
                          <a:latin typeface="Yuanti SC" charset="-122"/>
                          <a:ea typeface="Yuanti SC" charset="-122"/>
                          <a:cs typeface="Yuanti SC" charset="-122"/>
                        </a:rPr>
                        <a:t>'5y'</a:t>
                      </a:r>
                      <a:r>
                        <a:rPr lang="zh-CN" altLang="en-US" sz="1000" b="0" i="0" dirty="0" smtClean="0">
                          <a:solidFill>
                            <a:srgbClr val="FFFF00"/>
                          </a:solidFill>
                          <a:latin typeface="Yuanti SC" charset="-122"/>
                          <a:ea typeface="Yuanti SC" charset="-122"/>
                          <a:cs typeface="Yuanti SC" charset="-122"/>
                        </a:rPr>
                        <a:t>，则代表从</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开始（包括</a:t>
                      </a:r>
                      <a:r>
                        <a:rPr lang="en-US" altLang="zh-CN" sz="1000" b="0" i="0" dirty="0" err="1" smtClean="0">
                          <a:solidFill>
                            <a:srgbClr val="FFFF00"/>
                          </a:solidFill>
                          <a:latin typeface="Yuanti SC" charset="-122"/>
                          <a:ea typeface="Yuanti SC" charset="-122"/>
                          <a:cs typeface="Yuanti SC" charset="-122"/>
                        </a:rPr>
                        <a:t>entry_date</a:t>
                      </a:r>
                      <a:r>
                        <a:rPr lang="zh-CN" altLang="en-US" sz="1000" b="0" i="0" dirty="0" smtClean="0">
                          <a:solidFill>
                            <a:srgbClr val="FFFF00"/>
                          </a:solidFill>
                          <a:latin typeface="Yuanti SC" charset="-122"/>
                          <a:ea typeface="Yuanti SC" charset="-122"/>
                          <a:cs typeface="Yuanti SC" charset="-122"/>
                        </a:rPr>
                        <a:t>）回溯</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年，返回数据时间以年为间隔。</a:t>
                      </a:r>
                      <a:r>
                        <a:rPr lang="en-US" altLang="zh-CN" sz="1000" b="0" i="0" dirty="0" smtClean="0">
                          <a:solidFill>
                            <a:srgbClr val="FFFF00"/>
                          </a:solidFill>
                          <a:latin typeface="Yuanti SC" charset="-122"/>
                          <a:ea typeface="Yuanti SC" charset="-122"/>
                          <a:cs typeface="Yuanti SC" charset="-122"/>
                        </a:rPr>
                        <a:t>'d' - </a:t>
                      </a:r>
                      <a:r>
                        <a:rPr lang="zh-CN" altLang="en-US" sz="1000" b="0" i="0" dirty="0" smtClean="0">
                          <a:solidFill>
                            <a:srgbClr val="FFFF00"/>
                          </a:solidFill>
                          <a:latin typeface="Yuanti SC" charset="-122"/>
                          <a:ea typeface="Yuanti SC" charset="-122"/>
                          <a:cs typeface="Yuanti SC" charset="-122"/>
                        </a:rPr>
                        <a:t>天，</a:t>
                      </a:r>
                      <a:r>
                        <a:rPr lang="en-US" altLang="zh-CN" sz="1000" b="0" i="0" dirty="0" smtClean="0">
                          <a:solidFill>
                            <a:srgbClr val="FFFF00"/>
                          </a:solidFill>
                          <a:latin typeface="Yuanti SC" charset="-122"/>
                          <a:ea typeface="Yuanti SC" charset="-122"/>
                          <a:cs typeface="Yuanti SC" charset="-122"/>
                        </a:rPr>
                        <a:t>'w' - </a:t>
                      </a:r>
                      <a:r>
                        <a:rPr lang="zh-CN" altLang="en-US" sz="1000" b="0" i="0" dirty="0" smtClean="0">
                          <a:solidFill>
                            <a:srgbClr val="FFFF00"/>
                          </a:solidFill>
                          <a:latin typeface="Yuanti SC" charset="-122"/>
                          <a:ea typeface="Yuanti SC" charset="-122"/>
                          <a:cs typeface="Yuanti SC" charset="-122"/>
                        </a:rPr>
                        <a:t>周，</a:t>
                      </a:r>
                      <a:r>
                        <a:rPr lang="en-US" altLang="zh-CN" sz="1000" b="0" i="0" dirty="0" smtClean="0">
                          <a:solidFill>
                            <a:srgbClr val="FFFF00"/>
                          </a:solidFill>
                          <a:latin typeface="Yuanti SC" charset="-122"/>
                          <a:ea typeface="Yuanti SC" charset="-122"/>
                          <a:cs typeface="Yuanti SC" charset="-122"/>
                        </a:rPr>
                        <a:t>'m' - </a:t>
                      </a:r>
                      <a:r>
                        <a:rPr lang="zh-CN" altLang="en-US" sz="1000" b="0" i="0" dirty="0" smtClean="0">
                          <a:solidFill>
                            <a:srgbClr val="FFFF00"/>
                          </a:solidFill>
                          <a:latin typeface="Yuanti SC" charset="-122"/>
                          <a:ea typeface="Yuanti SC" charset="-122"/>
                          <a:cs typeface="Yuanti SC" charset="-122"/>
                        </a:rPr>
                        <a:t>月， </a:t>
                      </a:r>
                      <a:r>
                        <a:rPr lang="en-US" altLang="zh-CN" sz="1000" b="0" i="0" dirty="0" smtClean="0">
                          <a:solidFill>
                            <a:srgbClr val="FFFF00"/>
                          </a:solidFill>
                          <a:latin typeface="Yuanti SC" charset="-122"/>
                          <a:ea typeface="Yuanti SC" charset="-122"/>
                          <a:cs typeface="Yuanti SC" charset="-122"/>
                        </a:rPr>
                        <a:t>'q' - </a:t>
                      </a:r>
                      <a:r>
                        <a:rPr lang="zh-CN" altLang="en-US" sz="1000" b="0" i="0" dirty="0" smtClean="0">
                          <a:solidFill>
                            <a:srgbClr val="FFFF00"/>
                          </a:solidFill>
                          <a:latin typeface="Yuanti SC" charset="-122"/>
                          <a:ea typeface="Yuanti SC" charset="-122"/>
                          <a:cs typeface="Yuanti SC" charset="-122"/>
                        </a:rPr>
                        <a:t>季，</a:t>
                      </a:r>
                      <a:r>
                        <a:rPr lang="en-US" altLang="zh-CN" sz="1000" b="0" i="0" dirty="0" smtClean="0">
                          <a:solidFill>
                            <a:srgbClr val="FFFF00"/>
                          </a:solidFill>
                          <a:latin typeface="Yuanti SC" charset="-122"/>
                          <a:ea typeface="Yuanti SC" charset="-122"/>
                          <a:cs typeface="Yuanti SC" charset="-122"/>
                        </a:rPr>
                        <a:t>'y' - </a:t>
                      </a:r>
                      <a:r>
                        <a:rPr lang="zh-CN" altLang="en-US" sz="1000" b="0" i="0" dirty="0" smtClean="0">
                          <a:solidFill>
                            <a:srgbClr val="FFFF00"/>
                          </a:solidFill>
                          <a:latin typeface="Yuanti SC" charset="-122"/>
                          <a:ea typeface="Yuanti SC" charset="-122"/>
                          <a:cs typeface="Yuanti SC" charset="-122"/>
                        </a:rPr>
                        <a:t>年</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80327637"/>
              </p:ext>
            </p:extLst>
          </p:nvPr>
        </p:nvGraphicFramePr>
        <p:xfrm>
          <a:off x="486173" y="4628305"/>
          <a:ext cx="10500074" cy="594360"/>
        </p:xfrm>
        <a:graphic>
          <a:graphicData uri="http://schemas.openxmlformats.org/drawingml/2006/table">
            <a:tbl>
              <a:tblPr firstRow="1" bandRow="1">
                <a:tableStyleId>{C083E6E3-FA7D-4D7B-A595-EF9225AFEA82}</a:tableStyleId>
              </a:tblPr>
              <a:tblGrid>
                <a:gridCol w="1382384">
                  <a:extLst>
                    <a:ext uri="{9D8B030D-6E8A-4147-A177-3AD203B41FA5}">
                      <a16:colId xmlns="" xmlns:a16="http://schemas.microsoft.com/office/drawing/2014/main" val="20000"/>
                    </a:ext>
                  </a:extLst>
                </a:gridCol>
                <a:gridCol w="2415208">
                  <a:extLst>
                    <a:ext uri="{9D8B030D-6E8A-4147-A177-3AD203B41FA5}">
                      <a16:colId xmlns="" xmlns:a16="http://schemas.microsoft.com/office/drawing/2014/main" val="20001"/>
                    </a:ext>
                  </a:extLst>
                </a:gridCol>
                <a:gridCol w="67024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每一行对应数据库返回的每一行</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可能是几个表的</a:t>
                      </a:r>
                      <a:r>
                        <a:rPr lang="zh-CN" altLang="en-US" sz="1000" b="0" i="0" dirty="0" smtClean="0">
                          <a:solidFill>
                            <a:srgbClr val="FFFF00"/>
                          </a:solidFill>
                          <a:latin typeface="Yuanti SC" charset="-122"/>
                          <a:ea typeface="Yuanti SC" charset="-122"/>
                          <a:cs typeface="Yuanti SC" charset="-122"/>
                        </a:rPr>
                        <a:t>联合获取结果</a:t>
                      </a:r>
                      <a:r>
                        <a:rPr lang="zh-CN" altLang="en-US" sz="1000" b="0" i="0" dirty="0" smtClean="0">
                          <a:solidFill>
                            <a:srgbClr val="FFFF00"/>
                          </a:solidFill>
                          <a:latin typeface="Yuanti SC" charset="-122"/>
                          <a:ea typeface="Yuanti SC" charset="-122"/>
                          <a:cs typeface="Yuanti SC" charset="-122"/>
                        </a:rPr>
                        <a:t>的一行</a:t>
                      </a:r>
                      <a:r>
                        <a:rPr lang="en-US" altLang="zh-CN" sz="1000" b="0" i="0" dirty="0" smtClean="0">
                          <a:solidFill>
                            <a:srgbClr val="FFFF00"/>
                          </a:solidFill>
                          <a:latin typeface="Yuanti SC" charset="-122"/>
                          <a:ea typeface="Yuanti SC" charset="-122"/>
                          <a:cs typeface="Yuanti SC" charset="-122"/>
                        </a:rPr>
                        <a:t>), </a:t>
                      </a:r>
                      <a:r>
                        <a:rPr lang="zh-CN" altLang="en-US" sz="1000" b="0" i="0" dirty="0" smtClean="0">
                          <a:solidFill>
                            <a:srgbClr val="FFFF00"/>
                          </a:solidFill>
                          <a:latin typeface="Yuanti SC" charset="-122"/>
                          <a:ea typeface="Yuanti SC" charset="-122"/>
                          <a:cs typeface="Yuanti SC" charset="-122"/>
                        </a:rPr>
                        <a:t>列索引是</a:t>
                      </a:r>
                      <a:r>
                        <a:rPr lang="zh-CN" altLang="en-US" sz="1000" b="0" i="0" dirty="0" smtClean="0">
                          <a:solidFill>
                            <a:srgbClr val="FFFF00"/>
                          </a:solidFill>
                          <a:latin typeface="Yuanti SC" charset="-122"/>
                          <a:ea typeface="Yuanti SC" charset="-122"/>
                          <a:cs typeface="Yuanti SC" charset="-122"/>
                        </a:rPr>
                        <a:t>你获取的</a:t>
                      </a:r>
                      <a:r>
                        <a:rPr lang="zh-CN" altLang="en-US" sz="1000" b="0" i="0" dirty="0" smtClean="0">
                          <a:solidFill>
                            <a:srgbClr val="FFFF00"/>
                          </a:solidFill>
                          <a:latin typeface="Yuanti SC" charset="-122"/>
                          <a:ea typeface="Yuanti SC" charset="-122"/>
                          <a:cs typeface="Yuanti SC" charset="-122"/>
                        </a:rPr>
                        <a:t>所有字段。可把结果储存到</a:t>
                      </a:r>
                      <a:r>
                        <a:rPr lang="en-US" altLang="zh-CN" sz="1000" b="0" i="0" dirty="0" smtClean="0">
                          <a:solidFill>
                            <a:srgbClr val="FFFF00"/>
                          </a:solidFill>
                          <a:latin typeface="Yuanti SC" charset="-122"/>
                          <a:ea typeface="Yuanti SC" charset="-122"/>
                          <a:cs typeface="Yuanti SC" charset="-122"/>
                        </a:rPr>
                        <a:t>context</a:t>
                      </a:r>
                      <a:r>
                        <a:rPr lang="zh-CN" altLang="en-US" sz="1000" b="0" i="0" dirty="0" smtClean="0">
                          <a:solidFill>
                            <a:srgbClr val="FFFF00"/>
                          </a:solidFill>
                          <a:latin typeface="Yuanti SC" charset="-122"/>
                          <a:ea typeface="Yuanti SC" charset="-122"/>
                          <a:cs typeface="Yuanti SC" charset="-122"/>
                        </a:rPr>
                        <a:t>里面后续使用，或使用</a:t>
                      </a:r>
                      <a:r>
                        <a:rPr lang="en-US" altLang="zh-CN" sz="1000" b="0" i="0" dirty="0" err="1" smtClean="0">
                          <a:solidFill>
                            <a:srgbClr val="FFFF00"/>
                          </a:solidFill>
                          <a:latin typeface="Yuanti SC" charset="-122"/>
                          <a:ea typeface="Yuanti SC" charset="-122"/>
                          <a:cs typeface="Yuanti SC" charset="-122"/>
                        </a:rPr>
                        <a:t>update_universe</a:t>
                      </a:r>
                      <a:r>
                        <a:rPr lang="zh-CN" altLang="en-US" sz="1000" b="0" i="0" dirty="0" smtClean="0">
                          <a:solidFill>
                            <a:srgbClr val="FFFF00"/>
                          </a:solidFill>
                          <a:latin typeface="Yuanti SC" charset="-122"/>
                          <a:ea typeface="Yuanti SC" charset="-122"/>
                          <a:cs typeface="Yuanti SC" charset="-122"/>
                        </a:rPr>
                        <a:t>来手动更新股票池。</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019325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70898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get_fundamentals</a:t>
            </a:r>
            <a:r>
              <a:rPr lang="zh-CN" altLang="en-US" dirty="0" smtClean="0">
                <a:solidFill>
                  <a:srgbClr val="FFFF00"/>
                </a:solidFill>
                <a:latin typeface="Yuanti SC Light" charset="-122"/>
                <a:ea typeface="Yuanti SC Light" charset="-122"/>
                <a:cs typeface="Yuanti SC Light" charset="-122"/>
              </a:rPr>
              <a:t> </a:t>
            </a:r>
            <a:r>
              <a:rPr lang="zh-CN" altLang="en-US" dirty="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（获取财务</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例子：</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获取财务数据中的</a:t>
            </a:r>
            <a:r>
              <a:rPr lang="en-US" altLang="zh-CN" sz="1400" dirty="0" err="1">
                <a:solidFill>
                  <a:schemeClr val="bg1"/>
                </a:solidFill>
                <a:latin typeface="Yuanti SC Light" charset="-122"/>
                <a:ea typeface="Yuanti SC Light" charset="-122"/>
                <a:cs typeface="Yuanti SC Light" charset="-122"/>
              </a:rPr>
              <a:t>pe_ration</a:t>
            </a:r>
            <a:r>
              <a:rPr lang="zh-CN" altLang="en-US" sz="1400" dirty="0">
                <a:solidFill>
                  <a:schemeClr val="bg1"/>
                </a:solidFill>
                <a:latin typeface="Yuanti SC Light" charset="-122"/>
                <a:ea typeface="Yuanti SC Light" charset="-122"/>
                <a:cs typeface="Yuanti SC Light" charset="-122"/>
              </a:rPr>
              <a:t>和</a:t>
            </a:r>
            <a:r>
              <a:rPr lang="en-US" altLang="zh-CN" sz="1400" dirty="0">
                <a:solidFill>
                  <a:schemeClr val="bg1"/>
                </a:solidFill>
                <a:latin typeface="Yuanti SC Light" charset="-122"/>
                <a:ea typeface="Yuanti SC Light" charset="-122"/>
                <a:cs typeface="Yuanti SC Light" charset="-122"/>
              </a:rPr>
              <a:t>revenue</a:t>
            </a:r>
            <a:r>
              <a:rPr lang="zh-CN" altLang="en-US" sz="1400" dirty="0">
                <a:solidFill>
                  <a:schemeClr val="bg1"/>
                </a:solidFill>
                <a:latin typeface="Yuanti SC Light" charset="-122"/>
                <a:ea typeface="Yuanti SC Light" charset="-122"/>
                <a:cs typeface="Yuanti SC Light" charset="-122"/>
              </a:rPr>
              <a:t>指标</a:t>
            </a:r>
            <a:r>
              <a:rPr lang="zh-CN" altLang="en-US" sz="1400" dirty="0" smtClean="0">
                <a:solidFill>
                  <a:schemeClr val="bg1"/>
                </a:solidFill>
                <a:latin typeface="Yuanti SC Light" charset="-122"/>
                <a:ea typeface="Yuanti SC Light" charset="-122"/>
                <a:cs typeface="Yuanti SC Light" charset="-122"/>
              </a:rPr>
              <a:t>：</a:t>
            </a:r>
            <a:endParaRPr lang="en-US" altLang="zh-CN" sz="14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endParaRPr lang="en-US" altLang="zh-CN" sz="1400"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400" dirty="0">
                <a:solidFill>
                  <a:schemeClr val="bg1"/>
                </a:solidFill>
                <a:latin typeface="Yuanti SC Light" charset="-122"/>
                <a:ea typeface="Yuanti SC Light" charset="-122"/>
                <a:cs typeface="Yuanti SC Light" charset="-122"/>
              </a:rPr>
              <a:t>获取某些指定股票的财务</a:t>
            </a:r>
            <a:r>
              <a:rPr lang="zh-CN" altLang="en-US" sz="1400" dirty="0" smtClean="0">
                <a:solidFill>
                  <a:schemeClr val="bg1"/>
                </a:solidFill>
                <a:latin typeface="Yuanti SC Light" charset="-122"/>
                <a:ea typeface="Yuanti SC Light" charset="-122"/>
                <a:cs typeface="Yuanti SC Light" charset="-122"/>
              </a:rPr>
              <a:t>数据：</a:t>
            </a:r>
            <a:endParaRPr lang="zh-CN" altLang="en-US" sz="14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135" y="2904144"/>
            <a:ext cx="4047987" cy="162773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134" y="5011284"/>
            <a:ext cx="4047987" cy="1709885"/>
          </a:xfrm>
          <a:prstGeom prst="rect">
            <a:avLst/>
          </a:prstGeom>
        </p:spPr>
      </p:pic>
    </p:spTree>
    <p:extLst>
      <p:ext uri="{BB962C8B-B14F-4D97-AF65-F5344CB8AC3E}">
        <p14:creationId xmlns:p14="http://schemas.microsoft.com/office/powerpoint/2010/main" val="653439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all_instruments</a:t>
            </a:r>
            <a:r>
              <a:rPr lang="zh-CN" altLang="en-US" dirty="0" smtClean="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（获取所有</a:t>
            </a:r>
            <a:r>
              <a:rPr lang="zh-CN" altLang="en-US" dirty="0">
                <a:solidFill>
                  <a:srgbClr val="FFFF00"/>
                </a:solidFill>
                <a:latin typeface="Yuanti SC Light" charset="-122"/>
                <a:ea typeface="Yuanti SC Light" charset="-122"/>
                <a:cs typeface="Yuanti SC Light" charset="-122"/>
              </a:rPr>
              <a:t>合约基础</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all_instruments</a:t>
            </a:r>
            <a:r>
              <a:rPr lang="en-US" altLang="zh-CN" sz="1600" dirty="0">
                <a:solidFill>
                  <a:srgbClr val="FFFF00"/>
                </a:solidFill>
                <a:latin typeface="Yuanti SC Light" charset="-122"/>
                <a:ea typeface="Yuanti SC Light" charset="-122"/>
                <a:cs typeface="Yuanti SC Light" charset="-122"/>
              </a:rPr>
              <a:t>(type='None',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获取某个国家市场的所有合约信息。使用者可以通过这一方法很快地对合约信息有一个快速了解，目前仅支持中国市场。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54926890"/>
              </p:ext>
            </p:extLst>
          </p:nvPr>
        </p:nvGraphicFramePr>
        <p:xfrm>
          <a:off x="486173" y="3064548"/>
          <a:ext cx="7803062" cy="662940"/>
        </p:xfrm>
        <a:graphic>
          <a:graphicData uri="http://schemas.openxmlformats.org/drawingml/2006/table">
            <a:tbl>
              <a:tblPr firstRow="1" bandRow="1">
                <a:tableStyleId>{C083E6E3-FA7D-4D7B-A595-EF9225AFEA82}</a:tableStyleId>
              </a:tblPr>
              <a:tblGrid>
                <a:gridCol w="984818">
                  <a:extLst>
                    <a:ext uri="{9D8B030D-6E8A-4147-A177-3AD203B41FA5}">
                      <a16:colId xmlns="" xmlns:a16="http://schemas.microsoft.com/office/drawing/2014/main" val="20000"/>
                    </a:ext>
                  </a:extLst>
                </a:gridCol>
                <a:gridCol w="1441174">
                  <a:extLst>
                    <a:ext uri="{9D8B030D-6E8A-4147-A177-3AD203B41FA5}">
                      <a16:colId xmlns="" xmlns:a16="http://schemas.microsoft.com/office/drawing/2014/main"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type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需要获取合约</a:t>
                      </a:r>
                      <a:r>
                        <a:rPr lang="zh-CN" altLang="en-US" sz="1000" b="0" i="0" dirty="0" smtClean="0">
                          <a:solidFill>
                            <a:srgbClr val="FFFF00"/>
                          </a:solidFill>
                          <a:latin typeface="Yuanti SC" charset="-122"/>
                          <a:ea typeface="Yuanti SC" charset="-122"/>
                          <a:cs typeface="Yuanti SC" charset="-122"/>
                        </a:rPr>
                        <a:t>类型，例如：</a:t>
                      </a:r>
                      <a:r>
                        <a:rPr lang="en-US" altLang="zh-CN" sz="1000" b="0" i="0" dirty="0" smtClean="0">
                          <a:solidFill>
                            <a:srgbClr val="FFFF00"/>
                          </a:solidFill>
                          <a:latin typeface="Yuanti SC" charset="-122"/>
                          <a:ea typeface="Yuanti SC" charset="-122"/>
                          <a:cs typeface="Yuanti SC" charset="-122"/>
                        </a:rPr>
                        <a:t>type='CS'</a:t>
                      </a:r>
                      <a:r>
                        <a:rPr lang="zh-CN" altLang="en-US" sz="1000" b="0" i="0" dirty="0" smtClean="0">
                          <a:solidFill>
                            <a:srgbClr val="FFFF00"/>
                          </a:solidFill>
                          <a:latin typeface="Yuanti SC" charset="-122"/>
                          <a:ea typeface="Yuanti SC" charset="-122"/>
                          <a:cs typeface="Yuanti SC" charset="-122"/>
                        </a:rPr>
                        <a:t>代表股票。默认是所有类型。</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country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默认是中国市场</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cn</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，目前仅支持中国市场。</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4038521"/>
              </p:ext>
            </p:extLst>
          </p:nvPr>
        </p:nvGraphicFramePr>
        <p:xfrm>
          <a:off x="486173" y="6138580"/>
          <a:ext cx="7803062" cy="441960"/>
        </p:xfrm>
        <a:graphic>
          <a:graphicData uri="http://schemas.openxmlformats.org/drawingml/2006/table">
            <a:tbl>
              <a:tblPr firstRow="1" bandRow="1">
                <a:tableStyleId>{C083E6E3-FA7D-4D7B-A595-EF9225AFEA82}</a:tableStyleId>
              </a:tblPr>
              <a:tblGrid>
                <a:gridCol w="964940">
                  <a:extLst>
                    <a:ext uri="{9D8B030D-6E8A-4147-A177-3AD203B41FA5}">
                      <a16:colId xmlns="" xmlns:a16="http://schemas.microsoft.com/office/drawing/2014/main" val="20000"/>
                    </a:ext>
                  </a:extLst>
                </a:gridCol>
                <a:gridCol w="1451113">
                  <a:extLst>
                    <a:ext uri="{9D8B030D-6E8A-4147-A177-3AD203B41FA5}">
                      <a16:colId xmlns="" xmlns:a16="http://schemas.microsoft.com/office/drawing/2014/main"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r>
                        <a:rPr lang="zh-CN" altLang="en-US" sz="1000" b="0" i="0" dirty="0" smtClean="0">
                          <a:solidFill>
                            <a:srgbClr val="FFFF00"/>
                          </a:solidFill>
                          <a:latin typeface="Yuanti SC" charset="-122"/>
                          <a:ea typeface="Yuanti SC" charset="-122"/>
                          <a:cs typeface="Yuanti SC"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所有合约的基本信息。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67800224"/>
              </p:ext>
            </p:extLst>
          </p:nvPr>
        </p:nvGraphicFramePr>
        <p:xfrm>
          <a:off x="486173" y="3892757"/>
          <a:ext cx="5457427" cy="1988820"/>
        </p:xfrm>
        <a:graphic>
          <a:graphicData uri="http://schemas.openxmlformats.org/drawingml/2006/table">
            <a:tbl>
              <a:tblPr firstRow="1" bandRow="1">
                <a:tableStyleId>{C083E6E3-FA7D-4D7B-A595-EF9225AFEA82}</a:tableStyleId>
              </a:tblPr>
              <a:tblGrid>
                <a:gridCol w="994757">
                  <a:extLst>
                    <a:ext uri="{9D8B030D-6E8A-4147-A177-3AD203B41FA5}">
                      <a16:colId xmlns="" xmlns:a16="http://schemas.microsoft.com/office/drawing/2014/main" val="20000"/>
                    </a:ext>
                  </a:extLst>
                </a:gridCol>
                <a:gridCol w="44626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合约类型参数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Common Stock, </a:t>
                      </a:r>
                      <a:r>
                        <a:rPr lang="zh-CN" altLang="en-US" sz="1000" b="0" i="0" dirty="0" smtClean="0">
                          <a:solidFill>
                            <a:srgbClr val="FFFF00"/>
                          </a:solidFill>
                          <a:latin typeface="Yuanti SC" charset="-122"/>
                          <a:ea typeface="Yuanti SC" charset="-122"/>
                          <a:cs typeface="Yuanti SC" charset="-122"/>
                        </a:rPr>
                        <a:t>即股票。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ETF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Exchange Traded Fund, </a:t>
                      </a:r>
                      <a:r>
                        <a:rPr lang="zh-CN" altLang="en-US" sz="1000" b="0" i="0" dirty="0" smtClean="0">
                          <a:solidFill>
                            <a:srgbClr val="FFFF00"/>
                          </a:solidFill>
                          <a:latin typeface="Yuanti SC" charset="-122"/>
                          <a:ea typeface="Yuanti SC" charset="-122"/>
                          <a:cs typeface="Yuanti SC" charset="-122"/>
                        </a:rPr>
                        <a:t>即交易所交易基金。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LOF</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Listed Open-Ended </a:t>
                      </a:r>
                      <a:r>
                        <a:rPr lang="en-US" sz="1000" b="0" i="0" dirty="0" err="1" smtClean="0">
                          <a:solidFill>
                            <a:srgbClr val="FFFF00"/>
                          </a:solidFill>
                          <a:latin typeface="Yuanti SC" charset="-122"/>
                          <a:ea typeface="Yuanti SC" charset="-122"/>
                          <a:cs typeface="Yuanti SC" charset="-122"/>
                        </a:rPr>
                        <a:t>Fund，即上市型开放式基金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FenjiMu</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Mu Fund, 即分级母基金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A Fund, </a:t>
                      </a:r>
                      <a:r>
                        <a:rPr lang="en-US" sz="1000" b="0" i="0" dirty="0" err="1" smtClean="0">
                          <a:solidFill>
                            <a:srgbClr val="FFFF00"/>
                          </a:solidFill>
                          <a:latin typeface="Yuanti SC" charset="-122"/>
                          <a:ea typeface="Yuanti SC" charset="-122"/>
                          <a:cs typeface="Yuanti SC" charset="-122"/>
                        </a:rPr>
                        <a:t>即分级A类基金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FenjiB</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Fenji</a:t>
                      </a:r>
                      <a:r>
                        <a:rPr lang="en-US" sz="1000" b="0" i="0" dirty="0" smtClean="0">
                          <a:solidFill>
                            <a:srgbClr val="FFFF00"/>
                          </a:solidFill>
                          <a:latin typeface="Yuanti SC" charset="-122"/>
                          <a:ea typeface="Yuanti SC" charset="-122"/>
                          <a:cs typeface="Yuanti SC" charset="-122"/>
                        </a:rPr>
                        <a:t> B Funds, </a:t>
                      </a:r>
                      <a:r>
                        <a:rPr lang="en-US" sz="1000" b="0" i="0" dirty="0" err="1" smtClean="0">
                          <a:solidFill>
                            <a:srgbClr val="FFFF00"/>
                          </a:solidFill>
                          <a:latin typeface="Yuanti SC" charset="-122"/>
                          <a:ea typeface="Yuanti SC" charset="-122"/>
                          <a:cs typeface="Yuanti SC" charset="-122"/>
                        </a:rPr>
                        <a:t>即分级B类基金</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Index, 即指数</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Future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Futures</a:t>
                      </a:r>
                      <a:r>
                        <a:rPr lang="zh-CN" altLang="en-US" sz="1000" b="0" i="0" dirty="0" smtClean="0">
                          <a:solidFill>
                            <a:srgbClr val="FFFF00"/>
                          </a:solidFill>
                          <a:latin typeface="Yuanti SC" charset="-122"/>
                          <a:ea typeface="Yuanti SC" charset="-122"/>
                          <a:cs typeface="Yuanti SC" charset="-122"/>
                        </a:rPr>
                        <a:t>，即期货，包含股指、国债和商品期货</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48598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801314"/>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instruments</a:t>
            </a:r>
            <a:r>
              <a:rPr lang="zh-CN" altLang="en-US" dirty="0" smtClean="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（获取合约</a:t>
            </a:r>
            <a:r>
              <a:rPr lang="zh-CN" altLang="en-US" dirty="0">
                <a:solidFill>
                  <a:srgbClr val="FFFF00"/>
                </a:solidFill>
                <a:latin typeface="Yuanti SC Light" charset="-122"/>
                <a:ea typeface="Yuanti SC Light" charset="-122"/>
                <a:cs typeface="Yuanti SC Light" charset="-122"/>
              </a:rPr>
              <a:t>详细</a:t>
            </a:r>
            <a:r>
              <a:rPr lang="zh-CN" altLang="en-US" dirty="0" smtClean="0">
                <a:solidFill>
                  <a:srgbClr val="FFFF00"/>
                </a:solidFill>
                <a:latin typeface="Yuanti SC Light" charset="-122"/>
                <a:ea typeface="Yuanti SC Light" charset="-122"/>
                <a:cs typeface="Yuanti SC Light" charset="-122"/>
              </a:rPr>
              <a:t>信息）</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instruments(</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获取某个国家市场内一个或多个合约的详细信息。目前仅支持中国市场。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476788579"/>
              </p:ext>
            </p:extLst>
          </p:nvPr>
        </p:nvGraphicFramePr>
        <p:xfrm>
          <a:off x="486173" y="3064548"/>
          <a:ext cx="7803062" cy="746760"/>
        </p:xfrm>
        <a:graphic>
          <a:graphicData uri="http://schemas.openxmlformats.org/drawingml/2006/table">
            <a:tbl>
              <a:tblPr firstRow="1" bandRow="1">
                <a:tableStyleId>{C083E6E3-FA7D-4D7B-A595-EF9225AFEA82}</a:tableStyleId>
              </a:tblPr>
              <a:tblGrid>
                <a:gridCol w="984818">
                  <a:extLst>
                    <a:ext uri="{9D8B030D-6E8A-4147-A177-3AD203B41FA5}">
                      <a16:colId xmlns="" xmlns:a16="http://schemas.microsoft.com/office/drawing/2014/main" val="20000"/>
                    </a:ext>
                  </a:extLst>
                </a:gridCol>
                <a:gridCol w="1441174">
                  <a:extLst>
                    <a:ext uri="{9D8B030D-6E8A-4147-A177-3AD203B41FA5}">
                      <a16:colId xmlns="" xmlns:a16="http://schemas.microsoft.com/office/drawing/2014/main" val="20001"/>
                    </a:ext>
                  </a:extLst>
                </a:gridCol>
                <a:gridCol w="537707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合约代码或合约代码列表，可传入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。中国市场的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通常类似</a:t>
                      </a:r>
                      <a:r>
                        <a:rPr lang="en-US" altLang="zh-CN" sz="1000" b="0" i="0" dirty="0" smtClean="0">
                          <a:solidFill>
                            <a:srgbClr val="FFFF00"/>
                          </a:solidFill>
                          <a:latin typeface="Yuanti SC" charset="-122"/>
                          <a:ea typeface="Yuanti SC" charset="-122"/>
                          <a:cs typeface="Yuanti SC" charset="-122"/>
                        </a:rPr>
                        <a:t>'000001.XSHE'</a:t>
                      </a:r>
                      <a:r>
                        <a:rPr lang="zh-CN" altLang="en-US" sz="1000" b="0" i="0" dirty="0" smtClean="0">
                          <a:solidFill>
                            <a:srgbClr val="FFFF00"/>
                          </a:solidFill>
                          <a:latin typeface="Yuanti SC" charset="-122"/>
                          <a:ea typeface="Yuanti SC" charset="-122"/>
                          <a:cs typeface="Yuanti SC" charset="-122"/>
                        </a:rPr>
                        <a:t>。需要注意，国内股票、</a:t>
                      </a:r>
                      <a:r>
                        <a:rPr lang="en-US" altLang="zh-CN" sz="1000" b="0" i="0" dirty="0" smtClean="0">
                          <a:solidFill>
                            <a:srgbClr val="FFFF00"/>
                          </a:solidFill>
                          <a:latin typeface="Yuanti SC" charset="-122"/>
                          <a:ea typeface="Yuanti SC" charset="-122"/>
                          <a:cs typeface="Yuanti SC" charset="-122"/>
                        </a:rPr>
                        <a:t>ETF</a:t>
                      </a:r>
                      <a:r>
                        <a:rPr lang="zh-CN" altLang="en-US" sz="1000" b="0" i="0" dirty="0" smtClean="0">
                          <a:solidFill>
                            <a:srgbClr val="FFFF00"/>
                          </a:solidFill>
                          <a:latin typeface="Yuanti SC" charset="-122"/>
                          <a:ea typeface="Yuanti SC" charset="-122"/>
                          <a:cs typeface="Yuanti SC" charset="-122"/>
                        </a:rPr>
                        <a:t>、指数合约代码分别应当以</a:t>
                      </a:r>
                      <a:r>
                        <a:rPr lang="en-US" altLang="zh-CN" sz="1000" b="0" i="0" dirty="0" smtClean="0">
                          <a:solidFill>
                            <a:srgbClr val="FFFF00"/>
                          </a:solidFill>
                          <a:latin typeface="Yuanti SC" charset="-122"/>
                          <a:ea typeface="Yuanti SC" charset="-122"/>
                          <a:cs typeface="Yuanti SC" charset="-122"/>
                        </a:rPr>
                        <a:t>'.XSHG'</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'.XSHE'</a:t>
                      </a:r>
                      <a:r>
                        <a:rPr lang="zh-CN" altLang="en-US" sz="1000" b="0" i="0" dirty="0" smtClean="0">
                          <a:solidFill>
                            <a:srgbClr val="FFFF00"/>
                          </a:solidFill>
                          <a:latin typeface="Yuanti SC" charset="-122"/>
                          <a:ea typeface="Yuanti SC" charset="-122"/>
                          <a:cs typeface="Yuanti SC" charset="-122"/>
                        </a:rPr>
                        <a:t>结尾，前者代表上证，后者代表深证。期货则无此要求。</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040329400"/>
              </p:ext>
            </p:extLst>
          </p:nvPr>
        </p:nvGraphicFramePr>
        <p:xfrm>
          <a:off x="486173" y="4127984"/>
          <a:ext cx="7803062" cy="594360"/>
        </p:xfrm>
        <a:graphic>
          <a:graphicData uri="http://schemas.openxmlformats.org/drawingml/2006/table">
            <a:tbl>
              <a:tblPr firstRow="1" bandRow="1">
                <a:tableStyleId>{C083E6E3-FA7D-4D7B-A595-EF9225AFEA82}</a:tableStyleId>
              </a:tblPr>
              <a:tblGrid>
                <a:gridCol w="964940">
                  <a:extLst>
                    <a:ext uri="{9D8B030D-6E8A-4147-A177-3AD203B41FA5}">
                      <a16:colId xmlns="" xmlns:a16="http://schemas.microsoft.com/office/drawing/2014/main" val="20000"/>
                    </a:ext>
                  </a:extLst>
                </a:gridCol>
                <a:gridCol w="1451113">
                  <a:extLst>
                    <a:ext uri="{9D8B030D-6E8A-4147-A177-3AD203B41FA5}">
                      <a16:colId xmlns="" xmlns:a16="http://schemas.microsoft.com/office/drawing/2014/main" val="20001"/>
                    </a:ext>
                  </a:extLst>
                </a:gridCol>
                <a:gridCol w="5387009"/>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一个</a:t>
                      </a:r>
                      <a:r>
                        <a:rPr lang="en-US" altLang="zh-CN" sz="1000" b="0" i="0" dirty="0" smtClean="0">
                          <a:solidFill>
                            <a:srgbClr val="FFFF00"/>
                          </a:solidFill>
                          <a:latin typeface="Yuanti SC" charset="-122"/>
                          <a:ea typeface="Yuanti SC" charset="-122"/>
                          <a:cs typeface="Yuanti SC" charset="-122"/>
                        </a:rPr>
                        <a:t>Instrument</a:t>
                      </a:r>
                      <a:r>
                        <a:rPr lang="zh-CN" altLang="en-US" sz="1000" b="0" i="0" dirty="0" smtClean="0">
                          <a:solidFill>
                            <a:srgbClr val="FFFF00"/>
                          </a:solidFill>
                          <a:latin typeface="Yuanti SC" charset="-122"/>
                          <a:ea typeface="Yuanti SC" charset="-122"/>
                          <a:cs typeface="Yuanti SC" charset="-122"/>
                        </a:rPr>
                        <a:t>对象，或一个</a:t>
                      </a:r>
                      <a:r>
                        <a:rPr lang="en-US" altLang="zh-CN" sz="1000" b="0" i="0" dirty="0" smtClean="0">
                          <a:solidFill>
                            <a:srgbClr val="FFFF00"/>
                          </a:solidFill>
                          <a:latin typeface="Yuanti SC" charset="-122"/>
                          <a:ea typeface="Yuanti SC" charset="-122"/>
                          <a:cs typeface="Yuanti SC" charset="-122"/>
                        </a:rPr>
                        <a:t>instrument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合约的详细信息。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8901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get_price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id_or_symbols</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 frequency='1d', fields=None, adjusted=True)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获取指定合约或合约列表的历史数据（包含起止日期，日线或分钟线），不能在</a:t>
            </a:r>
            <a:r>
              <a:rPr lang="en-US" altLang="zh-CN" sz="1600" dirty="0" err="1">
                <a:solidFill>
                  <a:schemeClr val="bg1"/>
                </a:solidFill>
                <a:latin typeface="Yuanti SC Light" charset="-122"/>
                <a:ea typeface="Yuanti SC Light" charset="-122"/>
                <a:cs typeface="Yuanti SC Light" charset="-122"/>
              </a:rPr>
              <a:t>handle_bar</a:t>
            </a:r>
            <a:r>
              <a:rPr lang="zh-CN" altLang="en-US" sz="1600" dirty="0">
                <a:solidFill>
                  <a:schemeClr val="bg1"/>
                </a:solidFill>
                <a:latin typeface="Yuanti SC Light" charset="-122"/>
                <a:ea typeface="Yuanti SC Light" charset="-122"/>
                <a:cs typeface="Yuanti SC Light" charset="-122"/>
              </a:rPr>
              <a:t>函数中调用。目前仅支持中国市场</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27541718"/>
              </p:ext>
            </p:extLst>
          </p:nvPr>
        </p:nvGraphicFramePr>
        <p:xfrm>
          <a:off x="486172" y="3332902"/>
          <a:ext cx="10500075" cy="147828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order_book_ids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合约代码，可传入</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 symbol, symbol list</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date,datetime,pandasTimestamp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date,datetime,pandasTimestamp</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结束日期，需要早于策略当前日期，默认为策略当前日期前一天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历史数据的频率。 现在支持日</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分钟级别的历史数据，默认为</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。使用者可自由选取不同频率，例如</a:t>
                      </a:r>
                      <a:r>
                        <a:rPr lang="en-US" altLang="zh-CN" sz="1000" b="0" i="0" dirty="0" smtClean="0">
                          <a:solidFill>
                            <a:srgbClr val="FFFF00"/>
                          </a:solidFill>
                          <a:latin typeface="Yuanti SC" charset="-122"/>
                          <a:ea typeface="Yuanti SC" charset="-122"/>
                          <a:cs typeface="Yuanti SC" charset="-122"/>
                        </a:rPr>
                        <a:t>'5m'</a:t>
                      </a:r>
                      <a:r>
                        <a:rPr lang="zh-CN" altLang="en-US" sz="1000" b="0" i="0" dirty="0" smtClean="0">
                          <a:solidFill>
                            <a:srgbClr val="FFFF00"/>
                          </a:solidFill>
                          <a:latin typeface="Yuanti SC" charset="-122"/>
                          <a:ea typeface="Yuanti SC" charset="-122"/>
                          <a:cs typeface="Yuanti SC" charset="-122"/>
                        </a:rPr>
                        <a:t>代表</a:t>
                      </a:r>
                      <a:r>
                        <a:rPr lang="en-US" altLang="zh-CN" sz="1000" b="0" i="0" dirty="0" smtClean="0">
                          <a:solidFill>
                            <a:srgbClr val="FFFF00"/>
                          </a:solidFill>
                          <a:latin typeface="Yuanti SC" charset="-122"/>
                          <a:ea typeface="Yuanti SC" charset="-122"/>
                          <a:cs typeface="Yuanti SC" charset="-122"/>
                        </a:rPr>
                        <a:t>5</a:t>
                      </a:r>
                      <a:r>
                        <a:rPr lang="zh-CN" altLang="en-US" sz="1000" b="0" i="0" dirty="0" smtClean="0">
                          <a:solidFill>
                            <a:srgbClr val="FFFF00"/>
                          </a:solidFill>
                          <a:latin typeface="Yuanti SC" charset="-122"/>
                          <a:ea typeface="Yuanti SC" charset="-122"/>
                          <a:cs typeface="Yuanti SC" charset="-122"/>
                        </a:rPr>
                        <a:t>分钟线</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adjusted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boolean</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前复权处理。默认为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，即进行了前复权处理。需要注意，目前我们对股票价格进行的前复权处理仅考虑了拆分的影响，并未考虑分红派息对于股价的影响（可以通过</a:t>
                      </a:r>
                      <a:r>
                        <a:rPr lang="en-US" altLang="zh-CN" sz="1000" b="0" i="0" dirty="0" err="1" smtClean="0">
                          <a:solidFill>
                            <a:srgbClr val="FFFF00"/>
                          </a:solidFill>
                          <a:latin typeface="Yuanti SC" charset="-122"/>
                          <a:ea typeface="Yuanti SC" charset="-122"/>
                          <a:cs typeface="Yuanti SC" charset="-122"/>
                        </a:rPr>
                        <a:t>get_ex_factor</a:t>
                      </a:r>
                      <a:r>
                        <a:rPr lang="zh-CN" altLang="en-US" sz="1000" b="0" i="0" dirty="0" smtClean="0">
                          <a:solidFill>
                            <a:srgbClr val="FFFF00"/>
                          </a:solidFill>
                          <a:latin typeface="Yuanti SC" charset="-122"/>
                          <a:ea typeface="Yuanti SC" charset="-122"/>
                          <a:cs typeface="Yuanti SC" charset="-122"/>
                        </a:rPr>
                        <a:t>函数获取到经过除权除息处理的复权因子）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516491481"/>
              </p:ext>
            </p:extLst>
          </p:nvPr>
        </p:nvGraphicFramePr>
        <p:xfrm>
          <a:off x="486173" y="50462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pandas Panel/</a:t>
                      </a:r>
                      <a:r>
                        <a:rPr lang="en-US" altLang="zh-CN" sz="1000" b="0" i="0" dirty="0" err="1" smtClean="0">
                          <a:solidFill>
                            <a:srgbClr val="FFFF00"/>
                          </a:solidFill>
                          <a:latin typeface="Yuanti SC" charset="-122"/>
                          <a:ea typeface="Yuanti SC" charset="-122"/>
                          <a:cs typeface="Yuanti SC" charset="-122"/>
                        </a:rPr>
                        <a:t>DataFrame</a:t>
                      </a:r>
                      <a:r>
                        <a:rPr lang="en-US" altLang="zh-CN" sz="1000" b="0" i="0" dirty="0" smtClean="0">
                          <a:solidFill>
                            <a:srgbClr val="FFFF00"/>
                          </a:solidFill>
                          <a:latin typeface="Yuanti SC" charset="-122"/>
                          <a:ea typeface="Yuanti SC" charset="-122"/>
                          <a:cs typeface="Yuanti SC" charset="-122"/>
                        </a:rPr>
                        <a:t>/Series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历史数据。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37719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如果只传入一个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，每个时间戳对应一个</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如果传入</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a:solidFill>
                  <a:schemeClr val="bg1"/>
                </a:solidFill>
                <a:latin typeface="Yuanti SC Light" charset="-122"/>
                <a:ea typeface="Yuanti SC Light" charset="-122"/>
                <a:cs typeface="Yuanti SC Light" charset="-122"/>
              </a:rPr>
              <a:t>，函数会返回一个</a:t>
            </a:r>
            <a:r>
              <a:rPr lang="en-US" altLang="zh-CN" sz="1600" dirty="0">
                <a:solidFill>
                  <a:schemeClr val="bg1"/>
                </a:solidFill>
                <a:latin typeface="Yuanti SC Light" charset="-122"/>
                <a:ea typeface="Yuanti SC Light" charset="-122"/>
                <a:cs typeface="Yuanti SC Light" charset="-122"/>
              </a:rPr>
              <a:t>pandas Panel </a:t>
            </a:r>
            <a:r>
              <a:rPr lang="zh-CN" altLang="en-US" sz="1600" dirty="0">
                <a:solidFill>
                  <a:schemeClr val="bg1"/>
                </a:solidFill>
                <a:latin typeface="Yuanti SC Light" charset="-122"/>
                <a:ea typeface="Yuanti SC Light" charset="-122"/>
                <a:cs typeface="Yuanti SC Light" charset="-122"/>
              </a:rPr>
              <a:t>，它是一个三维版的</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，每个时间戳对应一系列</a:t>
            </a:r>
            <a:r>
              <a:rPr lang="en-US" altLang="zh-CN" sz="1600" dirty="0" err="1">
                <a:solidFill>
                  <a:schemeClr val="bg1"/>
                </a:solidFill>
                <a:latin typeface="Yuanti SC Light" charset="-122"/>
                <a:ea typeface="Yuanti SC Light" charset="-122"/>
                <a:cs typeface="Yuanti SC Light" charset="-122"/>
              </a:rPr>
              <a:t>order_book_id</a:t>
            </a:r>
            <a:r>
              <a:rPr lang="zh-CN" altLang="en-US" sz="1600" dirty="0">
                <a:solidFill>
                  <a:schemeClr val="bg1"/>
                </a:solidFill>
                <a:latin typeface="Yuanti SC Light" charset="-122"/>
                <a:ea typeface="Yuanti SC Light" charset="-122"/>
                <a:cs typeface="Yuanti SC Light" charset="-122"/>
              </a:rPr>
              <a:t>的日线或分钟线数据</a:t>
            </a:r>
            <a:r>
              <a:rPr lang="en-US" altLang="zh-CN"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a:solidFill>
                  <a:srgbClr val="92D050"/>
                </a:solidFill>
                <a:latin typeface="Yuanti SC Light" charset="-122"/>
                <a:ea typeface="Yuanti SC Light" charset="-122"/>
                <a:cs typeface="Yuanti SC Light" charset="-122"/>
              </a:rPr>
              <a:t>Items axis: fields (e.g. </a:t>
            </a:r>
            <a:r>
              <a:rPr lang="en-US" altLang="zh-CN" sz="1600" dirty="0" err="1">
                <a:solidFill>
                  <a:srgbClr val="92D050"/>
                </a:solidFill>
                <a:latin typeface="Yuanti SC Light" charset="-122"/>
                <a:ea typeface="Yuanti SC Light" charset="-122"/>
                <a:cs typeface="Yuanti SC Light" charset="-122"/>
              </a:rPr>
              <a:t>ClosingPx</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OpeningPx</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etc</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Major_axis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start_date</a:t>
            </a:r>
            <a:r>
              <a:rPr lang="en-US" altLang="zh-CN" sz="1600" dirty="0">
                <a:solidFill>
                  <a:srgbClr val="92D050"/>
                </a:solidFill>
                <a:latin typeface="Yuanti SC Light" charset="-122"/>
                <a:ea typeface="Yuanti SC Light" charset="-122"/>
                <a:cs typeface="Yuanti SC Light" charset="-122"/>
              </a:rPr>
              <a:t> to </a:t>
            </a:r>
            <a:r>
              <a:rPr lang="en-US" altLang="zh-CN" sz="1600" dirty="0" err="1">
                <a:solidFill>
                  <a:srgbClr val="92D050"/>
                </a:solidFill>
                <a:latin typeface="Yuanti SC Light" charset="-122"/>
                <a:ea typeface="Yuanti SC Light" charset="-122"/>
                <a:cs typeface="Yuanti SC Light" charset="-122"/>
              </a:rPr>
              <a:t>end_date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&gt; </a:t>
            </a:r>
            <a:r>
              <a:rPr lang="en-US" altLang="zh-CN" sz="1600" dirty="0" err="1">
                <a:solidFill>
                  <a:srgbClr val="92D050"/>
                </a:solidFill>
                <a:latin typeface="Yuanti SC Light" charset="-122"/>
                <a:ea typeface="Yuanti SC Light" charset="-122"/>
                <a:cs typeface="Yuanti SC Light" charset="-122"/>
              </a:rPr>
              <a:t>Minor_axis</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order_book_ids</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股票、指数数据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1037018414"/>
              </p:ext>
            </p:extLst>
          </p:nvPr>
        </p:nvGraphicFramePr>
        <p:xfrm>
          <a:off x="768983" y="4436149"/>
          <a:ext cx="4936078" cy="1767840"/>
        </p:xfrm>
        <a:graphic>
          <a:graphicData uri="http://schemas.openxmlformats.org/drawingml/2006/table">
            <a:tbl>
              <a:tblPr firstRow="1" bandRow="1">
                <a:tableStyleId>{C083E6E3-FA7D-4D7B-A595-EF9225AFEA82}</a:tableStyleId>
              </a:tblPr>
              <a:tblGrid>
                <a:gridCol w="1602594">
                  <a:extLst>
                    <a:ext uri="{9D8B030D-6E8A-4147-A177-3AD203B41FA5}">
                      <a16:colId xmlns="" xmlns:a16="http://schemas.microsoft.com/office/drawing/2014/main" val="20000"/>
                    </a:ext>
                  </a:extLst>
                </a:gridCol>
                <a:gridCol w="1125734">
                  <a:extLst>
                    <a:ext uri="{9D8B030D-6E8A-4147-A177-3AD203B41FA5}">
                      <a16:colId xmlns="" xmlns:a16="http://schemas.microsoft.com/office/drawing/2014/main"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9267143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381642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get_price</a:t>
            </a:r>
            <a:r>
              <a:rPr lang="zh-CN" altLang="en-US" dirty="0" smtClean="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（获取合约</a:t>
            </a:r>
            <a:r>
              <a:rPr lang="zh-CN" altLang="en-US" dirty="0">
                <a:solidFill>
                  <a:srgbClr val="FFFF00"/>
                </a:solidFill>
                <a:latin typeface="Yuanti SC Light" charset="-122"/>
                <a:ea typeface="Yuanti SC Light" charset="-122"/>
                <a:cs typeface="Yuanti SC Light" charset="-122"/>
              </a:rPr>
              <a:t>历史</a:t>
            </a:r>
            <a:r>
              <a:rPr lang="zh-CN" altLang="en-US" dirty="0" smtClean="0">
                <a:solidFill>
                  <a:srgbClr val="FFFF00"/>
                </a:solidFill>
                <a:latin typeface="Yuanti SC Light" charset="-122"/>
                <a:ea typeface="Yuanti SC Light" charset="-122"/>
                <a:cs typeface="Yuanti SC Light" charset="-122"/>
              </a:rPr>
              <a:t>数据）</a:t>
            </a:r>
          </a:p>
          <a:p>
            <a:endParaRPr lang="en-US" altLang="zh-CN" sz="1600" dirty="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基金数据</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983588002"/>
              </p:ext>
            </p:extLst>
          </p:nvPr>
        </p:nvGraphicFramePr>
        <p:xfrm>
          <a:off x="768983" y="2577533"/>
          <a:ext cx="4936078" cy="2430780"/>
        </p:xfrm>
        <a:graphic>
          <a:graphicData uri="http://schemas.openxmlformats.org/drawingml/2006/table">
            <a:tbl>
              <a:tblPr firstRow="1" bandRow="1">
                <a:tableStyleId>{C083E6E3-FA7D-4D7B-A595-EF9225AFEA82}</a:tableStyleId>
              </a:tblPr>
              <a:tblGrid>
                <a:gridCol w="1602594">
                  <a:extLst>
                    <a:ext uri="{9D8B030D-6E8A-4147-A177-3AD203B41FA5}">
                      <a16:colId xmlns="" xmlns:a16="http://schemas.microsoft.com/office/drawing/2014/main" val="20000"/>
                    </a:ext>
                  </a:extLst>
                </a:gridCol>
                <a:gridCol w="1125734">
                  <a:extLst>
                    <a:ext uri="{9D8B030D-6E8A-4147-A177-3AD203B41FA5}">
                      <a16:colId xmlns="" xmlns:a16="http://schemas.microsoft.com/office/drawing/2014/main" val="20001"/>
                    </a:ext>
                  </a:extLst>
                </a:gridCol>
                <a:gridCol w="2207750"/>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datetime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数据时间戳。</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OpeningPx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ClosingPx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收盘价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HighPx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最高价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LowPx</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最低价</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TotalTurnover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总成交额</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TotalVolumeTraded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总成交量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AccNetValue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累计净值（仅限日线数据）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UnitNetValue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单位净值（仅限日线数据）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DiscountRate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折价率（仅限日线数据）</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229067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78619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history</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方法（获取证券历史行情）</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history(</a:t>
            </a:r>
            <a:r>
              <a:rPr lang="en-US" altLang="zh-CN" sz="1600" dirty="0" err="1">
                <a:solidFill>
                  <a:srgbClr val="FFFF00"/>
                </a:solidFill>
                <a:latin typeface="Yuanti SC Light" charset="-122"/>
                <a:ea typeface="Yuanti SC Light" charset="-122"/>
                <a:cs typeface="Yuanti SC Light" charset="-122"/>
              </a:rPr>
              <a:t>bar_count</a:t>
            </a:r>
            <a:r>
              <a:rPr lang="en-US" altLang="zh-CN" sz="1600" dirty="0">
                <a:solidFill>
                  <a:srgbClr val="FFFF00"/>
                </a:solidFill>
                <a:latin typeface="Yuanti SC Light" charset="-122"/>
                <a:ea typeface="Yuanti SC Light" charset="-122"/>
                <a:cs typeface="Yuanti SC Light" charset="-122"/>
              </a:rPr>
              <a:t>, frequency, field)</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获取所有已关注证券的历史行情，同时支持日以及分钟历史数据</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同样</a:t>
            </a:r>
            <a:r>
              <a:rPr lang="zh-CN" altLang="en-US" sz="1600" dirty="0">
                <a:solidFill>
                  <a:schemeClr val="bg1"/>
                </a:solidFill>
                <a:latin typeface="Yuanti SC Light" charset="-122"/>
                <a:ea typeface="Yuanti SC Light" charset="-122"/>
                <a:cs typeface="Yuanti SC Light" charset="-122"/>
              </a:rPr>
              <a:t>是获取历史数据，</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方法与</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方法不仅在能够使用的范围上有所不同，而且返回的数据结构也不同。</a:t>
            </a:r>
            <a:r>
              <a:rPr lang="en-US" altLang="zh-CN" sz="1600" dirty="0">
                <a:solidFill>
                  <a:srgbClr val="FFFF00"/>
                </a:solidFill>
                <a:latin typeface="Yuanti SC Light" charset="-122"/>
                <a:ea typeface="Yuanti SC Light" charset="-122"/>
                <a:cs typeface="Yuanti SC Light" charset="-122"/>
              </a:rPr>
              <a:t>history</a:t>
            </a:r>
            <a:r>
              <a:rPr lang="zh-CN" altLang="en-US" sz="1600" dirty="0">
                <a:solidFill>
                  <a:schemeClr val="bg1"/>
                </a:solidFill>
                <a:latin typeface="Yuanti SC Light" charset="-122"/>
                <a:ea typeface="Yuanti SC Light" charset="-122"/>
                <a:cs typeface="Yuanti SC Light" charset="-122"/>
              </a:rPr>
              <a:t>返回</a:t>
            </a:r>
            <a:r>
              <a:rPr lang="en-US" altLang="zh-CN" sz="1600" dirty="0" err="1">
                <a:solidFill>
                  <a:schemeClr val="bg1"/>
                </a:solidFill>
                <a:latin typeface="Yuanti SC Light" charset="-122"/>
                <a:ea typeface="Yuanti SC Light" charset="-122"/>
                <a:cs typeface="Yuanti SC Light" charset="-122"/>
              </a:rPr>
              <a:t>ndarray</a:t>
            </a:r>
            <a:r>
              <a:rPr lang="zh-CN" altLang="en-US" sz="1600" dirty="0">
                <a:solidFill>
                  <a:schemeClr val="bg1"/>
                </a:solidFill>
                <a:latin typeface="Yuanti SC Light" charset="-122"/>
                <a:ea typeface="Yuanti SC Light" charset="-122"/>
                <a:cs typeface="Yuanti SC Light" charset="-122"/>
              </a:rPr>
              <a:t>，更适合与</a:t>
            </a:r>
            <a:r>
              <a:rPr lang="en-US" altLang="zh-CN" sz="1600" dirty="0" err="1">
                <a:solidFill>
                  <a:schemeClr val="bg1"/>
                </a:solidFill>
                <a:latin typeface="Yuanti SC Light" charset="-122"/>
                <a:ea typeface="Yuanti SC Light" charset="-122"/>
                <a:cs typeface="Yuanti SC Light" charset="-122"/>
              </a:rPr>
              <a:t>talib</a:t>
            </a:r>
            <a:r>
              <a:rPr lang="zh-CN" altLang="en-US" sz="1600" dirty="0">
                <a:solidFill>
                  <a:schemeClr val="bg1"/>
                </a:solidFill>
                <a:latin typeface="Yuanti SC Light" charset="-122"/>
                <a:ea typeface="Yuanti SC Light" charset="-122"/>
                <a:cs typeface="Yuanti SC Light" charset="-122"/>
              </a:rPr>
              <a:t>等计算库进行对接，方便高效地计算有关指标（例如，移动均线）；而</a:t>
            </a:r>
            <a:r>
              <a:rPr lang="en-US" altLang="zh-CN" sz="1600" dirty="0" err="1">
                <a:solidFill>
                  <a:srgbClr val="FFFF00"/>
                </a:solidFill>
                <a:latin typeface="Yuanti SC Light" charset="-122"/>
                <a:ea typeface="Yuanti SC Light" charset="-122"/>
                <a:cs typeface="Yuanti SC Light" charset="-122"/>
              </a:rPr>
              <a:t>get_price</a:t>
            </a:r>
            <a:r>
              <a:rPr lang="zh-CN" altLang="en-US" sz="1600" dirty="0">
                <a:solidFill>
                  <a:schemeClr val="bg1"/>
                </a:solidFill>
                <a:latin typeface="Yuanti SC Light" charset="-122"/>
                <a:ea typeface="Yuanti SC Light" charset="-122"/>
                <a:cs typeface="Yuanti SC Light" charset="-122"/>
              </a:rPr>
              <a:t>返回</a:t>
            </a:r>
            <a:r>
              <a:rPr lang="en-US" altLang="zh-CN" sz="1600" dirty="0">
                <a:solidFill>
                  <a:schemeClr val="bg1"/>
                </a:solidFill>
                <a:latin typeface="Yuanti SC Light" charset="-122"/>
                <a:ea typeface="Yuanti SC Light" charset="-122"/>
                <a:cs typeface="Yuanti SC Light" charset="-122"/>
              </a:rPr>
              <a:t>pandas </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，适合进行时间序列的相关研究</a:t>
            </a:r>
            <a:r>
              <a:rPr lang="zh-CN" altLang="en-US" sz="1600" dirty="0" smtClean="0">
                <a:solidFill>
                  <a:schemeClr val="bg1"/>
                </a:solidFill>
                <a:latin typeface="Yuanti SC Light" charset="-122"/>
                <a:ea typeface="Yuanti SC Light" charset="-122"/>
                <a:cs typeface="Yuanti SC Light" charset="-122"/>
              </a:rPr>
              <a:t>。</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20302403"/>
              </p:ext>
            </p:extLst>
          </p:nvPr>
        </p:nvGraphicFramePr>
        <p:xfrm>
          <a:off x="486172" y="3024790"/>
          <a:ext cx="10500075" cy="118872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bar_count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int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表示回溯的</a:t>
                      </a:r>
                      <a:r>
                        <a:rPr lang="en-US" altLang="zh-CN" sz="1000" b="0" i="0" dirty="0" smtClean="0">
                          <a:solidFill>
                            <a:srgbClr val="FFFF00"/>
                          </a:solidFill>
                          <a:latin typeface="Yuanti SC" charset="-122"/>
                          <a:ea typeface="Yuanti SC" charset="-122"/>
                          <a:cs typeface="Yuanti SC" charset="-122"/>
                        </a:rPr>
                        <a:t>bar</a:t>
                      </a:r>
                      <a:r>
                        <a:rPr lang="zh-CN" altLang="en-US" sz="1000" b="0" i="0" dirty="0" smtClean="0">
                          <a:solidFill>
                            <a:srgbClr val="FFFF00"/>
                          </a:solidFill>
                          <a:latin typeface="Yuanti SC" charset="-122"/>
                          <a:ea typeface="Yuanti SC" charset="-122"/>
                          <a:cs typeface="Yuanti SC" charset="-122"/>
                        </a:rPr>
                        <a:t>的数量，用户必须填写。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frequency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表示回溯时以什么样的频率进行。例如</a:t>
                      </a:r>
                      <a:r>
                        <a:rPr lang="en-US" altLang="zh-CN" sz="1000" b="0" i="0" dirty="0" smtClean="0">
                          <a:solidFill>
                            <a:srgbClr val="FFFF00"/>
                          </a:solidFill>
                          <a:latin typeface="Yuanti SC" charset="-122"/>
                          <a:ea typeface="Yuanti SC" charset="-122"/>
                          <a:cs typeface="Yuanti SC" charset="-122"/>
                        </a:rPr>
                        <a:t>“1d”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“1m”</a:t>
                      </a:r>
                      <a:r>
                        <a:rPr lang="zh-CN" altLang="en-US" sz="1000" b="0" i="0" dirty="0" smtClean="0">
                          <a:solidFill>
                            <a:srgbClr val="FFFF00"/>
                          </a:solidFill>
                          <a:latin typeface="Yuanti SC" charset="-122"/>
                          <a:ea typeface="Yuanti SC" charset="-122"/>
                          <a:cs typeface="Yuanti SC" charset="-122"/>
                        </a:rPr>
                        <a:t>分别表示每日和每分钟，用户必须填写。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制定返回的</a:t>
                      </a:r>
                      <a:r>
                        <a:rPr lang="en-US" altLang="zh-CN" sz="1000" b="0" i="0" dirty="0" err="1" smtClean="0">
                          <a:solidFill>
                            <a:srgbClr val="FFFF00"/>
                          </a:solidFill>
                          <a:latin typeface="Yuanti SC" charset="-122"/>
                          <a:ea typeface="Yuanti SC" charset="-122"/>
                          <a:cs typeface="Yuanti SC" charset="-122"/>
                        </a:rPr>
                        <a:t>DataFrame</a:t>
                      </a:r>
                      <a:r>
                        <a:rPr lang="zh-CN" altLang="en-US" sz="1000" b="0" i="0" dirty="0" smtClean="0">
                          <a:solidFill>
                            <a:srgbClr val="FFFF00"/>
                          </a:solidFill>
                          <a:latin typeface="Yuanti SC" charset="-122"/>
                          <a:ea typeface="Yuanti SC" charset="-122"/>
                          <a:cs typeface="Yuanti SC" charset="-122"/>
                        </a:rPr>
                        <a:t>中以哪个指标作为数据值，用户必须填写，可取</a:t>
                      </a:r>
                      <a:r>
                        <a:rPr lang="en-US" altLang="zh-CN" sz="1000" b="0" i="0" dirty="0" smtClean="0">
                          <a:solidFill>
                            <a:srgbClr val="FFFF00"/>
                          </a:solidFill>
                          <a:latin typeface="Yuanti SC" charset="-122"/>
                          <a:ea typeface="Yuanti SC" charset="-122"/>
                          <a:cs typeface="Yuanti SC" charset="-122"/>
                        </a:rPr>
                        <a:t>‘open’</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‘close’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‘high’</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‘low’</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‘volume’</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‘last’, ‘</a:t>
                      </a:r>
                      <a:r>
                        <a:rPr lang="en-US" altLang="zh-CN" sz="1000" b="0" i="0" dirty="0" err="1" smtClean="0">
                          <a:solidFill>
                            <a:srgbClr val="FFFF00"/>
                          </a:solidFill>
                          <a:latin typeface="Yuanti SC" charset="-122"/>
                          <a:ea typeface="Yuanti SC" charset="-122"/>
                          <a:cs typeface="Yuanti SC" charset="-122"/>
                        </a:rPr>
                        <a:t>total_turnover</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总成交额以及基金特有的</a:t>
                      </a:r>
                      <a:r>
                        <a:rPr lang="en-US" altLang="zh-CN" sz="1000" b="0" i="0" dirty="0" smtClean="0">
                          <a:solidFill>
                            <a:srgbClr val="FFFF00"/>
                          </a:solidFill>
                          <a:latin typeface="Yuanti SC" charset="-122"/>
                          <a:ea typeface="Yuanti SC" charset="-122"/>
                          <a:cs typeface="Yuanti SC" charset="-122"/>
                        </a:rPr>
                        <a:t>‘</a:t>
                      </a:r>
                      <a:r>
                        <a:rPr lang="en-US" altLang="zh-CN" sz="1000" b="0" i="0" dirty="0" err="1" smtClean="0">
                          <a:solidFill>
                            <a:srgbClr val="FFFF00"/>
                          </a:solidFill>
                          <a:latin typeface="Yuanti SC" charset="-122"/>
                          <a:ea typeface="Yuanti SC" charset="-122"/>
                          <a:cs typeface="Yuanti SC" charset="-122"/>
                        </a:rPr>
                        <a:t>acc_net_value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累积净值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unit_net_value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单位净值</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discount_rate</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折价率与期货特有的</a:t>
                      </a:r>
                      <a:r>
                        <a:rPr lang="en-US" altLang="zh-CN" sz="1000" b="0" i="0" dirty="0" smtClean="0">
                          <a:solidFill>
                            <a:srgbClr val="FFFF00"/>
                          </a:solidFill>
                          <a:latin typeface="Yuanti SC" charset="-122"/>
                          <a:ea typeface="Yuanti SC" charset="-122"/>
                          <a:cs typeface="Yuanti SC" charset="-122"/>
                        </a:rPr>
                        <a:t>“settlement” - </a:t>
                      </a:r>
                      <a:r>
                        <a:rPr lang="zh-CN" altLang="en-US" sz="1000" b="0" i="0" dirty="0" smtClean="0">
                          <a:solidFill>
                            <a:srgbClr val="FFFF00"/>
                          </a:solidFill>
                          <a:latin typeface="Yuanti SC" charset="-122"/>
                          <a:ea typeface="Yuanti SC" charset="-122"/>
                          <a:cs typeface="Yuanti SC" charset="-122"/>
                        </a:rPr>
                        <a:t>今日结算价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prev_settlement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昨日结算价</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open_interest</a:t>
                      </a:r>
                      <a:r>
                        <a:rPr lang="en-US" altLang="zh-CN" sz="1000" b="0" i="0" dirty="0" smtClean="0">
                          <a:solidFill>
                            <a:srgbClr val="FFFF00"/>
                          </a:solidFill>
                          <a:latin typeface="Yuanti SC" charset="-122"/>
                          <a:ea typeface="Yuanti SC" charset="-122"/>
                          <a:cs typeface="Yuanti SC" charset="-122"/>
                        </a:rPr>
                        <a:t>” - </a:t>
                      </a:r>
                      <a:r>
                        <a:rPr lang="zh-CN" altLang="en-US" sz="1000" b="0" i="0" dirty="0" smtClean="0">
                          <a:solidFill>
                            <a:srgbClr val="FFFF00"/>
                          </a:solidFill>
                          <a:latin typeface="Yuanti SC" charset="-122"/>
                          <a:ea typeface="Yuanti SC" charset="-122"/>
                          <a:cs typeface="Yuanti SC" charset="-122"/>
                        </a:rPr>
                        <a:t>持仓量。</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82359614"/>
              </p:ext>
            </p:extLst>
          </p:nvPr>
        </p:nvGraphicFramePr>
        <p:xfrm>
          <a:off x="486173" y="4469817"/>
          <a:ext cx="10500074" cy="7467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ndarray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如果用户不指定股票的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，函数会返回当前策略股票池中所有股票对应数据的回溯结果。</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如果用户指定了股票的</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，无论股票是否在当前股票池当中，函数都会返回相应股票对应数据的回溯结果。如果股票并未在股票池中，则在调用该函数之后，对应股票将会被添加至现有股票池当中。</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8613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industry(</a:t>
            </a:r>
            <a:r>
              <a:rPr lang="en-US" altLang="zh-CN" sz="1600" dirty="0" err="1">
                <a:solidFill>
                  <a:srgbClr val="FFFF00"/>
                </a:solidFill>
                <a:latin typeface="Yuanti SC Light" charset="-122"/>
                <a:ea typeface="Yuanti SC Light" charset="-122"/>
                <a:cs typeface="Yuanti SC Light" charset="-122"/>
              </a:rPr>
              <a:t>industry_code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获取属于某一行业的所有股票列表。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49032388"/>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industry_code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行业名称或行业代码。例如，农业可填写</a:t>
                      </a:r>
                      <a:r>
                        <a:rPr lang="en-US" altLang="zh-CN" sz="1000" b="0" i="0" dirty="0" smtClean="0">
                          <a:solidFill>
                            <a:srgbClr val="FFFF00"/>
                          </a:solidFill>
                          <a:latin typeface="Yuanti SC" charset="-122"/>
                          <a:ea typeface="Yuanti SC" charset="-122"/>
                          <a:cs typeface="Yuanti SC" charset="-122"/>
                        </a:rPr>
                        <a:t>industry_code.A01 </a:t>
                      </a:r>
                      <a:r>
                        <a:rPr lang="zh-CN" altLang="en-US" sz="1000" b="0" i="0" dirty="0" smtClean="0">
                          <a:solidFill>
                            <a:srgbClr val="FFFF00"/>
                          </a:solidFill>
                          <a:latin typeface="Yuanti SC" charset="-122"/>
                          <a:ea typeface="Yuanti SC" charset="-122"/>
                          <a:cs typeface="Yuanti SC" charset="-122"/>
                        </a:rPr>
                        <a:t>或 </a:t>
                      </a:r>
                      <a:r>
                        <a:rPr lang="en-US" altLang="zh-CN" sz="1000" b="0" i="0" dirty="0" smtClean="0">
                          <a:solidFill>
                            <a:srgbClr val="FFFF00"/>
                          </a:solidFill>
                          <a:latin typeface="Yuanti SC" charset="-122"/>
                          <a:ea typeface="Yuanti SC" charset="-122"/>
                          <a:cs typeface="Yuanti SC" charset="-122"/>
                        </a:rPr>
                        <a:t>'A01'</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45131677"/>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股票列表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41694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864803740"/>
              </p:ext>
            </p:extLst>
          </p:nvPr>
        </p:nvGraphicFramePr>
        <p:xfrm>
          <a:off x="486172" y="2580349"/>
          <a:ext cx="2604898" cy="3977640"/>
        </p:xfrm>
        <a:graphic>
          <a:graphicData uri="http://schemas.openxmlformats.org/drawingml/2006/table">
            <a:tbl>
              <a:tblPr firstRow="1" bandRow="1">
                <a:tableStyleId>{C083E6E3-FA7D-4D7B-A595-EF9225AFEA82}</a:tableStyleId>
              </a:tblPr>
              <a:tblGrid>
                <a:gridCol w="813234">
                  <a:extLst>
                    <a:ext uri="{9D8B030D-6E8A-4147-A177-3AD203B41FA5}">
                      <a16:colId xmlns="" xmlns:a16="http://schemas.microsoft.com/office/drawing/2014/main" val="20000"/>
                    </a:ext>
                  </a:extLst>
                </a:gridCol>
                <a:gridCol w="179166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A01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A02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林业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畜牧业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A05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农、林、牧、渔服务业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煤炭开采和洗选业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石油和天然气开采业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B09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非金属矿采选业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开采辅助活动</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B12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其他采矿业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农副食品加工业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食品制造业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酒、饮料和精制茶制造业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烟草制品业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295360223"/>
              </p:ext>
            </p:extLst>
          </p:nvPr>
        </p:nvGraphicFramePr>
        <p:xfrm>
          <a:off x="3526077" y="2586463"/>
          <a:ext cx="3476331" cy="3977640"/>
        </p:xfrm>
        <a:graphic>
          <a:graphicData uri="http://schemas.openxmlformats.org/drawingml/2006/table">
            <a:tbl>
              <a:tblPr firstRow="1" bandRow="1">
                <a:tableStyleId>{C083E6E3-FA7D-4D7B-A595-EF9225AFEA82}</a:tableStyleId>
              </a:tblPr>
              <a:tblGrid>
                <a:gridCol w="863876">
                  <a:extLst>
                    <a:ext uri="{9D8B030D-6E8A-4147-A177-3AD203B41FA5}">
                      <a16:colId xmlns="" xmlns:a16="http://schemas.microsoft.com/office/drawing/2014/main" val="20000"/>
                    </a:ext>
                  </a:extLst>
                </a:gridCol>
                <a:gridCol w="2612455">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C18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纺织服装、服饰业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C19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皮革、毛皮、羽毛及其制品和制鞋业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C20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木材加工及木、竹、藤、棕、草制品业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家具制造业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造纸及纸制品业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印刷和记录媒介复制业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文教、工美、体育和娱乐用品制造业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C25</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石油加工、炼焦及核燃料加工业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化学原料及化学制品制造业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医药制造业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化学纤维制造业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C29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橡胶和塑料制品业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非金属矿物制品业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黑色金属冶炼及压延加工业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有色金属冶炼和压延加工业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通用设备制造业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833280202"/>
              </p:ext>
            </p:extLst>
          </p:nvPr>
        </p:nvGraphicFramePr>
        <p:xfrm>
          <a:off x="7437415" y="2580349"/>
          <a:ext cx="3731328" cy="3977640"/>
        </p:xfrm>
        <a:graphic>
          <a:graphicData uri="http://schemas.openxmlformats.org/drawingml/2006/table">
            <a:tbl>
              <a:tblPr firstRow="1" bandRow="1">
                <a:tableStyleId>{C083E6E3-FA7D-4D7B-A595-EF9225AFEA82}</a:tableStyleId>
              </a:tblPr>
              <a:tblGrid>
                <a:gridCol w="927244">
                  <a:extLst>
                    <a:ext uri="{9D8B030D-6E8A-4147-A177-3AD203B41FA5}">
                      <a16:colId xmlns="" xmlns:a16="http://schemas.microsoft.com/office/drawing/2014/main" val="20000"/>
                    </a:ext>
                  </a:extLst>
                </a:gridCol>
                <a:gridCol w="280408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专用设备制造业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汽车制造业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铁路、船舶、航空航天和其它运输设备制造业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电气机械及器材制造业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C39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计算机、通信和其他电子设备制造业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仪器仪表制造业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其他制造业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C42</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废弃资源综合利用业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C43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金属制品、机械和设备修理业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D44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电力、热力生产和供应业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燃气生产和供应业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D46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水的生产和供应业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E47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E48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土木工程建筑业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E49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建筑安装业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E50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建筑装饰和其他建筑业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F51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批发业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854367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4665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industry</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行业股票</a:t>
            </a:r>
            <a:r>
              <a:rPr lang="zh-CN" altLang="en-US" dirty="0" smtClean="0">
                <a:solidFill>
                  <a:srgbClr val="FFFF00"/>
                </a:solidFill>
                <a:latin typeface="Yuanti SC Light" charset="-122"/>
                <a:ea typeface="Yuanti SC Light" charset="-122"/>
                <a:cs typeface="Yuanti SC Light" charset="-122"/>
              </a:rPr>
              <a:t>列表</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目前使用的行业分类来自于中国国家统计局的国民经济行业</a:t>
            </a:r>
            <a:r>
              <a:rPr lang="zh-CN" altLang="en-US" sz="1600" dirty="0" smtClean="0">
                <a:solidFill>
                  <a:schemeClr val="bg1"/>
                </a:solidFill>
                <a:latin typeface="Yuanti SC Light" charset="-122"/>
                <a:ea typeface="Yuanti SC Light" charset="-122"/>
                <a:cs typeface="Yuanti SC Light" charset="-122"/>
              </a:rPr>
              <a:t>分类。</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613241506"/>
              </p:ext>
            </p:extLst>
          </p:nvPr>
        </p:nvGraphicFramePr>
        <p:xfrm>
          <a:off x="486172" y="2580349"/>
          <a:ext cx="2833498" cy="3977640"/>
        </p:xfrm>
        <a:graphic>
          <a:graphicData uri="http://schemas.openxmlformats.org/drawingml/2006/table">
            <a:tbl>
              <a:tblPr firstRow="1" bandRow="1">
                <a:tableStyleId>{C083E6E3-FA7D-4D7B-A595-EF9225AFEA82}</a:tableStyleId>
              </a:tblPr>
              <a:tblGrid>
                <a:gridCol w="884601">
                  <a:extLst>
                    <a:ext uri="{9D8B030D-6E8A-4147-A177-3AD203B41FA5}">
                      <a16:colId xmlns="" xmlns:a16="http://schemas.microsoft.com/office/drawing/2014/main" val="20000"/>
                    </a:ext>
                  </a:extLst>
                </a:gridCol>
                <a:gridCol w="1948897">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F52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零售业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铁路运输业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道路运输业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水上运输业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航空运输业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管道运输业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G58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装卸搬运和运输代理业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G59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仓储业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G60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邮政业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H61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住宿业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H62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餐饮业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I63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电信、广播电视和卫星传输服务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I64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互联网和相关服务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I65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软件和信息技术服务业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货币金融服务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资本市场服务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J68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保险业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7674724"/>
              </p:ext>
            </p:extLst>
          </p:nvPr>
        </p:nvGraphicFramePr>
        <p:xfrm>
          <a:off x="3728973" y="2586463"/>
          <a:ext cx="3273435" cy="3977640"/>
        </p:xfrm>
        <a:graphic>
          <a:graphicData uri="http://schemas.openxmlformats.org/drawingml/2006/table">
            <a:tbl>
              <a:tblPr firstRow="1" bandRow="1">
                <a:tableStyleId>{C083E6E3-FA7D-4D7B-A595-EF9225AFEA82}</a:tableStyleId>
              </a:tblPr>
              <a:tblGrid>
                <a:gridCol w="813456">
                  <a:extLst>
                    <a:ext uri="{9D8B030D-6E8A-4147-A177-3AD203B41FA5}">
                      <a16:colId xmlns="" xmlns:a16="http://schemas.microsoft.com/office/drawing/2014/main" val="20000"/>
                    </a:ext>
                  </a:extLst>
                </a:gridCol>
                <a:gridCol w="2459979">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J69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其他金融业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K70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房地产业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租赁业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L72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商务服务业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M73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研究和试验发展</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0" i="0" dirty="0" smtClean="0">
                          <a:solidFill>
                            <a:schemeClr val="bg1"/>
                          </a:solidFill>
                          <a:latin typeface="Yuanti SC" charset="-122"/>
                          <a:ea typeface="Yuanti SC" charset="-122"/>
                          <a:cs typeface="Yuanti SC" charset="-122"/>
                        </a:rPr>
                        <a:t>M74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专业技术服务业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M75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科技推广和应用服务业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N76</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水利管理业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000" b="0" i="0" dirty="0" smtClean="0">
                          <a:solidFill>
                            <a:schemeClr val="bg1"/>
                          </a:solidFill>
                          <a:latin typeface="Yuanti SC" charset="-122"/>
                          <a:ea typeface="Yuanti SC" charset="-122"/>
                          <a:cs typeface="Yuanti SC" charset="-122"/>
                        </a:rPr>
                        <a:t>N77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生态保护和环境治理业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N78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公共设施管理业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O79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居民服务业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机动车、电子产品和日用产品修理业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O81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其他服务业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sz="1000" b="0" i="0" dirty="0" smtClean="0">
                          <a:solidFill>
                            <a:schemeClr val="bg1"/>
                          </a:solidFill>
                          <a:latin typeface="Yuanti SC" charset="-122"/>
                          <a:ea typeface="Yuanti SC" charset="-122"/>
                          <a:cs typeface="Yuanti SC" charset="-122"/>
                        </a:rPr>
                        <a:t>P82</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教育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Q83</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卫生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0" dirty="0" smtClean="0">
                          <a:solidFill>
                            <a:schemeClr val="bg1"/>
                          </a:solidFill>
                          <a:latin typeface="Yuanti SC" charset="-122"/>
                          <a:ea typeface="Yuanti SC" charset="-122"/>
                          <a:cs typeface="Yuanti SC" charset="-122"/>
                        </a:rPr>
                        <a:t>Q84</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社会工作</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R85</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新闻和出版业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547236965"/>
              </p:ext>
            </p:extLst>
          </p:nvPr>
        </p:nvGraphicFramePr>
        <p:xfrm>
          <a:off x="7437415" y="2580349"/>
          <a:ext cx="3731328" cy="1325880"/>
        </p:xfrm>
        <a:graphic>
          <a:graphicData uri="http://schemas.openxmlformats.org/drawingml/2006/table">
            <a:tbl>
              <a:tblPr firstRow="1" bandRow="1">
                <a:tableStyleId>{C083E6E3-FA7D-4D7B-A595-EF9225AFEA82}</a:tableStyleId>
              </a:tblPr>
              <a:tblGrid>
                <a:gridCol w="927244">
                  <a:extLst>
                    <a:ext uri="{9D8B030D-6E8A-4147-A177-3AD203B41FA5}">
                      <a16:colId xmlns="" xmlns:a16="http://schemas.microsoft.com/office/drawing/2014/main" val="20000"/>
                    </a:ext>
                  </a:extLst>
                </a:gridCol>
                <a:gridCol w="2804084">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行业名称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R86</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广播、电视、电影和影视录音制作业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000" b="0" i="0" dirty="0" smtClean="0">
                          <a:solidFill>
                            <a:schemeClr val="bg1"/>
                          </a:solidFill>
                          <a:latin typeface="Yuanti SC" charset="-122"/>
                          <a:ea typeface="Yuanti SC" charset="-122"/>
                          <a:cs typeface="Yuanti SC" charset="-122"/>
                        </a:rPr>
                        <a:t>R87</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文化艺术业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R88</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体育</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s-CZ" sz="1000" b="0" i="0" dirty="0" smtClean="0">
                          <a:solidFill>
                            <a:schemeClr val="bg1"/>
                          </a:solidFill>
                          <a:latin typeface="Yuanti SC" charset="-122"/>
                          <a:ea typeface="Yuanti SC" charset="-122"/>
                          <a:cs typeface="Yuanti SC" charset="-122"/>
                        </a:rPr>
                        <a:t>R89</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娱乐业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S90</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综合</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05553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sector</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板块股票</a:t>
            </a:r>
            <a:r>
              <a:rPr lang="zh-CN" altLang="en-US" dirty="0" smtClean="0">
                <a:solidFill>
                  <a:srgbClr val="FFFF00"/>
                </a:solidFill>
                <a:latin typeface="Yuanti SC Light" charset="-122"/>
                <a:ea typeface="Yuanti SC Light" charset="-122"/>
                <a:cs typeface="Yuanti SC Light" charset="-122"/>
              </a:rPr>
              <a:t>列表</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sector(code)</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获得属于某一板块的所有股票列表。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en-US" altLang="zh-CN" sz="1000" b="0" i="0" dirty="0" err="1" smtClean="0">
                          <a:solidFill>
                            <a:srgbClr val="FFFF00"/>
                          </a:solidFill>
                          <a:latin typeface="Yuanti SC" charset="-122"/>
                          <a:ea typeface="Yuanti SC" charset="-122"/>
                          <a:cs typeface="Yuanti SC" charset="-122"/>
                        </a:rPr>
                        <a:t>sector_code</a:t>
                      </a:r>
                      <a:r>
                        <a:rPr lang="en-US" altLang="zh-CN" sz="1000" b="0" i="0" dirty="0" smtClean="0">
                          <a:solidFill>
                            <a:srgbClr val="FFFF00"/>
                          </a:solidFill>
                          <a:latin typeface="Yuanti SC" charset="-122"/>
                          <a:ea typeface="Yuanti SC" charset="-122"/>
                          <a:cs typeface="Yuanti SC" charset="-122"/>
                        </a:rPr>
                        <a:t> items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板块名称或板块代码。例如，能源板块可填写</a:t>
                      </a:r>
                      <a:r>
                        <a:rPr lang="en-US" altLang="zh-CN" sz="1000" b="0" i="0" dirty="0" smtClean="0">
                          <a:solidFill>
                            <a:srgbClr val="FFFF00"/>
                          </a:solidFill>
                          <a:latin typeface="Yuanti SC" charset="-122"/>
                          <a:ea typeface="Yuanti SC" charset="-122"/>
                          <a:cs typeface="Yuanti SC" charset="-122"/>
                        </a:rPr>
                        <a:t>'Energy'</a:t>
                      </a:r>
                      <a:r>
                        <a:rPr lang="zh-CN" altLang="en-US" sz="1000" b="0" i="0" dirty="0" smtClean="0">
                          <a:solidFill>
                            <a:srgbClr val="FFFF00"/>
                          </a:solidFill>
                          <a:latin typeface="Yuanti SC" charset="-122"/>
                          <a:ea typeface="Yuanti SC" charset="-122"/>
                          <a:cs typeface="Yuanti SC" charset="-122"/>
                        </a:rPr>
                        <a:t>、</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能源</a:t>
                      </a:r>
                      <a:r>
                        <a:rPr lang="en-US" altLang="zh-CN" sz="1000" b="0" i="0" dirty="0" smtClean="0">
                          <a:solidFill>
                            <a:srgbClr val="FFFF00"/>
                          </a:solidFill>
                          <a:latin typeface="Yuanti SC" charset="-122"/>
                          <a:ea typeface="Yuanti SC" charset="-122"/>
                          <a:cs typeface="Yuanti SC" charset="-122"/>
                        </a:rPr>
                        <a:t>'</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sector_code.Energy</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140030731"/>
              </p:ext>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属于该板块的股票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98663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187743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a:solidFill>
                  <a:srgbClr val="FFFF00"/>
                </a:solidFill>
                <a:latin typeface="Yuanti SC Light" charset="-122"/>
                <a:ea typeface="Yuanti SC Light" charset="-122"/>
                <a:cs typeface="Yuanti SC Light" charset="-122"/>
              </a:rPr>
              <a:t>sector</a:t>
            </a:r>
            <a:r>
              <a:rPr lang="zh-CN" altLang="en-US" dirty="0">
                <a:solidFill>
                  <a:srgbClr val="FFFF00"/>
                </a:solidFill>
                <a:latin typeface="Yuanti SC Light" charset="-122"/>
                <a:ea typeface="Yuanti SC Light" charset="-122"/>
                <a:cs typeface="Yuanti SC Light" charset="-122"/>
              </a:rPr>
              <a:t> 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板块股票列表）</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目前支持的板块分类如下，其取值参考自</a:t>
            </a:r>
            <a:r>
              <a:rPr lang="en-US" altLang="zh-CN" sz="1600" dirty="0">
                <a:solidFill>
                  <a:schemeClr val="bg1"/>
                </a:solidFill>
                <a:latin typeface="Yuanti SC Light" charset="-122"/>
                <a:ea typeface="Yuanti SC Light" charset="-122"/>
                <a:cs typeface="Yuanti SC Light" charset="-122"/>
              </a:rPr>
              <a:t>MSCI</a:t>
            </a:r>
            <a:r>
              <a:rPr lang="zh-CN" altLang="en-US" sz="1600" dirty="0">
                <a:solidFill>
                  <a:schemeClr val="bg1"/>
                </a:solidFill>
                <a:latin typeface="Yuanti SC Light" charset="-122"/>
                <a:ea typeface="Yuanti SC Light" charset="-122"/>
                <a:cs typeface="Yuanti SC Light" charset="-122"/>
              </a:rPr>
              <a:t>发布的全球行业标准分类。</a:t>
            </a:r>
            <a:endParaRPr lang="zh-CN" altLang="en-US"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9" name="Table 2"/>
          <p:cNvGraphicFramePr>
            <a:graphicFrameLocks noGrp="1"/>
          </p:cNvGraphicFramePr>
          <p:nvPr>
            <p:extLst>
              <p:ext uri="{D42A27DB-BD31-4B8C-83A1-F6EECF244321}">
                <p14:modId xmlns:p14="http://schemas.microsoft.com/office/powerpoint/2010/main" val="300449602"/>
              </p:ext>
            </p:extLst>
          </p:nvPr>
        </p:nvGraphicFramePr>
        <p:xfrm>
          <a:off x="486172" y="2580349"/>
          <a:ext cx="5536941" cy="2430780"/>
        </p:xfrm>
        <a:graphic>
          <a:graphicData uri="http://schemas.openxmlformats.org/drawingml/2006/table">
            <a:tbl>
              <a:tblPr firstRow="1" bandRow="1">
                <a:tableStyleId>{C083E6E3-FA7D-4D7B-A595-EF9225AFEA82}</a:tableStyleId>
              </a:tblPr>
              <a:tblGrid>
                <a:gridCol w="1904918">
                  <a:extLst>
                    <a:ext uri="{9D8B030D-6E8A-4147-A177-3AD203B41FA5}">
                      <a16:colId xmlns="" xmlns:a16="http://schemas.microsoft.com/office/drawing/2014/main" val="20000"/>
                    </a:ext>
                  </a:extLst>
                </a:gridCol>
                <a:gridCol w="1569175">
                  <a:extLst>
                    <a:ext uri="{9D8B030D-6E8A-4147-A177-3AD203B41FA5}">
                      <a16:colId xmlns="" xmlns:a16="http://schemas.microsoft.com/office/drawing/2014/main" val="20001"/>
                    </a:ext>
                  </a:extLst>
                </a:gridCol>
                <a:gridCol w="2062848"/>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板块代码</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板块中文名称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板块英文名称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Energy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能源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energy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Materials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原材料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materials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ConsumerDiscretionary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非必需消费品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discretionary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smtClean="0">
                          <a:solidFill>
                            <a:schemeClr val="bg1"/>
                          </a:solidFill>
                          <a:latin typeface="Yuanti SC" charset="-122"/>
                          <a:ea typeface="Yuanti SC" charset="-122"/>
                          <a:cs typeface="Yuanti SC" charset="-122"/>
                        </a:rPr>
                        <a:t>ConsumerStaples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必需消费品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consumer staples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HealthCare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医疗保健</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health care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Financials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金融</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financials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InformationTechnology</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信息技术</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information technology</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TelecommunicationServices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电信服务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telecommunication services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Utilities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公共服务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utilities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Industrials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smtClean="0">
                          <a:solidFill>
                            <a:srgbClr val="FFFF00"/>
                          </a:solidFill>
                          <a:latin typeface="Yuanti SC" charset="-122"/>
                          <a:ea typeface="Yuanti SC" charset="-122"/>
                          <a:cs typeface="Yuanti SC" charset="-122"/>
                        </a:rPr>
                        <a:t>工业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rgbClr val="FFFF00"/>
                          </a:solidFill>
                          <a:latin typeface="Yuanti SC" charset="-122"/>
                          <a:ea typeface="Yuanti SC" charset="-122"/>
                          <a:cs typeface="Yuanti SC" charset="-122"/>
                        </a:rPr>
                        <a:t>industrials</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2573669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a:solidFill>
                  <a:srgbClr val="FFFF00"/>
                </a:solidFill>
                <a:latin typeface="Yuanti SC Light" charset="-122"/>
                <a:ea typeface="Yuanti SC Light" charset="-122"/>
                <a:cs typeface="Yuanti SC Light" charset="-122"/>
              </a:rPr>
              <a:t>concept(concept_name1, concept_name2, ...)</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获取属于某个或某几个概念的股票列表。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5249986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concept_names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OR </a:t>
                      </a:r>
                      <a:r>
                        <a:rPr lang="zh-CN" altLang="en-US" sz="1000" b="0" i="0" dirty="0" smtClean="0">
                          <a:solidFill>
                            <a:srgbClr val="FFFF00"/>
                          </a:solidFill>
                          <a:latin typeface="Yuanti SC" charset="-122"/>
                          <a:ea typeface="Yuanti SC" charset="-122"/>
                          <a:cs typeface="Yuanti SC" charset="-122"/>
                        </a:rPr>
                        <a:t>多个</a:t>
                      </a:r>
                      <a:r>
                        <a:rPr lang="en-US" altLang="zh-CN" sz="1000" b="0" i="0" dirty="0" err="1" smtClean="0">
                          <a:solidFill>
                            <a:srgbClr val="FFFF00"/>
                          </a:solidFill>
                          <a:latin typeface="Yuanti SC" charset="-122"/>
                          <a:ea typeface="Yuanti SC" charset="-122"/>
                          <a:cs typeface="Yuanti SC" charset="-122"/>
                        </a:rPr>
                        <a:t>str</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概念名称。可以从概念列表中选择一个或多个概念填写。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nvPr>
        </p:nvGraphicFramePr>
        <p:xfrm>
          <a:off x="486173" y="378401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43015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60153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concept </a:t>
            </a:r>
            <a:r>
              <a:rPr lang="zh-CN" altLang="en-US" dirty="0" smtClean="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获取某</a:t>
            </a:r>
            <a:r>
              <a:rPr lang="zh-CN" altLang="en-US" dirty="0">
                <a:solidFill>
                  <a:srgbClr val="FFFF00"/>
                </a:solidFill>
                <a:latin typeface="Yuanti SC Light" charset="-122"/>
                <a:ea typeface="Yuanti SC Light" charset="-122"/>
                <a:cs typeface="Yuanti SC Light" charset="-122"/>
              </a:rPr>
              <a:t>概念股票</a:t>
            </a:r>
            <a:r>
              <a:rPr lang="zh-CN" altLang="en-US" dirty="0" smtClean="0">
                <a:solidFill>
                  <a:srgbClr val="FFFF00"/>
                </a:solidFill>
                <a:latin typeface="Yuanti SC Light" charset="-122"/>
                <a:ea typeface="Yuanti SC Light" charset="-122"/>
                <a:cs typeface="Yuanti SC Light" charset="-122"/>
              </a:rPr>
              <a:t>列表</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概念列表</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200" dirty="0">
                <a:solidFill>
                  <a:srgbClr val="FFFF00"/>
                </a:solidFill>
                <a:latin typeface="Yuanti SC Light" charset="-122"/>
                <a:ea typeface="Yuanti SC Light" charset="-122"/>
                <a:cs typeface="Yuanti SC Light" charset="-122"/>
              </a:rPr>
              <a:t>含</a:t>
            </a:r>
            <a:r>
              <a:rPr lang="en-US" altLang="zh-CN" sz="1200" dirty="0">
                <a:solidFill>
                  <a:srgbClr val="FFFF00"/>
                </a:solidFill>
                <a:latin typeface="Yuanti SC Light" charset="-122"/>
                <a:ea typeface="Yuanti SC Light" charset="-122"/>
                <a:cs typeface="Yuanti SC Light" charset="-122"/>
              </a:rPr>
              <a:t>H</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深圳本地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en-US" altLang="zh-CN" sz="1200" dirty="0" smtClean="0">
                <a:solidFill>
                  <a:srgbClr val="FFFF00"/>
                </a:solidFill>
                <a:latin typeface="Yuanti SC Light" charset="-122"/>
                <a:ea typeface="Yuanti SC Light" charset="-122"/>
                <a:cs typeface="Yuanti SC Light" charset="-122"/>
              </a:rPr>
              <a:t>B</a:t>
            </a:r>
            <a:r>
              <a:rPr lang="zh-CN" altLang="en-US" sz="1200" dirty="0" smtClean="0">
                <a:solidFill>
                  <a:srgbClr val="FFFF00"/>
                </a:solidFill>
                <a:latin typeface="Yuanti SC Light" charset="-122"/>
                <a:ea typeface="Yuanti SC Light" charset="-122"/>
                <a:cs typeface="Yuanti SC Light" charset="-122"/>
              </a:rPr>
              <a:t>股</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农村金融</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东亚自贸</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海工装备</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绿色照明</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稀土永磁</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内贸</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3D</a:t>
            </a:r>
            <a:r>
              <a:rPr lang="zh-CN" altLang="en-US" sz="1200" dirty="0" smtClean="0">
                <a:solidFill>
                  <a:srgbClr val="FFFF00"/>
                </a:solidFill>
                <a:latin typeface="Yuanti SC Light" charset="-122"/>
                <a:ea typeface="Yuanti SC Light" charset="-122"/>
                <a:cs typeface="Yuanti SC Light" charset="-122"/>
              </a:rPr>
              <a:t>打印</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页岩气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三网</a:t>
            </a:r>
            <a:r>
              <a:rPr lang="zh-CN" altLang="en-US" sz="1200" dirty="0">
                <a:solidFill>
                  <a:srgbClr val="FFFF00"/>
                </a:solidFill>
                <a:latin typeface="Yuanti SC Light" charset="-122"/>
                <a:ea typeface="Yuanti SC Light" charset="-122"/>
                <a:cs typeface="Yuanti SC Light" charset="-122"/>
              </a:rPr>
              <a:t>融合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猪</a:t>
            </a:r>
            <a:r>
              <a:rPr lang="zh-CN" altLang="en-US" sz="1200" dirty="0">
                <a:solidFill>
                  <a:srgbClr val="FFFF00"/>
                </a:solidFill>
                <a:latin typeface="Yuanti SC Light" charset="-122"/>
                <a:ea typeface="Yuanti SC Light" charset="-122"/>
                <a:cs typeface="Yuanti SC Light" charset="-122"/>
              </a:rPr>
              <a:t>肉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水域</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赛马</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社</a:t>
            </a:r>
            <a:r>
              <a:rPr lang="zh-CN" altLang="en-US" sz="1200" dirty="0">
                <a:solidFill>
                  <a:srgbClr val="FFFF00"/>
                </a:solidFill>
                <a:latin typeface="Yuanti SC Light" charset="-122"/>
                <a:ea typeface="Yuanti SC Light" charset="-122"/>
                <a:cs typeface="Yuanti SC Light" charset="-122"/>
              </a:rPr>
              <a:t>保重仓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物联网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民营医院</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黄河三角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固废</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甲型</a:t>
            </a:r>
            <a:r>
              <a:rPr lang="zh-CN" altLang="en-US" sz="1200" dirty="0">
                <a:solidFill>
                  <a:srgbClr val="FFFF00"/>
                </a:solidFill>
                <a:latin typeface="Yuanti SC Light" charset="-122"/>
                <a:ea typeface="Yuanti SC Light" charset="-122"/>
                <a:cs typeface="Yuanti SC Light" charset="-122"/>
              </a:rPr>
              <a:t>流感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丝绸之路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融资</a:t>
            </a:r>
            <a:r>
              <a:rPr lang="zh-CN" altLang="en-US" sz="1200" dirty="0">
                <a:solidFill>
                  <a:srgbClr val="FFFF00"/>
                </a:solidFill>
                <a:latin typeface="Yuanti SC Light" charset="-122"/>
                <a:ea typeface="Yuanti SC Light" charset="-122"/>
                <a:cs typeface="Yuanti SC Light" charset="-122"/>
              </a:rPr>
              <a:t>融券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黄金</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国企</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碳</a:t>
            </a:r>
            <a:r>
              <a:rPr lang="zh-CN" altLang="en-US" sz="1200" dirty="0">
                <a:solidFill>
                  <a:srgbClr val="FFFF00"/>
                </a:solidFill>
                <a:latin typeface="Yuanti SC Light" charset="-122"/>
                <a:ea typeface="Yuanti SC Light" charset="-122"/>
                <a:cs typeface="Yuanti SC Light" charset="-122"/>
              </a:rPr>
              <a:t>纤维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保障</a:t>
            </a:r>
            <a:r>
              <a:rPr lang="zh-CN" altLang="en-US" sz="1200" dirty="0">
                <a:solidFill>
                  <a:srgbClr val="FFFF00"/>
                </a:solidFill>
                <a:latin typeface="Yuanti SC Light" charset="-122"/>
                <a:ea typeface="Yuanti SC Light" charset="-122"/>
                <a:cs typeface="Yuanti SC Light" charset="-122"/>
              </a:rPr>
              <a:t>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电网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石墨烯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空气</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京</a:t>
            </a:r>
            <a:r>
              <a:rPr lang="zh-CN" altLang="en-US" sz="1200" dirty="0">
                <a:solidFill>
                  <a:srgbClr val="FFFF00"/>
                </a:solidFill>
                <a:latin typeface="Yuanti SC Light" charset="-122"/>
                <a:ea typeface="Yuanti SC Light" charset="-122"/>
                <a:cs typeface="Yuanti SC Light" charset="-122"/>
              </a:rPr>
              <a:t>津冀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分</a:t>
            </a:r>
            <a:r>
              <a:rPr lang="zh-CN" altLang="en-US" sz="1200" dirty="0">
                <a:solidFill>
                  <a:srgbClr val="FFFF00"/>
                </a:solidFill>
                <a:latin typeface="Yuanti SC Light" charset="-122"/>
                <a:ea typeface="Yuanti SC Light" charset="-122"/>
                <a:cs typeface="Yuanti SC Light" charset="-122"/>
              </a:rPr>
              <a:t>拆上市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装饰</a:t>
            </a:r>
            <a:r>
              <a:rPr lang="zh-CN" altLang="en-US" sz="1200" dirty="0">
                <a:solidFill>
                  <a:srgbClr val="FFFF00"/>
                </a:solidFill>
                <a:latin typeface="Yuanti SC Light" charset="-122"/>
                <a:ea typeface="Yuanti SC Light" charset="-122"/>
                <a:cs typeface="Yuanti SC Light" charset="-122"/>
              </a:rPr>
              <a:t>园林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振兴</a:t>
            </a:r>
            <a:r>
              <a:rPr lang="zh-CN" altLang="en-US" sz="1200" dirty="0">
                <a:solidFill>
                  <a:srgbClr val="FFFF00"/>
                </a:solidFill>
                <a:latin typeface="Yuanti SC Light" charset="-122"/>
                <a:ea typeface="Yuanti SC Light" charset="-122"/>
                <a:cs typeface="Yuanti SC Light" charset="-122"/>
              </a:rPr>
              <a:t>沈阳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家居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阿里</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股期</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a:t>
            </a:r>
            <a:r>
              <a:rPr lang="zh-CN" altLang="en-US" sz="1200" dirty="0">
                <a:solidFill>
                  <a:srgbClr val="FFFF00"/>
                </a:solidFill>
                <a:latin typeface="Yuanti SC Light" charset="-122"/>
                <a:ea typeface="Yuanti SC Light" charset="-122"/>
                <a:cs typeface="Yuanti SC Light" charset="-122"/>
              </a:rPr>
              <a:t>能源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疫苗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特斯拉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国产</a:t>
            </a:r>
            <a:r>
              <a:rPr lang="zh-CN" altLang="en-US" sz="1200" dirty="0">
                <a:solidFill>
                  <a:srgbClr val="FFFF00"/>
                </a:solidFill>
                <a:latin typeface="Yuanti SC Light" charset="-122"/>
                <a:ea typeface="Yuanti SC Light" charset="-122"/>
                <a:cs typeface="Yuanti SC Light" charset="-122"/>
              </a:rPr>
              <a:t>软件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互联</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锂</a:t>
            </a:r>
            <a:r>
              <a:rPr lang="zh-CN" altLang="en-US" sz="1200" dirty="0">
                <a:solidFill>
                  <a:srgbClr val="FFFF00"/>
                </a:solidFill>
                <a:latin typeface="Yuanti SC Light" charset="-122"/>
                <a:ea typeface="Yuanti SC Light" charset="-122"/>
                <a:cs typeface="Yuanti SC Light" charset="-122"/>
              </a:rPr>
              <a:t>电池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保险</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粤</a:t>
            </a:r>
            <a:r>
              <a:rPr lang="zh-CN" altLang="en-US" sz="1200" dirty="0">
                <a:solidFill>
                  <a:srgbClr val="FFFF00"/>
                </a:solidFill>
                <a:latin typeface="Yuanti SC Light" charset="-122"/>
                <a:ea typeface="Yuanti SC Light" charset="-122"/>
                <a:cs typeface="Yuanti SC Light" charset="-122"/>
              </a:rPr>
              <a:t>港澳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自贸区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安防</a:t>
            </a:r>
            <a:r>
              <a:rPr lang="zh-CN" altLang="en-US" sz="1200" dirty="0">
                <a:solidFill>
                  <a:srgbClr val="FFFF00"/>
                </a:solidFill>
                <a:latin typeface="Yuanti SC Light" charset="-122"/>
                <a:ea typeface="Yuanti SC Light" charset="-122"/>
                <a:cs typeface="Yuanti SC Light" charset="-122"/>
              </a:rPr>
              <a:t>服务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广东</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汽车电子</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 </a:t>
            </a:r>
            <a:r>
              <a:rPr lang="zh-CN" altLang="en-US" sz="1200" dirty="0">
                <a:solidFill>
                  <a:srgbClr val="FFFF00"/>
                </a:solidFill>
                <a:latin typeface="Yuanti SC Light" charset="-122"/>
                <a:ea typeface="Yuanti SC Light" charset="-122"/>
                <a:cs typeface="Yuanti SC Light" charset="-122"/>
              </a:rPr>
              <a:t>超大盘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低碳经济</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云计</a:t>
            </a:r>
            <a:r>
              <a:rPr lang="zh-CN" altLang="en-US" sz="1200" dirty="0">
                <a:solidFill>
                  <a:srgbClr val="FFFF00"/>
                </a:solidFill>
                <a:latin typeface="Yuanti SC Light" charset="-122"/>
                <a:ea typeface="Yuanti SC Light" charset="-122"/>
                <a:cs typeface="Yuanti SC Light" charset="-122"/>
              </a:rPr>
              <a:t>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婴童</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建筑</a:t>
            </a:r>
            <a:r>
              <a:rPr lang="zh-CN" altLang="en-US" sz="1200" dirty="0">
                <a:solidFill>
                  <a:srgbClr val="FFFF00"/>
                </a:solidFill>
                <a:latin typeface="Yuanti SC Light" charset="-122"/>
                <a:ea typeface="Yuanti SC Light" charset="-122"/>
                <a:cs typeface="Yuanti SC Light" charset="-122"/>
              </a:rPr>
              <a:t>节能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土地</a:t>
            </a:r>
            <a:r>
              <a:rPr lang="zh-CN" altLang="en-US" sz="1200" dirty="0">
                <a:solidFill>
                  <a:srgbClr val="FFFF00"/>
                </a:solidFill>
                <a:latin typeface="Yuanti SC Light" charset="-122"/>
                <a:ea typeface="Yuanti SC Light" charset="-122"/>
                <a:cs typeface="Yuanti SC Light" charset="-122"/>
              </a:rPr>
              <a:t>流转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机器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未</a:t>
            </a:r>
            <a:r>
              <a:rPr lang="zh-CN" altLang="en-US" sz="1200" dirty="0">
                <a:solidFill>
                  <a:srgbClr val="FFFF00"/>
                </a:solidFill>
                <a:latin typeface="Yuanti SC Light" charset="-122"/>
                <a:ea typeface="Yuanti SC Light" charset="-122"/>
                <a:cs typeface="Yuanti SC Light" charset="-122"/>
              </a:rPr>
              <a:t>股改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触摸屏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天津</a:t>
            </a:r>
            <a:r>
              <a:rPr lang="zh-CN" altLang="en-US" sz="1200" dirty="0">
                <a:solidFill>
                  <a:srgbClr val="FFFF00"/>
                </a:solidFill>
                <a:latin typeface="Yuanti SC Light" charset="-122"/>
                <a:ea typeface="Yuanti SC Light" charset="-122"/>
                <a:cs typeface="Yuanti SC Light" charset="-122"/>
              </a:rPr>
              <a:t>自贸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生物质</a:t>
            </a:r>
            <a:r>
              <a:rPr lang="zh-CN" altLang="en-US" sz="1200" dirty="0">
                <a:solidFill>
                  <a:srgbClr val="FFFF00"/>
                </a:solidFill>
                <a:latin typeface="Yuanti SC Light" charset="-122"/>
                <a:ea typeface="Yuanti SC Light" charset="-122"/>
                <a:cs typeface="Yuanti SC Light" charset="-122"/>
              </a:rPr>
              <a:t>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前海</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抗流</a:t>
            </a:r>
            <a:r>
              <a:rPr lang="zh-CN" altLang="en-US" sz="1200" dirty="0">
                <a:solidFill>
                  <a:srgbClr val="FFFF00"/>
                </a:solidFill>
                <a:latin typeface="Yuanti SC Light" charset="-122"/>
                <a:ea typeface="Yuanti SC Light" charset="-122"/>
                <a:cs typeface="Yuanti SC Light" charset="-122"/>
              </a:rPr>
              <a:t>感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卫星</a:t>
            </a:r>
            <a:r>
              <a:rPr lang="zh-CN" altLang="en-US" sz="1200" dirty="0">
                <a:solidFill>
                  <a:srgbClr val="FFFF00"/>
                </a:solidFill>
                <a:latin typeface="Yuanti SC Light" charset="-122"/>
                <a:ea typeface="Yuanti SC Light" charset="-122"/>
                <a:cs typeface="Yuanti SC Light" charset="-122"/>
              </a:rPr>
              <a:t>导航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多</a:t>
            </a:r>
            <a:r>
              <a:rPr lang="zh-CN" altLang="en-US" sz="1200" dirty="0">
                <a:solidFill>
                  <a:srgbClr val="FFFF00"/>
                </a:solidFill>
                <a:latin typeface="Yuanti SC Light" charset="-122"/>
                <a:ea typeface="Yuanti SC Light" charset="-122"/>
                <a:cs typeface="Yuanti SC Light" charset="-122"/>
              </a:rPr>
              <a:t>晶硅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出口</a:t>
            </a:r>
            <a:r>
              <a:rPr lang="zh-CN" altLang="en-US" sz="1200" dirty="0">
                <a:solidFill>
                  <a:srgbClr val="FFFF00"/>
                </a:solidFill>
                <a:latin typeface="Yuanti SC Light" charset="-122"/>
                <a:ea typeface="Yuanti SC Light" charset="-122"/>
                <a:cs typeface="Yuanti SC Light" charset="-122"/>
              </a:rPr>
              <a:t>退税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参股</a:t>
            </a:r>
            <a:r>
              <a:rPr lang="zh-CN" altLang="en-US" sz="1200" dirty="0">
                <a:solidFill>
                  <a:srgbClr val="FFFF00"/>
                </a:solidFill>
                <a:latin typeface="Yuanti SC Light" charset="-122"/>
                <a:ea typeface="Yuanti SC Light" charset="-122"/>
                <a:cs typeface="Yuanti SC Light" charset="-122"/>
              </a:rPr>
              <a:t>金融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准</a:t>
            </a:r>
            <a:r>
              <a:rPr lang="en-US" altLang="zh-CN" sz="1200" dirty="0">
                <a:solidFill>
                  <a:srgbClr val="FFFF00"/>
                </a:solidFill>
                <a:latin typeface="Yuanti SC Light" charset="-122"/>
                <a:ea typeface="Yuanti SC Light" charset="-122"/>
                <a:cs typeface="Yuanti SC Light" charset="-122"/>
              </a:rPr>
              <a:t>ST</a:t>
            </a:r>
            <a:r>
              <a:rPr lang="zh-CN" altLang="en-US" sz="1200" dirty="0">
                <a:solidFill>
                  <a:srgbClr val="FFFF00"/>
                </a:solidFill>
                <a:latin typeface="Yuanti SC Light" charset="-122"/>
                <a:ea typeface="Yuanti SC Light" charset="-122"/>
                <a:cs typeface="Yuanti SC Light" charset="-122"/>
              </a:rPr>
              <a:t>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食品</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穿戴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预降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污水</a:t>
            </a:r>
            <a:r>
              <a:rPr lang="zh-CN" altLang="en-US" sz="1200" dirty="0">
                <a:solidFill>
                  <a:srgbClr val="FFFF00"/>
                </a:solidFill>
                <a:latin typeface="Yuanti SC Light" charset="-122"/>
                <a:ea typeface="Yuanti SC Light" charset="-122"/>
                <a:cs typeface="Yuanti SC Light" charset="-122"/>
              </a:rPr>
              <a:t>处理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重组</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自贸 </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外资</a:t>
            </a:r>
            <a:r>
              <a:rPr lang="zh-CN" altLang="en-US" sz="1200" dirty="0">
                <a:solidFill>
                  <a:srgbClr val="FFFF00"/>
                </a:solidFill>
                <a:latin typeface="Yuanti SC Light" charset="-122"/>
                <a:ea typeface="Yuanti SC Light" charset="-122"/>
                <a:cs typeface="Yuanti SC Light" charset="-122"/>
              </a:rPr>
              <a:t>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信托</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本月</a:t>
            </a:r>
            <a:r>
              <a:rPr lang="zh-CN" altLang="en-US" sz="1200" dirty="0">
                <a:solidFill>
                  <a:srgbClr val="FFFF00"/>
                </a:solidFill>
                <a:latin typeface="Yuanti SC Light" charset="-122"/>
                <a:ea typeface="Yuanti SC Light" charset="-122"/>
                <a:cs typeface="Yuanti SC Light" charset="-122"/>
              </a:rPr>
              <a:t>解禁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体育</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维生素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基金</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充电</a:t>
            </a:r>
            <a:r>
              <a:rPr lang="zh-CN" altLang="en-US" sz="1200" dirty="0">
                <a:solidFill>
                  <a:srgbClr val="FFFF00"/>
                </a:solidFill>
                <a:latin typeface="Yuanti SC Light" charset="-122"/>
                <a:ea typeface="Yuanti SC Light" charset="-122"/>
                <a:cs typeface="Yuanti SC Light" charset="-122"/>
              </a:rPr>
              <a:t>桩 </a:t>
            </a:r>
            <a:r>
              <a:rPr lang="en-US" altLang="zh-CN" sz="1200" dirty="0" smtClean="0">
                <a:solidFill>
                  <a:srgbClr val="FFFF00"/>
                </a:solidFill>
                <a:latin typeface="Yuanti SC Light" charset="-122"/>
                <a:ea typeface="Yuanti SC Light" charset="-122"/>
                <a:cs typeface="Yuanti SC Light" charset="-122"/>
              </a:rPr>
              <a:t>	IPV6</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资产</a:t>
            </a:r>
            <a:r>
              <a:rPr lang="zh-CN" altLang="en-US" sz="1200" dirty="0">
                <a:solidFill>
                  <a:srgbClr val="FFFF00"/>
                </a:solidFill>
                <a:latin typeface="Yuanti SC Light" charset="-122"/>
                <a:ea typeface="Yuanti SC Light" charset="-122"/>
                <a:cs typeface="Yuanti SC Light" charset="-122"/>
              </a:rPr>
              <a:t>注入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生态</a:t>
            </a:r>
            <a:r>
              <a:rPr lang="zh-CN" altLang="en-US" sz="1200" dirty="0">
                <a:solidFill>
                  <a:srgbClr val="FFFF00"/>
                </a:solidFill>
                <a:latin typeface="Yuanti SC Light" charset="-122"/>
                <a:ea typeface="Yuanti SC Light" charset="-122"/>
                <a:cs typeface="Yuanti SC Light" charset="-122"/>
              </a:rPr>
              <a:t>农业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概念 </a:t>
            </a:r>
            <a:endParaRPr lang="en-US" altLang="zh-CN" sz="1200" dirty="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图们</a:t>
            </a:r>
            <a:r>
              <a:rPr lang="zh-CN" altLang="en-US" sz="1200" dirty="0">
                <a:solidFill>
                  <a:srgbClr val="FFFF00"/>
                </a:solidFill>
                <a:latin typeface="Yuanti SC Light" charset="-122"/>
                <a:ea typeface="Yuanti SC Light" charset="-122"/>
                <a:cs typeface="Yuanti SC Light" charset="-122"/>
              </a:rPr>
              <a:t>江 </a:t>
            </a:r>
            <a:r>
              <a:rPr lang="en-US" altLang="zh-CN" sz="1200" dirty="0" smtClean="0">
                <a:solidFill>
                  <a:srgbClr val="FFFF00"/>
                </a:solidFill>
                <a:latin typeface="Yuanti SC Light" charset="-122"/>
                <a:ea typeface="Yuanti SC Light" charset="-122"/>
                <a:cs typeface="Yuanti SC Light" charset="-122"/>
              </a:rPr>
              <a:t>	O2O</a:t>
            </a:r>
            <a:r>
              <a:rPr lang="zh-CN" altLang="en-US" sz="1200" dirty="0">
                <a:solidFill>
                  <a:srgbClr val="FFFF00"/>
                </a:solidFill>
                <a:latin typeface="Yuanti SC Light" charset="-122"/>
                <a:ea typeface="Yuanti SC Light" charset="-122"/>
                <a:cs typeface="Yuanti SC Light" charset="-122"/>
              </a:rPr>
              <a:t>模式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铁路</a:t>
            </a:r>
            <a:r>
              <a:rPr lang="zh-CN" altLang="en-US" sz="1200" dirty="0">
                <a:solidFill>
                  <a:srgbClr val="FFFF00"/>
                </a:solidFill>
                <a:latin typeface="Yuanti SC Light" charset="-122"/>
                <a:ea typeface="Yuanti SC Light" charset="-122"/>
                <a:cs typeface="Yuanti SC Light" charset="-122"/>
              </a:rPr>
              <a:t>基建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摘帽</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股权</a:t>
            </a:r>
            <a:r>
              <a:rPr lang="zh-CN" altLang="en-US" sz="1200" dirty="0">
                <a:solidFill>
                  <a:srgbClr val="FFFF00"/>
                </a:solidFill>
                <a:latin typeface="Yuanti SC Light" charset="-122"/>
                <a:ea typeface="Yuanti SC Light" charset="-122"/>
                <a:cs typeface="Yuanti SC Light" charset="-122"/>
              </a:rPr>
              <a:t>激励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电子</a:t>
            </a:r>
            <a:r>
              <a:rPr lang="zh-CN" altLang="en-US" sz="1200" dirty="0">
                <a:solidFill>
                  <a:srgbClr val="FFFF00"/>
                </a:solidFill>
                <a:latin typeface="Yuanti SC Light" charset="-122"/>
                <a:ea typeface="Yuanti SC Light" charset="-122"/>
                <a:cs typeface="Yuanti SC Light" charset="-122"/>
              </a:rPr>
              <a:t>支付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机器人</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油气</a:t>
            </a:r>
            <a:r>
              <a:rPr lang="zh-CN" altLang="en-US" sz="1200" dirty="0">
                <a:solidFill>
                  <a:srgbClr val="FFFF00"/>
                </a:solidFill>
                <a:latin typeface="Yuanti SC Light" charset="-122"/>
                <a:ea typeface="Yuanti SC Light" charset="-122"/>
                <a:cs typeface="Yuanti SC Light" charset="-122"/>
              </a:rPr>
              <a:t>改革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风沙</a:t>
            </a:r>
            <a:r>
              <a:rPr lang="zh-CN" altLang="en-US" sz="1200" dirty="0">
                <a:solidFill>
                  <a:srgbClr val="FFFF00"/>
                </a:solidFill>
                <a:latin typeface="Yuanti SC Light" charset="-122"/>
                <a:ea typeface="Yuanti SC Light" charset="-122"/>
                <a:cs typeface="Yuanti SC Light" charset="-122"/>
              </a:rPr>
              <a:t>治理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央企</a:t>
            </a:r>
            <a:r>
              <a:rPr lang="en-US" altLang="zh-CN" sz="1200" dirty="0">
                <a:solidFill>
                  <a:srgbClr val="FFFF00"/>
                </a:solidFill>
                <a:latin typeface="Yuanti SC Light" charset="-122"/>
                <a:ea typeface="Yuanti SC Light" charset="-122"/>
                <a:cs typeface="Yuanti SC Light" charset="-122"/>
              </a:rPr>
              <a:t>50 	</a:t>
            </a:r>
            <a:r>
              <a:rPr lang="zh-CN" altLang="en-US" sz="1200" dirty="0" smtClean="0">
                <a:solidFill>
                  <a:srgbClr val="FFFF00"/>
                </a:solidFill>
                <a:latin typeface="Yuanti SC Light" charset="-122"/>
                <a:ea typeface="Yuanti SC Light" charset="-122"/>
                <a:cs typeface="Yuanti SC Light" charset="-122"/>
              </a:rPr>
              <a:t>水利</a:t>
            </a:r>
            <a:r>
              <a:rPr lang="zh-CN" altLang="en-US" sz="1200" dirty="0">
                <a:solidFill>
                  <a:srgbClr val="FFFF00"/>
                </a:solidFill>
                <a:latin typeface="Yuanti SC Light" charset="-122"/>
                <a:ea typeface="Yuanti SC Light" charset="-122"/>
                <a:cs typeface="Yuanti SC Light" charset="-122"/>
              </a:rPr>
              <a:t>建设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养老</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QFII</a:t>
            </a:r>
            <a:r>
              <a:rPr lang="zh-CN" altLang="en-US" sz="1200" dirty="0">
                <a:solidFill>
                  <a:srgbClr val="FFFF00"/>
                </a:solidFill>
                <a:latin typeface="Yuanti SC Light" charset="-122"/>
                <a:ea typeface="Yuanti SC Light" charset="-122"/>
                <a:cs typeface="Yuanti SC Light" charset="-122"/>
              </a:rPr>
              <a:t>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迪士尼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业绩</a:t>
            </a:r>
            <a:r>
              <a:rPr lang="zh-CN" altLang="en-US" sz="1200" dirty="0">
                <a:solidFill>
                  <a:srgbClr val="FFFF00"/>
                </a:solidFill>
                <a:latin typeface="Yuanti SC Light" charset="-122"/>
                <a:ea typeface="Yuanti SC Light" charset="-122"/>
                <a:cs typeface="Yuanti SC Light" charset="-122"/>
              </a:rPr>
              <a:t>预升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宽带</a:t>
            </a:r>
            <a:r>
              <a:rPr lang="zh-CN" altLang="en-US" sz="1200" dirty="0">
                <a:solidFill>
                  <a:srgbClr val="FFFF00"/>
                </a:solidFill>
                <a:latin typeface="Yuanti SC Light" charset="-122"/>
                <a:ea typeface="Yuanti SC Light" charset="-122"/>
                <a:cs typeface="Yuanti SC Light" charset="-122"/>
              </a:rPr>
              <a:t>提速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长</a:t>
            </a:r>
            <a:r>
              <a:rPr lang="zh-CN" altLang="en-US" sz="1200" dirty="0">
                <a:solidFill>
                  <a:srgbClr val="FFFF00"/>
                </a:solidFill>
                <a:latin typeface="Yuanti SC Light" charset="-122"/>
                <a:ea typeface="Yuanti SC Light" charset="-122"/>
                <a:cs typeface="Yuanti SC Light" charset="-122"/>
              </a:rPr>
              <a:t>株潭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超导</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网络</a:t>
            </a:r>
            <a:r>
              <a:rPr lang="zh-CN" altLang="en-US" sz="1200" dirty="0">
                <a:solidFill>
                  <a:srgbClr val="FFFF00"/>
                </a:solidFill>
                <a:latin typeface="Yuanti SC Light" charset="-122"/>
                <a:ea typeface="Yuanti SC Light" charset="-122"/>
                <a:cs typeface="Yuanti SC Light" charset="-122"/>
              </a:rPr>
              <a:t>游戏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含</a:t>
            </a:r>
            <a:r>
              <a:rPr lang="zh-CN" altLang="en-US" sz="1200" dirty="0">
                <a:solidFill>
                  <a:srgbClr val="FFFF00"/>
                </a:solidFill>
                <a:latin typeface="Yuanti SC Light" charset="-122"/>
                <a:ea typeface="Yuanti SC Light" charset="-122"/>
                <a:cs typeface="Yuanti SC Light" charset="-122"/>
              </a:rPr>
              <a:t>可转债 </a:t>
            </a:r>
            <a:r>
              <a:rPr lang="en-US" altLang="zh-CN" sz="1200" dirty="0" smtClean="0">
                <a:solidFill>
                  <a:srgbClr val="FFFF00"/>
                </a:solidFill>
                <a:latin typeface="Yuanti SC Light" charset="-122"/>
                <a:ea typeface="Yuanti SC Light" charset="-122"/>
                <a:cs typeface="Yuanti SC Light" charset="-122"/>
              </a:rPr>
              <a:t>	4G</a:t>
            </a:r>
            <a:r>
              <a:rPr lang="zh-CN" altLang="en-US" sz="1200" dirty="0">
                <a:solidFill>
                  <a:srgbClr val="FFFF00"/>
                </a:solidFill>
                <a:latin typeface="Yuanti SC Light" charset="-122"/>
                <a:ea typeface="Yuanti SC Light" charset="-122"/>
                <a:cs typeface="Yuanti SC Light" charset="-122"/>
              </a:rPr>
              <a:t>概念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送转潜力</a:t>
            </a:r>
            <a:endParaRPr lang="en-US" altLang="zh-CN" sz="1200" dirty="0" smtClean="0">
              <a:solidFill>
                <a:srgbClr val="FFFF00"/>
              </a:solidFill>
              <a:latin typeface="Yuanti SC Light" charset="-122"/>
              <a:ea typeface="Yuanti SC Light" charset="-122"/>
              <a:cs typeface="Yuanti SC Light" charset="-122"/>
            </a:endParaRPr>
          </a:p>
          <a:p>
            <a:r>
              <a:rPr lang="zh-CN" altLang="en-US" sz="1200" dirty="0" smtClean="0">
                <a:solidFill>
                  <a:srgbClr val="FFFF00"/>
                </a:solidFill>
                <a:latin typeface="Yuanti SC Light" charset="-122"/>
                <a:ea typeface="Yuanti SC Light" charset="-122"/>
                <a:cs typeface="Yuanti SC Light" charset="-122"/>
              </a:rPr>
              <a:t>奢侈品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新三板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皖江区域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核电核能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海峡西岸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次新股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高校背景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券商重仓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基因测序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三沙</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日</a:t>
            </a:r>
            <a:r>
              <a:rPr lang="zh-CN" altLang="en-US" sz="1200" dirty="0">
                <a:solidFill>
                  <a:srgbClr val="FFFF00"/>
                </a:solidFill>
                <a:latin typeface="Yuanti SC Light" charset="-122"/>
                <a:ea typeface="Yuanti SC Light" charset="-122"/>
                <a:cs typeface="Yuanti SC Light" charset="-122"/>
              </a:rPr>
              <a:t>韩贸易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氢</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陕甘宁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文化</a:t>
            </a:r>
            <a:r>
              <a:rPr lang="zh-CN" altLang="en-US" sz="1200" dirty="0">
                <a:solidFill>
                  <a:srgbClr val="FFFF00"/>
                </a:solidFill>
                <a:latin typeface="Yuanti SC Light" charset="-122"/>
                <a:ea typeface="Yuanti SC Light" charset="-122"/>
                <a:cs typeface="Yuanti SC Light" charset="-122"/>
              </a:rPr>
              <a:t>振兴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民营</a:t>
            </a:r>
            <a:r>
              <a:rPr lang="zh-CN" altLang="en-US" sz="1200" dirty="0">
                <a:solidFill>
                  <a:srgbClr val="FFFF00"/>
                </a:solidFill>
                <a:latin typeface="Yuanti SC Light" charset="-122"/>
                <a:ea typeface="Yuanti SC Light" charset="-122"/>
                <a:cs typeface="Yuanti SC Light" charset="-122"/>
              </a:rPr>
              <a:t>银行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苹果</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稀缺</a:t>
            </a:r>
            <a:r>
              <a:rPr lang="zh-CN" altLang="en-US" sz="1200" dirty="0">
                <a:solidFill>
                  <a:srgbClr val="FFFF00"/>
                </a:solidFill>
                <a:latin typeface="Yuanti SC Light" charset="-122"/>
                <a:ea typeface="Yuanti SC Light" charset="-122"/>
                <a:cs typeface="Yuanti SC Light" charset="-122"/>
              </a:rPr>
              <a:t>资源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基因</a:t>
            </a:r>
            <a:r>
              <a:rPr lang="zh-CN" altLang="en-US" sz="1200" dirty="0">
                <a:solidFill>
                  <a:srgbClr val="FFFF00"/>
                </a:solidFill>
                <a:latin typeface="Yuanti SC Light" charset="-122"/>
                <a:ea typeface="Yuanti SC Light" charset="-122"/>
                <a:cs typeface="Yuanti SC Light" charset="-122"/>
              </a:rPr>
              <a:t>芯片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循环经济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聚氨酯 </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金融</a:t>
            </a:r>
            <a:r>
              <a:rPr lang="zh-CN" altLang="en-US" sz="1200" dirty="0">
                <a:solidFill>
                  <a:srgbClr val="FFFF00"/>
                </a:solidFill>
                <a:latin typeface="Yuanti SC Light" charset="-122"/>
                <a:ea typeface="Yuanti SC Light" charset="-122"/>
                <a:cs typeface="Yuanti SC Light" charset="-122"/>
              </a:rPr>
              <a:t>参股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沿海</a:t>
            </a:r>
            <a:r>
              <a:rPr lang="zh-CN" altLang="en-US" sz="1200" dirty="0">
                <a:solidFill>
                  <a:srgbClr val="FFFF00"/>
                </a:solidFill>
                <a:latin typeface="Yuanti SC Light" charset="-122"/>
                <a:ea typeface="Yuanti SC Light" charset="-122"/>
                <a:cs typeface="Yuanti SC Light" charset="-122"/>
              </a:rPr>
              <a:t>发展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智能</a:t>
            </a:r>
            <a:r>
              <a:rPr lang="zh-CN" altLang="en-US" sz="1200" dirty="0">
                <a:solidFill>
                  <a:srgbClr val="FFFF00"/>
                </a:solidFill>
                <a:latin typeface="Yuanti SC Light" charset="-122"/>
                <a:ea typeface="Yuanti SC Light" charset="-122"/>
                <a:cs typeface="Yuanti SC Light" charset="-122"/>
              </a:rPr>
              <a:t>交通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海上</a:t>
            </a:r>
            <a:r>
              <a:rPr lang="zh-CN" altLang="en-US" sz="1200" dirty="0">
                <a:solidFill>
                  <a:srgbClr val="FFFF00"/>
                </a:solidFill>
                <a:latin typeface="Yuanti SC Light" charset="-122"/>
                <a:ea typeface="Yuanti SC Light" charset="-122"/>
                <a:cs typeface="Yuanti SC Light" charset="-122"/>
              </a:rPr>
              <a:t>丝路 </a:t>
            </a:r>
            <a:r>
              <a:rPr lang="en-US" altLang="zh-CN" sz="1200" dirty="0" smtClean="0">
                <a:solidFill>
                  <a:srgbClr val="FFFF00"/>
                </a:solidFill>
                <a:latin typeface="Yuanti SC Light" charset="-122"/>
                <a:ea typeface="Yuanti SC Light" charset="-122"/>
                <a:cs typeface="Yuanti SC Light" charset="-122"/>
              </a:rPr>
              <a:t>	ST</a:t>
            </a:r>
            <a:r>
              <a:rPr lang="zh-CN" altLang="en-US" sz="1200" dirty="0">
                <a:solidFill>
                  <a:srgbClr val="FFFF00"/>
                </a:solidFill>
                <a:latin typeface="Yuanti SC Light" charset="-122"/>
                <a:ea typeface="Yuanti SC Light" charset="-122"/>
                <a:cs typeface="Yuanti SC Light" charset="-122"/>
              </a:rPr>
              <a:t>板块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涉矿</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蓝宝石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博彩</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电商</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整体</a:t>
            </a:r>
            <a:r>
              <a:rPr lang="zh-CN" altLang="en-US" sz="1200" dirty="0">
                <a:solidFill>
                  <a:srgbClr val="FFFF00"/>
                </a:solidFill>
                <a:latin typeface="Yuanti SC Light" charset="-122"/>
                <a:ea typeface="Yuanti SC Light" charset="-122"/>
                <a:cs typeface="Yuanti SC Light" charset="-122"/>
              </a:rPr>
              <a:t>上市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草甘</a:t>
            </a:r>
            <a:r>
              <a:rPr lang="zh-CN" altLang="en-US" sz="1200" dirty="0">
                <a:solidFill>
                  <a:srgbClr val="FFFF00"/>
                </a:solidFill>
                <a:latin typeface="Yuanti SC Light" charset="-122"/>
                <a:ea typeface="Yuanti SC Light" charset="-122"/>
                <a:cs typeface="Yuanti SC Light" charset="-122"/>
              </a:rPr>
              <a:t>膦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创投</a:t>
            </a:r>
            <a:r>
              <a:rPr lang="zh-CN" altLang="en-US" sz="1200" dirty="0">
                <a:solidFill>
                  <a:srgbClr val="FFFF00"/>
                </a:solidFill>
                <a:latin typeface="Yuanti SC Light" charset="-122"/>
                <a:ea typeface="Yuanti SC Light" charset="-122"/>
                <a:cs typeface="Yuanti SC Light" charset="-122"/>
              </a:rPr>
              <a:t>概念 </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超级</a:t>
            </a:r>
            <a:r>
              <a:rPr lang="zh-CN" altLang="en-US" sz="1200" dirty="0">
                <a:solidFill>
                  <a:srgbClr val="FFFF00"/>
                </a:solidFill>
                <a:latin typeface="Yuanti SC Light" charset="-122"/>
                <a:ea typeface="Yuanti SC Light" charset="-122"/>
                <a:cs typeface="Yuanti SC Light" charset="-122"/>
              </a:rPr>
              <a:t>细菌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信息</a:t>
            </a:r>
            <a:r>
              <a:rPr lang="zh-CN" altLang="en-US" sz="1200" dirty="0">
                <a:solidFill>
                  <a:srgbClr val="FFFF00"/>
                </a:solidFill>
                <a:latin typeface="Yuanti SC Light" charset="-122"/>
                <a:ea typeface="Yuanti SC Light" charset="-122"/>
                <a:cs typeface="Yuanti SC Light" charset="-122"/>
              </a:rPr>
              <a:t>安全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a:t>
            </a:r>
            <a:r>
              <a:rPr lang="zh-CN" altLang="en-US" sz="1200" dirty="0">
                <a:solidFill>
                  <a:srgbClr val="FFFF00"/>
                </a:solidFill>
                <a:latin typeface="Yuanti SC Light" charset="-122"/>
                <a:ea typeface="Yuanti SC Light" charset="-122"/>
                <a:cs typeface="Yuanti SC Light" charset="-122"/>
              </a:rPr>
              <a:t>燃料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武汉</a:t>
            </a:r>
            <a:r>
              <a:rPr lang="zh-CN" altLang="en-US" sz="1200" dirty="0">
                <a:solidFill>
                  <a:srgbClr val="FFFF00"/>
                </a:solidFill>
                <a:latin typeface="Yuanti SC Light" charset="-122"/>
                <a:ea typeface="Yuanti SC Light" charset="-122"/>
                <a:cs typeface="Yuanti SC Light" charset="-122"/>
              </a:rPr>
              <a:t>规划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节能</a:t>
            </a:r>
            <a:r>
              <a:rPr lang="zh-CN" altLang="en-US" sz="1200" dirty="0">
                <a:solidFill>
                  <a:srgbClr val="FFFF00"/>
                </a:solidFill>
                <a:latin typeface="Yuanti SC Light" charset="-122"/>
                <a:ea typeface="Yuanti SC Light" charset="-122"/>
                <a:cs typeface="Yuanti SC Light" charset="-122"/>
              </a:rPr>
              <a:t>环保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成</a:t>
            </a:r>
            <a:r>
              <a:rPr lang="zh-CN" altLang="en-US" sz="1200" dirty="0">
                <a:solidFill>
                  <a:srgbClr val="FFFF00"/>
                </a:solidFill>
                <a:latin typeface="Yuanti SC Light" charset="-122"/>
                <a:ea typeface="Yuanti SC Light" charset="-122"/>
                <a:cs typeface="Yuanti SC Light" charset="-122"/>
              </a:rPr>
              <a:t>渝特区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军工</a:t>
            </a:r>
            <a:r>
              <a:rPr lang="zh-CN" altLang="en-US" sz="1200" dirty="0">
                <a:solidFill>
                  <a:srgbClr val="FFFF00"/>
                </a:solidFill>
                <a:latin typeface="Yuanti SC Light" charset="-122"/>
                <a:ea typeface="Yuanti SC Light" charset="-122"/>
                <a:cs typeface="Yuanti SC Light" charset="-122"/>
              </a:rPr>
              <a:t>航天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地</a:t>
            </a:r>
            <a:r>
              <a:rPr lang="zh-CN" altLang="en-US" sz="1200" dirty="0">
                <a:solidFill>
                  <a:srgbClr val="FFFF00"/>
                </a:solidFill>
                <a:latin typeface="Yuanti SC Light" charset="-122"/>
                <a:ea typeface="Yuanti SC Light" charset="-122"/>
                <a:cs typeface="Yuanti SC Light" charset="-122"/>
              </a:rPr>
              <a:t>热能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上海</a:t>
            </a:r>
            <a:r>
              <a:rPr lang="zh-CN" altLang="en-US" sz="1200" dirty="0">
                <a:solidFill>
                  <a:srgbClr val="FFFF00"/>
                </a:solidFill>
                <a:latin typeface="Yuanti SC Light" charset="-122"/>
                <a:ea typeface="Yuanti SC Light" charset="-122"/>
                <a:cs typeface="Yuanti SC Light" charset="-122"/>
              </a:rPr>
              <a:t>本地 </a:t>
            </a:r>
            <a:r>
              <a:rPr lang="en-US" altLang="zh-CN" sz="1200" dirty="0" smtClean="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生物育种</a:t>
            </a:r>
            <a:r>
              <a:rPr lang="en-US" altLang="zh-CN" sz="1200" dirty="0">
                <a:solidFill>
                  <a:srgbClr val="FFFF00"/>
                </a:solidFill>
                <a:latin typeface="Yuanti SC Light" charset="-122"/>
                <a:ea typeface="Yuanti SC Light" charset="-122"/>
                <a:cs typeface="Yuanti SC Light" charset="-122"/>
              </a:rPr>
              <a:t>	</a:t>
            </a:r>
            <a:r>
              <a:rPr lang="zh-CN" altLang="en-US" sz="1200" dirty="0" smtClean="0">
                <a:solidFill>
                  <a:srgbClr val="FFFF00"/>
                </a:solidFill>
                <a:latin typeface="Yuanti SC Light" charset="-122"/>
                <a:ea typeface="Yuanti SC Light" charset="-122"/>
                <a:cs typeface="Yuanti SC Light" charset="-122"/>
              </a:rPr>
              <a:t>燃料电池</a:t>
            </a:r>
            <a:r>
              <a:rPr lang="en-US" altLang="zh-CN" sz="1200" dirty="0" smtClean="0">
                <a:solidFill>
                  <a:srgbClr val="FFFF00"/>
                </a:solidFill>
                <a:latin typeface="Yuanti SC Light" charset="-122"/>
                <a:ea typeface="Yuanti SC Light" charset="-122"/>
                <a:cs typeface="Yuanti SC Light" charset="-122"/>
              </a:rPr>
              <a:t>	</a:t>
            </a:r>
          </a:p>
          <a:p>
            <a:r>
              <a:rPr lang="zh-CN" altLang="en-US" sz="1200" dirty="0" smtClean="0">
                <a:solidFill>
                  <a:srgbClr val="FFFF00"/>
                </a:solidFill>
                <a:latin typeface="Yuanti SC Light" charset="-122"/>
                <a:ea typeface="Yuanti SC Light" charset="-122"/>
                <a:cs typeface="Yuanti SC Light" charset="-122"/>
              </a:rPr>
              <a:t>海水</a:t>
            </a:r>
            <a:r>
              <a:rPr lang="zh-CN" altLang="en-US" sz="1200" dirty="0">
                <a:solidFill>
                  <a:srgbClr val="FFFF00"/>
                </a:solidFill>
                <a:latin typeface="Yuanti SC Light" charset="-122"/>
                <a:ea typeface="Yuanti SC Light" charset="-122"/>
                <a:cs typeface="Yuanti SC Light" charset="-122"/>
              </a:rPr>
              <a:t>淡化</a:t>
            </a:r>
            <a:endParaRPr lang="en-US" altLang="zh-CN" sz="1200"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9406397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index_components</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获取指数</a:t>
            </a:r>
            <a:r>
              <a:rPr lang="zh-CN" altLang="en-US" dirty="0">
                <a:solidFill>
                  <a:srgbClr val="FFFF00"/>
                </a:solidFill>
                <a:latin typeface="Yuanti SC Light" charset="-122"/>
                <a:ea typeface="Yuanti SC Light" charset="-122"/>
                <a:cs typeface="Yuanti SC Light" charset="-122"/>
              </a:rPr>
              <a:t>成分</a:t>
            </a:r>
            <a:r>
              <a:rPr lang="zh-CN" altLang="en-US" dirty="0" smtClean="0">
                <a:solidFill>
                  <a:srgbClr val="FFFF00"/>
                </a:solidFill>
                <a:latin typeface="Yuanti SC Light" charset="-122"/>
                <a:ea typeface="Yuanti SC Light" charset="-122"/>
                <a:cs typeface="Yuanti SC Light" charset="-122"/>
              </a:rPr>
              <a:t>股列表</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FFFF00"/>
                </a:solidFill>
                <a:latin typeface="Yuanti SC Light" charset="-122"/>
                <a:ea typeface="Yuanti SC Light" charset="-122"/>
                <a:cs typeface="Yuanti SC Light" charset="-122"/>
              </a:rPr>
              <a:t>index_components</a:t>
            </a:r>
            <a:r>
              <a:rPr lang="en-US" altLang="zh-CN" sz="1600" dirty="0" smtClean="0">
                <a:solidFill>
                  <a:srgbClr val="FFFF00"/>
                </a:solidFill>
                <a:latin typeface="Yuanti SC Light" charset="-122"/>
                <a:ea typeface="Yuanti SC Light" charset="-122"/>
                <a:cs typeface="Yuanti SC Light" charset="-122"/>
              </a:rPr>
              <a:t>(</a:t>
            </a:r>
            <a:r>
              <a:rPr lang="en-US" altLang="zh-CN" sz="1600" dirty="0" err="1" smtClean="0">
                <a:solidFill>
                  <a:srgbClr val="FFFF00"/>
                </a:solidFill>
                <a:latin typeface="Yuanti SC Light" charset="-122"/>
                <a:ea typeface="Yuanti SC Light" charset="-122"/>
                <a:cs typeface="Yuanti SC Light" charset="-122"/>
              </a:rPr>
              <a:t>index_id</a:t>
            </a:r>
            <a:r>
              <a:rPr lang="en-US" altLang="zh-CN" sz="1600" dirty="0">
                <a:solidFill>
                  <a:srgbClr val="FFFF00"/>
                </a:solidFill>
                <a:latin typeface="Yuanti SC Light" charset="-122"/>
                <a:ea typeface="Yuanti SC Light" charset="-122"/>
                <a:cs typeface="Yuanti SC Light" charset="-122"/>
              </a:rPr>
              <a:t>, date=None, country='</a:t>
            </a:r>
            <a:r>
              <a:rPr lang="en-US" altLang="zh-CN" sz="1600" dirty="0" err="1">
                <a:solidFill>
                  <a:srgbClr val="FFFF00"/>
                </a:solidFill>
                <a:latin typeface="Yuanti SC Light" charset="-122"/>
                <a:ea typeface="Yuanti SC Light" charset="-122"/>
                <a:cs typeface="Yuanti SC Light" charset="-122"/>
              </a:rPr>
              <a:t>cn</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获取某一指数的股票构成列表，也支持指数的历史</a:t>
            </a:r>
            <a:r>
              <a:rPr lang="zh-CN" altLang="en-US" sz="1600" dirty="0" smtClean="0">
                <a:solidFill>
                  <a:schemeClr val="bg1"/>
                </a:solidFill>
                <a:latin typeface="Yuanti SC Light" charset="-122"/>
                <a:ea typeface="Yuanti SC Light" charset="-122"/>
                <a:cs typeface="Yuanti SC Light" charset="-122"/>
              </a:rPr>
              <a:t>构成获取。</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902086927"/>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index_id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指数代码。</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30177325"/>
              </p:ext>
            </p:extLst>
          </p:nvPr>
        </p:nvGraphicFramePr>
        <p:xfrm>
          <a:off x="486173" y="37343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OR</a:t>
                      </a:r>
                      <a:r>
                        <a:rPr lang="zh-CN" altLang="en-US" sz="1000" b="0" i="0" dirty="0" smtClean="0">
                          <a:solidFill>
                            <a:srgbClr val="FFFF00"/>
                          </a:solidFill>
                          <a:latin typeface="Yuanti SC" charset="-122"/>
                          <a:ea typeface="Yuanti SC" charset="-122"/>
                          <a:cs typeface="Yuanti SC" charset="-122"/>
                        </a:rPr>
                        <a:t> </a:t>
                      </a: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属于该概念的股票</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655136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get_dividend</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smtClean="0">
                <a:solidFill>
                  <a:srgbClr val="FFFF00"/>
                </a:solidFill>
                <a:latin typeface="Yuanti SC Light" charset="-122"/>
                <a:ea typeface="Yuanti SC Light" charset="-122"/>
                <a:cs typeface="Yuanti SC Light" charset="-122"/>
              </a:rPr>
              <a:t>获取股票</a:t>
            </a:r>
            <a:r>
              <a:rPr lang="zh-CN" altLang="en-US" dirty="0">
                <a:solidFill>
                  <a:srgbClr val="FFFF00"/>
                </a:solidFill>
                <a:latin typeface="Yuanti SC Light" charset="-122"/>
                <a:ea typeface="Yuanti SC Light" charset="-122"/>
                <a:cs typeface="Yuanti SC Light" charset="-122"/>
              </a:rPr>
              <a:t>分红</a:t>
            </a:r>
            <a:r>
              <a:rPr lang="zh-CN" altLang="en-US" dirty="0" smtClean="0">
                <a:solidFill>
                  <a:srgbClr val="FFFF00"/>
                </a:solidFill>
                <a:latin typeface="Yuanti SC Light" charset="-122"/>
                <a:ea typeface="Yuanti SC Light" charset="-122"/>
                <a:cs typeface="Yuanti SC Light" charset="-122"/>
              </a:rPr>
              <a:t>数据</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get_dividend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获取某只股票到策略当前日期前一天的分红情况（包含起止日期，并且进行了前复权处理）。</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860846941"/>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461478524"/>
              </p:ext>
            </p:extLst>
          </p:nvPr>
        </p:nvGraphicFramePr>
        <p:xfrm>
          <a:off x="486173" y="4042435"/>
          <a:ext cx="10500074" cy="13563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查询时间段内某个股票的分红数据。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declaration_announcement_date</a:t>
                      </a:r>
                      <a:r>
                        <a:rPr lang="en-US" sz="1000" b="0" i="0" dirty="0" smtClean="0">
                          <a:solidFill>
                            <a:srgbClr val="FFFF00"/>
                          </a:solidFill>
                          <a:latin typeface="Yuanti SC" charset="-122"/>
                          <a:ea typeface="Yuanti SC" charset="-122"/>
                          <a:cs typeface="Yuanti SC" charset="-122"/>
                        </a:rPr>
                        <a:t>: 分红宣布日，上市公司一般会提前一段时间公布未来的分红派息事件</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dividend_cash_before_tax</a:t>
                      </a:r>
                      <a:r>
                        <a:rPr lang="en-US" sz="1000" b="0" i="0" dirty="0" smtClean="0">
                          <a:solidFill>
                            <a:srgbClr val="FFFF00"/>
                          </a:solidFill>
                          <a:latin typeface="Yuanti SC" charset="-122"/>
                          <a:ea typeface="Yuanti SC" charset="-122"/>
                          <a:cs typeface="Yuanti SC" charset="-122"/>
                        </a:rPr>
                        <a:t>: 税前分红</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除权除息日，该天股票的价格会因为分红而进行调整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payable_date</a:t>
                      </a:r>
                      <a:r>
                        <a:rPr lang="en-US" sz="1000" b="0" i="0" dirty="0" smtClean="0">
                          <a:solidFill>
                            <a:srgbClr val="FFFF00"/>
                          </a:solidFill>
                          <a:latin typeface="Yuanti SC" charset="-122"/>
                          <a:ea typeface="Yuanti SC" charset="-122"/>
                          <a:cs typeface="Yuanti SC" charset="-122"/>
                        </a:rPr>
                        <a:t>: 分红到帐日，这一天最终分红的现金会到账</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round_lot</a:t>
                      </a:r>
                      <a:r>
                        <a:rPr lang="en-US" sz="1000" b="0" i="0" dirty="0" smtClean="0">
                          <a:solidFill>
                            <a:srgbClr val="FFFF00"/>
                          </a:solidFill>
                          <a:latin typeface="Yuanti SC" charset="-122"/>
                          <a:ea typeface="Yuanti SC" charset="-122"/>
                          <a:cs typeface="Yuanti SC" charset="-122"/>
                        </a:rPr>
                        <a:t>: 分红最小单位，例如：10代表每10股派发dividend_cash_before_tax单位的税前现金</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076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759479"/>
            <a:ext cx="6216441" cy="883750"/>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en-US" altLang="zh-CN" sz="2400" dirty="0" smtClean="0">
              <a:solidFill>
                <a:srgbClr val="92D05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1.2</a:t>
            </a:r>
            <a:r>
              <a:rPr lang="zh-CN" altLang="en-US" sz="2400" dirty="0" smtClean="0">
                <a:solidFill>
                  <a:srgbClr val="92D050">
                    <a:alpha val="99000"/>
                  </a:srgbClr>
                </a:solidFill>
                <a:latin typeface="Yuanti SC" charset="-122"/>
                <a:ea typeface="Yuanti SC" charset="-122"/>
                <a:cs typeface="Yuanti SC" charset="-122"/>
              </a:rPr>
              <a:t> 研究方法</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704857" y="1794929"/>
            <a:ext cx="1992498" cy="307777"/>
          </a:xfrm>
          <a:prstGeom prst="rect">
            <a:avLst/>
          </a:prstGeom>
          <a:noFill/>
        </p:spPr>
        <p:txBody>
          <a:bodyPr wrap="square" rtlCol="0">
            <a:spAutoFit/>
          </a:bodyPr>
          <a:lstStyle/>
          <a:p>
            <a:r>
              <a:rPr kumimoji="1" lang="en-US" altLang="zh-CN" sz="1400" dirty="0" smtClean="0">
                <a:solidFill>
                  <a:srgbClr val="0070C0"/>
                </a:solidFill>
              </a:rPr>
              <a:t>Ricequant  Research</a:t>
            </a:r>
            <a:endParaRPr kumimoji="1" lang="zh-CN" altLang="en-US" sz="1400" dirty="0">
              <a:solidFill>
                <a:srgbClr val="0070C0"/>
              </a:solidFill>
            </a:endParaRPr>
          </a:p>
        </p:txBody>
      </p:sp>
      <p:sp>
        <p:nvSpPr>
          <p:cNvPr id="21" name="文本框 20"/>
          <p:cNvSpPr txBox="1"/>
          <p:nvPr/>
        </p:nvSpPr>
        <p:spPr>
          <a:xfrm>
            <a:off x="1712498" y="1456818"/>
            <a:ext cx="1568642"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get_split</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获取股票拆分</a:t>
            </a:r>
            <a:r>
              <a:rPr lang="zh-CN" altLang="en-US" dirty="0" smtClean="0">
                <a:solidFill>
                  <a:srgbClr val="FFFF00"/>
                </a:solidFill>
                <a:latin typeface="Yuanti SC Light" charset="-122"/>
                <a:ea typeface="Yuanti SC Light" charset="-122"/>
                <a:cs typeface="Yuanti SC Light" charset="-122"/>
              </a:rPr>
              <a:t>数据</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get_split</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order_book_id</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获取某只股票到策略当前日期前一天的拆分情况（包含起止日期）。</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可输入</a:t>
                      </a:r>
                      <a:r>
                        <a:rPr lang="en-US" altLang="zh-CN" sz="1000" b="0" i="0" dirty="0" err="1" smtClean="0">
                          <a:solidFill>
                            <a:srgbClr val="FFFF00"/>
                          </a:solidFill>
                          <a:latin typeface="Yuanti SC" charset="-122"/>
                          <a:ea typeface="Yuanti SC" charset="-122"/>
                          <a:cs typeface="Yuanti SC" charset="-122"/>
                        </a:rPr>
                        <a:t>order_book_id</a:t>
                      </a:r>
                      <a:r>
                        <a:rPr lang="zh-CN" altLang="en-US" sz="1000" b="0" i="0" dirty="0" smtClean="0">
                          <a:solidFill>
                            <a:srgbClr val="FFFF00"/>
                          </a:solidFill>
                          <a:latin typeface="Yuanti SC" charset="-122"/>
                          <a:ea typeface="Yuanti SC" charset="-122"/>
                          <a:cs typeface="Yuanti SC" charset="-122"/>
                        </a:rPr>
                        <a:t>或</a:t>
                      </a:r>
                      <a:r>
                        <a:rPr lang="en-US" altLang="zh-CN" sz="1000" b="0" i="0" dirty="0" smtClean="0">
                          <a:solidFill>
                            <a:srgbClr val="FFFF00"/>
                          </a:solidFill>
                          <a:latin typeface="Yuanti SC" charset="-122"/>
                          <a:ea typeface="Yuanti SC" charset="-122"/>
                          <a:cs typeface="Yuanti SC" charset="-122"/>
                        </a:rPr>
                        <a:t>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开始日期，用户必须指定，需要早于策略当前日期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nvPr>
        </p:nvGraphicFramePr>
        <p:xfrm>
          <a:off x="486173" y="4042435"/>
          <a:ext cx="10500074" cy="10515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pandas.dateframe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查询时间段内的某个股票的拆分数据。</a:t>
                      </a:r>
                      <a:endParaRPr lang="en-US" sz="1000" b="0" i="0" dirty="0" smtClean="0">
                        <a:solidFill>
                          <a:srgbClr val="FFFF00"/>
                        </a:solidFill>
                        <a:latin typeface="Yuanti SC" charset="-122"/>
                        <a:ea typeface="Yuanti SC" charset="-122"/>
                        <a:cs typeface="Yuanti SC" charset="-122"/>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ex_dividend_date</a:t>
                      </a:r>
                      <a:r>
                        <a:rPr lang="en-US" sz="1000" b="0" i="0" dirty="0" smtClean="0">
                          <a:solidFill>
                            <a:srgbClr val="FFFF00"/>
                          </a:solidFill>
                          <a:latin typeface="Yuanti SC" charset="-122"/>
                          <a:ea typeface="Yuanti SC" charset="-122"/>
                          <a:cs typeface="Yuanti SC" charset="-122"/>
                        </a:rPr>
                        <a:t>: 除权除息日，该天股票的价格会因为拆分而进行调整</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book_closure_date</a:t>
                      </a:r>
                      <a:r>
                        <a:rPr lang="en-US" sz="1000" b="0" i="0" dirty="0" smtClean="0">
                          <a:solidFill>
                            <a:srgbClr val="FFFF00"/>
                          </a:solidFill>
                          <a:latin typeface="Yuanti SC" charset="-122"/>
                          <a:ea typeface="Yuanti SC" charset="-122"/>
                          <a:cs typeface="Yuanti SC" charset="-122"/>
                        </a:rPr>
                        <a:t>: 股权登记日</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split_coefficient_from</a:t>
                      </a:r>
                      <a:r>
                        <a:rPr lang="en-US" sz="1000" b="0" i="0" dirty="0" smtClean="0">
                          <a:solidFill>
                            <a:srgbClr val="FFFF00"/>
                          </a:solidFill>
                          <a:latin typeface="Yuanti SC" charset="-122"/>
                          <a:ea typeface="Yuanti SC" charset="-122"/>
                          <a:cs typeface="Yuanti SC" charset="-122"/>
                        </a:rPr>
                        <a:t>: 拆分因子（拆分前）</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0" i="0" dirty="0" err="1" smtClean="0">
                          <a:solidFill>
                            <a:srgbClr val="FFFF00"/>
                          </a:solidFill>
                          <a:latin typeface="Yuanti SC" charset="-122"/>
                          <a:ea typeface="Yuanti SC" charset="-122"/>
                          <a:cs typeface="Yuanti SC" charset="-122"/>
                        </a:rPr>
                        <a:t>split_coefficient_to</a:t>
                      </a:r>
                      <a:r>
                        <a:rPr lang="en-US" sz="1000" b="0" i="0" dirty="0" smtClean="0">
                          <a:solidFill>
                            <a:srgbClr val="FFFF00"/>
                          </a:solidFill>
                          <a:latin typeface="Yuanti SC" charset="-122"/>
                          <a:ea typeface="Yuanti SC" charset="-122"/>
                          <a:cs typeface="Yuanti SC" charset="-122"/>
                        </a:rPr>
                        <a:t>: 拆分因子（拆分后）</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65632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get_trading_dates</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获取交易日</a:t>
            </a:r>
            <a:r>
              <a:rPr lang="zh-CN" altLang="en-US" dirty="0" smtClean="0">
                <a:solidFill>
                  <a:srgbClr val="FFFF00"/>
                </a:solidFill>
                <a:latin typeface="Yuanti SC Light" charset="-122"/>
                <a:ea typeface="Yuanti SC Light" charset="-122"/>
                <a:cs typeface="Yuanti SC Light" charset="-122"/>
              </a:rPr>
              <a:t>列表</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get_trading_dates</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获取某个国家市场的交易日列表（起止日期加入判断）。目前仅支持中国市场。</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82138298"/>
              </p:ext>
            </p:extLst>
          </p:nvPr>
        </p:nvGraphicFramePr>
        <p:xfrm>
          <a:off x="486172" y="3024790"/>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rgbClr val="FFFF00"/>
                          </a:solidFill>
                          <a:latin typeface="Yuanti SC" charset="-122"/>
                          <a:ea typeface="Yuanti SC" charset="-122"/>
                          <a:cs typeface="Yuanti SC" charset="-122"/>
                        </a:rPr>
                        <a:t>str</a:t>
                      </a:r>
                      <a:r>
                        <a:rPr lang="en-US" sz="1000" b="0" i="0" dirty="0" smtClean="0">
                          <a:solidFill>
                            <a:srgbClr val="FFFF00"/>
                          </a:solidFill>
                          <a:latin typeface="Yuanti SC" charset="-122"/>
                          <a:ea typeface="Yuanti SC" charset="-122"/>
                          <a:cs typeface="Yuanti SC" charset="-122"/>
                        </a:rPr>
                        <a:t>, date, </a:t>
                      </a:r>
                      <a:r>
                        <a:rPr lang="en-US" sz="1000" b="0" i="0" dirty="0" err="1" smtClean="0">
                          <a:solidFill>
                            <a:srgbClr val="FFFF00"/>
                          </a:solidFill>
                          <a:latin typeface="Yuanti SC" charset="-122"/>
                          <a:ea typeface="Yuanti SC" charset="-122"/>
                          <a:cs typeface="Yuanti SC" charset="-122"/>
                        </a:rPr>
                        <a:t>datetime</a:t>
                      </a:r>
                      <a:r>
                        <a:rPr lang="en-US" sz="1000" b="0" i="0" dirty="0" smtClean="0">
                          <a:solidFill>
                            <a:srgbClr val="FFFF00"/>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pandasTimestamp</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483543897"/>
              </p:ext>
            </p:extLst>
          </p:nvPr>
        </p:nvGraphicFramePr>
        <p:xfrm>
          <a:off x="486173" y="4042435"/>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r>
                        <a:rPr lang="en-US" altLang="zh-CN" sz="1000" b="0" i="0" dirty="0" smtClean="0">
                          <a:solidFill>
                            <a:srgbClr val="FFFF00"/>
                          </a:solidFill>
                          <a:latin typeface="Yuanti SC" charset="-122"/>
                          <a:ea typeface="Yuanti SC" charset="-122"/>
                          <a:cs typeface="Yuanti SC" charset="-122"/>
                        </a:rPr>
                        <a:t> 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175787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get_previous_trading_date</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获取上一</a:t>
            </a:r>
            <a:r>
              <a:rPr lang="zh-CN" altLang="en-US" dirty="0" smtClean="0">
                <a:solidFill>
                  <a:srgbClr val="FFFF00"/>
                </a:solidFill>
                <a:latin typeface="Yuanti SC Light" charset="-122"/>
                <a:ea typeface="Yuanti SC Light" charset="-122"/>
                <a:cs typeface="Yuanti SC Light" charset="-122"/>
              </a:rPr>
              <a:t>交易日</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get_previous_trading_date</a:t>
            </a:r>
            <a:r>
              <a:rPr lang="en-US" altLang="zh-CN" sz="1600" dirty="0">
                <a:solidFill>
                  <a:srgbClr val="FFFF00"/>
                </a:solidFill>
                <a:latin typeface="Yuanti SC Light" charset="-122"/>
                <a:ea typeface="Yuanti SC Light" charset="-122"/>
                <a:cs typeface="Yuanti SC Light" charset="-122"/>
              </a:rPr>
              <a:t>(date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获取指定日期的上一交易日。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093359805"/>
              </p:ext>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682617706"/>
              </p:ext>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54933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get_next_trading_date</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获取下一</a:t>
            </a:r>
            <a:r>
              <a:rPr lang="zh-CN" altLang="en-US" dirty="0" smtClean="0">
                <a:solidFill>
                  <a:srgbClr val="FFFF00"/>
                </a:solidFill>
                <a:latin typeface="Yuanti SC Light" charset="-122"/>
                <a:ea typeface="Yuanti SC Light" charset="-122"/>
                <a:cs typeface="Yuanti SC Light" charset="-122"/>
              </a:rPr>
              <a:t>交易日</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get_next_trading_date</a:t>
            </a:r>
            <a:r>
              <a:rPr lang="en-US" altLang="zh-CN" sz="1600" dirty="0">
                <a:solidFill>
                  <a:srgbClr val="FFFF00"/>
                </a:solidFill>
                <a:latin typeface="Yuanti SC Light" charset="-122"/>
                <a:ea typeface="Yuanti SC Light" charset="-122"/>
                <a:cs typeface="Yuanti SC Light" charset="-122"/>
              </a:rPr>
              <a:t>(date)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获取指定日期的下一交易日。</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nvPr>
        </p:nvGraphicFramePr>
        <p:xfrm>
          <a:off x="486172" y="3024790"/>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指定日期。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nvPr>
        </p:nvGraphicFramePr>
        <p:xfrm>
          <a:off x="486173" y="3684627"/>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datetime.date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交易日列表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817676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30887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get_yield_curve</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获取收益率</a:t>
            </a:r>
            <a:r>
              <a:rPr lang="zh-CN" altLang="en-US" dirty="0" smtClean="0">
                <a:solidFill>
                  <a:srgbClr val="FFFF00"/>
                </a:solidFill>
                <a:latin typeface="Yuanti SC Light" charset="-122"/>
                <a:ea typeface="Yuanti SC Light" charset="-122"/>
                <a:cs typeface="Yuanti SC Light" charset="-122"/>
              </a:rPr>
              <a:t>曲线</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get_yield_curve</a:t>
            </a:r>
            <a:r>
              <a:rPr lang="en-US" altLang="zh-CN" sz="1600" dirty="0">
                <a:solidFill>
                  <a:srgbClr val="FFFF00"/>
                </a:solidFill>
                <a:latin typeface="Yuanti SC Light" charset="-122"/>
                <a:ea typeface="Yuanti SC Light" charset="-122"/>
                <a:cs typeface="Yuanti SC Light" charset="-122"/>
              </a:rPr>
              <a:t>(date=None, tenor=None)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获取某个国家市场指定日期的收益率曲线水平。数据为</a:t>
            </a:r>
            <a:r>
              <a:rPr lang="en-US" altLang="zh-CN" sz="1600" dirty="0">
                <a:solidFill>
                  <a:schemeClr val="bg1"/>
                </a:solidFill>
                <a:latin typeface="Yuanti SC Light" charset="-122"/>
                <a:ea typeface="Yuanti SC Light" charset="-122"/>
                <a:cs typeface="Yuanti SC Light" charset="-122"/>
              </a:rPr>
              <a:t>2002</a:t>
            </a:r>
            <a:r>
              <a:rPr lang="zh-CN" altLang="en-US" sz="1600" dirty="0">
                <a:solidFill>
                  <a:schemeClr val="bg1"/>
                </a:solidFill>
                <a:latin typeface="Yuanti SC Light" charset="-122"/>
                <a:ea typeface="Yuanti SC Light" charset="-122"/>
                <a:cs typeface="Yuanti SC Light" charset="-122"/>
              </a:rPr>
              <a:t>年至今的中债国债收益率曲线，来源于中央国债登记结算有限责任</a:t>
            </a:r>
            <a:r>
              <a:rPr lang="zh-CN" altLang="en-US" sz="1600" dirty="0" smtClean="0">
                <a:solidFill>
                  <a:schemeClr val="bg1"/>
                </a:solidFill>
                <a:latin typeface="Yuanti SC Light" charset="-122"/>
                <a:ea typeface="Yuanti SC Light" charset="-122"/>
                <a:cs typeface="Yuanti SC Light" charset="-122"/>
              </a:rPr>
              <a:t>公司。</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226567824"/>
              </p:ext>
            </p:extLst>
          </p:nvPr>
        </p:nvGraphicFramePr>
        <p:xfrm>
          <a:off x="486172" y="329314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查询日期，默认为策略当前日期前一天。</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tenor</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0" i="0" dirty="0" smtClean="0">
                          <a:solidFill>
                            <a:srgbClr val="FFFF00"/>
                          </a:solidFill>
                          <a:latin typeface="Yuanti SC" charset="-122"/>
                          <a:ea typeface="Yuanti SC" charset="-122"/>
                          <a:cs typeface="Yuanti SC" charset="-122"/>
                        </a:rPr>
                        <a:t>标准期限，'0S' - 隔夜，'1M' - 1个月，'1Y' - 1年，默认为全部期限</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565701223"/>
              </p:ext>
            </p:extLst>
          </p:nvPr>
        </p:nvGraphicFramePr>
        <p:xfrm>
          <a:off x="486173" y="414182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查询时间段内无风险收益率曲线</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250106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is_suspended</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判断股票是否全天</a:t>
            </a:r>
            <a:r>
              <a:rPr lang="zh-CN" altLang="en-US" dirty="0" smtClean="0">
                <a:solidFill>
                  <a:srgbClr val="FFFF00"/>
                </a:solidFill>
                <a:latin typeface="Yuanti SC Light" charset="-122"/>
                <a:ea typeface="Yuanti SC Light" charset="-122"/>
                <a:cs typeface="Yuanti SC Light" charset="-122"/>
              </a:rPr>
              <a:t>停牌</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is_suspended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start_date</a:t>
            </a:r>
            <a:r>
              <a:rPr lang="en-US" altLang="zh-CN" sz="1600" dirty="0">
                <a:solidFill>
                  <a:srgbClr val="FFFF00"/>
                </a:solidFill>
                <a:latin typeface="Yuanti SC Light" charset="-122"/>
                <a:ea typeface="Yuanti SC Light" charset="-122"/>
                <a:cs typeface="Yuanti SC Light" charset="-122"/>
              </a:rPr>
              <a:t>=None, </a:t>
            </a:r>
            <a:r>
              <a:rPr lang="en-US" altLang="zh-CN" sz="1600" dirty="0" err="1">
                <a:solidFill>
                  <a:srgbClr val="FFFF00"/>
                </a:solidFill>
                <a:latin typeface="Yuanti SC Light" charset="-122"/>
                <a:ea typeface="Yuanti SC Light" charset="-122"/>
                <a:cs typeface="Yuanti SC Light" charset="-122"/>
              </a:rPr>
              <a:t>end_date</a:t>
            </a:r>
            <a:r>
              <a:rPr lang="en-US" altLang="zh-CN" sz="1600" dirty="0">
                <a:solidFill>
                  <a:srgbClr val="FFFF00"/>
                </a:solidFill>
                <a:latin typeface="Yuanti SC Light" charset="-122"/>
                <a:ea typeface="Yuanti SC Light" charset="-122"/>
                <a:cs typeface="Yuanti SC Light" charset="-122"/>
              </a:rPr>
              <a:t>=None</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判断某只股票在一段时间（包含起止日期）是否全天停牌。</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648655146"/>
              </p:ext>
            </p:extLst>
          </p:nvPr>
        </p:nvGraphicFramePr>
        <p:xfrm>
          <a:off x="486172" y="3293145"/>
          <a:ext cx="10500075" cy="88392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开始日期，默认为策略当前日期。如指定，则该日期不能够晚于策略当前日期。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end_date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date, </a:t>
                      </a:r>
                      <a:r>
                        <a:rPr lang="en-US" altLang="zh-CN" sz="1000" b="0" i="0" dirty="0" err="1" smtClean="0">
                          <a:solidFill>
                            <a:srgbClr val="FFFF00"/>
                          </a:solidFill>
                          <a:latin typeface="Yuanti SC" charset="-122"/>
                          <a:ea typeface="Yuanti SC" charset="-122"/>
                          <a:cs typeface="Yuanti SC" charset="-122"/>
                        </a:rPr>
                        <a:t>datetime</a:t>
                      </a:r>
                      <a:r>
                        <a:rPr lang="en-US" altLang="zh-CN" sz="1000" b="0" i="0" dirty="0" smtClean="0">
                          <a:solidFill>
                            <a:srgbClr val="FFFF00"/>
                          </a:solidFill>
                          <a:latin typeface="Yuanti SC" charset="-122"/>
                          <a:ea typeface="Yuanti SC" charset="-122"/>
                          <a:cs typeface="Yuanti SC" charset="-122"/>
                        </a:rPr>
                        <a:t>, </a:t>
                      </a:r>
                      <a:r>
                        <a:rPr lang="en-US" altLang="zh-CN" sz="1000" b="0" i="0" dirty="0" err="1" smtClean="0">
                          <a:solidFill>
                            <a:srgbClr val="FFFF00"/>
                          </a:solidFill>
                          <a:latin typeface="Yuanti SC" charset="-122"/>
                          <a:ea typeface="Yuanti SC" charset="-122"/>
                          <a:cs typeface="Yuanti SC" charset="-122"/>
                        </a:rPr>
                        <a:t>pandasTimestamp</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结束日期，默认策略当前日期。如指定，则该日期不能够晚于策略当前日期。</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1317712268"/>
              </p:ext>
            </p:extLst>
          </p:nvPr>
        </p:nvGraphicFramePr>
        <p:xfrm>
          <a:off x="486173" y="4370421"/>
          <a:ext cx="10500074" cy="1203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如果用户填写起止日期，函数返回</a:t>
                      </a:r>
                      <a:r>
                        <a:rPr lang="en-US" altLang="zh-CN" sz="1000" b="0" i="0" dirty="0" smtClean="0">
                          <a:solidFill>
                            <a:srgbClr val="FFFF00"/>
                          </a:solidFill>
                          <a:latin typeface="Yuanti SC" charset="-122"/>
                          <a:ea typeface="Yuanti SC" charset="-122"/>
                          <a:cs typeface="Yuanti SC" charset="-122"/>
                        </a:rPr>
                        <a:t>pandas </a:t>
                      </a:r>
                      <a:r>
                        <a:rPr lang="en-US" altLang="zh-CN" sz="1000" b="0" i="0" dirty="0" err="1" smtClean="0">
                          <a:solidFill>
                            <a:srgbClr val="FFFF00"/>
                          </a:solidFill>
                          <a:latin typeface="Yuanti SC" charset="-122"/>
                          <a:ea typeface="Yuanti SC" charset="-122"/>
                          <a:cs typeface="Yuanti SC" charset="-122"/>
                        </a:rPr>
                        <a:t>DataFrame</a:t>
                      </a:r>
                      <a:endParaRPr lang="en-US" altLang="zh-CN" sz="1000" b="0" i="0" dirty="0" smtClean="0">
                        <a:solidFill>
                          <a:srgbClr val="FFFF00"/>
                        </a:solidFill>
                        <a:latin typeface="Yuanti SC" charset="-122"/>
                        <a:ea typeface="Yuanti SC" charset="-122"/>
                        <a:cs typeface="Yuanti SC" charset="-122"/>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如果在查询期间内股票尚未上市，或已经退市，则函数返回</a:t>
                      </a:r>
                      <a:r>
                        <a:rPr lang="en-US" altLang="zh-CN" sz="1000" b="0" i="0" dirty="0" smtClean="0">
                          <a:solidFill>
                            <a:srgbClr val="FFFF00"/>
                          </a:solidFill>
                          <a:latin typeface="Yuanti SC" charset="-122"/>
                          <a:ea typeface="Yuanti SC" charset="-122"/>
                          <a:cs typeface="Yuanti SC" charset="-122"/>
                        </a:rPr>
                        <a:t>None</a:t>
                      </a:r>
                      <a:r>
                        <a:rPr lang="zh-CN" altLang="en-US" sz="1000" b="0" i="0" dirty="0" smtClean="0">
                          <a:solidFill>
                            <a:srgbClr val="FFFF00"/>
                          </a:solidFill>
                          <a:latin typeface="Yuanti SC" charset="-122"/>
                          <a:ea typeface="Yuanti SC" charset="-122"/>
                          <a:cs typeface="Yuanti SC" charset="-122"/>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zh-CN" altLang="en-US" sz="1000" b="0" i="0" dirty="0" smtClean="0">
                          <a:solidFill>
                            <a:srgbClr val="FFFF00"/>
                          </a:solidFill>
                          <a:latin typeface="Yuanti SC" charset="-122"/>
                          <a:ea typeface="Yuanti SC" charset="-122"/>
                          <a:cs typeface="Yuanti SC" charset="-122"/>
                        </a:rPr>
                        <a:t>如果用户未填写起止日期，则函数返回</a:t>
                      </a:r>
                      <a:r>
                        <a:rPr lang="en-US" altLang="zh-CN" sz="1000" b="0" i="0" dirty="0" smtClean="0">
                          <a:solidFill>
                            <a:srgbClr val="FFFF00"/>
                          </a:solidFill>
                          <a:latin typeface="Yuanti SC" charset="-122"/>
                          <a:ea typeface="Yuanti SC" charset="-122"/>
                          <a:cs typeface="Yuanti SC" charset="-122"/>
                        </a:rPr>
                        <a:t>bool</a:t>
                      </a:r>
                      <a:r>
                        <a:rPr lang="zh-CN" altLang="en-US" sz="1000" b="0" i="0" dirty="0" smtClean="0">
                          <a:solidFill>
                            <a:srgbClr val="FFFF00"/>
                          </a:solidFill>
                          <a:latin typeface="Yuanti SC" charset="-122"/>
                          <a:ea typeface="Yuanti SC" charset="-122"/>
                          <a:cs typeface="Yuanti SC" charset="-122"/>
                        </a:rPr>
                        <a: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9930805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55399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is_st_stock</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判断是否</a:t>
            </a:r>
            <a:r>
              <a:rPr lang="en-US" altLang="zh-CN" dirty="0">
                <a:solidFill>
                  <a:srgbClr val="FFFF00"/>
                </a:solidFill>
                <a:latin typeface="Yuanti SC Light" charset="-122"/>
                <a:ea typeface="Yuanti SC Light" charset="-122"/>
                <a:cs typeface="Yuanti SC Light" charset="-122"/>
              </a:rPr>
              <a:t>ST</a:t>
            </a:r>
            <a:r>
              <a:rPr lang="zh-CN" altLang="en-US" dirty="0" smtClean="0">
                <a:solidFill>
                  <a:srgbClr val="FFFF00"/>
                </a:solidFill>
                <a:latin typeface="Yuanti SC Light" charset="-122"/>
                <a:ea typeface="Yuanti SC Light" charset="-122"/>
                <a:cs typeface="Yuanti SC Light" charset="-122"/>
              </a:rPr>
              <a:t>股</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is_st_stock</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id_or_symbol</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判断一只股票在策略当前时间是否为</a:t>
            </a: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a:t>
            </a:r>
            <a:r>
              <a:rPr lang="zh-CN" altLang="en-US" sz="1600" dirty="0" smtClean="0">
                <a:solidFill>
                  <a:schemeClr val="bg1"/>
                </a:solidFill>
                <a:latin typeface="Yuanti SC Light" charset="-122"/>
                <a:ea typeface="Yuanti SC Light" charset="-122"/>
                <a:cs typeface="Yuanti SC Light" charset="-122"/>
              </a:rPr>
              <a:t>。</a:t>
            </a:r>
            <a:r>
              <a:rPr lang="en-US" altLang="zh-CN" sz="1600" dirty="0" smtClean="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股包括如下</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公司经营连续三年亏损，退市预警</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SST-</a:t>
            </a:r>
            <a:r>
              <a:rPr lang="zh-CN" altLang="en-US" sz="1600" dirty="0">
                <a:solidFill>
                  <a:schemeClr val="bg1"/>
                </a:solidFill>
                <a:latin typeface="Yuanti SC Light" charset="-122"/>
                <a:ea typeface="Yuanti SC Light" charset="-122"/>
                <a:cs typeface="Yuanti SC Light" charset="-122"/>
              </a:rPr>
              <a:t>公司经营连续二年亏损，特别处理</a:t>
            </a:r>
            <a:r>
              <a:rPr lang="en-US" altLang="zh-CN" sz="1600" dirty="0">
                <a:solidFill>
                  <a:schemeClr val="bg1"/>
                </a:solidFill>
                <a:latin typeface="Yuanti SC Light" charset="-122"/>
                <a:ea typeface="Yuanti SC Light" charset="-122"/>
                <a:cs typeface="Yuanti SC Light" charset="-122"/>
              </a:rPr>
              <a:t>+</a:t>
            </a:r>
            <a:r>
              <a:rPr lang="zh-CN" altLang="en-US" sz="1600" dirty="0">
                <a:solidFill>
                  <a:schemeClr val="bg1"/>
                </a:solidFill>
                <a:latin typeface="Yuanti SC Light" charset="-122"/>
                <a:ea typeface="Yuanti SC Light" charset="-122"/>
                <a:cs typeface="Yuanti SC Light" charset="-122"/>
              </a:rPr>
              <a:t>还没有完成股改</a:t>
            </a:r>
            <a:r>
              <a:rPr lang="en-US" altLang="zh-CN" sz="1600" dirty="0">
                <a:solidFill>
                  <a:schemeClr val="bg1"/>
                </a:solidFill>
                <a:latin typeface="Yuanti SC Light" charset="-122"/>
                <a:ea typeface="Yuanti SC Light" charset="-122"/>
                <a:cs typeface="Yuanti SC Light" charset="-122"/>
              </a:rPr>
              <a:t>f;</a:t>
            </a:r>
          </a:p>
          <a:p>
            <a:pPr marL="285750" indent="-285750">
              <a:buFont typeface="Arial" charset="0"/>
              <a:buChar char="•"/>
            </a:pPr>
            <a:r>
              <a:rPr lang="en-US" altLang="zh-CN" sz="1600" dirty="0">
                <a:solidFill>
                  <a:schemeClr val="bg1"/>
                </a:solidFill>
                <a:latin typeface="Yuanti SC Light" charset="-122"/>
                <a:ea typeface="Yuanti SC Light" charset="-122"/>
                <a:cs typeface="Yuanti SC Light" charset="-122"/>
              </a:rPr>
              <a:t>S-</a:t>
            </a:r>
            <a:r>
              <a:rPr lang="zh-CN" altLang="en-US" sz="1600" dirty="0">
                <a:solidFill>
                  <a:schemeClr val="bg1"/>
                </a:solidFill>
                <a:latin typeface="Yuanti SC Light" charset="-122"/>
                <a:ea typeface="Yuanti SC Light" charset="-122"/>
                <a:cs typeface="Yuanti SC Light" charset="-122"/>
              </a:rPr>
              <a:t>还没有完成股改</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1410929999"/>
              </p:ext>
            </p:extLst>
          </p:nvPr>
        </p:nvGraphicFramePr>
        <p:xfrm>
          <a:off x="486172" y="4279107"/>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id_or_symbol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某只股票的代码或股票代码列表，可传入单只股票的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symbol</a:t>
                      </a:r>
                      <a:r>
                        <a:rPr lang="zh-CN" altLang="en-US" sz="1000" b="0" i="0" dirty="0" smtClean="0">
                          <a:solidFill>
                            <a:srgbClr val="FFFF00"/>
                          </a:solidFill>
                          <a:latin typeface="Yuanti SC" charset="-122"/>
                          <a:ea typeface="Yuanti SC" charset="-122"/>
                          <a:cs typeface="Yuanti SC" charset="-122"/>
                        </a:rPr>
                        <a: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86063019"/>
              </p:ext>
            </p:extLst>
          </p:nvPr>
        </p:nvGraphicFramePr>
        <p:xfrm>
          <a:off x="486173" y="49499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000" b="0" i="0" dirty="0" smtClean="0">
                          <a:solidFill>
                            <a:srgbClr val="FFFF00"/>
                          </a:solidFill>
                          <a:latin typeface="Yuanti SC" charset="-122"/>
                          <a:ea typeface="Yuanti SC" charset="-122"/>
                          <a:cs typeface="Yuanti SC" charset="-122"/>
                        </a:rPr>
                        <a:t>Bool</a:t>
                      </a:r>
                      <a:endParaRPr lang="zh-CN" alt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000" b="0" i="0" dirty="0" smtClean="0">
                          <a:solidFill>
                            <a:srgbClr val="FFFF00"/>
                          </a:solidFill>
                          <a:latin typeface="Yuanti SC" charset="-122"/>
                          <a:ea typeface="Yuanti SC" charset="-122"/>
                          <a:cs typeface="Yuanti SC" charset="-122"/>
                        </a:rPr>
                        <a:t>True </a:t>
                      </a:r>
                      <a:r>
                        <a:rPr lang="en-US" sz="1000" b="0" i="0" dirty="0" err="1" smtClean="0">
                          <a:solidFill>
                            <a:srgbClr val="FFFF00"/>
                          </a:solidFill>
                          <a:latin typeface="Yuanti SC" charset="-122"/>
                          <a:ea typeface="Yuanti SC" charset="-122"/>
                          <a:cs typeface="Yuanti SC" charset="-122"/>
                        </a:rPr>
                        <a:t>表示是"ST"股</a:t>
                      </a:r>
                      <a:r>
                        <a:rPr lang="en-US" sz="1000" b="0" i="0" dirty="0" smtClean="0">
                          <a:solidFill>
                            <a:srgbClr val="FFFF00"/>
                          </a:solidFill>
                          <a:latin typeface="Yuanti SC" charset="-122"/>
                          <a:ea typeface="Yuanti SC" charset="-122"/>
                          <a:cs typeface="Yuanti SC" charset="-122"/>
                        </a:rPr>
                        <a:t>， False </a:t>
                      </a:r>
                      <a:r>
                        <a:rPr lang="en-US" sz="1000" b="0" i="0" dirty="0" err="1" smtClean="0">
                          <a:solidFill>
                            <a:srgbClr val="FFFF00"/>
                          </a:solidFill>
                          <a:latin typeface="Yuanti SC" charset="-122"/>
                          <a:ea typeface="Yuanti SC" charset="-122"/>
                          <a:cs typeface="Yuanti SC" charset="-122"/>
                        </a:rPr>
                        <a:t>表示不是“ST”股</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560112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fenji.get_a_by_yield</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a:t>
            </a:r>
            <a:r>
              <a:rPr lang="zh-CN" altLang="en-US" dirty="0" smtClean="0">
                <a:solidFill>
                  <a:srgbClr val="FFFF00"/>
                </a:solidFill>
                <a:latin typeface="Yuanti SC Light" charset="-122"/>
                <a:ea typeface="Yuanti SC Light" charset="-122"/>
                <a:cs typeface="Yuanti SC Light" charset="-122"/>
              </a:rPr>
              <a:t>列表，利率</a:t>
            </a:r>
            <a:r>
              <a:rPr lang="zh-CN" altLang="en-US" dirty="0">
                <a:solidFill>
                  <a:srgbClr val="FFFF00"/>
                </a:solidFill>
                <a:latin typeface="Yuanti SC Light" charset="-122"/>
                <a:ea typeface="Yuanti SC Light" charset="-122"/>
                <a:cs typeface="Yuanti SC Light" charset="-122"/>
              </a:rPr>
              <a:t>水平</a:t>
            </a:r>
            <a:r>
              <a:rPr lang="zh-CN" altLang="en-US" dirty="0" smtClean="0">
                <a:solidFill>
                  <a:srgbClr val="FFFF00"/>
                </a:solidFill>
                <a:latin typeface="Yuanti SC Light" charset="-122"/>
                <a:ea typeface="Yuanti SC Light" charset="-122"/>
                <a:cs typeface="Yuanti SC Light" charset="-122"/>
              </a:rPr>
              <a:t>查询</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fenji.get_a_by_yield</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current_yield</a:t>
            </a:r>
            <a:r>
              <a:rPr lang="en-US" altLang="zh-CN" sz="1600" dirty="0">
                <a:solidFill>
                  <a:srgbClr val="FFFF00"/>
                </a:solidFill>
                <a:latin typeface="Yuanti SC Light" charset="-122"/>
                <a:ea typeface="Yuanti SC Light" charset="-122"/>
                <a:cs typeface="Yuanti SC Light" charset="-122"/>
              </a:rPr>
              <a:t>, listing=True)</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通过传入当前的本期利率拿到对应的分级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770103627"/>
              </p:ext>
            </p:extLst>
          </p:nvPr>
        </p:nvGraphicFramePr>
        <p:xfrm>
          <a:off x="486172" y="3069625"/>
          <a:ext cx="10500075" cy="6629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current_yield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float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本期利率，用户必须指定。</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47718520"/>
              </p:ext>
            </p:extLst>
          </p:nvPr>
        </p:nvGraphicFramePr>
        <p:xfrm>
          <a:off x="486173" y="391830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符合当前利率水平的分级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745303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fenji.get_a_by_interest_rule</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获取分级</a:t>
            </a:r>
            <a:r>
              <a:rPr lang="en-US" altLang="zh-CN" dirty="0">
                <a:solidFill>
                  <a:srgbClr val="FFFF00"/>
                </a:solidFill>
                <a:latin typeface="Yuanti SC Light" charset="-122"/>
                <a:ea typeface="Yuanti SC Light" charset="-122"/>
                <a:cs typeface="Yuanti SC Light" charset="-122"/>
              </a:rPr>
              <a:t>A</a:t>
            </a:r>
            <a:r>
              <a:rPr lang="zh-CN" altLang="en-US" dirty="0">
                <a:solidFill>
                  <a:srgbClr val="FFFF00"/>
                </a:solidFill>
                <a:latin typeface="Yuanti SC Light" charset="-122"/>
                <a:ea typeface="Yuanti SC Light" charset="-122"/>
                <a:cs typeface="Yuanti SC Light" charset="-122"/>
              </a:rPr>
              <a:t>基金列表，利率规则</a:t>
            </a:r>
            <a:r>
              <a:rPr lang="zh-CN" altLang="en-US" dirty="0" smtClean="0">
                <a:solidFill>
                  <a:srgbClr val="FFFF00"/>
                </a:solidFill>
                <a:latin typeface="Yuanti SC Light" charset="-122"/>
                <a:ea typeface="Yuanti SC Light" charset="-122"/>
                <a:cs typeface="Yuanti SC Light" charset="-122"/>
              </a:rPr>
              <a:t>查询</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fenji.get_a_by_interest_rule</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interest_rule</a:t>
            </a:r>
            <a:r>
              <a:rPr lang="en-US" altLang="zh-CN" sz="1600" dirty="0">
                <a:solidFill>
                  <a:srgbClr val="FFFF00"/>
                </a:solidFill>
                <a:latin typeface="Yuanti SC Light" charset="-122"/>
                <a:ea typeface="Yuanti SC Light" charset="-122"/>
                <a:cs typeface="Yuanti SC Light" charset="-122"/>
              </a:rPr>
              <a:t>))</a:t>
            </a:r>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通过传入当前的利率规则拿到对应的分级</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order_book_id</a:t>
            </a:r>
            <a:r>
              <a:rPr lang="en-US" altLang="zh-CN" sz="1600" dirty="0">
                <a:solidFill>
                  <a:schemeClr val="bg1"/>
                </a:solidFill>
                <a:latin typeface="Yuanti SC Light" charset="-122"/>
                <a:ea typeface="Yuanti SC Light" charset="-122"/>
                <a:cs typeface="Yuanti SC Light" charset="-122"/>
              </a:rPr>
              <a:t> list</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958098972"/>
              </p:ext>
            </p:extLst>
          </p:nvPr>
        </p:nvGraphicFramePr>
        <p:xfrm>
          <a:off x="486172" y="3069625"/>
          <a:ext cx="10500075" cy="81534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interest_rule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利率规则，例如：</a:t>
                      </a:r>
                      <a:r>
                        <a:rPr lang="en-US" altLang="zh-CN" sz="1000" b="0" i="0" dirty="0" smtClean="0">
                          <a:solidFill>
                            <a:srgbClr val="FFFF00"/>
                          </a:solidFill>
                          <a:latin typeface="Yuanti SC" charset="-122"/>
                          <a:ea typeface="Yuanti SC" charset="-122"/>
                          <a:cs typeface="Yuanti SC" charset="-122"/>
                        </a:rPr>
                        <a:t>"+3.5%", "+4%", "=7%", "*1.4+0.55%", "</a:t>
                      </a:r>
                      <a:r>
                        <a:rPr lang="zh-CN" altLang="en-US" sz="1000" b="0" i="0" dirty="0" smtClean="0">
                          <a:solidFill>
                            <a:srgbClr val="FFFF00"/>
                          </a:solidFill>
                          <a:latin typeface="Yuanti SC" charset="-122"/>
                          <a:ea typeface="Yuanti SC" charset="-122"/>
                          <a:cs typeface="Yuanti SC" charset="-122"/>
                        </a:rPr>
                        <a:t>利差</a:t>
                      </a:r>
                      <a:r>
                        <a:rPr lang="en-US" altLang="zh-CN" sz="1000" b="0" i="0" dirty="0" smtClean="0">
                          <a:solidFill>
                            <a:srgbClr val="FFFF00"/>
                          </a:solidFill>
                          <a:latin typeface="Yuanti SC" charset="-122"/>
                          <a:ea typeface="Yuanti SC" charset="-122"/>
                          <a:cs typeface="Yuanti SC" charset="-122"/>
                        </a:rPr>
                        <a:t>" etc. </a:t>
                      </a:r>
                      <a:r>
                        <a:rPr lang="zh-CN" altLang="en-US" sz="1000" b="0" i="0" dirty="0" smtClean="0">
                          <a:solidFill>
                            <a:srgbClr val="FFFF00"/>
                          </a:solidFill>
                          <a:latin typeface="Yuanti SC" charset="-122"/>
                          <a:ea typeface="Yuanti SC" charset="-122"/>
                          <a:cs typeface="Yuanti SC" charset="-122"/>
                        </a:rPr>
                        <a:t>您也可以在研究平台使用</a:t>
                      </a:r>
                      <a:r>
                        <a:rPr lang="en-US" altLang="zh-CN" sz="1000" b="0" i="0" dirty="0" err="1" smtClean="0">
                          <a:solidFill>
                            <a:srgbClr val="FFFF00"/>
                          </a:solidFill>
                          <a:latin typeface="Yuanti SC" charset="-122"/>
                          <a:ea typeface="Yuanti SC" charset="-122"/>
                          <a:cs typeface="Yuanti SC" charset="-122"/>
                        </a:rPr>
                        <a:t>fenji.get_all</a:t>
                      </a:r>
                      <a:r>
                        <a:rPr lang="zh-CN" altLang="en-US" sz="1000" b="0" i="0" dirty="0" smtClean="0">
                          <a:solidFill>
                            <a:srgbClr val="FFFF00"/>
                          </a:solidFill>
                          <a:latin typeface="Yuanti SC" charset="-122"/>
                          <a:ea typeface="Yuanti SC" charset="-122"/>
                          <a:cs typeface="Yuanti SC" charset="-122"/>
                        </a:rPr>
                        <a:t>来进行查询所有的组合可能。用户必须填写。</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listing</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bool</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默认为</a:t>
                      </a:r>
                      <a:r>
                        <a:rPr lang="en-US" altLang="zh-CN" sz="1000" b="0" i="0" dirty="0" smtClean="0">
                          <a:solidFill>
                            <a:srgbClr val="FFFF00"/>
                          </a:solidFill>
                          <a:latin typeface="Yuanti SC" charset="-122"/>
                          <a:ea typeface="Yuanti SC" charset="-122"/>
                          <a:cs typeface="Yuanti SC" charset="-122"/>
                        </a:rPr>
                        <a:t>True</a:t>
                      </a:r>
                      <a:r>
                        <a:rPr lang="zh-CN" altLang="en-US" sz="1000" b="0" i="0" dirty="0" smtClean="0">
                          <a:solidFill>
                            <a:srgbClr val="FFFF00"/>
                          </a:solidFill>
                          <a:latin typeface="Yuanti SC" charset="-122"/>
                          <a:ea typeface="Yuanti SC" charset="-122"/>
                          <a:cs typeface="Yuanti SC" charset="-122"/>
                        </a:rPr>
                        <a:t>，该分级基金是否在交易所可交易。</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937037198"/>
              </p:ext>
            </p:extLst>
          </p:nvPr>
        </p:nvGraphicFramePr>
        <p:xfrm>
          <a:off x="486173" y="411134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rgbClr val="FFFF00"/>
                          </a:solidFill>
                          <a:latin typeface="Yuanti SC" charset="-122"/>
                          <a:ea typeface="Yuanti SC" charset="-122"/>
                          <a:cs typeface="Yuanti SC" charset="-122"/>
                        </a:rPr>
                        <a:t>list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符合当前利率规则的分级</a:t>
                      </a:r>
                      <a:r>
                        <a:rPr lang="en-US" altLang="zh-CN" sz="1000" b="0" i="0" dirty="0" smtClean="0">
                          <a:solidFill>
                            <a:srgbClr val="FFFF00"/>
                          </a:solidFill>
                          <a:latin typeface="Yuanti SC" charset="-122"/>
                          <a:ea typeface="Yuanti SC" charset="-122"/>
                          <a:cs typeface="Yuanti SC" charset="-122"/>
                        </a:rPr>
                        <a:t>A</a:t>
                      </a:r>
                      <a:r>
                        <a:rPr lang="zh-CN" altLang="en-US" sz="1000" b="0" i="0" dirty="0" smtClean="0">
                          <a:solidFill>
                            <a:srgbClr val="FFFF00"/>
                          </a:solidFill>
                          <a:latin typeface="Yuanti SC" charset="-122"/>
                          <a:ea typeface="Yuanti SC" charset="-122"/>
                          <a:cs typeface="Yuanti SC" charset="-122"/>
                        </a:rPr>
                        <a:t>基金的</a:t>
                      </a:r>
                      <a:r>
                        <a:rPr lang="en-US" altLang="zh-CN" sz="1000" b="0" i="0" dirty="0" err="1" smtClean="0">
                          <a:solidFill>
                            <a:srgbClr val="FFFF00"/>
                          </a:solidFill>
                          <a:latin typeface="Yuanti SC" charset="-122"/>
                          <a:ea typeface="Yuanti SC" charset="-122"/>
                          <a:cs typeface="Yuanti SC" charset="-122"/>
                        </a:rPr>
                        <a:t>order_book_id</a:t>
                      </a:r>
                      <a:r>
                        <a:rPr lang="en-US" altLang="zh-CN" sz="1000" b="0" i="0" dirty="0" smtClean="0">
                          <a:solidFill>
                            <a:srgbClr val="FFFF00"/>
                          </a:solidFill>
                          <a:latin typeface="Yuanti SC" charset="-122"/>
                          <a:ea typeface="Yuanti SC" charset="-122"/>
                          <a:cs typeface="Yuanti SC" charset="-122"/>
                        </a:rPr>
                        <a:t> list</a:t>
                      </a:r>
                      <a:r>
                        <a:rPr lang="zh-CN" altLang="en-US" sz="1000" b="0" i="0" dirty="0" smtClean="0">
                          <a:solidFill>
                            <a:srgbClr val="FFFF00"/>
                          </a:solidFill>
                          <a:latin typeface="Yuanti SC" charset="-122"/>
                          <a:ea typeface="Yuanti SC" charset="-122"/>
                          <a:cs typeface="Yuanti SC" charset="-122"/>
                        </a:rPr>
                        <a:t>；如果无符合内容，则返回空列表。</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201274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10" name="矩形 9"/>
          <p:cNvSpPr/>
          <p:nvPr/>
        </p:nvSpPr>
        <p:spPr>
          <a:xfrm>
            <a:off x="409303" y="828209"/>
            <a:ext cx="10759440" cy="406265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2.2.5</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数据获取相关</a:t>
            </a:r>
            <a:r>
              <a:rPr lang="zh-CN" altLang="en-US" sz="2800" dirty="0" smtClean="0">
                <a:solidFill>
                  <a:schemeClr val="bg1"/>
                </a:solidFill>
                <a:latin typeface="Yuanti SC" charset="-122"/>
                <a:ea typeface="Yuanti SC" charset="-122"/>
                <a:cs typeface="Yuanti SC" charset="-122"/>
              </a:rPr>
              <a:t>函数</a:t>
            </a:r>
            <a:endParaRPr lang="zh-CN" altLang="en-US" sz="2800" dirty="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err="1" smtClean="0">
                <a:solidFill>
                  <a:srgbClr val="FFFF00"/>
                </a:solidFill>
                <a:latin typeface="Yuanti SC Light" charset="-122"/>
                <a:ea typeface="Yuanti SC Light" charset="-122"/>
                <a:cs typeface="Yuanti SC Light" charset="-122"/>
              </a:rPr>
              <a:t>fenji.get_all</a:t>
            </a:r>
            <a:r>
              <a:rPr lang="zh-CN" altLang="en-US" dirty="0" smtClean="0">
                <a:solidFill>
                  <a:srgbClr val="FFFF00"/>
                </a:solidFill>
                <a:latin typeface="Yuanti SC Light" charset="-122"/>
                <a:ea typeface="Yuanti SC Light" charset="-122"/>
                <a:cs typeface="Yuanti SC Light" charset="-122"/>
              </a:rPr>
              <a:t> </a:t>
            </a:r>
            <a:r>
              <a:rPr lang="zh-CN" altLang="en-US" dirty="0" smtClean="0">
                <a:solidFill>
                  <a:srgbClr val="FFFF00"/>
                </a:solidFill>
                <a:latin typeface="Yuanti SC Light" charset="-122"/>
                <a:ea typeface="Yuanti SC Light" charset="-122"/>
                <a:cs typeface="Yuanti SC Light" charset="-122"/>
              </a:rPr>
              <a:t>方法（</a:t>
            </a:r>
            <a:r>
              <a:rPr lang="zh-CN" altLang="en-US" dirty="0">
                <a:solidFill>
                  <a:srgbClr val="FFFF00"/>
                </a:solidFill>
                <a:latin typeface="Yuanti SC Light" charset="-122"/>
                <a:ea typeface="Yuanti SC Light" charset="-122"/>
                <a:cs typeface="Yuanti SC Light" charset="-122"/>
              </a:rPr>
              <a:t>获取所有分级基金</a:t>
            </a:r>
            <a:r>
              <a:rPr lang="zh-CN" altLang="en-US" dirty="0" smtClean="0">
                <a:solidFill>
                  <a:srgbClr val="FFFF00"/>
                </a:solidFill>
                <a:latin typeface="Yuanti SC Light" charset="-122"/>
                <a:ea typeface="Yuanti SC Light" charset="-122"/>
                <a:cs typeface="Yuanti SC Light" charset="-122"/>
              </a:rPr>
              <a:t>信息</a:t>
            </a:r>
            <a:r>
              <a:rPr lang="zh-CN" altLang="en-US" dirty="0" smtClean="0">
                <a:solidFill>
                  <a:srgbClr val="FFFF00"/>
                </a:solidFill>
                <a:latin typeface="Yuanti SC Light" charset="-122"/>
                <a:ea typeface="Yuanti SC Light" charset="-122"/>
                <a:cs typeface="Yuanti SC Light" charset="-122"/>
              </a:rPr>
              <a:t>）</a:t>
            </a:r>
            <a:endParaRPr lang="zh-CN" altLang="en-US" dirty="0" smtClean="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原型：</a:t>
            </a:r>
            <a:r>
              <a:rPr lang="en-US" altLang="zh-CN" sz="1600" dirty="0" err="1">
                <a:solidFill>
                  <a:srgbClr val="92D050"/>
                </a:solidFill>
                <a:latin typeface="Yuanti SC Light" charset="-122"/>
                <a:ea typeface="Yuanti SC Light" charset="-122"/>
                <a:cs typeface="Yuanti SC Light" charset="-122"/>
              </a:rPr>
              <a:t>def</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FFFF00"/>
                </a:solidFill>
                <a:latin typeface="Yuanti SC Light" charset="-122"/>
                <a:ea typeface="Yuanti SC Light" charset="-122"/>
                <a:cs typeface="Yuanti SC Light" charset="-122"/>
              </a:rPr>
              <a:t>fenji.get_all</a:t>
            </a:r>
            <a:r>
              <a:rPr lang="en-US" altLang="zh-CN" sz="1600" dirty="0">
                <a:solidFill>
                  <a:srgbClr val="FFFF00"/>
                </a:solidFill>
                <a:latin typeface="Yuanti SC Light" charset="-122"/>
                <a:ea typeface="Yuanti SC Light" charset="-122"/>
                <a:cs typeface="Yuanti SC Light" charset="-122"/>
              </a:rPr>
              <a:t>(</a:t>
            </a:r>
            <a:r>
              <a:rPr lang="en-US" altLang="zh-CN" sz="1600" dirty="0" err="1">
                <a:solidFill>
                  <a:srgbClr val="FFFF00"/>
                </a:solidFill>
                <a:latin typeface="Yuanti SC Light" charset="-122"/>
                <a:ea typeface="Yuanti SC Light" charset="-122"/>
                <a:cs typeface="Yuanti SC Light" charset="-122"/>
              </a:rPr>
              <a:t>field_list</a:t>
            </a:r>
            <a:r>
              <a:rPr lang="en-US" altLang="zh-CN" sz="1600" dirty="0" smtClean="0">
                <a:solidFill>
                  <a:srgbClr val="FFFF00"/>
                </a:solidFill>
                <a:latin typeface="Yuanti SC Light" charset="-122"/>
                <a:ea typeface="Yuanti SC Light" charset="-122"/>
                <a:cs typeface="Yuanti SC Light" charset="-122"/>
              </a:rPr>
              <a:t>)</a:t>
            </a: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获取所有分级基金</a:t>
            </a:r>
            <a:r>
              <a:rPr lang="zh-CN" altLang="en-US" sz="1600" dirty="0" smtClean="0">
                <a:solidFill>
                  <a:schemeClr val="bg1"/>
                </a:solidFill>
                <a:latin typeface="Yuanti SC Light" charset="-122"/>
                <a:ea typeface="Yuanti SC Light" charset="-122"/>
                <a:cs typeface="Yuanti SC Light" charset="-122"/>
              </a:rPr>
              <a:t>信息。</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graphicFrame>
        <p:nvGraphicFramePr>
          <p:cNvPr id="7" name="Table 2"/>
          <p:cNvGraphicFramePr>
            <a:graphicFrameLocks noGrp="1"/>
          </p:cNvGraphicFramePr>
          <p:nvPr>
            <p:extLst>
              <p:ext uri="{D42A27DB-BD31-4B8C-83A1-F6EECF244321}">
                <p14:modId xmlns:p14="http://schemas.microsoft.com/office/powerpoint/2010/main" val="3187597"/>
              </p:ext>
            </p:extLst>
          </p:nvPr>
        </p:nvGraphicFramePr>
        <p:xfrm>
          <a:off x="486172" y="3018825"/>
          <a:ext cx="10500075" cy="441960"/>
        </p:xfrm>
        <a:graphic>
          <a:graphicData uri="http://schemas.openxmlformats.org/drawingml/2006/table">
            <a:tbl>
              <a:tblPr firstRow="1" bandRow="1">
                <a:tableStyleId>{C083E6E3-FA7D-4D7B-A595-EF9225AFEA82}</a:tableStyleId>
              </a:tblPr>
              <a:tblGrid>
                <a:gridCol w="1223383">
                  <a:extLst>
                    <a:ext uri="{9D8B030D-6E8A-4147-A177-3AD203B41FA5}">
                      <a16:colId xmlns="" xmlns:a16="http://schemas.microsoft.com/office/drawing/2014/main" val="20000"/>
                    </a:ext>
                  </a:extLst>
                </a:gridCol>
                <a:gridCol w="2342288">
                  <a:extLst>
                    <a:ext uri="{9D8B030D-6E8A-4147-A177-3AD203B41FA5}">
                      <a16:colId xmlns="" xmlns:a16="http://schemas.microsoft.com/office/drawing/2014/main" val="20001"/>
                    </a:ext>
                  </a:extLst>
                </a:gridCol>
                <a:gridCol w="6934404"/>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field_list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str</a:t>
                      </a:r>
                      <a:r>
                        <a:rPr lang="en-US" altLang="zh-CN" sz="1000" b="0" i="0" dirty="0" smtClean="0">
                          <a:solidFill>
                            <a:srgbClr val="FFFF00"/>
                          </a:solidFill>
                          <a:latin typeface="Yuanti SC" charset="-122"/>
                          <a:ea typeface="Yuanti SC" charset="-122"/>
                          <a:cs typeface="Yuanti SC" charset="-122"/>
                        </a:rPr>
                        <a:t> list</a:t>
                      </a:r>
                      <a:endParaRPr lang="en-US" altLang="zh-CN"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0" i="0" dirty="0" smtClean="0">
                          <a:solidFill>
                            <a:srgbClr val="FFFF00"/>
                          </a:solidFill>
                          <a:latin typeface="Yuanti SC" charset="-122"/>
                          <a:ea typeface="Yuanti SC" charset="-122"/>
                          <a:cs typeface="Yuanti SC" charset="-122"/>
                        </a:rPr>
                        <a:t>希望输出的数据字段名（见下表），默认为所有字段。</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2034335251"/>
              </p:ext>
            </p:extLst>
          </p:nvPr>
        </p:nvGraphicFramePr>
        <p:xfrm>
          <a:off x="486173" y="3694783"/>
          <a:ext cx="10500074" cy="441960"/>
        </p:xfrm>
        <a:graphic>
          <a:graphicData uri="http://schemas.openxmlformats.org/drawingml/2006/table">
            <a:tbl>
              <a:tblPr firstRow="1" bandRow="1">
                <a:tableStyleId>{C083E6E3-FA7D-4D7B-A595-EF9225AFEA82}</a:tableStyleId>
              </a:tblPr>
              <a:tblGrid>
                <a:gridCol w="1213418">
                  <a:extLst>
                    <a:ext uri="{9D8B030D-6E8A-4147-A177-3AD203B41FA5}">
                      <a16:colId xmlns="" xmlns:a16="http://schemas.microsoft.com/office/drawing/2014/main" val="20000"/>
                    </a:ext>
                  </a:extLst>
                </a:gridCol>
                <a:gridCol w="2355574">
                  <a:extLst>
                    <a:ext uri="{9D8B030D-6E8A-4147-A177-3AD203B41FA5}">
                      <a16:colId xmlns="" xmlns:a16="http://schemas.microsoft.com/office/drawing/2014/main" val="20001"/>
                    </a:ext>
                  </a:extLst>
                </a:gridCol>
                <a:gridCol w="6931082"/>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返回</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类型</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000" b="0" i="0" dirty="0" smtClean="0">
                          <a:solidFill>
                            <a:schemeClr val="bg1"/>
                          </a:solidFill>
                          <a:latin typeface="Yuanti SC" charset="-122"/>
                          <a:ea typeface="Yuanti SC" charset="-122"/>
                          <a:cs typeface="Yuanti SC" charset="-122"/>
                        </a:rPr>
                        <a:t>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smtClean="0">
                          <a:solidFill>
                            <a:schemeClr val="bg1"/>
                          </a:solidFill>
                          <a:latin typeface="Yuanti SC" charset="-122"/>
                          <a:ea typeface="Yuanti SC" charset="-122"/>
                          <a:cs typeface="Yuanti SC" charset="-122"/>
                        </a:rPr>
                        <a:t>data</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rgbClr val="FFFF00"/>
                          </a:solidFill>
                          <a:latin typeface="Yuanti SC" charset="-122"/>
                          <a:ea typeface="Yuanti SC" charset="-122"/>
                          <a:cs typeface="Yuanti SC" charset="-122"/>
                        </a:rPr>
                        <a:t>pandas.dataframe</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zh-CN" altLang="en-US" sz="1000" b="0" i="0" dirty="0" smtClean="0">
                          <a:solidFill>
                            <a:srgbClr val="FFFF00"/>
                          </a:solidFill>
                          <a:latin typeface="Yuanti SC" charset="-122"/>
                          <a:ea typeface="Yuanti SC" charset="-122"/>
                          <a:cs typeface="Yuanti SC" charset="-122"/>
                        </a:rPr>
                        <a:t>分级基金各项数据。</a:t>
                      </a:r>
                      <a:endParaRPr lang="en-US" sz="1000" b="0" i="0" dirty="0" smtClean="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57866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338554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在选股策略生成、策略模拟回测方面没有任何经验，只能说需求基本明确，方案大体清楚，但实现细节还有很多没想明白的地方。为了少走弯路，有必要尽可能详尽的研究一下成熟公开量化研究平台是怎么做的。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本文档记录</a:t>
            </a:r>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平台</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www.ricequant.com</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）的研究过程和结果。</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1.2</a:t>
            </a:r>
            <a:r>
              <a:rPr kumimoji="1" lang="zh-CN" altLang="en-US" sz="4000" dirty="0" smtClean="0">
                <a:solidFill>
                  <a:schemeClr val="bg1"/>
                </a:solidFill>
                <a:latin typeface="Yuanti SC Light" charset="-122"/>
                <a:ea typeface="Yuanti SC Light" charset="-122"/>
                <a:cs typeface="Yuanti SC Light" charset="-122"/>
              </a:rPr>
              <a:t> 研究方法</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939184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61664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1.2</a:t>
            </a:r>
            <a:r>
              <a:rPr lang="zh-CN" altLang="en-US" sz="2800" dirty="0" smtClean="0">
                <a:solidFill>
                  <a:schemeClr val="bg1"/>
                </a:solidFill>
                <a:latin typeface="Yuanti SC" charset="-122"/>
                <a:ea typeface="Yuanti SC" charset="-122"/>
                <a:cs typeface="Yuanti SC" charset="-122"/>
              </a:rPr>
              <a:t> 研究方法</a:t>
            </a:r>
          </a:p>
          <a:p>
            <a:endParaRPr lang="zh-CN" altLang="en-US"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面向不同背景的量化研究爱好者，有些用户没有编程经验，有些没有金融经验，为了让不同背景的用户都能顺畅使用平台，他们制作了大量的帮助文档，包括：</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文档、数据使用文档、平台使用帮助等。这些内容多多少少都会涉及实现细节，所以我们第一步：</a:t>
            </a:r>
            <a:r>
              <a:rPr lang="zh-CN" altLang="en-US" sz="1600" dirty="0" smtClean="0">
                <a:solidFill>
                  <a:srgbClr val="FFFF00"/>
                </a:solidFill>
                <a:latin typeface="Yuanti SC Light" charset="-122"/>
                <a:ea typeface="Yuanti SC Light" charset="-122"/>
                <a:cs typeface="Yuanti SC Light" charset="-122"/>
              </a:rPr>
              <a:t>完整阅读所有公开信息和文档，收集、整理、分类、汇总对</a:t>
            </a:r>
            <a:r>
              <a:rPr lang="en-US" altLang="zh-CN" sz="1600" dirty="0" smtClean="0">
                <a:solidFill>
                  <a:srgbClr val="FFFF00"/>
                </a:solidFill>
                <a:latin typeface="Yuanti SC Light" charset="-122"/>
                <a:ea typeface="Yuanti SC Light" charset="-122"/>
                <a:cs typeface="Yuanti SC Light" charset="-122"/>
              </a:rPr>
              <a:t>Stellar</a:t>
            </a:r>
            <a:r>
              <a:rPr lang="zh-CN" altLang="en-US" sz="1600" dirty="0" smtClean="0">
                <a:solidFill>
                  <a:srgbClr val="FFFF00"/>
                </a:solidFill>
                <a:latin typeface="Yuanti SC Light" charset="-122"/>
                <a:ea typeface="Yuanti SC Light" charset="-122"/>
                <a:cs typeface="Yuanti SC Light" charset="-122"/>
              </a:rPr>
              <a:t>有价值的信息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Ricequant </a:t>
            </a:r>
            <a:r>
              <a:rPr lang="zh-CN" altLang="en-US" sz="1600" dirty="0" smtClean="0">
                <a:solidFill>
                  <a:schemeClr val="bg1"/>
                </a:solidFill>
                <a:latin typeface="Yuanti SC Light" charset="-122"/>
                <a:ea typeface="Yuanti SC Light" charset="-122"/>
                <a:cs typeface="Yuanti SC Light" charset="-122"/>
              </a:rPr>
              <a:t>的核心功能，是为用户提供一个独立运行的策略编写、回测环境。为了方便使用，策略编写环境提供了函数和属性补全的功能，所以我们第二步：</a:t>
            </a:r>
            <a:r>
              <a:rPr lang="zh-CN" altLang="en-US" sz="1600" dirty="0" smtClean="0">
                <a:solidFill>
                  <a:srgbClr val="FFFF00"/>
                </a:solidFill>
                <a:latin typeface="Yuanti SC Light" charset="-122"/>
                <a:ea typeface="Yuanti SC Light" charset="-122"/>
                <a:cs typeface="Yuanti SC Light" charset="-122"/>
              </a:rPr>
              <a:t>通过代码补全功能，尽可能多的还原类、接口对外暴露的信息</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完成以上两件事以后，我们第三步要做的事情是：</a:t>
            </a:r>
            <a:r>
              <a:rPr lang="zh-CN" altLang="en-US" sz="1600" dirty="0" smtClean="0">
                <a:solidFill>
                  <a:srgbClr val="FFFF00"/>
                </a:solidFill>
                <a:latin typeface="Yuanti SC Light" charset="-122"/>
                <a:ea typeface="Yuanti SC Light" charset="-122"/>
                <a:cs typeface="Yuanti SC Light" charset="-122"/>
              </a:rPr>
              <a:t>汇总所有信息，理顺逻辑关系，成体系恢复整个框架的原貌</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Ricequant  Research</a:t>
            </a:r>
            <a:endParaRPr kumimoji="1" lang="zh-CN" altLang="en-US" sz="2400" dirty="0">
              <a:solidFill>
                <a:schemeClr val="bg1"/>
              </a:solidFill>
            </a:endParaRPr>
          </a:p>
        </p:txBody>
      </p:sp>
    </p:spTree>
    <p:extLst>
      <p:ext uri="{BB962C8B-B14F-4D97-AF65-F5344CB8AC3E}">
        <p14:creationId xmlns:p14="http://schemas.microsoft.com/office/powerpoint/2010/main" val="1381454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7902</TotalTime>
  <Words>5952</Words>
  <Application>Microsoft Macintosh PowerPoint</Application>
  <PresentationFormat>宽屏</PresentationFormat>
  <Paragraphs>1565</Paragraphs>
  <Slides>60</Slides>
  <Notes>60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60</vt:i4>
      </vt:variant>
    </vt:vector>
  </HeadingPairs>
  <TitlesOfParts>
    <vt:vector size="69" baseType="lpstr">
      <vt:lpstr>Calibri</vt:lpstr>
      <vt:lpstr>Calibri Light</vt:lpstr>
      <vt:lpstr>Segoe UI</vt:lpstr>
      <vt:lpstr>Segoe UI Semibold</vt:lpstr>
      <vt:lpstr>Yuanti SC</vt:lpstr>
      <vt:lpstr>Yuanti SC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1402</cp:revision>
  <dcterms:created xsi:type="dcterms:W3CDTF">2016-07-16T06:00:02Z</dcterms:created>
  <dcterms:modified xsi:type="dcterms:W3CDTF">2016-09-21T09:56:17Z</dcterms:modified>
</cp:coreProperties>
</file>